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318" r:id="rId3"/>
    <p:sldId id="319" r:id="rId4"/>
    <p:sldId id="257" r:id="rId5"/>
    <p:sldId id="272" r:id="rId6"/>
    <p:sldId id="260" r:id="rId7"/>
    <p:sldId id="263" r:id="rId8"/>
    <p:sldId id="262" r:id="rId9"/>
    <p:sldId id="261" r:id="rId10"/>
    <p:sldId id="259" r:id="rId11"/>
    <p:sldId id="267" r:id="rId12"/>
    <p:sldId id="258" r:id="rId13"/>
    <p:sldId id="266" r:id="rId14"/>
    <p:sldId id="264" r:id="rId15"/>
    <p:sldId id="265" r:id="rId16"/>
    <p:sldId id="268" r:id="rId17"/>
    <p:sldId id="271" r:id="rId18"/>
    <p:sldId id="270" r:id="rId19"/>
    <p:sldId id="288" r:id="rId20"/>
    <p:sldId id="290" r:id="rId21"/>
    <p:sldId id="292" r:id="rId22"/>
    <p:sldId id="294" r:id="rId23"/>
    <p:sldId id="296"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74088" autoAdjust="0"/>
  </p:normalViewPr>
  <p:slideViewPr>
    <p:cSldViewPr snapToGrid="0">
      <p:cViewPr varScale="1">
        <p:scale>
          <a:sx n="54" d="100"/>
          <a:sy n="54" d="100"/>
        </p:scale>
        <p:origin x="1554" y="7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3ED67-D9D8-4365-B85E-B8F24B2F9EF2}"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6583-990B-4707-82AF-703527F7BB40}" type="slidenum">
              <a:rPr lang="en-IN" smtClean="0"/>
              <a:t>‹#›</a:t>
            </a:fld>
            <a:endParaRPr lang="en-IN"/>
          </a:p>
        </p:txBody>
      </p:sp>
    </p:spTree>
    <p:extLst>
      <p:ext uri="{BB962C8B-B14F-4D97-AF65-F5344CB8AC3E}">
        <p14:creationId xmlns:p14="http://schemas.microsoft.com/office/powerpoint/2010/main" val="5144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dirty="0" smtClean="0">
                <a:latin typeface="Times New Roman" panose="02020603050405020304" pitchFamily="18" charset="0"/>
                <a:cs typeface="Times New Roman" panose="02020603050405020304" pitchFamily="18" charset="0"/>
              </a:rPr>
              <a:t>ANS: C</a:t>
            </a:r>
          </a:p>
        </p:txBody>
      </p:sp>
      <p:sp>
        <p:nvSpPr>
          <p:cNvPr id="4" name="Slide Number Placeholder 3"/>
          <p:cNvSpPr>
            <a:spLocks noGrp="1"/>
          </p:cNvSpPr>
          <p:nvPr>
            <p:ph type="sldNum" sz="quarter" idx="10"/>
          </p:nvPr>
        </p:nvSpPr>
        <p:spPr/>
        <p:txBody>
          <a:bodyPr/>
          <a:lstStyle/>
          <a:p>
            <a:fld id="{FE9A6583-990B-4707-82AF-703527F7BB40}" type="slidenum">
              <a:rPr lang="en-IN" smtClean="0"/>
              <a:t>4</a:t>
            </a:fld>
            <a:endParaRPr lang="en-IN"/>
          </a:p>
        </p:txBody>
      </p:sp>
    </p:spTree>
    <p:extLst>
      <p:ext uri="{BB962C8B-B14F-4D97-AF65-F5344CB8AC3E}">
        <p14:creationId xmlns:p14="http://schemas.microsoft.com/office/powerpoint/2010/main" val="1439246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p>
          <a:p>
            <a:endParaRPr lang="en-US" dirty="0" smtClean="0"/>
          </a:p>
          <a:p>
            <a:r>
              <a:rPr lang="en-US" sz="1200" b="0" i="0" kern="1200" dirty="0" smtClean="0">
                <a:solidFill>
                  <a:schemeClr val="tx1"/>
                </a:solidFill>
                <a:effectLst/>
                <a:latin typeface="+mn-lt"/>
                <a:ea typeface="+mn-ea"/>
                <a:cs typeface="+mn-cs"/>
              </a:rPr>
              <a:t>the average age in the committee will be </a:t>
            </a:r>
            <a:r>
              <a:rPr lang="en-US" sz="1200" b="0" i="0" u="none" strike="noStrike" kern="1200" dirty="0" smtClean="0">
                <a:solidFill>
                  <a:schemeClr val="tx1"/>
                </a:solidFill>
                <a:effectLst/>
                <a:latin typeface="+mn-lt"/>
                <a:ea typeface="+mn-ea"/>
                <a:cs typeface="+mn-cs"/>
              </a:rPr>
              <a:t>S+35+45/8 </a:t>
            </a:r>
            <a:r>
              <a:rPr lang="en-US" sz="1200" b="0" i="0" u="none" strike="noStrike" kern="1200" dirty="0" smtClean="0">
                <a:solidFill>
                  <a:schemeClr val="tx1"/>
                </a:solidFill>
                <a:effectLst/>
                <a:latin typeface="+mn-lt"/>
                <a:ea typeface="+mn-ea"/>
                <a:cs typeface="+mn-cs"/>
                <a:sym typeface="Wingdings" panose="05000000000000000000" pitchFamily="2" charset="2"/>
              </a:rPr>
              <a:t> </a:t>
            </a:r>
            <a:r>
              <a:rPr lang="en-US" sz="1200" b="0" i="0" u="none" strike="noStrike" kern="1200" dirty="0" smtClean="0">
                <a:solidFill>
                  <a:schemeClr val="tx1"/>
                </a:solidFill>
                <a:effectLst/>
                <a:latin typeface="+mn-lt"/>
                <a:ea typeface="+mn-ea"/>
                <a:cs typeface="+mn-cs"/>
              </a:rPr>
              <a:t>S+80/8</a:t>
            </a:r>
          </a:p>
          <a:p>
            <a:r>
              <a:rPr lang="en-US" dirty="0" smtClean="0"/>
              <a:t>the new average is </a:t>
            </a:r>
            <a:r>
              <a:rPr lang="en-US" sz="1200" b="0" i="0" u="none" strike="noStrike" kern="1200" dirty="0" err="1" smtClean="0">
                <a:solidFill>
                  <a:schemeClr val="tx1"/>
                </a:solidFill>
                <a:effectLst/>
                <a:latin typeface="+mn-lt"/>
                <a:ea typeface="+mn-ea"/>
                <a:cs typeface="+mn-cs"/>
              </a:rPr>
              <a:t>S+x</a:t>
            </a:r>
            <a:r>
              <a:rPr lang="en-US" sz="1200" b="0" i="0" u="none" strike="noStrike" kern="1200" dirty="0" smtClean="0">
                <a:solidFill>
                  <a:schemeClr val="tx1"/>
                </a:solidFill>
                <a:effectLst/>
                <a:latin typeface="+mn-lt"/>
                <a:ea typeface="+mn-ea"/>
                <a:cs typeface="+mn-cs"/>
              </a:rPr>
              <a:t>/8</a:t>
            </a:r>
          </a:p>
          <a:p>
            <a:r>
              <a:rPr lang="en-US" sz="1200" b="0" i="0" kern="1200" dirty="0" smtClean="0">
                <a:solidFill>
                  <a:schemeClr val="tx1"/>
                </a:solidFill>
                <a:effectLst/>
                <a:latin typeface="+mn-lt"/>
                <a:ea typeface="+mn-ea"/>
                <a:cs typeface="+mn-cs"/>
              </a:rPr>
              <a:t> that average age is increased by 2 years when two men are substituted by two women</a:t>
            </a:r>
          </a:p>
          <a:p>
            <a:r>
              <a:rPr lang="en-IN" sz="1200" b="0" i="0" u="none" strike="noStrike" kern="1200" dirty="0" smtClean="0">
                <a:solidFill>
                  <a:schemeClr val="tx1"/>
                </a:solidFill>
                <a:effectLst/>
                <a:latin typeface="+mn-lt"/>
                <a:ea typeface="+mn-ea"/>
                <a:cs typeface="+mn-cs"/>
              </a:rPr>
              <a:t>S+80/8+2 = </a:t>
            </a:r>
            <a:r>
              <a:rPr lang="en-IN" sz="1200" b="0" i="0" u="none" strike="noStrike" kern="1200" dirty="0" err="1" smtClean="0">
                <a:solidFill>
                  <a:schemeClr val="tx1"/>
                </a:solidFill>
                <a:effectLst/>
                <a:latin typeface="+mn-lt"/>
                <a:ea typeface="+mn-ea"/>
                <a:cs typeface="+mn-cs"/>
              </a:rPr>
              <a:t>S+x</a:t>
            </a:r>
            <a:r>
              <a:rPr lang="en-IN" sz="1200" b="0" i="0" u="none" strike="noStrike" kern="1200" dirty="0" smtClean="0">
                <a:solidFill>
                  <a:schemeClr val="tx1"/>
                </a:solidFill>
                <a:effectLst/>
                <a:latin typeface="+mn-lt"/>
                <a:ea typeface="+mn-ea"/>
                <a:cs typeface="+mn-cs"/>
              </a:rPr>
              <a:t>/8</a:t>
            </a:r>
          </a:p>
          <a:p>
            <a:r>
              <a:rPr lang="en-IN" sz="1200" b="0" i="0" u="none" strike="noStrike" kern="1200" dirty="0" smtClean="0">
                <a:solidFill>
                  <a:schemeClr val="tx1"/>
                </a:solidFill>
                <a:effectLst/>
                <a:latin typeface="+mn-lt"/>
                <a:ea typeface="+mn-ea"/>
                <a:cs typeface="+mn-cs"/>
              </a:rPr>
              <a:t>⇒S+80+16/8 = </a:t>
            </a:r>
            <a:r>
              <a:rPr lang="en-IN" sz="1200" b="0" i="0" u="none" strike="noStrike" kern="1200" dirty="0" err="1" smtClean="0">
                <a:solidFill>
                  <a:schemeClr val="tx1"/>
                </a:solidFill>
                <a:effectLst/>
                <a:latin typeface="+mn-lt"/>
                <a:ea typeface="+mn-ea"/>
                <a:cs typeface="+mn-cs"/>
              </a:rPr>
              <a:t>S+x</a:t>
            </a:r>
            <a:r>
              <a:rPr lang="en-IN" sz="1200" b="0" i="0" u="none" strike="noStrike" kern="1200" dirty="0" smtClean="0">
                <a:solidFill>
                  <a:schemeClr val="tx1"/>
                </a:solidFill>
                <a:effectLst/>
                <a:latin typeface="+mn-lt"/>
                <a:ea typeface="+mn-ea"/>
                <a:cs typeface="+mn-cs"/>
              </a:rPr>
              <a:t>/8</a:t>
            </a:r>
          </a:p>
          <a:p>
            <a:r>
              <a:rPr lang="en-IN" sz="1200" b="0" i="0" u="none" strike="noStrike" kern="1200" dirty="0" smtClean="0">
                <a:solidFill>
                  <a:schemeClr val="tx1"/>
                </a:solidFill>
                <a:effectLst/>
                <a:latin typeface="+mn-lt"/>
                <a:ea typeface="+mn-ea"/>
                <a:cs typeface="+mn-cs"/>
              </a:rPr>
              <a:t>⇒S+96=</a:t>
            </a:r>
            <a:r>
              <a:rPr lang="en-IN" sz="1200" b="0" i="0" u="none" strike="noStrike" kern="1200" dirty="0" err="1" smtClean="0">
                <a:solidFill>
                  <a:schemeClr val="tx1"/>
                </a:solidFill>
                <a:effectLst/>
                <a:latin typeface="+mn-lt"/>
                <a:ea typeface="+mn-ea"/>
                <a:cs typeface="+mn-cs"/>
              </a:rPr>
              <a:t>S+x</a:t>
            </a:r>
            <a:endParaRPr lang="en-IN" sz="1200" b="0" i="0" u="none" strike="noStrike" kern="1200" dirty="0" smtClean="0">
              <a:solidFill>
                <a:schemeClr val="tx1"/>
              </a:solidFill>
              <a:effectLst/>
              <a:latin typeface="+mn-lt"/>
              <a:ea typeface="+mn-ea"/>
              <a:cs typeface="+mn-cs"/>
            </a:endParaRPr>
          </a:p>
          <a:p>
            <a:r>
              <a:rPr lang="en-IN" sz="1200" b="0" i="0" u="none" strike="noStrike" kern="1200" dirty="0" smtClean="0">
                <a:solidFill>
                  <a:schemeClr val="tx1"/>
                </a:solidFill>
                <a:effectLst/>
                <a:latin typeface="+mn-lt"/>
                <a:ea typeface="+mn-ea"/>
                <a:cs typeface="+mn-cs"/>
              </a:rPr>
              <a:t>∴x=96</a:t>
            </a:r>
            <a:r>
              <a:rPr lang="en-IN" dirty="0" smtClean="0"/>
              <a:t/>
            </a:r>
            <a:br>
              <a:rPr lang="en-IN" dirty="0" smtClean="0"/>
            </a:br>
            <a:r>
              <a:rPr lang="en-US" sz="1200" b="0" i="0" kern="1200" dirty="0" smtClean="0">
                <a:solidFill>
                  <a:schemeClr val="tx1"/>
                </a:solidFill>
                <a:effectLst/>
                <a:latin typeface="+mn-lt"/>
                <a:ea typeface="+mn-ea"/>
                <a:cs typeface="+mn-cs"/>
              </a:rPr>
              <a:t>Average age of two women will be  = </a:t>
            </a:r>
            <a:r>
              <a:rPr lang="en-US" sz="1200" b="0" i="0" u="none" strike="noStrike" kern="1200" dirty="0" smtClean="0">
                <a:solidFill>
                  <a:schemeClr val="tx1"/>
                </a:solidFill>
                <a:effectLst/>
                <a:latin typeface="+mn-lt"/>
                <a:ea typeface="+mn-ea"/>
                <a:cs typeface="+mn-cs"/>
              </a:rPr>
              <a:t>sum of age of two women / 2</a:t>
            </a:r>
            <a:r>
              <a:rPr lang="en-US" dirty="0" smtClean="0"/>
              <a:t/>
            </a:r>
            <a:br>
              <a:rPr lang="en-US" dirty="0" smtClean="0"/>
            </a:br>
            <a:r>
              <a:rPr lang="en-US" sz="1200" b="0" i="0" kern="1200" dirty="0" smtClean="0">
                <a:solidFill>
                  <a:schemeClr val="tx1"/>
                </a:solidFill>
                <a:effectLst/>
                <a:latin typeface="+mn-lt"/>
                <a:ea typeface="+mn-ea"/>
                <a:cs typeface="+mn-cs"/>
              </a:rPr>
              <a:t>Hence average age is </a:t>
            </a:r>
            <a:r>
              <a:rPr lang="en-US" sz="1200" b="0" i="0" u="none" strike="noStrike" kern="1200" dirty="0" smtClean="0">
                <a:solidFill>
                  <a:schemeClr val="tx1"/>
                </a:solidFill>
                <a:effectLst/>
                <a:latin typeface="+mn-lt"/>
                <a:ea typeface="+mn-ea"/>
                <a:cs typeface="+mn-cs"/>
              </a:rPr>
              <a:t>96/2=48</a:t>
            </a:r>
            <a:r>
              <a:rPr lang="en-US" dirty="0" smtClean="0"/>
              <a:t/>
            </a:r>
            <a:br>
              <a:rPr lang="en-US" dirty="0" smtClean="0"/>
            </a:br>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r>
              <a:rPr lang="en-US" dirty="0" smtClean="0"/>
              <a:t/>
            </a:r>
            <a:br>
              <a:rPr lang="en-US" dirty="0" smtClean="0"/>
            </a:b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13</a:t>
            </a:fld>
            <a:endParaRPr lang="en-IN"/>
          </a:p>
        </p:txBody>
      </p:sp>
    </p:spTree>
    <p:extLst>
      <p:ext uri="{BB962C8B-B14F-4D97-AF65-F5344CB8AC3E}">
        <p14:creationId xmlns:p14="http://schemas.microsoft.com/office/powerpoint/2010/main" val="53041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a:t>
            </a:r>
            <a:r>
              <a:rPr lang="en-US" baseline="0" dirty="0" smtClean="0"/>
              <a:t> a</a:t>
            </a:r>
          </a:p>
          <a:p>
            <a:endParaRPr lang="en-US" baseline="0" dirty="0" smtClean="0"/>
          </a:p>
          <a:p>
            <a:r>
              <a:rPr lang="en-US" baseline="0" dirty="0" smtClean="0"/>
              <a:t>Average speed = 2 * (x*y)/(</a:t>
            </a:r>
            <a:r>
              <a:rPr lang="en-US" baseline="0" dirty="0" err="1" smtClean="0"/>
              <a:t>x+y</a:t>
            </a:r>
            <a:r>
              <a:rPr lang="en-US" baseline="0" dirty="0" smtClean="0"/>
              <a:t>)</a:t>
            </a:r>
          </a:p>
          <a:p>
            <a:endParaRPr lang="en-US" baseline="0" dirty="0"/>
          </a:p>
          <a:p>
            <a:pPr marL="171450" indent="-171450">
              <a:buFont typeface="Wingdings" panose="05000000000000000000" pitchFamily="2" charset="2"/>
              <a:buChar char="è"/>
            </a:pPr>
            <a:r>
              <a:rPr lang="en-US" baseline="0" dirty="0" smtClean="0">
                <a:sym typeface="Wingdings" panose="05000000000000000000" pitchFamily="2" charset="2"/>
              </a:rPr>
              <a:t>2 * (100*150)/(250)</a:t>
            </a:r>
          </a:p>
          <a:p>
            <a:pPr marL="171450" indent="-171450">
              <a:buFont typeface="Wingdings" panose="05000000000000000000" pitchFamily="2" charset="2"/>
              <a:buChar char="è"/>
            </a:pPr>
            <a:r>
              <a:rPr lang="en-US" baseline="0" dirty="0" smtClean="0">
                <a:sym typeface="Wingdings" panose="05000000000000000000" pitchFamily="2" charset="2"/>
              </a:rPr>
              <a:t>2 * 15000/250</a:t>
            </a:r>
          </a:p>
          <a:p>
            <a:pPr marL="171450" indent="-171450">
              <a:buFont typeface="Wingdings" panose="05000000000000000000" pitchFamily="2" charset="2"/>
              <a:buChar char="è"/>
            </a:pPr>
            <a:r>
              <a:rPr lang="en-US" baseline="0" dirty="0" smtClean="0">
                <a:sym typeface="Wingdings" panose="05000000000000000000" pitchFamily="2" charset="2"/>
              </a:rPr>
              <a:t>2 * 60</a:t>
            </a:r>
          </a:p>
          <a:p>
            <a:pPr marL="171450" indent="-171450">
              <a:buFont typeface="Wingdings" panose="05000000000000000000" pitchFamily="2" charset="2"/>
              <a:buChar char="è"/>
            </a:pPr>
            <a:r>
              <a:rPr lang="en-US" baseline="0" dirty="0" smtClean="0">
                <a:sym typeface="Wingdings" panose="05000000000000000000" pitchFamily="2" charset="2"/>
              </a:rPr>
              <a:t>120</a:t>
            </a:r>
            <a:endParaRPr lang="en-US" baseline="0"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14</a:t>
            </a:fld>
            <a:endParaRPr lang="en-IN"/>
          </a:p>
        </p:txBody>
      </p:sp>
    </p:spTree>
    <p:extLst>
      <p:ext uri="{BB962C8B-B14F-4D97-AF65-F5344CB8AC3E}">
        <p14:creationId xmlns:p14="http://schemas.microsoft.com/office/powerpoint/2010/main" val="3572364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sz="1200" b="1" i="0" kern="1200" dirty="0" smtClean="0">
                <a:solidFill>
                  <a:schemeClr val="tx1"/>
                </a:solidFill>
                <a:effectLst/>
                <a:latin typeface="+mn-lt"/>
                <a:ea typeface="+mn-ea"/>
                <a:cs typeface="+mn-cs"/>
              </a:rPr>
              <a:t>Member in group × aged increased = difference of replacement</a:t>
            </a:r>
            <a:r>
              <a:rPr lang="en-US" dirty="0" smtClean="0"/>
              <a:t/>
            </a:r>
            <a:br>
              <a:rPr lang="en-US" dirty="0" smtClean="0"/>
            </a:br>
            <a:r>
              <a:rPr lang="en-US" sz="1200" b="0" i="0" kern="1200" dirty="0" smtClean="0">
                <a:solidFill>
                  <a:schemeClr val="tx1"/>
                </a:solidFill>
                <a:effectLst/>
                <a:latin typeface="+mn-lt"/>
                <a:ea typeface="+mn-ea"/>
                <a:cs typeface="+mn-cs"/>
              </a:rPr>
              <a:t>N × 5 = 38 - 18</a:t>
            </a:r>
            <a:r>
              <a:rPr lang="en-US" dirty="0" smtClean="0"/>
              <a:t/>
            </a:r>
            <a:br>
              <a:rPr lang="en-US" dirty="0" smtClean="0"/>
            </a:br>
            <a:r>
              <a:rPr lang="en-US" sz="1200" b="0" i="0" kern="1200" dirty="0" smtClean="0">
                <a:solidFill>
                  <a:schemeClr val="tx1"/>
                </a:solidFill>
                <a:effectLst/>
                <a:latin typeface="+mn-lt"/>
                <a:ea typeface="+mn-ea"/>
                <a:cs typeface="+mn-cs"/>
              </a:rPr>
              <a:t>5N = 20</a:t>
            </a:r>
            <a:r>
              <a:rPr lang="en-US" dirty="0" smtClean="0"/>
              <a:t/>
            </a:r>
            <a:br>
              <a:rPr lang="en-US" dirty="0" smtClean="0"/>
            </a:br>
            <a:r>
              <a:rPr lang="en-US" sz="1200" b="0" i="0" kern="1200" dirty="0" smtClean="0">
                <a:solidFill>
                  <a:schemeClr val="tx1"/>
                </a:solidFill>
                <a:effectLst/>
                <a:latin typeface="+mn-lt"/>
                <a:ea typeface="+mn-ea"/>
                <a:cs typeface="+mn-cs"/>
              </a:rPr>
              <a:t> N = 4</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15</a:t>
            </a:fld>
            <a:endParaRPr lang="en-IN"/>
          </a:p>
        </p:txBody>
      </p:sp>
    </p:spTree>
    <p:extLst>
      <p:ext uri="{BB962C8B-B14F-4D97-AF65-F5344CB8AC3E}">
        <p14:creationId xmlns:p14="http://schemas.microsoft.com/office/powerpoint/2010/main" val="233799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a</a:t>
            </a:r>
          </a:p>
          <a:p>
            <a:endParaRPr lang="en-US" dirty="0" smtClean="0"/>
          </a:p>
          <a:p>
            <a:r>
              <a:rPr lang="en-US" dirty="0" smtClean="0"/>
              <a:t>Total = average * no. of terms</a:t>
            </a:r>
          </a:p>
          <a:p>
            <a:r>
              <a:rPr lang="en-US" dirty="0" smtClean="0"/>
              <a:t>Total</a:t>
            </a:r>
            <a:r>
              <a:rPr lang="en-US" baseline="0" dirty="0" smtClean="0"/>
              <a:t> score of whole class = score of 10 students + score of 15 student</a:t>
            </a:r>
          </a:p>
          <a:p>
            <a:r>
              <a:rPr lang="en-US" baseline="0" dirty="0" smtClean="0"/>
              <a:t>25x =10*80 + 15*60</a:t>
            </a:r>
          </a:p>
          <a:p>
            <a:r>
              <a:rPr lang="en-US" baseline="0" dirty="0" smtClean="0"/>
              <a:t>25x = 1700</a:t>
            </a:r>
          </a:p>
          <a:p>
            <a:r>
              <a:rPr lang="en-US" baseline="0" dirty="0" smtClean="0"/>
              <a:t>X=1700/25 </a:t>
            </a:r>
          </a:p>
          <a:p>
            <a:r>
              <a:rPr lang="en-US" baseline="0" dirty="0" smtClean="0"/>
              <a:t>X= 68</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16</a:t>
            </a:fld>
            <a:endParaRPr lang="en-IN"/>
          </a:p>
        </p:txBody>
      </p:sp>
    </p:spTree>
    <p:extLst>
      <p:ext uri="{BB962C8B-B14F-4D97-AF65-F5344CB8AC3E}">
        <p14:creationId xmlns:p14="http://schemas.microsoft.com/office/powerpoint/2010/main" val="66243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dirty="0" err="1" smtClean="0"/>
              <a:t>Averge</a:t>
            </a:r>
            <a:r>
              <a:rPr lang="en-US" dirty="0" smtClean="0"/>
              <a:t> = sum of ages / total </a:t>
            </a:r>
          </a:p>
          <a:p>
            <a:endParaRPr lang="en-US" dirty="0" smtClean="0"/>
          </a:p>
          <a:p>
            <a:pPr marL="171450" indent="-171450">
              <a:buFont typeface="Wingdings" panose="05000000000000000000" pitchFamily="2" charset="2"/>
              <a:buChar char="è"/>
            </a:pPr>
            <a:r>
              <a:rPr lang="en-US" dirty="0" smtClean="0">
                <a:sym typeface="Wingdings" panose="05000000000000000000" pitchFamily="2" charset="2"/>
              </a:rPr>
              <a:t>30 = sum of men /80  30*80 </a:t>
            </a:r>
          </a:p>
          <a:p>
            <a:pPr marL="171450" indent="-171450">
              <a:buFont typeface="Wingdings" panose="05000000000000000000" pitchFamily="2" charset="2"/>
              <a:buChar char="è"/>
            </a:pPr>
            <a:r>
              <a:rPr lang="en-US" dirty="0" smtClean="0">
                <a:sym typeface="Wingdings" panose="05000000000000000000" pitchFamily="2" charset="2"/>
              </a:rPr>
              <a:t>Sum of men =</a:t>
            </a:r>
            <a:r>
              <a:rPr lang="en-US" baseline="0" dirty="0" smtClean="0">
                <a:sym typeface="Wingdings" panose="05000000000000000000" pitchFamily="2" charset="2"/>
              </a:rPr>
              <a:t> 2400</a:t>
            </a:r>
          </a:p>
          <a:p>
            <a:pPr marL="0" indent="0">
              <a:buFont typeface="Wingdings" panose="05000000000000000000" pitchFamily="2" charset="2"/>
              <a:buNone/>
            </a:pPr>
            <a:endParaRPr lang="en-US" baseline="0" dirty="0" smtClean="0">
              <a:sym typeface="Wingdings" panose="05000000000000000000" pitchFamily="2" charset="2"/>
            </a:endParaRPr>
          </a:p>
          <a:p>
            <a:pPr marL="171450" indent="-171450">
              <a:buFont typeface="Wingdings" panose="05000000000000000000" pitchFamily="2" charset="2"/>
              <a:buChar char="è"/>
            </a:pPr>
            <a:r>
              <a:rPr lang="en-US" baseline="0" dirty="0" smtClean="0">
                <a:sym typeface="Wingdings" panose="05000000000000000000" pitchFamily="2" charset="2"/>
              </a:rPr>
              <a:t>40 =sum of women/20  40*20</a:t>
            </a:r>
          </a:p>
          <a:p>
            <a:pPr marL="171450" indent="-171450">
              <a:buFont typeface="Wingdings" panose="05000000000000000000" pitchFamily="2" charset="2"/>
              <a:buChar char="è"/>
            </a:pPr>
            <a:r>
              <a:rPr lang="en-US" baseline="0" dirty="0" smtClean="0">
                <a:sym typeface="Wingdings" panose="05000000000000000000" pitchFamily="2" charset="2"/>
              </a:rPr>
              <a:t>Sum of women = 800</a:t>
            </a:r>
          </a:p>
          <a:p>
            <a:pPr marL="171450" indent="-171450">
              <a:buFont typeface="Wingdings" panose="05000000000000000000" pitchFamily="2" charset="2"/>
              <a:buChar char="è"/>
            </a:pPr>
            <a:endParaRPr lang="en-US" baseline="0" dirty="0" smtClean="0">
              <a:sym typeface="Wingdings" panose="05000000000000000000" pitchFamily="2" charset="2"/>
            </a:endParaRPr>
          </a:p>
          <a:p>
            <a:pPr marL="171450" indent="-171450">
              <a:buFont typeface="Wingdings" panose="05000000000000000000" pitchFamily="2" charset="2"/>
              <a:buChar char="è"/>
            </a:pPr>
            <a:r>
              <a:rPr lang="en-US" baseline="0" dirty="0" smtClean="0">
                <a:sym typeface="Wingdings" panose="05000000000000000000" pitchFamily="2" charset="2"/>
              </a:rPr>
              <a:t>Total average = 2400+800/100  3200/100</a:t>
            </a:r>
          </a:p>
          <a:p>
            <a:pPr marL="171450" indent="-171450">
              <a:buFont typeface="Wingdings" panose="05000000000000000000" pitchFamily="2" charset="2"/>
              <a:buChar char="è"/>
            </a:pPr>
            <a:r>
              <a:rPr lang="en-US" baseline="0" dirty="0" smtClean="0">
                <a:sym typeface="Wingdings" panose="05000000000000000000" pitchFamily="2" charset="2"/>
              </a:rPr>
              <a:t>32</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17</a:t>
            </a:fld>
            <a:endParaRPr lang="en-IN"/>
          </a:p>
        </p:txBody>
      </p:sp>
    </p:spTree>
    <p:extLst>
      <p:ext uri="{BB962C8B-B14F-4D97-AF65-F5344CB8AC3E}">
        <p14:creationId xmlns:p14="http://schemas.microsoft.com/office/powerpoint/2010/main" val="944451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r>
              <a:rPr lang="en-US" dirty="0" smtClean="0"/>
              <a:t>9.50x</a:t>
            </a:r>
            <a:r>
              <a:rPr lang="en-US" baseline="0" dirty="0" smtClean="0"/>
              <a:t> + (2*11.75) = 10(2+x)</a:t>
            </a:r>
          </a:p>
          <a:p>
            <a:r>
              <a:rPr lang="en-US" baseline="0" dirty="0" smtClean="0"/>
              <a:t>9.50x + 23.5 = 20 + 10x</a:t>
            </a:r>
          </a:p>
          <a:p>
            <a:r>
              <a:rPr lang="en-US" baseline="0" dirty="0" smtClean="0"/>
              <a:t>3.5 = 0.5x</a:t>
            </a:r>
          </a:p>
          <a:p>
            <a:r>
              <a:rPr lang="en-US" baseline="0" dirty="0" smtClean="0"/>
              <a:t>X= 3.5/0.5</a:t>
            </a:r>
          </a:p>
          <a:p>
            <a:r>
              <a:rPr lang="en-US" baseline="0" dirty="0" smtClean="0"/>
              <a:t>X=7</a:t>
            </a:r>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18</a:t>
            </a:fld>
            <a:endParaRPr lang="en-IN"/>
          </a:p>
        </p:txBody>
      </p:sp>
    </p:spTree>
    <p:extLst>
      <p:ext uri="{BB962C8B-B14F-4D97-AF65-F5344CB8AC3E}">
        <p14:creationId xmlns:p14="http://schemas.microsoft.com/office/powerpoint/2010/main" val="2909012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p>
        </p:txBody>
      </p:sp>
      <p:sp>
        <p:nvSpPr>
          <p:cNvPr id="4" name="Slide Number Placeholder 3"/>
          <p:cNvSpPr>
            <a:spLocks noGrp="1"/>
          </p:cNvSpPr>
          <p:nvPr>
            <p:ph type="sldNum" sz="quarter" idx="10"/>
          </p:nvPr>
        </p:nvSpPr>
        <p:spPr/>
        <p:txBody>
          <a:bodyPr/>
          <a:lstStyle/>
          <a:p>
            <a:fld id="{FE9A6583-990B-4707-82AF-703527F7BB40}" type="slidenum">
              <a:rPr lang="en-IN" smtClean="0"/>
              <a:t>24</a:t>
            </a:fld>
            <a:endParaRPr lang="en-IN"/>
          </a:p>
        </p:txBody>
      </p:sp>
    </p:spTree>
    <p:extLst>
      <p:ext uri="{BB962C8B-B14F-4D97-AF65-F5344CB8AC3E}">
        <p14:creationId xmlns:p14="http://schemas.microsoft.com/office/powerpoint/2010/main" val="3034446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25</a:t>
            </a:fld>
            <a:endParaRPr lang="en-IN"/>
          </a:p>
        </p:txBody>
      </p:sp>
    </p:spTree>
    <p:extLst>
      <p:ext uri="{BB962C8B-B14F-4D97-AF65-F5344CB8AC3E}">
        <p14:creationId xmlns:p14="http://schemas.microsoft.com/office/powerpoint/2010/main" val="171079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26</a:t>
            </a:fld>
            <a:endParaRPr lang="en-IN"/>
          </a:p>
        </p:txBody>
      </p:sp>
    </p:spTree>
    <p:extLst>
      <p:ext uri="{BB962C8B-B14F-4D97-AF65-F5344CB8AC3E}">
        <p14:creationId xmlns:p14="http://schemas.microsoft.com/office/powerpoint/2010/main" val="210729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27</a:t>
            </a:fld>
            <a:endParaRPr lang="en-IN"/>
          </a:p>
        </p:txBody>
      </p:sp>
    </p:spTree>
    <p:extLst>
      <p:ext uri="{BB962C8B-B14F-4D97-AF65-F5344CB8AC3E}">
        <p14:creationId xmlns:p14="http://schemas.microsoft.com/office/powerpoint/2010/main" val="74249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200" dirty="0" smtClean="0">
                <a:latin typeface="Times New Roman" panose="02020603050405020304" pitchFamily="18" charset="0"/>
                <a:cs typeface="Times New Roman" panose="02020603050405020304" pitchFamily="18" charset="0"/>
              </a:rPr>
              <a:t>ANS: A</a:t>
            </a:r>
          </a:p>
          <a:p>
            <a:endParaRPr lang="en-US" sz="3200" dirty="0" smtClean="0">
              <a:latin typeface="Times New Roman" panose="02020603050405020304" pitchFamily="18" charset="0"/>
              <a:cs typeface="Times New Roman" panose="02020603050405020304" pitchFamily="18" charset="0"/>
            </a:endParaRPr>
          </a:p>
          <a:p>
            <a:r>
              <a:rPr lang="en-US" sz="1200" b="0" i="0" kern="1200" dirty="0" smtClean="0">
                <a:solidFill>
                  <a:schemeClr val="tx1"/>
                </a:solidFill>
                <a:effectLst/>
                <a:latin typeface="+mn-lt"/>
                <a:ea typeface="+mn-ea"/>
                <a:cs typeface="+mn-cs"/>
              </a:rPr>
              <a:t>Lets take total number of pupils =x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 As per question, Total increase in marks=x×1/2=x/2</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So , x/2=83−63=20</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x=40</a:t>
            </a:r>
          </a:p>
          <a:p>
            <a:r>
              <a:rPr lang="en-US" sz="3200" dirty="0" smtClean="0"/>
              <a:t/>
            </a:r>
            <a:br>
              <a:rPr lang="en-US" sz="3200" dirty="0" smtClean="0"/>
            </a:b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E9A6583-990B-4707-82AF-703527F7BB40}" type="slidenum">
              <a:rPr lang="en-IN" smtClean="0"/>
              <a:t>5</a:t>
            </a:fld>
            <a:endParaRPr lang="en-IN"/>
          </a:p>
        </p:txBody>
      </p:sp>
    </p:spTree>
    <p:extLst>
      <p:ext uri="{BB962C8B-B14F-4D97-AF65-F5344CB8AC3E}">
        <p14:creationId xmlns:p14="http://schemas.microsoft.com/office/powerpoint/2010/main" val="2193258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28</a:t>
            </a:fld>
            <a:endParaRPr lang="en-IN"/>
          </a:p>
        </p:txBody>
      </p:sp>
    </p:spTree>
    <p:extLst>
      <p:ext uri="{BB962C8B-B14F-4D97-AF65-F5344CB8AC3E}">
        <p14:creationId xmlns:p14="http://schemas.microsoft.com/office/powerpoint/2010/main" val="1361088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29</a:t>
            </a:fld>
            <a:endParaRPr lang="en-IN"/>
          </a:p>
        </p:txBody>
      </p:sp>
    </p:spTree>
    <p:extLst>
      <p:ext uri="{BB962C8B-B14F-4D97-AF65-F5344CB8AC3E}">
        <p14:creationId xmlns:p14="http://schemas.microsoft.com/office/powerpoint/2010/main" val="427019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30</a:t>
            </a:fld>
            <a:endParaRPr lang="en-IN"/>
          </a:p>
        </p:txBody>
      </p:sp>
    </p:spTree>
    <p:extLst>
      <p:ext uri="{BB962C8B-B14F-4D97-AF65-F5344CB8AC3E}">
        <p14:creationId xmlns:p14="http://schemas.microsoft.com/office/powerpoint/2010/main" val="2370151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31</a:t>
            </a:fld>
            <a:endParaRPr lang="en-IN"/>
          </a:p>
        </p:txBody>
      </p:sp>
    </p:spTree>
    <p:extLst>
      <p:ext uri="{BB962C8B-B14F-4D97-AF65-F5344CB8AC3E}">
        <p14:creationId xmlns:p14="http://schemas.microsoft.com/office/powerpoint/2010/main" val="4081874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32</a:t>
            </a:fld>
            <a:endParaRPr lang="en-IN"/>
          </a:p>
        </p:txBody>
      </p:sp>
    </p:spTree>
    <p:extLst>
      <p:ext uri="{BB962C8B-B14F-4D97-AF65-F5344CB8AC3E}">
        <p14:creationId xmlns:p14="http://schemas.microsoft.com/office/powerpoint/2010/main" val="2951187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33</a:t>
            </a:fld>
            <a:endParaRPr lang="en-IN"/>
          </a:p>
        </p:txBody>
      </p:sp>
    </p:spTree>
    <p:extLst>
      <p:ext uri="{BB962C8B-B14F-4D97-AF65-F5344CB8AC3E}">
        <p14:creationId xmlns:p14="http://schemas.microsoft.com/office/powerpoint/2010/main" val="3332937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34</a:t>
            </a:fld>
            <a:endParaRPr lang="en-IN"/>
          </a:p>
        </p:txBody>
      </p:sp>
    </p:spTree>
    <p:extLst>
      <p:ext uri="{BB962C8B-B14F-4D97-AF65-F5344CB8AC3E}">
        <p14:creationId xmlns:p14="http://schemas.microsoft.com/office/powerpoint/2010/main" val="798468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35</a:t>
            </a:fld>
            <a:endParaRPr lang="en-IN"/>
          </a:p>
        </p:txBody>
      </p:sp>
    </p:spTree>
    <p:extLst>
      <p:ext uri="{BB962C8B-B14F-4D97-AF65-F5344CB8AC3E}">
        <p14:creationId xmlns:p14="http://schemas.microsoft.com/office/powerpoint/2010/main" val="2430393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36</a:t>
            </a:fld>
            <a:endParaRPr lang="en-IN"/>
          </a:p>
        </p:txBody>
      </p:sp>
    </p:spTree>
    <p:extLst>
      <p:ext uri="{BB962C8B-B14F-4D97-AF65-F5344CB8AC3E}">
        <p14:creationId xmlns:p14="http://schemas.microsoft.com/office/powerpoint/2010/main" val="1554504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FE9A6583-990B-4707-82AF-703527F7BB40}" type="slidenum">
              <a:rPr lang="en-IN" smtClean="0"/>
              <a:t>37</a:t>
            </a:fld>
            <a:endParaRPr lang="en-IN"/>
          </a:p>
        </p:txBody>
      </p:sp>
    </p:spTree>
    <p:extLst>
      <p:ext uri="{BB962C8B-B14F-4D97-AF65-F5344CB8AC3E}">
        <p14:creationId xmlns:p14="http://schemas.microsoft.com/office/powerpoint/2010/main" val="1122012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dirty="0" smtClean="0"/>
              <a:t>5 overs (sum) = 4.6*5</a:t>
            </a:r>
          </a:p>
          <a:p>
            <a:r>
              <a:rPr lang="en-US" dirty="0" smtClean="0"/>
              <a:t>5 over (sum)</a:t>
            </a:r>
            <a:r>
              <a:rPr lang="en-US" baseline="0" dirty="0" smtClean="0"/>
              <a:t> </a:t>
            </a:r>
            <a:r>
              <a:rPr lang="en-US" dirty="0" smtClean="0"/>
              <a:t>= 23</a:t>
            </a:r>
          </a:p>
          <a:p>
            <a:r>
              <a:rPr lang="en-US" dirty="0" smtClean="0"/>
              <a:t>Let average of15 overs (sum) = 15x</a:t>
            </a:r>
          </a:p>
          <a:p>
            <a:r>
              <a:rPr lang="en-US" dirty="0" smtClean="0"/>
              <a:t>23+15x=183</a:t>
            </a:r>
          </a:p>
          <a:p>
            <a:r>
              <a:rPr lang="en-US" dirty="0" smtClean="0"/>
              <a:t>15x=160</a:t>
            </a:r>
          </a:p>
          <a:p>
            <a:r>
              <a:rPr lang="en-US" dirty="0" smtClean="0"/>
              <a:t>X=10.67</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6</a:t>
            </a:fld>
            <a:endParaRPr lang="en-IN"/>
          </a:p>
        </p:txBody>
      </p:sp>
    </p:spTree>
    <p:extLst>
      <p:ext uri="{BB962C8B-B14F-4D97-AF65-F5344CB8AC3E}">
        <p14:creationId xmlns:p14="http://schemas.microsoft.com/office/powerpoint/2010/main" val="1637297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solidFill>
                  <a:schemeClr val="accent6">
                    <a:lumMod val="75000"/>
                  </a:schemeClr>
                </a:solidFill>
                <a:effectLst/>
              </a:rPr>
              <a:t>Average</a:t>
            </a:r>
            <a:r>
              <a:rPr lang="en-US" sz="1200" b="1" i="0" baseline="0" dirty="0" smtClean="0">
                <a:solidFill>
                  <a:schemeClr val="accent6">
                    <a:lumMod val="75000"/>
                  </a:schemeClr>
                </a:solidFill>
                <a:effectLst/>
              </a:rPr>
              <a:t> weight of 70 students = [28*53 – (70-28)x]</a:t>
            </a:r>
            <a:endParaRPr lang="en-US" sz="1200" b="1" i="0" dirty="0" smtClean="0">
              <a:solidFill>
                <a:schemeClr val="accent6">
                  <a:lumMod val="75000"/>
                </a:schemeClr>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dirty="0" smtClean="0">
                <a:solidFill>
                  <a:schemeClr val="accent6">
                    <a:lumMod val="75000"/>
                  </a:schemeClr>
                </a:solidFill>
                <a:effectLst/>
              </a:rPr>
              <a:t>70*35</a:t>
            </a:r>
            <a:r>
              <a:rPr lang="en-US" sz="1200" b="1" i="0" baseline="0" dirty="0" smtClean="0">
                <a:solidFill>
                  <a:schemeClr val="accent6">
                    <a:lumMod val="75000"/>
                  </a:schemeClr>
                </a:solidFill>
                <a:effectLst/>
              </a:rPr>
              <a:t> = 28*53 – 42x</a:t>
            </a:r>
            <a:endParaRPr lang="en-US" sz="1200" b="0" i="0" baseline="0" dirty="0" smtClean="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solidFill>
                  <a:schemeClr val="tx1"/>
                </a:solidFill>
                <a:effectLst/>
              </a:rPr>
              <a:t>2450 – 1484 = 42x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solidFill>
                  <a:schemeClr val="tx1"/>
                </a:solidFill>
                <a:effectLst/>
              </a:rPr>
              <a:t>966/42 = x</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baseline="0" dirty="0" smtClean="0">
                <a:solidFill>
                  <a:schemeClr val="tx1"/>
                </a:solidFill>
                <a:effectLst/>
              </a:rPr>
              <a:t>X=23</a:t>
            </a:r>
            <a:endParaRPr lang="en-US" sz="1200"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7</a:t>
            </a:fld>
            <a:endParaRPr lang="en-IN"/>
          </a:p>
        </p:txBody>
      </p:sp>
    </p:spTree>
    <p:extLst>
      <p:ext uri="{BB962C8B-B14F-4D97-AF65-F5344CB8AC3E}">
        <p14:creationId xmlns:p14="http://schemas.microsoft.com/office/powerpoint/2010/main" val="1485935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dirty="0" smtClean="0"/>
              <a:t>Average of 5 (sum) = 16*5 </a:t>
            </a:r>
            <a:r>
              <a:rPr lang="en-US" dirty="0" smtClean="0">
                <a:sym typeface="Wingdings" panose="05000000000000000000" pitchFamily="2" charset="2"/>
              </a:rPr>
              <a:t> 80</a:t>
            </a:r>
          </a:p>
          <a:p>
            <a:endParaRPr lang="en-US" dirty="0" smtClean="0">
              <a:sym typeface="Wingdings" panose="05000000000000000000" pitchFamily="2" charset="2"/>
            </a:endParaRPr>
          </a:p>
          <a:p>
            <a:r>
              <a:rPr lang="en-US" dirty="0" smtClean="0">
                <a:sym typeface="Wingdings" panose="05000000000000000000" pitchFamily="2" charset="2"/>
              </a:rPr>
              <a:t>One of the number is 20  80-2060</a:t>
            </a:r>
          </a:p>
          <a:p>
            <a:endParaRPr lang="en-US" dirty="0" smtClean="0">
              <a:sym typeface="Wingdings" panose="05000000000000000000" pitchFamily="2" charset="2"/>
            </a:endParaRPr>
          </a:p>
          <a:p>
            <a:r>
              <a:rPr lang="en-US" dirty="0" err="1" smtClean="0">
                <a:sym typeface="Wingdings" panose="05000000000000000000" pitchFamily="2" charset="2"/>
              </a:rPr>
              <a:t>Averageof</a:t>
            </a:r>
            <a:r>
              <a:rPr lang="en-US" dirty="0" smtClean="0">
                <a:sym typeface="Wingdings" panose="05000000000000000000" pitchFamily="2" charset="2"/>
              </a:rPr>
              <a:t> remaining 4 (sum) = 60/4  15</a:t>
            </a:r>
            <a:endParaRPr lang="en-US" dirty="0" smtClean="0"/>
          </a:p>
          <a:p>
            <a:endParaRPr lang="en-US"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8</a:t>
            </a:fld>
            <a:endParaRPr lang="en-IN"/>
          </a:p>
        </p:txBody>
      </p:sp>
    </p:spTree>
    <p:extLst>
      <p:ext uri="{BB962C8B-B14F-4D97-AF65-F5344CB8AC3E}">
        <p14:creationId xmlns:p14="http://schemas.microsoft.com/office/powerpoint/2010/main" val="6435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D</a:t>
            </a:r>
          </a:p>
          <a:p>
            <a:endParaRPr lang="en-US" baseline="0" dirty="0" smtClean="0"/>
          </a:p>
          <a:p>
            <a:r>
              <a:rPr lang="en-US" sz="1200" b="0" i="0" kern="1200" dirty="0" smtClean="0">
                <a:solidFill>
                  <a:schemeClr val="tx1"/>
                </a:solidFill>
                <a:effectLst/>
                <a:latin typeface="+mn-lt"/>
                <a:ea typeface="+mn-ea"/>
                <a:cs typeface="+mn-cs"/>
              </a:rPr>
              <a:t>Multiply each test score by its corresponding weight: 80*1=80, 90*2=180, 70*3=210</a:t>
            </a:r>
          </a:p>
          <a:p>
            <a:r>
              <a:rPr lang="en-US" sz="1200" b="0" i="0" kern="1200" dirty="0" smtClean="0">
                <a:solidFill>
                  <a:schemeClr val="tx1"/>
                </a:solidFill>
                <a:effectLst/>
                <a:latin typeface="+mn-lt"/>
                <a:ea typeface="+mn-ea"/>
                <a:cs typeface="+mn-cs"/>
              </a:rPr>
              <a:t>Add the weighted test scores together: 80+180+210 = 470</a:t>
            </a:r>
          </a:p>
          <a:p>
            <a:r>
              <a:rPr lang="en-US" sz="1200" b="0" i="0" kern="1200" dirty="0" smtClean="0">
                <a:solidFill>
                  <a:schemeClr val="tx1"/>
                </a:solidFill>
                <a:effectLst/>
                <a:latin typeface="+mn-lt"/>
                <a:ea typeface="+mn-ea"/>
                <a:cs typeface="+mn-cs"/>
              </a:rPr>
              <a:t>Add the weights together: 1+2+3=6</a:t>
            </a:r>
          </a:p>
          <a:p>
            <a:r>
              <a:rPr lang="en-US" sz="1200" b="0" i="0" kern="1200" dirty="0" smtClean="0">
                <a:solidFill>
                  <a:schemeClr val="tx1"/>
                </a:solidFill>
                <a:effectLst/>
                <a:latin typeface="+mn-lt"/>
                <a:ea typeface="+mn-ea"/>
                <a:cs typeface="+mn-cs"/>
              </a:rPr>
              <a:t>Divide the sum of the weighted test scores by the sum of the weights: 470/</a:t>
            </a:r>
            <a:r>
              <a:rPr lang="en-US" sz="1200" b="0" i="0" kern="1200" baseline="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=78.33</a:t>
            </a:r>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9</a:t>
            </a:fld>
            <a:endParaRPr lang="en-IN"/>
          </a:p>
        </p:txBody>
      </p:sp>
    </p:spTree>
    <p:extLst>
      <p:ext uri="{BB962C8B-B14F-4D97-AF65-F5344CB8AC3E}">
        <p14:creationId xmlns:p14="http://schemas.microsoft.com/office/powerpoint/2010/main" val="532613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a:t>
            </a:r>
            <a:r>
              <a:rPr lang="en-US" baseline="0" dirty="0" smtClean="0"/>
              <a:t> C</a:t>
            </a:r>
          </a:p>
          <a:p>
            <a:endParaRPr lang="en-US" baseline="0" dirty="0" smtClean="0"/>
          </a:p>
          <a:p>
            <a:r>
              <a:rPr lang="en-US" baseline="0" dirty="0" smtClean="0"/>
              <a:t>Average of 7 (sum ) = 7*20 </a:t>
            </a:r>
            <a:r>
              <a:rPr lang="en-US" baseline="0" dirty="0" smtClean="0">
                <a:sym typeface="Wingdings" panose="05000000000000000000" pitchFamily="2" charset="2"/>
              </a:rPr>
              <a:t>140</a:t>
            </a:r>
          </a:p>
          <a:p>
            <a:r>
              <a:rPr lang="en-US" baseline="0" dirty="0" smtClean="0">
                <a:sym typeface="Wingdings" panose="05000000000000000000" pitchFamily="2" charset="2"/>
              </a:rPr>
              <a:t>Average of 3 (sum) = 3*15  45</a:t>
            </a:r>
          </a:p>
          <a:p>
            <a:r>
              <a:rPr lang="en-US" baseline="0" dirty="0" smtClean="0">
                <a:sym typeface="Wingdings" panose="05000000000000000000" pitchFamily="2" charset="2"/>
              </a:rPr>
              <a:t>Average of remaining 4 (sum) = 140-45</a:t>
            </a:r>
          </a:p>
          <a:p>
            <a:r>
              <a:rPr lang="en-US" baseline="0" dirty="0" smtClean="0">
                <a:sym typeface="Wingdings" panose="05000000000000000000" pitchFamily="2" charset="2"/>
              </a:rPr>
              <a:t>		 = 95/4</a:t>
            </a:r>
          </a:p>
          <a:p>
            <a:r>
              <a:rPr lang="en-US" baseline="0" dirty="0" smtClean="0">
                <a:sym typeface="Wingdings" panose="05000000000000000000" pitchFamily="2" charset="2"/>
              </a:rPr>
              <a:t>		 = 23.75 </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10</a:t>
            </a:fld>
            <a:endParaRPr lang="en-IN"/>
          </a:p>
        </p:txBody>
      </p:sp>
    </p:spTree>
    <p:extLst>
      <p:ext uri="{BB962C8B-B14F-4D97-AF65-F5344CB8AC3E}">
        <p14:creationId xmlns:p14="http://schemas.microsoft.com/office/powerpoint/2010/main" val="3314402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r>
              <a:rPr lang="en-US" sz="1200" b="0" i="0" kern="1200" dirty="0" smtClean="0">
                <a:solidFill>
                  <a:schemeClr val="tx1"/>
                </a:solidFill>
                <a:effectLst/>
                <a:latin typeface="+mn-lt"/>
                <a:ea typeface="+mn-ea"/>
                <a:cs typeface="+mn-cs"/>
              </a:rPr>
              <a:t>Multiply each test score by its corresponding weight: 60*1=60, 70*2=140, 80*3=240</a:t>
            </a:r>
          </a:p>
          <a:p>
            <a:r>
              <a:rPr lang="en-US" sz="1200" b="0" i="0" kern="1200" dirty="0" smtClean="0">
                <a:solidFill>
                  <a:schemeClr val="tx1"/>
                </a:solidFill>
                <a:effectLst/>
                <a:latin typeface="+mn-lt"/>
                <a:ea typeface="+mn-ea"/>
                <a:cs typeface="+mn-cs"/>
              </a:rPr>
              <a:t>Add the weighted test scores together: 60+140+240 = 440</a:t>
            </a:r>
          </a:p>
          <a:p>
            <a:r>
              <a:rPr lang="en-US" sz="1200" b="0" i="0" kern="1200" dirty="0" smtClean="0">
                <a:solidFill>
                  <a:schemeClr val="tx1"/>
                </a:solidFill>
                <a:effectLst/>
                <a:latin typeface="+mn-lt"/>
                <a:ea typeface="+mn-ea"/>
                <a:cs typeface="+mn-cs"/>
              </a:rPr>
              <a:t>Add the weights together: 1+2+3=6</a:t>
            </a:r>
          </a:p>
          <a:p>
            <a:r>
              <a:rPr lang="en-US" sz="1200" b="0" i="0" kern="1200" dirty="0" smtClean="0">
                <a:solidFill>
                  <a:schemeClr val="tx1"/>
                </a:solidFill>
                <a:effectLst/>
                <a:latin typeface="+mn-lt"/>
                <a:ea typeface="+mn-ea"/>
                <a:cs typeface="+mn-cs"/>
              </a:rPr>
              <a:t>Divide the sum of the weighted test scores by the sum of the weights: 440/</a:t>
            </a:r>
            <a:r>
              <a:rPr lang="en-US" sz="1200" b="0" i="0" kern="1200" baseline="0" dirty="0" smtClean="0">
                <a:solidFill>
                  <a:schemeClr val="tx1"/>
                </a:solidFill>
                <a:effectLst/>
                <a:latin typeface="+mn-lt"/>
                <a:ea typeface="+mn-ea"/>
                <a:cs typeface="+mn-cs"/>
              </a:rPr>
              <a:t>6</a:t>
            </a:r>
            <a:r>
              <a:rPr lang="en-US" sz="1200" b="0" i="0" kern="1200" dirty="0" smtClean="0">
                <a:solidFill>
                  <a:schemeClr val="tx1"/>
                </a:solidFill>
                <a:effectLst/>
                <a:latin typeface="+mn-lt"/>
                <a:ea typeface="+mn-ea"/>
                <a:cs typeface="+mn-cs"/>
              </a:rPr>
              <a:t>=73.3</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11</a:t>
            </a:fld>
            <a:endParaRPr lang="en-IN"/>
          </a:p>
        </p:txBody>
      </p:sp>
    </p:spTree>
    <p:extLst>
      <p:ext uri="{BB962C8B-B14F-4D97-AF65-F5344CB8AC3E}">
        <p14:creationId xmlns:p14="http://schemas.microsoft.com/office/powerpoint/2010/main" val="1497207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dirty="0" smtClean="0"/>
              <a:t>10*50000 =</a:t>
            </a:r>
            <a:r>
              <a:rPr lang="en-US" baseline="0" dirty="0" smtClean="0"/>
              <a:t> 5,00,000</a:t>
            </a:r>
          </a:p>
          <a:p>
            <a:r>
              <a:rPr lang="en-US" baseline="0" dirty="0" smtClean="0"/>
              <a:t>2 person salary = 40000+60000 </a:t>
            </a:r>
            <a:r>
              <a:rPr lang="en-US" baseline="0" dirty="0" smtClean="0">
                <a:sym typeface="Wingdings" panose="05000000000000000000" pitchFamily="2" charset="2"/>
              </a:rPr>
              <a:t> 100000</a:t>
            </a:r>
          </a:p>
          <a:p>
            <a:endParaRPr lang="en-US" baseline="0" dirty="0" smtClean="0">
              <a:sym typeface="Wingdings" panose="05000000000000000000" pitchFamily="2" charset="2"/>
            </a:endParaRPr>
          </a:p>
          <a:p>
            <a:r>
              <a:rPr lang="en-US" baseline="0" dirty="0" smtClean="0">
                <a:sym typeface="Wingdings" panose="05000000000000000000" pitchFamily="2" charset="2"/>
              </a:rPr>
              <a:t>8x = 400000</a:t>
            </a:r>
          </a:p>
          <a:p>
            <a:r>
              <a:rPr lang="en-US" baseline="0" dirty="0" smtClean="0">
                <a:sym typeface="Wingdings" panose="05000000000000000000" pitchFamily="2" charset="2"/>
              </a:rPr>
              <a:t>X=400000/8  50000</a:t>
            </a:r>
          </a:p>
          <a:p>
            <a:endParaRPr lang="en-US" baseline="0" dirty="0" smtClean="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12</a:t>
            </a:fld>
            <a:endParaRPr lang="en-IN"/>
          </a:p>
        </p:txBody>
      </p:sp>
    </p:spTree>
    <p:extLst>
      <p:ext uri="{BB962C8B-B14F-4D97-AF65-F5344CB8AC3E}">
        <p14:creationId xmlns:p14="http://schemas.microsoft.com/office/powerpoint/2010/main" val="2870578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781008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4144409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63624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402856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9DB85C-688A-4D24-8636-DE7C240A1FFA}"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740014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9DB85C-688A-4D24-8636-DE7C240A1FFA}"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61300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9DB85C-688A-4D24-8636-DE7C240A1FFA}"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2002684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9DB85C-688A-4D24-8636-DE7C240A1FFA}"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05798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B85C-688A-4D24-8636-DE7C240A1FFA}"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343754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80891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extLst>
      <p:ext uri="{BB962C8B-B14F-4D97-AF65-F5344CB8AC3E}">
        <p14:creationId xmlns:p14="http://schemas.microsoft.com/office/powerpoint/2010/main" val="180529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B85C-688A-4D24-8636-DE7C240A1FFA}" type="datetimeFigureOut">
              <a:rPr lang="en-IN" smtClean="0"/>
              <a:t>13-08-2024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6701-D1F9-401F-8A2E-E4EAF26953D0}" type="slidenum">
              <a:rPr lang="en-IN" smtClean="0"/>
              <a:t>‹#›</a:t>
            </a:fld>
            <a:endParaRPr lang="en-IN"/>
          </a:p>
        </p:txBody>
      </p:sp>
    </p:spTree>
    <p:extLst>
      <p:ext uri="{BB962C8B-B14F-4D97-AF65-F5344CB8AC3E}">
        <p14:creationId xmlns:p14="http://schemas.microsoft.com/office/powerpoint/2010/main" val="147745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268" y="1567543"/>
            <a:ext cx="7027816" cy="3605348"/>
          </a:xfrm>
          <a:prstGeom prst="rect">
            <a:avLst/>
          </a:prstGeom>
        </p:spPr>
      </p:pic>
    </p:spTree>
    <p:extLst>
      <p:ext uri="{BB962C8B-B14F-4D97-AF65-F5344CB8AC3E}">
        <p14:creationId xmlns:p14="http://schemas.microsoft.com/office/powerpoint/2010/main" val="1251466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average of 7 numbers is 20. If the average of 3 of these numbers is 15, what is the average of the remaining 4 numbers</a:t>
            </a:r>
            <a:r>
              <a:rPr lang="en-US" dirty="0" smtClean="0"/>
              <a:t>?</a:t>
            </a:r>
          </a:p>
          <a:p>
            <a:pPr marL="514350" indent="-514350">
              <a:buAutoNum type="alphaUcParenR"/>
            </a:pPr>
            <a:r>
              <a:rPr lang="en-US" dirty="0" smtClean="0"/>
              <a:t>23</a:t>
            </a:r>
          </a:p>
          <a:p>
            <a:pPr marL="514350" indent="-514350">
              <a:buAutoNum type="alphaUcParenR"/>
            </a:pPr>
            <a:r>
              <a:rPr lang="en-US" dirty="0" smtClean="0"/>
              <a:t>22</a:t>
            </a:r>
          </a:p>
          <a:p>
            <a:pPr marL="514350" indent="-514350">
              <a:buAutoNum type="alphaUcParenR"/>
            </a:pPr>
            <a:r>
              <a:rPr lang="en-US" dirty="0" smtClean="0"/>
              <a:t>23.75</a:t>
            </a:r>
          </a:p>
          <a:p>
            <a:pPr marL="514350" indent="-514350">
              <a:buAutoNum type="alphaUcParenR"/>
            </a:pPr>
            <a:r>
              <a:rPr lang="en-US" dirty="0" smtClean="0"/>
              <a:t>24</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7</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03723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 student scored 60, 70, and 80 in three subjects with weights 1, 2, and 3. If the total weight is 6, what is the weighted average</a:t>
            </a:r>
            <a:r>
              <a:rPr lang="en-US" dirty="0" smtClean="0"/>
              <a:t>?</a:t>
            </a:r>
          </a:p>
          <a:p>
            <a:pPr marL="514350" indent="-514350">
              <a:buAutoNum type="alphaUcParenR"/>
            </a:pPr>
            <a:r>
              <a:rPr lang="en-US" dirty="0" smtClean="0"/>
              <a:t>70</a:t>
            </a:r>
          </a:p>
          <a:p>
            <a:pPr marL="514350" indent="-514350">
              <a:buAutoNum type="alphaUcParenR"/>
            </a:pPr>
            <a:r>
              <a:rPr lang="en-US" dirty="0" smtClean="0"/>
              <a:t>72</a:t>
            </a:r>
          </a:p>
          <a:p>
            <a:pPr marL="514350" indent="-514350">
              <a:buAutoNum type="alphaUcParenR"/>
            </a:pPr>
            <a:r>
              <a:rPr lang="en-US" dirty="0" smtClean="0"/>
              <a:t>73</a:t>
            </a:r>
          </a:p>
          <a:p>
            <a:pPr marL="514350" indent="-514350">
              <a:buAutoNum type="alphaUcParenR"/>
            </a:pPr>
            <a:r>
              <a:rPr lang="en-US" dirty="0" smtClean="0"/>
              <a:t>71</a:t>
            </a:r>
            <a:endParaRPr lang="en-US"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8</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06471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a company, the average salary of 10 employees is </a:t>
            </a:r>
            <a:r>
              <a:rPr lang="en-US" dirty="0" smtClean="0"/>
              <a:t>$50,000</a:t>
            </a:r>
            <a:r>
              <a:rPr lang="en-US" dirty="0"/>
              <a:t>. If two employees with salaries $40,000 and $60,000 leave, what is the new average salary for the remaining employees</a:t>
            </a:r>
            <a:r>
              <a:rPr lang="en-US" dirty="0" smtClean="0"/>
              <a:t>?</a:t>
            </a:r>
          </a:p>
          <a:p>
            <a:pPr marL="514350" indent="-514350">
              <a:buAutoNum type="alphaUcParenR"/>
            </a:pPr>
            <a:r>
              <a:rPr lang="en-IN" dirty="0" smtClean="0"/>
              <a:t>$ 49000</a:t>
            </a:r>
          </a:p>
          <a:p>
            <a:pPr marL="514350" indent="-514350">
              <a:buAutoNum type="alphaUcParenR"/>
            </a:pPr>
            <a:r>
              <a:rPr lang="en-US" dirty="0" smtClean="0"/>
              <a:t>$ 50000</a:t>
            </a:r>
            <a:endParaRPr lang="en-IN" dirty="0" smtClean="0"/>
          </a:p>
          <a:p>
            <a:pPr marL="514350" indent="-514350">
              <a:buAutoNum type="alphaUcParenR"/>
            </a:pPr>
            <a:r>
              <a:rPr lang="en-US" dirty="0" smtClean="0"/>
              <a:t>$ 51000</a:t>
            </a:r>
          </a:p>
          <a:p>
            <a:pPr marL="514350" indent="-514350">
              <a:buAutoNum type="alphaUcParenR"/>
            </a:pPr>
            <a:r>
              <a:rPr lang="en-US" dirty="0" smtClean="0"/>
              <a:t>$ 52000</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9</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58894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average age of 8 persons in a committee is increased by 2 years when two men aged 35 and 45 years are substituted by two women. Find the average age of the two women</a:t>
            </a:r>
            <a:r>
              <a:rPr lang="en-US" dirty="0" smtClean="0"/>
              <a:t>.</a:t>
            </a:r>
          </a:p>
          <a:p>
            <a:pPr marL="514350" indent="-514350">
              <a:buAutoNum type="alphaUcParenR"/>
            </a:pPr>
            <a:r>
              <a:rPr lang="en-US" dirty="0" smtClean="0"/>
              <a:t>36 years</a:t>
            </a:r>
          </a:p>
          <a:p>
            <a:pPr marL="514350" indent="-514350">
              <a:buAutoNum type="alphaUcParenR"/>
            </a:pPr>
            <a:r>
              <a:rPr lang="en-US" dirty="0" smtClean="0"/>
              <a:t>42 years</a:t>
            </a:r>
          </a:p>
          <a:p>
            <a:pPr marL="514350" indent="-514350">
              <a:buAutoNum type="alphaUcParenR"/>
            </a:pPr>
            <a:r>
              <a:rPr lang="en-US" dirty="0" smtClean="0"/>
              <a:t>44 years</a:t>
            </a:r>
          </a:p>
          <a:p>
            <a:pPr marL="514350" indent="-514350">
              <a:buAutoNum type="alphaUcParenR"/>
            </a:pPr>
            <a:r>
              <a:rPr lang="en-US" dirty="0" smtClean="0"/>
              <a:t>48 years</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209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The speed of the train in going from Chennai to Bangalore is 100 km/</a:t>
            </a:r>
            <a:r>
              <a:rPr lang="en-US" dirty="0" err="1" smtClean="0"/>
              <a:t>hr</a:t>
            </a:r>
            <a:r>
              <a:rPr lang="en-US" dirty="0" smtClean="0"/>
              <a:t> while when coming back from Bangalore to Chennai its speed is 150 km/hr. Find the average speed during the whole journey</a:t>
            </a:r>
          </a:p>
          <a:p>
            <a:pPr marL="514350" indent="-514350">
              <a:buAutoNum type="alphaLcParenR"/>
            </a:pPr>
            <a:r>
              <a:rPr lang="en-US" dirty="0" smtClean="0"/>
              <a:t>120 </a:t>
            </a:r>
            <a:r>
              <a:rPr lang="en-US" dirty="0" err="1" smtClean="0"/>
              <a:t>kmph</a:t>
            </a:r>
            <a:endParaRPr lang="en-US" dirty="0" smtClean="0"/>
          </a:p>
          <a:p>
            <a:pPr marL="514350" indent="-514350">
              <a:buAutoNum type="alphaLcParenR"/>
            </a:pPr>
            <a:r>
              <a:rPr lang="en-US" dirty="0" smtClean="0"/>
              <a:t>102 </a:t>
            </a:r>
            <a:r>
              <a:rPr lang="en-US" dirty="0" err="1" smtClean="0"/>
              <a:t>kmph</a:t>
            </a:r>
            <a:endParaRPr lang="en-US" dirty="0" smtClean="0"/>
          </a:p>
          <a:p>
            <a:pPr marL="514350" indent="-514350">
              <a:buAutoNum type="alphaLcParenR"/>
            </a:pPr>
            <a:r>
              <a:rPr lang="en-US" dirty="0" smtClean="0"/>
              <a:t>132 </a:t>
            </a:r>
            <a:r>
              <a:rPr lang="en-US" dirty="0" err="1" smtClean="0"/>
              <a:t>kmph</a:t>
            </a:r>
            <a:endParaRPr lang="en-US" dirty="0" smtClean="0"/>
          </a:p>
          <a:p>
            <a:pPr marL="514350" indent="-514350">
              <a:buAutoNum type="alphaLcParenR"/>
            </a:pPr>
            <a:r>
              <a:rPr lang="en-US" dirty="0" smtClean="0"/>
              <a:t>116 </a:t>
            </a:r>
            <a:r>
              <a:rPr lang="en-US" dirty="0" err="1" smtClean="0"/>
              <a:t>kmph</a:t>
            </a:r>
            <a:endParaRPr lang="en-US" dirty="0" smtClean="0"/>
          </a:p>
          <a:p>
            <a:pPr marL="0" indent="0">
              <a:buNone/>
            </a:pP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730659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average age of a group of men is increased 5 years when a person aged 18 years is replaced by a new person of aged 38 years. How many men are there in the group</a:t>
            </a:r>
            <a:r>
              <a:rPr lang="en-US" dirty="0" smtClean="0"/>
              <a:t>?</a:t>
            </a:r>
          </a:p>
          <a:p>
            <a:pPr marL="514350" indent="-514350">
              <a:buAutoNum type="alphaLcParenR"/>
            </a:pPr>
            <a:r>
              <a:rPr lang="en-US" dirty="0" smtClean="0"/>
              <a:t>5</a:t>
            </a:r>
          </a:p>
          <a:p>
            <a:pPr marL="514350" indent="-514350">
              <a:buAutoNum type="alphaLcParenR"/>
            </a:pPr>
            <a:r>
              <a:rPr lang="en-US" dirty="0" smtClean="0"/>
              <a:t>4</a:t>
            </a:r>
          </a:p>
          <a:p>
            <a:pPr marL="514350" indent="-514350">
              <a:buAutoNum type="alphaLcParenR"/>
            </a:pPr>
            <a:r>
              <a:rPr lang="en-US" dirty="0" smtClean="0"/>
              <a:t>6</a:t>
            </a:r>
          </a:p>
          <a:p>
            <a:pPr marL="514350" indent="-514350">
              <a:buAutoNum type="alphaLcParenR"/>
            </a:pPr>
            <a:r>
              <a:rPr lang="en-US" dirty="0"/>
              <a:t>8</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12</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19412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 class of 25 students took a science test. 10 students had an average (arithmetic mean) score of 80. The other students had an average score of 60. What is the average score of the whole class</a:t>
            </a:r>
            <a:r>
              <a:rPr lang="en-US" dirty="0" smtClean="0"/>
              <a:t>?</a:t>
            </a:r>
          </a:p>
          <a:p>
            <a:pPr marL="514350" indent="-514350">
              <a:buAutoNum type="alphaLcParenR"/>
            </a:pPr>
            <a:r>
              <a:rPr lang="en-US" dirty="0" smtClean="0"/>
              <a:t>68</a:t>
            </a:r>
          </a:p>
          <a:p>
            <a:pPr marL="514350" indent="-514350">
              <a:buAutoNum type="alphaLcParenR"/>
            </a:pPr>
            <a:r>
              <a:rPr lang="en-US" dirty="0" smtClean="0"/>
              <a:t>72</a:t>
            </a:r>
          </a:p>
          <a:p>
            <a:pPr marL="514350" indent="-514350">
              <a:buAutoNum type="alphaLcParenR"/>
            </a:pPr>
            <a:r>
              <a:rPr lang="en-US" dirty="0" smtClean="0"/>
              <a:t>81</a:t>
            </a:r>
          </a:p>
          <a:p>
            <a:pPr marL="514350" indent="-514350">
              <a:buAutoNum type="alphaLcParenR"/>
            </a:pPr>
            <a:r>
              <a:rPr lang="en-US" dirty="0" smtClean="0"/>
              <a:t>90</a:t>
            </a:r>
          </a:p>
          <a:p>
            <a:pPr marL="0" indent="0">
              <a:buNone/>
            </a:pP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75633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At a health club, 80% of the members are men and 20% of the members are women. If the average age of the men is 30 and the average age of the women is 40, what is the average age of all the members</a:t>
            </a:r>
            <a:r>
              <a:rPr lang="en-US" dirty="0" smtClean="0"/>
              <a:t>?</a:t>
            </a:r>
          </a:p>
          <a:p>
            <a:pPr marL="514350" indent="-514350">
              <a:buAutoNum type="alphaLcParenR"/>
            </a:pPr>
            <a:r>
              <a:rPr lang="en-US" dirty="0" smtClean="0"/>
              <a:t>30</a:t>
            </a:r>
          </a:p>
          <a:p>
            <a:pPr marL="514350" indent="-514350">
              <a:buAutoNum type="alphaLcParenR"/>
            </a:pPr>
            <a:r>
              <a:rPr lang="en-US" dirty="0" smtClean="0"/>
              <a:t>32</a:t>
            </a:r>
          </a:p>
          <a:p>
            <a:pPr marL="514350" indent="-514350">
              <a:buAutoNum type="alphaLcParenR"/>
            </a:pPr>
            <a:r>
              <a:rPr lang="en-US" dirty="0" smtClean="0"/>
              <a:t>35</a:t>
            </a:r>
          </a:p>
          <a:p>
            <a:pPr marL="514350" indent="-514350">
              <a:buAutoNum type="alphaLcParenR"/>
            </a:pPr>
            <a:r>
              <a:rPr lang="en-US" dirty="0" smtClean="0"/>
              <a:t>38</a:t>
            </a:r>
          </a:p>
          <a:p>
            <a:pPr marL="0" indent="0">
              <a:buNone/>
            </a:pP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14</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428511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Premium coffee is Rs. 9.50 per g, Supreme coffee is Rs.11.75 per g and Blend coffee is Rs.10.00. How many pounds of Premium coffee beans should be mixed with two grams of Supreme coffee to make Blend coffee</a:t>
            </a:r>
            <a:r>
              <a:rPr lang="en-US" dirty="0" smtClean="0"/>
              <a:t>?</a:t>
            </a:r>
          </a:p>
          <a:p>
            <a:pPr marL="514350" indent="-514350">
              <a:buAutoNum type="alphaLcParenR"/>
            </a:pPr>
            <a:r>
              <a:rPr lang="en-US" dirty="0" smtClean="0"/>
              <a:t>5</a:t>
            </a:r>
          </a:p>
          <a:p>
            <a:pPr marL="514350" indent="-514350">
              <a:buAutoNum type="alphaLcParenR"/>
            </a:pPr>
            <a:r>
              <a:rPr lang="en-US" dirty="0" smtClean="0"/>
              <a:t>3</a:t>
            </a:r>
          </a:p>
          <a:p>
            <a:pPr marL="514350" indent="-514350">
              <a:buAutoNum type="alphaLcParenR"/>
            </a:pPr>
            <a:r>
              <a:rPr lang="en-US" dirty="0" smtClean="0"/>
              <a:t>7</a:t>
            </a:r>
          </a:p>
          <a:p>
            <a:pPr marL="514350" indent="-514350">
              <a:buAutoNum type="alphaLcParenR"/>
            </a:pPr>
            <a:r>
              <a:rPr lang="en-US" dirty="0" smtClean="0"/>
              <a:t>11</a:t>
            </a:r>
          </a:p>
          <a:p>
            <a:pPr marL="0" indent="0">
              <a:buNone/>
            </a:pP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15</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11348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16</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173471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268346-5AD4-7621-2E77-FF0F39459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79348"/>
            <a:ext cx="2057400" cy="1217981"/>
          </a:xfrm>
          <a:prstGeom prst="rect">
            <a:avLst/>
          </a:prstGeom>
        </p:spPr>
      </p:pic>
      <p:sp>
        <p:nvSpPr>
          <p:cNvPr id="4" name="TextBox 3">
            <a:extLst>
              <a:ext uri="{FF2B5EF4-FFF2-40B4-BE49-F238E27FC236}">
                <a16:creationId xmlns:a16="http://schemas.microsoft.com/office/drawing/2014/main" id="{F2EBD936-F92B-1E1A-F6B2-02919E5814E6}"/>
              </a:ext>
            </a:extLst>
          </p:cNvPr>
          <p:cNvSpPr txBox="1"/>
          <p:nvPr/>
        </p:nvSpPr>
        <p:spPr>
          <a:xfrm>
            <a:off x="4648200" y="2590800"/>
            <a:ext cx="3295650" cy="1107996"/>
          </a:xfrm>
          <a:prstGeom prst="rect">
            <a:avLst/>
          </a:prstGeom>
          <a:noFill/>
        </p:spPr>
        <p:txBody>
          <a:bodyPr wrap="square" rtlCol="0">
            <a:spAutoFit/>
          </a:bodyPr>
          <a:lstStyle/>
          <a:p>
            <a:r>
              <a:rPr lang="en-IN" sz="6600" b="1" dirty="0">
                <a:highlight>
                  <a:srgbClr val="FF00FF"/>
                </a:highlight>
              </a:rPr>
              <a:t>Average</a:t>
            </a:r>
          </a:p>
        </p:txBody>
      </p:sp>
    </p:spTree>
    <p:extLst>
      <p:ext uri="{BB962C8B-B14F-4D97-AF65-F5344CB8AC3E}">
        <p14:creationId xmlns:p14="http://schemas.microsoft.com/office/powerpoint/2010/main" val="89657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a:t>
            </a: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07862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18</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2652676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19</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697491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20</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539895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36" y="1631852"/>
            <a:ext cx="10381956" cy="4623805"/>
          </a:xfrm>
        </p:spPr>
        <p:txBody>
          <a:bodyPr>
            <a:noAutofit/>
          </a:bodyPr>
          <a:lstStyle/>
          <a:p>
            <a:pPr marL="0" indent="0" algn="just">
              <a:lnSpc>
                <a:spcPct val="10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4389" y="5824025"/>
            <a:ext cx="2167611" cy="1033974"/>
          </a:xfrm>
          <a:prstGeom prst="rect">
            <a:avLst/>
          </a:prstGeom>
        </p:spPr>
      </p:pic>
      <p:sp>
        <p:nvSpPr>
          <p:cNvPr id="5" name="Title 1"/>
          <p:cNvSpPr>
            <a:spLocks noGrp="1"/>
          </p:cNvSpPr>
          <p:nvPr>
            <p:ph type="title"/>
          </p:nvPr>
        </p:nvSpPr>
        <p:spPr>
          <a:xfrm>
            <a:off x="0" y="-89647"/>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7419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975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8212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78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260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26</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08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C6140B-D247-4FBF-741C-FD43DE996E8F}"/>
              </a:ext>
            </a:extLst>
          </p:cNvPr>
          <p:cNvSpPr/>
          <p:nvPr/>
        </p:nvSpPr>
        <p:spPr>
          <a:xfrm>
            <a:off x="914400" y="228600"/>
            <a:ext cx="99822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1">
                    <a:lumMod val="75000"/>
                  </a:schemeClr>
                </a:solidFill>
              </a:rPr>
              <a:t>Average</a:t>
            </a:r>
            <a:r>
              <a:rPr lang="en-US" sz="3600" b="1" dirty="0">
                <a:solidFill>
                  <a:schemeClr val="accent1">
                    <a:lumMod val="75000"/>
                  </a:schemeClr>
                </a:solidFill>
                <a:latin typeface="Söhne"/>
              </a:rPr>
              <a:t> </a:t>
            </a:r>
            <a:endParaRPr lang="en-IN" sz="3600" dirty="0">
              <a:solidFill>
                <a:schemeClr val="accent1">
                  <a:lumMod val="75000"/>
                </a:schemeClr>
              </a:solidFill>
            </a:endParaRPr>
          </a:p>
        </p:txBody>
      </p:sp>
      <p:sp>
        <p:nvSpPr>
          <p:cNvPr id="3" name="TextBox 18">
            <a:extLst>
              <a:ext uri="{FF2B5EF4-FFF2-40B4-BE49-F238E27FC236}">
                <a16:creationId xmlns:a16="http://schemas.microsoft.com/office/drawing/2014/main" id="{12F8620D-ACA5-4154-9CD4-FEE085EEB036}"/>
              </a:ext>
            </a:extLst>
          </p:cNvPr>
          <p:cNvSpPr txBox="1"/>
          <p:nvPr/>
        </p:nvSpPr>
        <p:spPr>
          <a:xfrm>
            <a:off x="562768" y="1536174"/>
            <a:ext cx="11066463"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0" i="0" dirty="0">
                <a:solidFill>
                  <a:srgbClr val="444444"/>
                </a:solidFill>
                <a:effectLst/>
              </a:rPr>
              <a:t>The average is defined as the mean value which is equal to the ratio of the sum of the number of a given set of values to the total number of values present in the set.</a:t>
            </a:r>
          </a:p>
          <a:p>
            <a:endParaRPr lang="en-US" sz="3600" dirty="0">
              <a:solidFill>
                <a:srgbClr val="444444"/>
              </a:solidFill>
            </a:endParaRPr>
          </a:p>
          <a:p>
            <a:pPr algn="ctr"/>
            <a:r>
              <a:rPr lang="en-US" sz="4000" b="1" i="0" dirty="0">
                <a:solidFill>
                  <a:schemeClr val="accent6">
                    <a:lumMod val="75000"/>
                  </a:schemeClr>
                </a:solidFill>
                <a:effectLst/>
              </a:rPr>
              <a:t>Average = Sum of Values/Number of Values</a:t>
            </a:r>
            <a:r>
              <a:rPr lang="en-US" sz="4000" dirty="0"/>
              <a:t/>
            </a:r>
            <a:br>
              <a:rPr lang="en-US" sz="4000" dirty="0"/>
            </a:br>
            <a:endParaRPr lang="en-US" sz="4000" dirty="0"/>
          </a:p>
        </p:txBody>
      </p:sp>
      <p:pic>
        <p:nvPicPr>
          <p:cNvPr id="4" name="Picture 3">
            <a:extLst>
              <a:ext uri="{FF2B5EF4-FFF2-40B4-BE49-F238E27FC236}">
                <a16:creationId xmlns:a16="http://schemas.microsoft.com/office/drawing/2014/main" id="{E2AB4E27-F90B-B3DE-7E1D-C2349877A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79348"/>
            <a:ext cx="2057400" cy="1217981"/>
          </a:xfrm>
          <a:prstGeom prst="rect">
            <a:avLst/>
          </a:prstGeom>
        </p:spPr>
      </p:pic>
    </p:spTree>
    <p:extLst>
      <p:ext uri="{BB962C8B-B14F-4D97-AF65-F5344CB8AC3E}">
        <p14:creationId xmlns:p14="http://schemas.microsoft.com/office/powerpoint/2010/main" val="2531112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14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89647"/>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28</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9294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29</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188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96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31</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087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80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33</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556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5860"/>
            <a:ext cx="10515600" cy="5011103"/>
          </a:xfrm>
        </p:spPr>
        <p:txBody>
          <a:bodyPr>
            <a:normAutofit/>
          </a:bodyPr>
          <a:lstStyle/>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762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55" y="5590901"/>
            <a:ext cx="2974542" cy="1175658"/>
          </a:xfrm>
          <a:prstGeom prst="rect">
            <a:avLst/>
          </a:prstGeom>
        </p:spPr>
      </p:pic>
      <p:sp>
        <p:nvSpPr>
          <p:cNvPr id="5" name="Content Placeholder 4"/>
          <p:cNvSpPr>
            <a:spLocks noGrp="1"/>
          </p:cNvSpPr>
          <p:nvPr>
            <p:ph idx="1"/>
          </p:nvPr>
        </p:nvSpPr>
        <p:spPr>
          <a:xfrm>
            <a:off x="1177835" y="2517957"/>
            <a:ext cx="10515600" cy="1466215"/>
          </a:xfrm>
        </p:spPr>
        <p:txBody>
          <a:bodyPr>
            <a:normAutofit/>
          </a:bodyPr>
          <a:lstStyle/>
          <a:p>
            <a:pPr marL="0" indent="0" algn="ctr">
              <a:buNone/>
            </a:pPr>
            <a:r>
              <a:rPr lang="en-US" sz="8800" dirty="0" smtClean="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64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5087" y="5604933"/>
            <a:ext cx="2626913" cy="1253066"/>
          </a:xfrm>
          <a:prstGeom prst="rect">
            <a:avLst/>
          </a:prstGeom>
        </p:spPr>
      </p:pic>
      <p:sp>
        <p:nvSpPr>
          <p:cNvPr id="5" name="Content Placeholder 4"/>
          <p:cNvSpPr>
            <a:spLocks noGrp="1"/>
          </p:cNvSpPr>
          <p:nvPr>
            <p:ph idx="1"/>
          </p:nvPr>
        </p:nvSpPr>
        <p:spPr/>
        <p:txBody>
          <a:bodyPr/>
          <a:lstStyle/>
          <a:p>
            <a:pPr marL="0" indent="0">
              <a:buNone/>
            </a:pPr>
            <a:r>
              <a:rPr lang="en-US" dirty="0"/>
              <a:t>What is the average of the numbers 10, 20, 30, and 40</a:t>
            </a:r>
            <a:r>
              <a:rPr lang="en-US" dirty="0" smtClean="0"/>
              <a:t>?</a:t>
            </a:r>
          </a:p>
          <a:p>
            <a:pPr marL="514350" indent="-514350">
              <a:buAutoNum type="alphaUcParenR"/>
            </a:pPr>
            <a:r>
              <a:rPr lang="en-US" dirty="0" smtClean="0"/>
              <a:t>20</a:t>
            </a:r>
          </a:p>
          <a:p>
            <a:pPr marL="514350" indent="-514350">
              <a:buAutoNum type="alphaUcParenR"/>
            </a:pPr>
            <a:r>
              <a:rPr lang="en-US" dirty="0" smtClean="0"/>
              <a:t>30</a:t>
            </a:r>
          </a:p>
          <a:p>
            <a:pPr marL="514350" indent="-514350">
              <a:buAutoNum type="alphaUcParenR"/>
            </a:pPr>
            <a:r>
              <a:rPr lang="en-US" dirty="0" smtClean="0"/>
              <a:t>25</a:t>
            </a:r>
          </a:p>
          <a:p>
            <a:pPr marL="514350" indent="-514350">
              <a:buAutoNum type="alphaUcParenR"/>
            </a:pPr>
            <a:r>
              <a:rPr lang="en-US" dirty="0" smtClean="0"/>
              <a:t>35</a:t>
            </a:r>
            <a:endParaRPr lang="en-IN" dirty="0"/>
          </a:p>
        </p:txBody>
      </p:sp>
    </p:spTree>
    <p:extLst>
      <p:ext uri="{BB962C8B-B14F-4D97-AF65-F5344CB8AC3E}">
        <p14:creationId xmlns:p14="http://schemas.microsoft.com/office/powerpoint/2010/main" val="2560987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2</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7" name="Content Placeholder 6"/>
          <p:cNvSpPr>
            <a:spLocks noGrp="1"/>
          </p:cNvSpPr>
          <p:nvPr>
            <p:ph idx="1"/>
          </p:nvPr>
        </p:nvSpPr>
        <p:spPr/>
        <p:txBody>
          <a:bodyPr/>
          <a:lstStyle/>
          <a:p>
            <a:pPr marL="0" indent="0">
              <a:buNone/>
            </a:pPr>
            <a:r>
              <a:rPr lang="en-US" dirty="0"/>
              <a:t>A pupil's mark was wrongly entered as 83 instead of 63. Due to that, the average mark of the class increased by half a mark. The number of pupils in the class is</a:t>
            </a:r>
            <a:r>
              <a:rPr lang="en-US" dirty="0" smtClean="0"/>
              <a:t>:</a:t>
            </a:r>
          </a:p>
          <a:p>
            <a:pPr marL="514350" indent="-514350">
              <a:buAutoNum type="alphaUcParenR"/>
            </a:pPr>
            <a:r>
              <a:rPr lang="en-US" dirty="0" smtClean="0"/>
              <a:t>40</a:t>
            </a:r>
          </a:p>
          <a:p>
            <a:pPr marL="514350" indent="-514350">
              <a:buAutoNum type="alphaUcParenR"/>
            </a:pPr>
            <a:r>
              <a:rPr lang="en-US" dirty="0" smtClean="0"/>
              <a:t>20</a:t>
            </a:r>
          </a:p>
          <a:p>
            <a:pPr marL="514350" indent="-514350">
              <a:buAutoNum type="alphaUcParenR"/>
            </a:pPr>
            <a:r>
              <a:rPr lang="en-US" dirty="0" smtClean="0"/>
              <a:t>10</a:t>
            </a:r>
          </a:p>
          <a:p>
            <a:pPr marL="514350" indent="-514350">
              <a:buAutoNum type="alphaUcParenR"/>
            </a:pPr>
            <a:r>
              <a:rPr lang="en-US" dirty="0" smtClean="0"/>
              <a:t>70</a:t>
            </a:r>
            <a:endParaRPr lang="en-IN" dirty="0"/>
          </a:p>
        </p:txBody>
      </p:sp>
    </p:spTree>
    <p:extLst>
      <p:ext uri="{BB962C8B-B14F-4D97-AF65-F5344CB8AC3E}">
        <p14:creationId xmlns:p14="http://schemas.microsoft.com/office/powerpoint/2010/main" val="1055879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In the first 5 overs of a cricket game, the run rate was 4.6. What should be the run rate in the remaining 15 overs to reach the target of 183 run in 20 overs match</a:t>
            </a:r>
            <a:r>
              <a:rPr lang="en-US" dirty="0" smtClean="0"/>
              <a:t>?</a:t>
            </a:r>
          </a:p>
          <a:p>
            <a:pPr marL="514350" indent="-514350">
              <a:buAutoNum type="alphaUcParenR"/>
            </a:pPr>
            <a:r>
              <a:rPr lang="en-US" dirty="0" smtClean="0"/>
              <a:t>6.25</a:t>
            </a:r>
          </a:p>
          <a:p>
            <a:pPr marL="514350" indent="-514350">
              <a:buAutoNum type="alphaUcParenR"/>
            </a:pPr>
            <a:r>
              <a:rPr lang="en-US" dirty="0" smtClean="0"/>
              <a:t>10.67</a:t>
            </a:r>
          </a:p>
          <a:p>
            <a:pPr marL="514350" indent="-514350">
              <a:buAutoNum type="alphaUcParenR"/>
            </a:pPr>
            <a:r>
              <a:rPr lang="en-US" dirty="0" smtClean="0"/>
              <a:t>10.75</a:t>
            </a:r>
          </a:p>
          <a:p>
            <a:pPr marL="514350" indent="-514350">
              <a:buAutoNum type="alphaUcParenR"/>
            </a:pPr>
            <a:r>
              <a:rPr lang="en-US" dirty="0" smtClean="0"/>
              <a:t>10.5</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3</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1344652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average score of 70 students is 35. The average score of first 28 students is 53. Find the average of the remaining students</a:t>
            </a:r>
            <a:r>
              <a:rPr lang="en-US" dirty="0" smtClean="0"/>
              <a:t>.</a:t>
            </a:r>
          </a:p>
          <a:p>
            <a:pPr marL="514350" indent="-514350">
              <a:buAutoNum type="alphaUcParenR"/>
            </a:pPr>
            <a:r>
              <a:rPr lang="en-US" dirty="0" smtClean="0"/>
              <a:t>43</a:t>
            </a:r>
          </a:p>
          <a:p>
            <a:pPr marL="514350" indent="-514350">
              <a:buAutoNum type="alphaUcParenR"/>
            </a:pPr>
            <a:r>
              <a:rPr lang="en-US" dirty="0" smtClean="0"/>
              <a:t>42</a:t>
            </a:r>
          </a:p>
          <a:p>
            <a:pPr marL="514350" indent="-514350">
              <a:buAutoNum type="alphaUcParenR"/>
            </a:pPr>
            <a:r>
              <a:rPr lang="en-US" dirty="0" smtClean="0"/>
              <a:t>23</a:t>
            </a:r>
          </a:p>
          <a:p>
            <a:pPr marL="514350" indent="-514350">
              <a:buAutoNum type="alphaUcParenR"/>
            </a:pPr>
            <a:r>
              <a:rPr lang="en-US" dirty="0" smtClean="0"/>
              <a:t>53</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4</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2546753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The average of five numbers is 16. If one of the numbers is 20, what is the average of the remaining four numbers</a:t>
            </a:r>
            <a:r>
              <a:rPr lang="en-US" dirty="0" smtClean="0"/>
              <a:t>?</a:t>
            </a:r>
          </a:p>
          <a:p>
            <a:pPr marL="514350" indent="-514350">
              <a:buAutoNum type="alphaUcParenR"/>
            </a:pPr>
            <a:r>
              <a:rPr lang="en-US" dirty="0" smtClean="0"/>
              <a:t>14</a:t>
            </a:r>
          </a:p>
          <a:p>
            <a:pPr marL="514350" indent="-514350">
              <a:buAutoNum type="alphaUcParenR"/>
            </a:pPr>
            <a:r>
              <a:rPr lang="en-US" dirty="0" smtClean="0"/>
              <a:t>15</a:t>
            </a:r>
          </a:p>
          <a:p>
            <a:pPr marL="514350" indent="-514350">
              <a:buAutoNum type="alphaUcParenR"/>
            </a:pPr>
            <a:r>
              <a:rPr lang="en-US" dirty="0" smtClean="0"/>
              <a:t>16</a:t>
            </a:r>
          </a:p>
          <a:p>
            <a:pPr marL="514350" indent="-514350">
              <a:buAutoNum type="alphaUcParenR"/>
            </a:pPr>
            <a:r>
              <a:rPr lang="en-US" dirty="0" smtClean="0"/>
              <a:t>17</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5</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88724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A student scored 80, 90, and 70 in three tests. The weights for these </a:t>
            </a:r>
            <a:r>
              <a:rPr lang="en-US" dirty="0" smtClean="0"/>
              <a:t>tests </a:t>
            </a:r>
            <a:r>
              <a:rPr lang="en-US" dirty="0"/>
              <a:t>are 1, 2, and 3 respectively. What is the weighted average score</a:t>
            </a:r>
            <a:r>
              <a:rPr lang="en-US" dirty="0" smtClean="0"/>
              <a:t>?</a:t>
            </a:r>
          </a:p>
          <a:p>
            <a:pPr marL="514350" indent="-514350">
              <a:buAutoNum type="alphaUcParenR"/>
            </a:pPr>
            <a:r>
              <a:rPr lang="en-US" dirty="0" smtClean="0"/>
              <a:t>68</a:t>
            </a:r>
          </a:p>
          <a:p>
            <a:pPr marL="514350" indent="-514350">
              <a:buAutoNum type="alphaUcParenR"/>
            </a:pPr>
            <a:r>
              <a:rPr lang="en-US" dirty="0" smtClean="0"/>
              <a:t>75</a:t>
            </a:r>
          </a:p>
          <a:p>
            <a:pPr marL="514350" indent="-514350">
              <a:buAutoNum type="alphaUcParenR"/>
            </a:pPr>
            <a:r>
              <a:rPr lang="en-US" dirty="0" smtClean="0"/>
              <a:t>76</a:t>
            </a:r>
          </a:p>
          <a:p>
            <a:pPr marL="514350" indent="-514350">
              <a:buAutoNum type="alphaUcParenR"/>
            </a:pPr>
            <a:r>
              <a:rPr lang="en-US" dirty="0" smtClean="0"/>
              <a:t>78</a:t>
            </a:r>
            <a:endParaRPr lang="en-IN" dirty="0"/>
          </a:p>
        </p:txBody>
      </p:sp>
      <p:sp>
        <p:nvSpPr>
          <p:cNvPr id="4" name="Title 1"/>
          <p:cNvSpPr>
            <a:spLocks noGrp="1"/>
          </p:cNvSpPr>
          <p:nvPr>
            <p:ph type="title"/>
          </p:nvPr>
        </p:nvSpPr>
        <p:spPr>
          <a:xfrm>
            <a:off x="0" y="0"/>
            <a:ext cx="12192000" cy="831907"/>
          </a:xfrm>
          <a:ln/>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smtClean="0">
                <a:latin typeface="Times New Roman" panose="02020603050405020304" pitchFamily="18" charset="0"/>
                <a:cs typeface="Times New Roman" panose="02020603050405020304" pitchFamily="18" charset="0"/>
              </a:rPr>
              <a:t>QUESTION 6</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extLst>
      <p:ext uri="{BB962C8B-B14F-4D97-AF65-F5344CB8AC3E}">
        <p14:creationId xmlns:p14="http://schemas.microsoft.com/office/powerpoint/2010/main" val="3970405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640</TotalTime>
  <Words>1153</Words>
  <Application>Microsoft Office PowerPoint</Application>
  <PresentationFormat>Widescreen</PresentationFormat>
  <Paragraphs>246</Paragraphs>
  <Slides>38</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23</vt:lpstr>
      <vt:lpstr>QUESTION 24</vt:lpstr>
      <vt:lpstr>QUESTION 25</vt:lpstr>
      <vt:lpstr>QUESTION 26</vt:lpstr>
      <vt:lpstr>QUESTION 27</vt:lpstr>
      <vt:lpstr>QUESTION 28</vt:lpstr>
      <vt:lpstr>QUESTION 29</vt:lpstr>
      <vt:lpstr>QUESTION 30</vt:lpstr>
      <vt:lpstr>QUESTION 31</vt:lpstr>
      <vt:lpstr>QUESTION 32</vt:lpstr>
      <vt:lpstr>QUESTION 33</vt:lpstr>
      <vt:lpstr>QUESTION 34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JAYASREE</cp:lastModifiedBy>
  <cp:revision>41</cp:revision>
  <dcterms:created xsi:type="dcterms:W3CDTF">2024-02-14T04:55:21Z</dcterms:created>
  <dcterms:modified xsi:type="dcterms:W3CDTF">2024-08-13T08:37:18Z</dcterms:modified>
</cp:coreProperties>
</file>