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38" r:id="rId4"/>
    <p:sldId id="291" r:id="rId5"/>
    <p:sldId id="340" r:id="rId6"/>
    <p:sldId id="341" r:id="rId7"/>
    <p:sldId id="314" r:id="rId8"/>
    <p:sldId id="302" r:id="rId10"/>
    <p:sldId id="300" r:id="rId11"/>
    <p:sldId id="326" r:id="rId12"/>
    <p:sldId id="327" r:id="rId13"/>
    <p:sldId id="301" r:id="rId14"/>
    <p:sldId id="313" r:id="rId15"/>
    <p:sldId id="347" r:id="rId16"/>
    <p:sldId id="348" r:id="rId17"/>
    <p:sldId id="349" r:id="rId18"/>
    <p:sldId id="351" r:id="rId19"/>
    <p:sldId id="343" r:id="rId20"/>
    <p:sldId id="342" r:id="rId21"/>
    <p:sldId id="344" r:id="rId22"/>
    <p:sldId id="274" r:id="rId23"/>
    <p:sldId id="293" r:id="rId24"/>
    <p:sldId id="350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3" autoAdjust="0"/>
    <p:restoredTop sz="69455" autoAdjust="0"/>
  </p:normalViewPr>
  <p:slideViewPr>
    <p:cSldViewPr snapToGrid="0" showGuides="1">
      <p:cViewPr varScale="1">
        <p:scale>
          <a:sx n="43" d="100"/>
          <a:sy n="43" d="100"/>
        </p:scale>
        <p:origin x="7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B83A2-58F5-4E6E-BABA-C80A32506EE0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96324-32E7-4A97-9B6D-8BC0160F564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Ans: </a:t>
            </a:r>
            <a:r>
              <a:rPr lang="en-I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</a:t>
            </a:r>
            <a:endParaRPr lang="en-US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US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US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en-US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L=a*r^(n-1)</a:t>
            </a:r>
            <a:endParaRPr lang="en-US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US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1024 = </a:t>
            </a:r>
            <a:r>
              <a:rPr lang="en-I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2</a:t>
            </a:r>
            <a:r>
              <a:rPr lang="en-US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* </a:t>
            </a:r>
            <a:r>
              <a:rPr lang="en-I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2</a:t>
            </a:r>
            <a:r>
              <a:rPr lang="en-US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^(n-1)</a:t>
            </a:r>
            <a:endParaRPr lang="en-US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I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1024/2</a:t>
            </a:r>
            <a:r>
              <a:rPr lang="en-US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= 2^n-1 </a:t>
            </a:r>
            <a:endParaRPr lang="en-US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I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512</a:t>
            </a:r>
            <a:r>
              <a:rPr lang="en-US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= 2^n-1</a:t>
            </a:r>
            <a:endParaRPr lang="en-US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dirty="0" smtClean="0">
                <a:effectLst/>
                <a:sym typeface="Wingdings" panose="05000000000000000000" pitchFamily="2" charset="2"/>
              </a:rPr>
              <a:t>2^n-1</a:t>
            </a:r>
            <a:r>
              <a:rPr lang="en-IN" altLang="en-US" dirty="0" smtClean="0">
                <a:effectLst/>
                <a:sym typeface="Wingdings" panose="05000000000000000000" pitchFamily="2" charset="2"/>
              </a:rPr>
              <a:t> = 2^9</a:t>
            </a:r>
            <a:endParaRPr lang="en-IN" altLang="en-US" dirty="0" smtClean="0">
              <a:effectLst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IN" altLang="en-US" dirty="0" smtClean="0">
                <a:effectLst/>
                <a:sym typeface="Wingdings" panose="05000000000000000000" pitchFamily="2" charset="2"/>
              </a:rPr>
              <a:t>N-1 = 9</a:t>
            </a:r>
            <a:endParaRPr lang="en-IN" altLang="en-US" dirty="0" smtClean="0">
              <a:effectLst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IN" altLang="en-US" dirty="0" smtClean="0">
                <a:effectLst/>
                <a:sym typeface="Wingdings" panose="05000000000000000000" pitchFamily="2" charset="2"/>
              </a:rPr>
              <a:t>N=10</a:t>
            </a:r>
            <a:endParaRPr lang="en-US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 dirty="0" smtClean="0"/>
              <a:t>Ans: a</a:t>
            </a:r>
            <a:endParaRPr lang="en-US" altLang="en-US" dirty="0" smtClean="0"/>
          </a:p>
          <a:p>
            <a:endParaRPr lang="en-US" altLang="en-US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dirty="0" smtClean="0">
                <a:sym typeface="Wingdings" panose="05000000000000000000" pitchFamily="2" charset="2"/>
              </a:rPr>
              <a:t>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∞ = a / 1 - r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(1/2 + 1/2^3 + 1/2^5 +……+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∞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(1/3^2 + 1/3^4 +…….+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∞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a= ½  ;  r=1/4                               ;   a=1/9 ; r =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1/9</a:t>
            </a:r>
            <a:endParaRPr lang="en-I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½ /(1-1/4) + 1/9 / (1-1/9)</a:t>
            </a: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(½) / (¾) + (1/9) / (8/9)</a:t>
            </a: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dirty="0" smtClean="0"/>
              <a:t>(</a:t>
            </a:r>
            <a:r>
              <a:rPr lang="en-US" altLang="en-US" baseline="0" dirty="0" smtClean="0"/>
              <a:t> 1/2</a:t>
            </a:r>
            <a:r>
              <a:rPr lang="en-US" altLang="en-US" dirty="0" smtClean="0"/>
              <a:t> * 4/3 ) + ( 1/9 * 9/8)</a:t>
            </a:r>
            <a:endParaRPr lang="en-US" altLang="en-US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dirty="0" smtClean="0"/>
              <a:t>2/3 + 1/8</a:t>
            </a:r>
            <a:endParaRPr lang="en-US" altLang="en-US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dirty="0" smtClean="0"/>
              <a:t>19/24</a:t>
            </a:r>
            <a:endParaRPr lang="en-I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 dirty="0" smtClean="0"/>
              <a:t>Ans: c</a:t>
            </a:r>
            <a:endParaRPr lang="en-US" altLang="en-US" dirty="0" smtClean="0"/>
          </a:p>
          <a:p>
            <a:endParaRPr lang="en-US" altLang="en-US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dirty="0" smtClean="0">
                <a:sym typeface="Wingdings" panose="05000000000000000000" pitchFamily="2" charset="2"/>
              </a:rPr>
              <a:t>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∞ = a / 1 - r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S=</a:t>
            </a:r>
            <a:r>
              <a:rPr lang="en-US" altLang="en-US" dirty="0" smtClean="0"/>
              <a:t>5/13 + 55/13^2 + 555/13^3 +……….. + </a:t>
            </a:r>
            <a:r>
              <a:rPr lang="en-IN" dirty="0" smtClean="0"/>
              <a:t>∞</a:t>
            </a:r>
            <a:r>
              <a:rPr lang="en-US" altLang="en-US" dirty="0" smtClean="0"/>
              <a:t>. </a:t>
            </a:r>
            <a:r>
              <a:rPr lang="en-IN" dirty="0" smtClean="0"/>
              <a:t> ______(1)</a:t>
            </a:r>
            <a:endParaRPr lang="en-I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Multiply 1/13 on both side, we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1/13 S=</a:t>
            </a:r>
            <a:r>
              <a:rPr lang="en-US" altLang="en-US" dirty="0" smtClean="0"/>
              <a:t>5/13^2 + 55/13^3 + 555/13^4 +……….. + </a:t>
            </a:r>
            <a:r>
              <a:rPr lang="en-IN" dirty="0" smtClean="0"/>
              <a:t>∞</a:t>
            </a:r>
            <a:r>
              <a:rPr lang="en-US" altLang="en-US" dirty="0" smtClean="0"/>
              <a:t>. </a:t>
            </a:r>
            <a:r>
              <a:rPr lang="en-IN" dirty="0" smtClean="0"/>
              <a:t> ________(2)</a:t>
            </a:r>
            <a:endParaRPr lang="en-I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(2) – (1)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S-1/13 S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(5/13 + 55/13^2 + 555/13^3 +……) - (5/13^2 + 55/13^3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+……)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S/13 = 5/13 + (55/13^2 – 5/13^2) + (555/13^3 – 55/13^3) +…..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12S/13 = 5/13 + 50/13^2 +500/13^3 +…..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a=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5/13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;  r=10/13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12S/13 = (5/13) / (1-10/13)</a:t>
            </a: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12S/13 = 5/13 * 13/3</a:t>
            </a: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= 5/3 * 13/12</a:t>
            </a: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S= 65/36</a:t>
            </a: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I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 </a:t>
            </a:r>
            <a:r>
              <a:rPr lang="en-US" dirty="0" smtClean="0"/>
              <a:t>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P,Q,R,S</a:t>
            </a:r>
            <a:r>
              <a:rPr lang="en-US" baseline="0" dirty="0" smtClean="0">
                <a:sym typeface="Wingdings" panose="05000000000000000000" pitchFamily="2" charset="2"/>
              </a:rPr>
              <a:t> -&gt; four numbers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 this P,Q,R -&gt; G.P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Then Q,R,S -&gt; A.P.   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three of the four numbers are in A.P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 a−d, a,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the first number is same as the last one i.e.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 the four numbers are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a−d , a 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first three of the above four are in G.P , then Three non-zero terms a, b, c are in GP if and only if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ac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(according to property)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(a−d)^2=a(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a+d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But d=6 given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(a−6)^2=a(a+6)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a^2−12a+36=a^2+6a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18a=36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a=2.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four numbers are 8,−4,2,8.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96324-32E7-4A97-9B6D-8BC0160F564D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 1</a:t>
            </a:r>
            <a:endParaRPr lang="en-US" dirty="0" smtClean="0"/>
          </a:p>
          <a:p>
            <a:endParaRPr lang="en-US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numbers be 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a/r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a, ar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a/r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× a × ar = 216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a^3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216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6</a:t>
            </a:r>
            <a:endParaRPr lang="pt-BR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a/r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a + ar =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(1+r+r^2) / r =26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1+r+r^2 =26r/6</a:t>
            </a:r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3+3r+3r^2 = 13r</a:t>
            </a:r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3r^2 -10r+3 = 0</a:t>
            </a:r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3r – 9 =0   ;  r-3=0         </a:t>
            </a:r>
            <a:endParaRPr lang="pt-B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="1" dirty="0" smtClean="0"/>
              <a:t>r=3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96324-32E7-4A97-9B6D-8BC0160F564D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Ans:2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G.P be, a,ar,ar^2,ar^3............∞ where |r|&lt;1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given condition, a/1−r=3…….(1) and a^2/1−r^2=3………..(2)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operation (1)^2 /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a^2 / (1-r)^2  * (1-r^2) / a^2 = 9/3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⇒(1+r) / (1-r) = 3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1+r = 3-3r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r=1/2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⇒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(1) ,  a / 1-r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= 3*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(1−1/2)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=3/2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96324-32E7-4A97-9B6D-8BC0160F564D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 smtClean="0"/>
          </a:p>
          <a:p>
            <a:endParaRPr lang="en-US" dirty="0" smtClean="0"/>
          </a:p>
          <a:p>
            <a:pPr marL="228600" indent="-228600">
              <a:buAutoNum type="arabicParenR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1/2, 1/4, 1/8, and 1/16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 10th term = 3 * 2^(10-1) = 3 * 2^9 = 3 * 512 = 1536.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&amp;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20th term = 3 * 2^(20-1) = 3 * 2^19 = 3 * 524288 = 1572864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1458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93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</a:t>
            </a:r>
            <a:r>
              <a:rPr lang="en-I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20​=3(1.5^20 −1) / 1.5−1​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 8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7)</a:t>
            </a:r>
            <a:r>
              <a:rPr lang="en-US" baseline="0" dirty="0" smtClean="0"/>
              <a:t> 1/9 (10[10^20 - 1]/9  - 20)</a:t>
            </a:r>
            <a:endParaRPr lang="en-US" baseline="0" dirty="0" smtClean="0"/>
          </a:p>
          <a:p>
            <a:r>
              <a:rPr lang="en-US" baseline="0" dirty="0" smtClean="0"/>
              <a:t>8) 1/2 (10[10^20 - 1]/9 )</a:t>
            </a:r>
            <a:endParaRPr lang="en-US" baseline="0" dirty="0" smtClean="0"/>
          </a:p>
          <a:p>
            <a:r>
              <a:rPr lang="en-US" baseline="0" dirty="0" smtClean="0"/>
              <a:t>9) 7</a:t>
            </a:r>
            <a:endParaRPr lang="en-US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Ans: 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Sn= </a:t>
            </a:r>
            <a:r>
              <a:rPr lang="en-US" dirty="0" smtClean="0"/>
              <a:t>a(</a:t>
            </a:r>
            <a:r>
              <a:rPr lang="en-US" dirty="0" err="1" smtClean="0"/>
              <a:t>r^n</a:t>
            </a:r>
            <a:r>
              <a:rPr lang="en-US" baseline="0" dirty="0" smtClean="0"/>
              <a:t> </a:t>
            </a:r>
            <a:r>
              <a:rPr lang="en-US" baseline="0" dirty="0" smtClean="0"/>
              <a:t>– 1)</a:t>
            </a:r>
            <a:r>
              <a:rPr lang="en-US" baseline="0" dirty="0"/>
              <a:t> </a:t>
            </a:r>
            <a:r>
              <a:rPr lang="en-US" baseline="0" dirty="0" smtClean="0"/>
              <a:t>/ r-1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Sn</a:t>
            </a:r>
            <a:r>
              <a:rPr lang="en-US" baseline="0" dirty="0" smtClean="0">
                <a:sym typeface="Wingdings" panose="05000000000000000000" pitchFamily="2" charset="2"/>
              </a:rPr>
              <a:t> </a:t>
            </a:r>
            <a:r>
              <a:rPr lang="en-US" baseline="0" dirty="0" smtClean="0"/>
              <a:t>1275 = 5(2^n - 1)/2-1 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aseline="0" dirty="0" smtClean="0">
                <a:sym typeface="Wingdings" panose="05000000000000000000" pitchFamily="2" charset="2"/>
              </a:rPr>
              <a:t>255 = 2^n</a:t>
            </a:r>
            <a:r>
              <a:rPr lang="en-IN" altLang="en-US" baseline="0" dirty="0" smtClean="0">
                <a:sym typeface="Wingdings" panose="05000000000000000000" pitchFamily="2" charset="2"/>
              </a:rPr>
              <a:t>-1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IN" altLang="en-US" baseline="0" dirty="0" smtClean="0">
                <a:sym typeface="Wingdings" panose="05000000000000000000" pitchFamily="2" charset="2"/>
              </a:rPr>
              <a:t>256</a:t>
            </a:r>
            <a:r>
              <a:rPr lang="en-US" baseline="0" dirty="0" smtClean="0">
                <a:sym typeface="Wingdings" panose="05000000000000000000" pitchFamily="2" charset="2"/>
              </a:rPr>
              <a:t>= 2^n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IN" altLang="en-US" baseline="0" dirty="0" smtClean="0"/>
              <a:t>2^N = 2^8</a:t>
            </a:r>
            <a:endParaRPr lang="en-IN" altLang="en-US" baseline="0" dirty="0" smtClean="0"/>
          </a:p>
          <a:p>
            <a:pPr indent="0">
              <a:buFont typeface="Wingdings" panose="05000000000000000000" pitchFamily="2" charset="2"/>
              <a:buNone/>
            </a:pPr>
            <a:r>
              <a:rPr lang="en-IN" altLang="en-US" baseline="0" dirty="0" smtClean="0"/>
              <a:t>N=8</a:t>
            </a:r>
            <a:endParaRPr lang="en-IN" altLang="en-US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Ans: 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R=2</a:t>
            </a:r>
            <a:endParaRPr lang="en-US" dirty="0" smtClean="0"/>
          </a:p>
          <a:p>
            <a:endParaRPr lang="en-US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∞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 dirty="0" smtClean="0"/>
              <a:t>Ans: b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A=90</a:t>
            </a:r>
            <a:endParaRPr lang="en-US" altLang="en-US" dirty="0" smtClean="0"/>
          </a:p>
          <a:p>
            <a:r>
              <a:rPr lang="en-US" altLang="en-US" dirty="0" smtClean="0"/>
              <a:t>R=2/3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∞</a:t>
            </a:r>
            <a:r>
              <a:rPr lang="en-US" altLang="en-US" dirty="0" smtClean="0"/>
              <a:t> </a:t>
            </a:r>
            <a:r>
              <a:rPr lang="en-US" altLang="en-US" dirty="0" smtClean="0"/>
              <a:t>= a/1-r</a:t>
            </a:r>
            <a:endParaRPr lang="en-US" altLang="en-US" dirty="0" smtClean="0"/>
          </a:p>
          <a:p>
            <a:r>
              <a:rPr lang="en-US" altLang="en-US" dirty="0" smtClean="0"/>
              <a:t>         = 90 / 1/3</a:t>
            </a:r>
            <a:endParaRPr lang="en-US" altLang="en-US" dirty="0" smtClean="0"/>
          </a:p>
          <a:p>
            <a:r>
              <a:rPr lang="en-US" altLang="en-US" baseline="0" dirty="0" smtClean="0"/>
              <a:t>         = 270</a:t>
            </a:r>
            <a:endParaRPr lang="en-I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 dirty="0" smtClean="0"/>
              <a:t>And:  a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>
                <a:sym typeface="Wingdings" panose="05000000000000000000" pitchFamily="2" charset="2"/>
              </a:rPr>
              <a:t> </a:t>
            </a:r>
            <a:r>
              <a:rPr lang="en-US" altLang="en-US" dirty="0" smtClean="0"/>
              <a:t>Y^(1+1/2+1/4+1/8+……..+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∞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dirty="0" smtClean="0">
                <a:sym typeface="Wingdings" panose="05000000000000000000" pitchFamily="2" charset="2"/>
              </a:rPr>
              <a:t>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∞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= a/1-r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dirty="0" smtClean="0">
                <a:sym typeface="Wingdings" panose="05000000000000000000" pitchFamily="2" charset="2"/>
              </a:rPr>
              <a:t>1/1-1/2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dirty="0" smtClean="0">
                <a:sym typeface="Wingdings" panose="05000000000000000000" pitchFamily="2" charset="2"/>
              </a:rPr>
              <a:t>1/1/2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dirty="0" smtClean="0">
                <a:sym typeface="Wingdings" panose="05000000000000000000" pitchFamily="2" charset="2"/>
              </a:rPr>
              <a:t>2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dirty="0" smtClean="0">
                <a:sym typeface="Wingdings" panose="05000000000000000000" pitchFamily="2" charset="2"/>
              </a:rPr>
              <a:t>Y^2</a:t>
            </a:r>
            <a:endParaRPr lang="en-I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Ans:  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can write this as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32^(1+1/6+1/36</a:t>
            </a:r>
            <a:r>
              <a:rPr lang="en-US" dirty="0" smtClean="0"/>
              <a:t>+…..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∞</a:t>
            </a:r>
            <a:r>
              <a:rPr lang="en-US" dirty="0" smtClean="0"/>
              <a:t>)           </a:t>
            </a:r>
            <a:r>
              <a:rPr lang="en-US" dirty="0" smtClean="0"/>
              <a:t>[</a:t>
            </a:r>
            <a:r>
              <a:rPr lang="en-US" dirty="0" err="1" smtClean="0"/>
              <a:t>a^m</a:t>
            </a:r>
            <a:r>
              <a:rPr lang="en-US" dirty="0" smtClean="0"/>
              <a:t> * </a:t>
            </a:r>
            <a:r>
              <a:rPr lang="en-US" dirty="0" err="1" smtClean="0"/>
              <a:t>a^n</a:t>
            </a:r>
            <a:r>
              <a:rPr lang="en-US" dirty="0" smtClean="0"/>
              <a:t> = a^(</a:t>
            </a:r>
            <a:r>
              <a:rPr lang="en-US" dirty="0" err="1" smtClean="0"/>
              <a:t>m+n</a:t>
            </a:r>
            <a:r>
              <a:rPr lang="en-US" dirty="0" smtClean="0"/>
              <a:t>)]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>
                <a:sym typeface="Wingdings" panose="05000000000000000000" pitchFamily="2" charset="2"/>
              </a:rPr>
              <a:t>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∞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= a/1-r                        [ r = 1/6 ]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∞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= 1/(1-1/6)  6/5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 32^6/5    </a:t>
            </a:r>
            <a:endParaRPr lang="en-US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IN" altLang="en-US" dirty="0" smtClean="0">
                <a:sym typeface="Wingdings" panose="05000000000000000000" pitchFamily="2" charset="2"/>
              </a:rPr>
              <a:t>2^5^6/5 ((a^m)^n = a^mn)</a:t>
            </a:r>
            <a:r>
              <a:rPr lang="en-US" dirty="0" smtClean="0">
                <a:sym typeface="Wingdings" panose="05000000000000000000" pitchFamily="2" charset="2"/>
              </a:rPr>
              <a:t>                     [ w.k.t</a:t>
            </a:r>
            <a:r>
              <a:rPr lang="en-US" baseline="0" dirty="0" smtClean="0">
                <a:sym typeface="Wingdings" panose="05000000000000000000" pitchFamily="2" charset="2"/>
              </a:rPr>
              <a:t> = 2^5 = 32  2 = 32^1/5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  <a:endParaRPr lang="en-US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aseline="0" dirty="0" smtClean="0"/>
              <a:t> 2^6 </a:t>
            </a: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aseline="0" dirty="0" smtClean="0"/>
              <a:t>64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 dirty="0" smtClean="0"/>
              <a:t>Ans: </a:t>
            </a:r>
            <a:r>
              <a:rPr lang="en-US" altLang="en-US" dirty="0" smtClean="0"/>
              <a:t>a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Gm for</a:t>
            </a:r>
            <a:r>
              <a:rPr lang="en-US" altLang="en-US" baseline="0" dirty="0" smtClean="0"/>
              <a:t> 3 numbers = 3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√a*b*c 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Gm = 3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√ 125*729*1331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5*9*11</a:t>
            </a:r>
            <a:endParaRPr lang="en-US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= 45*11</a:t>
            </a:r>
            <a:endParaRPr lang="en-US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=495</a:t>
            </a:r>
            <a:endParaRPr lang="en-I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 dirty="0" smtClean="0"/>
              <a:t>Ans: a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Gm </a:t>
            </a:r>
            <a:r>
              <a:rPr lang="en-US" altLang="en-US" dirty="0" smtClean="0"/>
              <a:t>=</a:t>
            </a:r>
            <a:r>
              <a:rPr lang="en-US" altLang="en-US" baseline="0" dirty="0" smtClean="0"/>
              <a:t> 7^1,7^2,7^3,……….7^n</a:t>
            </a:r>
            <a:endParaRPr lang="en-US" altLang="en-US" baseline="0" dirty="0" smtClean="0"/>
          </a:p>
          <a:p>
            <a:endParaRPr lang="en-US" altLang="en-US" baseline="0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baseline="0" dirty="0" smtClean="0">
                <a:sym typeface="Wingdings" panose="05000000000000000000" pitchFamily="2" charset="2"/>
              </a:rPr>
              <a:t>n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√ 7*7^2*7^3*…..*7^n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written as (7^1+2+3+…+n)^1/n</a:t>
            </a: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here, 1+2+3+…..+n is a natural no. so, formula = n(n+1)/2</a:t>
            </a: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7^(n(n+1)/2 * 1/n)</a:t>
            </a: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7^n+1/2</a:t>
            </a: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baseline="0" dirty="0" smtClean="0"/>
          </a:p>
          <a:p>
            <a:endParaRPr lang="en-I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 dirty="0" smtClean="0"/>
              <a:t>Ans: a</a:t>
            </a:r>
            <a:endParaRPr lang="en-US" altLang="en-US" dirty="0" smtClean="0"/>
          </a:p>
          <a:p>
            <a:endParaRPr lang="en-US" alt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r>
              <a:rPr lang="en-US" altLang="en-US" dirty="0" smtClean="0"/>
              <a:t>9+99+999+9999+………+9(10 times)</a:t>
            </a:r>
            <a:endParaRPr lang="en-US" alt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endParaRPr lang="en-US" alt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r>
              <a:rPr lang="en-US" altLang="en-US" dirty="0" smtClean="0"/>
              <a:t>(10 - 1)+(10^2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- 1)+(10^3</a:t>
            </a:r>
            <a:r>
              <a:rPr lang="en-US" altLang="en-US" baseline="0" dirty="0" smtClean="0"/>
              <a:t> - 1</a:t>
            </a:r>
            <a:r>
              <a:rPr lang="en-US" altLang="en-US" dirty="0" smtClean="0"/>
              <a:t>)+……….+ (10^10 - 1)</a:t>
            </a:r>
            <a:endParaRPr lang="en-US" alt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endParaRPr lang="en-US" alt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r>
              <a:rPr lang="en-US" altLang="en-US" dirty="0" smtClean="0"/>
              <a:t>(10^1+10^2+10^3+……….+10^10) –</a:t>
            </a:r>
            <a:r>
              <a:rPr lang="en-US" altLang="en-US" baseline="0" dirty="0" smtClean="0"/>
              <a:t> 10</a:t>
            </a:r>
            <a:endParaRPr lang="en-US" alt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endParaRPr lang="en-US" alt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r>
              <a:rPr lang="en-US" altLang="en-US" baseline="0" dirty="0" smtClean="0"/>
              <a:t>a(</a:t>
            </a:r>
            <a:r>
              <a:rPr lang="en-US" altLang="en-US" baseline="0" dirty="0" err="1" smtClean="0"/>
              <a:t>r^n</a:t>
            </a:r>
            <a:r>
              <a:rPr lang="en-US" altLang="en-US" baseline="0" dirty="0" smtClean="0"/>
              <a:t> – 1) / r – 1</a:t>
            </a:r>
            <a:endParaRPr lang="en-US" alt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endParaRPr lang="en-US" alt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r>
              <a:rPr lang="en-US" altLang="en-US" baseline="0" dirty="0" smtClean="0"/>
              <a:t>a=10 ; r =100/10 = 10 ; n= 10</a:t>
            </a:r>
            <a:endParaRPr lang="en-US" alt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endParaRPr lang="en-US" alt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r>
              <a:rPr lang="en-US" altLang="en-US" baseline="0" dirty="0" smtClean="0"/>
              <a:t>10(10^10 - 1)/9 - 10</a:t>
            </a:r>
            <a:endParaRPr lang="en-US" altLang="en-US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en-US" dirty="0" smtClean="0"/>
          </a:p>
          <a:p>
            <a:endParaRPr lang="en-I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4022-D9A3-409D-8D72-BA36CE140F5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F7C4D-C908-44D7-8CB9-C2B186DA906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cuemath.com/algebra/sum-of-an-infinite-gp/" TargetMode="External"/><Relationship Id="rId2" Type="http://schemas.openxmlformats.org/officeDocument/2006/relationships/hyperlink" Target="https://www.cuemath.com/algebra/sum-of-a-gp/" TargetMode="External"/><Relationship Id="rId1" Type="http://schemas.openxmlformats.org/officeDocument/2006/relationships/hyperlink" Target="https://www.cuemath.com/algebra/nth-term-of-a-gp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06" y="1998021"/>
            <a:ext cx="4834388" cy="28619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highlight>
                  <a:srgbClr val="00FFFF"/>
                </a:highlight>
                <a:sym typeface="+mn-ea"/>
              </a:rPr>
              <a:t>Question </a:t>
            </a:r>
            <a:r>
              <a:rPr lang="en-IN" b="1" dirty="0">
                <a:highlight>
                  <a:srgbClr val="00FFFF"/>
                </a:highlight>
                <a:sym typeface="+mn-ea"/>
              </a:rPr>
              <a:t>5</a:t>
            </a:r>
            <a:r>
              <a:rPr lang="en-US" b="1" dirty="0" smtClean="0">
                <a:highlight>
                  <a:srgbClr val="00FFFF"/>
                </a:highlight>
                <a:sym typeface="+mn-ea"/>
              </a:rPr>
              <a:t>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Y^1 * y^1/2 * y ^1/4 * y^1/8 </a:t>
            </a:r>
            <a:r>
              <a:rPr lang="en-US" altLang="en-US" dirty="0" smtClean="0"/>
              <a:t>……..</a:t>
            </a:r>
            <a:r>
              <a:rPr lang="en-IN" dirty="0"/>
              <a:t>  ∞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514350" indent="-514350">
              <a:buAutoNum type="alphaLcParenR"/>
            </a:pPr>
            <a:r>
              <a:rPr lang="en-US" altLang="en-US" dirty="0" smtClean="0"/>
              <a:t>y^2</a:t>
            </a: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altLang="en-US" dirty="0" smtClean="0"/>
              <a:t>0</a:t>
            </a: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altLang="en-US" dirty="0" smtClean="0"/>
              <a:t>Infinite</a:t>
            </a: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altLang="en-US" dirty="0"/>
              <a:t>y</a:t>
            </a:r>
            <a:endParaRPr lang="en-I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highlight>
                  <a:srgbClr val="00FFFF"/>
                </a:highlight>
                <a:sym typeface="+mn-ea"/>
              </a:rPr>
              <a:t>Question </a:t>
            </a:r>
            <a:r>
              <a:rPr lang="en-US" b="1" dirty="0">
                <a:highlight>
                  <a:srgbClr val="00FFFF"/>
                </a:highlight>
                <a:sym typeface="+mn-ea"/>
              </a:rPr>
              <a:t>6</a:t>
            </a:r>
            <a:r>
              <a:rPr lang="en-US" b="1" dirty="0" smtClean="0">
                <a:highlight>
                  <a:srgbClr val="00FFFF"/>
                </a:highlight>
                <a:sym typeface="+mn-ea"/>
              </a:rPr>
              <a:t>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 the value of 32 * 32^1/6 * 32^1/36 * </a:t>
            </a:r>
            <a:r>
              <a:rPr lang="en-US" dirty="0" smtClean="0"/>
              <a:t>……..</a:t>
            </a:r>
            <a:r>
              <a:rPr lang="en-IN" dirty="0"/>
              <a:t>  ∞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 smtClean="0"/>
              <a:t>68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72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74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64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725"/>
          </a:xfrm>
        </p:spPr>
        <p:txBody>
          <a:bodyPr/>
          <a:lstStyle/>
          <a:p>
            <a:r>
              <a:rPr lang="en-US" b="1" dirty="0">
                <a:highlight>
                  <a:srgbClr val="00FFFF"/>
                </a:highlight>
                <a:sym typeface="+mn-ea"/>
              </a:rPr>
              <a:t>Question </a:t>
            </a:r>
            <a:r>
              <a:rPr lang="en-US" b="1" dirty="0" smtClean="0">
                <a:highlight>
                  <a:srgbClr val="00FFFF"/>
                </a:highlight>
                <a:sym typeface="+mn-ea"/>
              </a:rPr>
              <a:t>7: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pPr marL="0" indent="0">
              <a:buNone/>
            </a:pPr>
            <a:r>
              <a:rPr lang="en-US" altLang="en-US" dirty="0" smtClean="0"/>
              <a:t>What is the geometric mean of the observations 125,729,1331?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514350" indent="-514350">
              <a:buAutoNum type="alphaLcParenR"/>
            </a:pPr>
            <a:r>
              <a:rPr lang="en-US" altLang="en-US" dirty="0" smtClean="0"/>
              <a:t>495</a:t>
            </a: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altLang="en-US" dirty="0" smtClean="0"/>
              <a:t>1485</a:t>
            </a: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altLang="en-US" dirty="0" smtClean="0"/>
              <a:t>2221</a:t>
            </a: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altLang="en-US" dirty="0" smtClean="0"/>
              <a:t>None of these </a:t>
            </a:r>
            <a:endParaRPr lang="en-I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725"/>
          </a:xfrm>
        </p:spPr>
        <p:txBody>
          <a:bodyPr/>
          <a:lstStyle/>
          <a:p>
            <a:r>
              <a:rPr lang="en-US" b="1" dirty="0">
                <a:highlight>
                  <a:srgbClr val="00FFFF"/>
                </a:highlight>
                <a:sym typeface="+mn-ea"/>
              </a:rPr>
              <a:t>Question </a:t>
            </a:r>
            <a:r>
              <a:rPr lang="en-US" b="1" dirty="0">
                <a:highlight>
                  <a:srgbClr val="00FFFF"/>
                </a:highlight>
                <a:sym typeface="+mn-ea"/>
              </a:rPr>
              <a:t>8</a:t>
            </a:r>
            <a:r>
              <a:rPr lang="en-US" b="1" dirty="0" smtClean="0">
                <a:highlight>
                  <a:srgbClr val="00FFFF"/>
                </a:highlight>
                <a:sym typeface="+mn-ea"/>
              </a:rPr>
              <a:t>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pPr marL="0" indent="0">
              <a:buNone/>
            </a:pPr>
            <a:r>
              <a:rPr lang="en-US" altLang="en-US" dirty="0" smtClean="0"/>
              <a:t>What is the geometric mean of the observations </a:t>
            </a:r>
            <a:r>
              <a:rPr lang="en-US" altLang="en-US" dirty="0" smtClean="0"/>
              <a:t>7,7^2,7^3,………,7^n?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514350" indent="-514350">
              <a:buAutoNum type="alphaLcParenR"/>
            </a:pPr>
            <a:r>
              <a:rPr lang="en-US" altLang="en-US" dirty="0" smtClean="0"/>
              <a:t>7^(n+1)/2</a:t>
            </a:r>
            <a:endParaRPr lang="en-US" altLang="en-US" dirty="0" smtClean="0"/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dirty="0" smtClean="0"/>
              <a:t>7</a:t>
            </a:r>
            <a:r>
              <a:rPr lang="en-US" altLang="en-US" dirty="0"/>
              <a:t>^(</a:t>
            </a:r>
            <a:r>
              <a:rPr lang="en-US" altLang="en-US" dirty="0" smtClean="0"/>
              <a:t>n-1</a:t>
            </a:r>
            <a:r>
              <a:rPr lang="en-US" altLang="en-US" dirty="0"/>
              <a:t>)/2</a:t>
            </a:r>
            <a:endParaRPr lang="en-US" altLang="en-US" dirty="0"/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dirty="0" smtClean="0"/>
              <a:t>7^n/2</a:t>
            </a:r>
            <a:endParaRPr lang="en-US" altLang="en-US" dirty="0"/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dirty="0" smtClean="0"/>
              <a:t>7^n/7</a:t>
            </a:r>
            <a:endParaRPr lang="en-US" altLang="en-US" dirty="0"/>
          </a:p>
          <a:p>
            <a:pPr marL="0" indent="0">
              <a:buNone/>
            </a:pPr>
            <a:endParaRPr lang="en-I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725"/>
          </a:xfrm>
        </p:spPr>
        <p:txBody>
          <a:bodyPr/>
          <a:lstStyle/>
          <a:p>
            <a:r>
              <a:rPr lang="en-US" b="1" dirty="0">
                <a:highlight>
                  <a:srgbClr val="00FFFF"/>
                </a:highlight>
                <a:sym typeface="+mn-ea"/>
              </a:rPr>
              <a:t>Question </a:t>
            </a:r>
            <a:r>
              <a:rPr lang="en-US" b="1" dirty="0" smtClean="0">
                <a:highlight>
                  <a:srgbClr val="00FFFF"/>
                </a:highlight>
                <a:sym typeface="+mn-ea"/>
              </a:rPr>
              <a:t>9</a:t>
            </a:r>
            <a:r>
              <a:rPr lang="en-US" b="1" dirty="0" smtClean="0">
                <a:highlight>
                  <a:srgbClr val="00FFFF"/>
                </a:highlight>
                <a:sym typeface="+mn-ea"/>
              </a:rPr>
              <a:t>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10000"/>
          </a:bodyPr>
          <a:lstStyle/>
          <a:p>
            <a:pPr marL="0" indent="0">
              <a:buNone/>
            </a:pPr>
            <a:r>
              <a:rPr lang="en-US" altLang="en-US" dirty="0" smtClean="0"/>
              <a:t>Find the </a:t>
            </a:r>
            <a:r>
              <a:rPr lang="en-IN" altLang="en-US" dirty="0" smtClean="0"/>
              <a:t>sum of </a:t>
            </a:r>
            <a:r>
              <a:rPr lang="en-US" altLang="en-US" dirty="0" smtClean="0"/>
              <a:t>series 9+99+999+9999+………+9(10 times)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altLang="en-US" dirty="0" smtClean="0"/>
              <a:t>10(10^10 - 1)/9 – 10</a:t>
            </a:r>
            <a:endParaRPr lang="en-US" altLang="en-US" dirty="0" smtClean="0"/>
          </a:p>
          <a:p>
            <a:pPr marL="514350" indent="-514350">
              <a:buAutoNum type="alphaLcParenR"/>
            </a:pPr>
            <a:endParaRPr lang="en-US" altLang="en-US" dirty="0"/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dirty="0" smtClean="0"/>
              <a:t>10(10^10 - 1</a:t>
            </a:r>
            <a:r>
              <a:rPr lang="en-US" altLang="en-US" dirty="0"/>
              <a:t>)/9 </a:t>
            </a:r>
            <a:r>
              <a:rPr lang="en-US" altLang="en-US" dirty="0" smtClean="0"/>
              <a:t>– 20</a:t>
            </a:r>
            <a:endParaRPr lang="en-US" altLang="en-US" dirty="0"/>
          </a:p>
          <a:p>
            <a:pPr marL="514350" indent="-514350">
              <a:buAutoNum type="alphaLcParenR"/>
            </a:pPr>
            <a:endParaRPr lang="en-US" altLang="en-US" dirty="0" smtClean="0"/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dirty="0" smtClean="0"/>
              <a:t>10(10^9 - 1</a:t>
            </a:r>
            <a:r>
              <a:rPr lang="en-US" altLang="en-US" dirty="0"/>
              <a:t>)/9 – </a:t>
            </a:r>
            <a:r>
              <a:rPr lang="en-US" altLang="en-US" dirty="0" smtClean="0"/>
              <a:t>20</a:t>
            </a:r>
            <a:endParaRPr lang="en-US" altLang="en-US" dirty="0"/>
          </a:p>
          <a:p>
            <a:pPr marL="514350" indent="-514350">
              <a:buAutoNum type="alphaLcParenR"/>
            </a:pPr>
            <a:endParaRPr lang="en-US" altLang="en-US" dirty="0" smtClean="0"/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altLang="en-US" dirty="0" smtClean="0"/>
              <a:t>10(10^9-1</a:t>
            </a:r>
            <a:r>
              <a:rPr lang="en-US" altLang="en-US" dirty="0"/>
              <a:t>)/9 – 10</a:t>
            </a:r>
            <a:endParaRPr lang="en-US" altLang="en-US" dirty="0"/>
          </a:p>
          <a:p>
            <a:pPr marL="514350" indent="-514350">
              <a:buAutoNum type="alphaLcParenR"/>
            </a:pPr>
            <a:endParaRPr lang="en-US" altLang="en-US" dirty="0" smtClean="0"/>
          </a:p>
          <a:p>
            <a:pPr marL="514350" indent="-514350">
              <a:buAutoNum type="alphaLcParenR"/>
            </a:pPr>
            <a:endParaRPr lang="en-US" altLang="en-US" dirty="0" smtClean="0"/>
          </a:p>
          <a:p>
            <a:pPr marL="0" indent="0">
              <a:buNone/>
            </a:pPr>
            <a:endParaRPr lang="en-I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725"/>
          </a:xfrm>
        </p:spPr>
        <p:txBody>
          <a:bodyPr/>
          <a:lstStyle/>
          <a:p>
            <a:r>
              <a:rPr lang="en-US" b="1" dirty="0">
                <a:highlight>
                  <a:srgbClr val="00FFFF"/>
                </a:highlight>
                <a:sym typeface="+mn-ea"/>
              </a:rPr>
              <a:t>Question </a:t>
            </a:r>
            <a:r>
              <a:rPr lang="en-US" b="1" dirty="0" smtClean="0">
                <a:highlight>
                  <a:srgbClr val="00FFFF"/>
                </a:highlight>
                <a:sym typeface="+mn-ea"/>
              </a:rPr>
              <a:t>10</a:t>
            </a:r>
            <a:r>
              <a:rPr lang="en-US" b="1" dirty="0" smtClean="0">
                <a:highlight>
                  <a:srgbClr val="00FFFF"/>
                </a:highlight>
                <a:sym typeface="+mn-ea"/>
              </a:rPr>
              <a:t>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/>
              <a:t>1/2 + 1/3^2 + 1/2^3 + 1/3^4 + 1/2^5 + 1/3^</a:t>
            </a:r>
            <a:r>
              <a:rPr lang="en-IN" altLang="en-US" dirty="0" smtClean="0"/>
              <a:t>6</a:t>
            </a:r>
            <a:r>
              <a:rPr lang="en-US" altLang="en-US" dirty="0" smtClean="0"/>
              <a:t> +……….. + </a:t>
            </a:r>
            <a:r>
              <a:rPr lang="en-IN" dirty="0"/>
              <a:t>∞</a:t>
            </a:r>
            <a:r>
              <a:rPr lang="en-US" altLang="en-US" dirty="0" smtClean="0"/>
              <a:t>. </a:t>
            </a:r>
            <a:r>
              <a:rPr lang="en-IN" dirty="0"/>
              <a:t> </a:t>
            </a:r>
            <a:r>
              <a:rPr lang="en-US" altLang="en-US" dirty="0" smtClean="0"/>
              <a:t>Find the sum?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514350" indent="-514350">
              <a:buAutoNum type="alphaLcParenR"/>
            </a:pPr>
            <a:r>
              <a:rPr lang="en-US" altLang="en-US" dirty="0" smtClean="0"/>
              <a:t>19/24</a:t>
            </a: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altLang="en-US" dirty="0" smtClean="0"/>
              <a:t>24/19</a:t>
            </a: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altLang="en-US" dirty="0" smtClean="0"/>
              <a:t>20/19</a:t>
            </a: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altLang="en-US" dirty="0" smtClean="0"/>
              <a:t>19/20</a:t>
            </a:r>
            <a:endParaRPr lang="en-US" altLang="en-US" dirty="0" smtClean="0"/>
          </a:p>
          <a:p>
            <a:pPr marL="0" indent="0">
              <a:buNone/>
            </a:pPr>
            <a:endParaRPr lang="en-I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725"/>
          </a:xfrm>
        </p:spPr>
        <p:txBody>
          <a:bodyPr/>
          <a:lstStyle/>
          <a:p>
            <a:r>
              <a:rPr lang="en-US" b="1" dirty="0">
                <a:highlight>
                  <a:srgbClr val="00FFFF"/>
                </a:highlight>
                <a:sym typeface="+mn-ea"/>
              </a:rPr>
              <a:t>Question </a:t>
            </a:r>
            <a:r>
              <a:rPr lang="en-US" b="1" dirty="0" smtClean="0">
                <a:highlight>
                  <a:srgbClr val="00FFFF"/>
                </a:highlight>
                <a:sym typeface="+mn-ea"/>
              </a:rPr>
              <a:t>11</a:t>
            </a:r>
            <a:r>
              <a:rPr lang="en-US" b="1" dirty="0" smtClean="0">
                <a:highlight>
                  <a:srgbClr val="00FFFF"/>
                </a:highlight>
                <a:sym typeface="+mn-ea"/>
              </a:rPr>
              <a:t>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pPr marL="0" indent="0">
              <a:buNone/>
            </a:pPr>
            <a:r>
              <a:rPr lang="en-US" altLang="en-US" dirty="0" smtClean="0"/>
              <a:t>5/13 </a:t>
            </a:r>
            <a:r>
              <a:rPr lang="en-US" altLang="en-US" dirty="0" smtClean="0"/>
              <a:t>+ 55/13^2 + 555/13^3 +……….. + </a:t>
            </a:r>
            <a:r>
              <a:rPr lang="en-IN" dirty="0"/>
              <a:t>∞</a:t>
            </a:r>
            <a:r>
              <a:rPr lang="en-US" altLang="en-US" dirty="0" smtClean="0"/>
              <a:t>. </a:t>
            </a:r>
            <a:r>
              <a:rPr lang="en-IN" dirty="0"/>
              <a:t> </a:t>
            </a:r>
            <a:r>
              <a:rPr lang="en-US" altLang="en-US" dirty="0" smtClean="0"/>
              <a:t>Find the sum of infinite?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514350" indent="-514350">
              <a:buAutoNum type="alphaLcParenR"/>
            </a:pPr>
            <a:r>
              <a:rPr lang="en-US" altLang="en-US" dirty="0" smtClean="0"/>
              <a:t>25/36</a:t>
            </a: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altLang="en-US" dirty="0" smtClean="0"/>
              <a:t>65/20</a:t>
            </a: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altLang="en-US" dirty="0" smtClean="0"/>
              <a:t>65/36</a:t>
            </a: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altLang="en-US" dirty="0" smtClean="0"/>
              <a:t>100</a:t>
            </a:r>
            <a:endParaRPr lang="en-US" altLang="en-US" dirty="0" smtClean="0"/>
          </a:p>
          <a:p>
            <a:pPr marL="0" indent="0">
              <a:buNone/>
            </a:pPr>
            <a:endParaRPr lang="en-I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704"/>
            <a:ext cx="10515600" cy="1325563"/>
          </a:xfrm>
        </p:spPr>
        <p:txBody>
          <a:bodyPr/>
          <a:lstStyle/>
          <a:p>
            <a:r>
              <a:rPr lang="en-US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b="1" dirty="0" smtClean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12: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68120"/>
            <a:ext cx="10515600" cy="4783455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set of four numbers p, q, r and s respectively in such a manner that first three are in GP and the last three are in AP with a difference of 6. If the first and the fourth numbers are the same, find the value of p.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704"/>
            <a:ext cx="10515600" cy="1325563"/>
          </a:xfrm>
        </p:spPr>
        <p:txBody>
          <a:bodyPr/>
          <a:lstStyle/>
          <a:p>
            <a:r>
              <a:rPr lang="en-US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b="1" dirty="0" smtClean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13: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68120"/>
            <a:ext cx="10515600" cy="478345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three numbers in a GP is 26 and their product is 216. Find the numbers.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18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8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704"/>
            <a:ext cx="10515600" cy="1325563"/>
          </a:xfrm>
        </p:spPr>
        <p:txBody>
          <a:bodyPr/>
          <a:lstStyle/>
          <a:p>
            <a:r>
              <a:rPr lang="en-US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b="1" dirty="0" smtClean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14: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68120"/>
            <a:ext cx="10515600" cy="478345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the terms of an infinite G.P. is 3 and sum of their square is also 3 then the first term and common ratio of the series is.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1/2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1/2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3/2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b="0" i="0" dirty="0" smtClean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Geometric Progression</a:t>
            </a:r>
            <a:endParaRPr lang="en-IN" sz="72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29" y="1"/>
            <a:ext cx="10515600" cy="696686"/>
          </a:xfrm>
        </p:spPr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Question </a:t>
            </a:r>
            <a:r>
              <a:rPr lang="en-US" b="1" dirty="0" smtClean="0">
                <a:highlight>
                  <a:srgbClr val="00FFFF"/>
                </a:highlight>
              </a:rPr>
              <a:t>15</a:t>
            </a:r>
            <a:r>
              <a:rPr lang="en-US" b="1" dirty="0" smtClean="0">
                <a:highlight>
                  <a:srgbClr val="00FFFF"/>
                </a:highlight>
              </a:rPr>
              <a:t>: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704" y="645719"/>
            <a:ext cx="109915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How many terms in the geometric progression 1, 1·1, 1·21, 1·331, . . . will be needed so that the sum of the first </a:t>
            </a:r>
            <a:r>
              <a:rPr lang="en-US" sz="2400" i="1" dirty="0" smtClean="0"/>
              <a:t>n</a:t>
            </a:r>
            <a:r>
              <a:rPr lang="en-US" sz="2400" dirty="0" smtClean="0"/>
              <a:t> terms is greater than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34200" y="1486264"/>
            <a:ext cx="10921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sequence is a geometric progression with a = 1 and r = 1·1. We want to find the smallest value of n such that </a:t>
            </a:r>
            <a:r>
              <a:rPr lang="en-US" sz="2400" dirty="0" err="1" smtClean="0"/>
              <a:t>Sn</a:t>
            </a:r>
            <a:r>
              <a:rPr lang="en-US" sz="2400" dirty="0" smtClean="0"/>
              <a:t> &gt; 20. 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3844" y="2311243"/>
            <a:ext cx="1466264" cy="77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712" y="3288142"/>
            <a:ext cx="2475554" cy="237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303820" y="2550047"/>
            <a:ext cx="74849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If we now take logarithms of both sides, we get,</a:t>
            </a:r>
            <a:endParaRPr lang="en-US" sz="2400" dirty="0" smtClean="0"/>
          </a:p>
          <a:p>
            <a:r>
              <a:rPr lang="en-US" sz="2400" dirty="0" smtClean="0"/>
              <a:t>		n </a:t>
            </a:r>
            <a:r>
              <a:rPr lang="en-US" sz="2400" dirty="0" err="1" smtClean="0"/>
              <a:t>ln</a:t>
            </a:r>
            <a:r>
              <a:rPr lang="en-US" sz="2400" dirty="0" smtClean="0"/>
              <a:t> 1·1 &gt; </a:t>
            </a:r>
            <a:r>
              <a:rPr lang="en-US" sz="2400" dirty="0" err="1" smtClean="0"/>
              <a:t>ln</a:t>
            </a:r>
            <a:r>
              <a:rPr lang="en-US" sz="2400" dirty="0" smtClean="0"/>
              <a:t> 3 </a:t>
            </a:r>
            <a:endParaRPr lang="en-US" sz="2400" dirty="0" smtClean="0"/>
          </a:p>
          <a:p>
            <a:r>
              <a:rPr lang="en-US" sz="2400" dirty="0" smtClean="0"/>
              <a:t>and as </a:t>
            </a:r>
            <a:r>
              <a:rPr lang="en-US" sz="2400" dirty="0" err="1" smtClean="0"/>
              <a:t>ln</a:t>
            </a:r>
            <a:r>
              <a:rPr lang="en-US" sz="2400" dirty="0" smtClean="0"/>
              <a:t> 1·1 &gt; 0 </a:t>
            </a:r>
            <a:endParaRPr lang="en-US" sz="2400" dirty="0" smtClean="0"/>
          </a:p>
          <a:p>
            <a:r>
              <a:rPr lang="en-US" sz="2400" dirty="0" smtClean="0"/>
              <a:t>we obtain, </a:t>
            </a:r>
            <a:endParaRPr lang="en-US" sz="2400" dirty="0" smtClean="0"/>
          </a:p>
          <a:p>
            <a:r>
              <a:rPr lang="en-US" sz="2400" dirty="0" smtClean="0"/>
              <a:t>		n &gt; </a:t>
            </a:r>
            <a:r>
              <a:rPr lang="en-US" sz="2400" dirty="0" err="1" smtClean="0"/>
              <a:t>ln</a:t>
            </a:r>
            <a:r>
              <a:rPr lang="en-US" sz="2400" dirty="0" smtClean="0"/>
              <a:t> 3/ ln1·1 = 11.5267 . . .</a:t>
            </a:r>
            <a:endParaRPr lang="en-US" sz="2400" dirty="0" smtClean="0"/>
          </a:p>
          <a:p>
            <a:r>
              <a:rPr lang="en-US" sz="2400" dirty="0" smtClean="0"/>
              <a:t> and therefore the smallest whole number value of n is 12.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highlight>
                  <a:srgbClr val="00FFFF"/>
                </a:highlight>
              </a:rPr>
              <a:t>Excercise</a:t>
            </a:r>
            <a:r>
              <a:rPr lang="en-US" b="1" dirty="0" smtClean="0">
                <a:highlight>
                  <a:srgbClr val="00FFFF"/>
                </a:highlight>
              </a:rPr>
              <a:t>: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9034" y="1590879"/>
            <a:ext cx="111040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Write down the first five terms of the geometric progression which has first term 1 and common ratio 1/2 . 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Find the 10th and 20th terms of the GP with first term 3 and common ratio 2.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Find the 7th term of the GP 2, −6, 18, . . .,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Find the sum of the first five terms of the GP with first term 3 and common ratio 2.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Find the sum of the first 20 terms of the GP with first term 3 and common ratio </a:t>
            </a:r>
            <a:r>
              <a:rPr lang="en-US" sz="2400" dirty="0" smtClean="0"/>
              <a:t>1.5.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en-US" sz="2400" dirty="0"/>
              <a:t>If the first term is 125 and the common ratio is 2/5,what will be the 4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term of the </a:t>
            </a:r>
            <a:r>
              <a:rPr lang="en-US" altLang="en-US" sz="2400" dirty="0" err="1"/>
              <a:t>g.p</a:t>
            </a:r>
            <a:r>
              <a:rPr lang="en-US" altLang="en-US" sz="2400" dirty="0"/>
              <a:t>?</a:t>
            </a:r>
            <a:endParaRPr lang="en-US" altLang="en-US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2823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highlight>
                  <a:srgbClr val="00FFFF"/>
                </a:highlight>
              </a:rPr>
              <a:t>Excercise</a:t>
            </a:r>
            <a:r>
              <a:rPr lang="en-US" b="1" dirty="0" smtClean="0">
                <a:highlight>
                  <a:srgbClr val="00FFFF"/>
                </a:highlight>
              </a:rPr>
              <a:t>: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9034" y="1635484"/>
            <a:ext cx="111040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7. Find the series of 1+11+111+1111+……….+1(20 times)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8. Find the </a:t>
            </a:r>
            <a:r>
              <a:rPr lang="en-US" sz="2400" dirty="0" err="1" smtClean="0"/>
              <a:t>su</a:t>
            </a:r>
            <a:r>
              <a:rPr lang="en-US" sz="2400" dirty="0" smtClean="0"/>
              <a:t> of 1/0.2 + 1/0.02 + 1/0.002 +………. + </a:t>
            </a:r>
            <a:r>
              <a:rPr lang="en-US" sz="2400" dirty="0" err="1" smtClean="0"/>
              <a:t>upto</a:t>
            </a:r>
            <a:r>
              <a:rPr lang="en-US" sz="2400" dirty="0" smtClean="0"/>
              <a:t> 20 terms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9. How many terms are there in the geometric progression 2, 4, 8, . . ., </a:t>
            </a:r>
            <a:r>
              <a:rPr lang="en-US" sz="2400" dirty="0" smtClean="0"/>
              <a:t>128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66969" y="2289411"/>
            <a:ext cx="4225031" cy="4615403"/>
            <a:chOff x="7966969" y="2260887"/>
            <a:chExt cx="4225031" cy="4615403"/>
          </a:xfrm>
        </p:grpSpPr>
        <p:sp>
          <p:nvSpPr>
            <p:cNvPr id="3" name="Isosceles Triangle 2"/>
            <p:cNvSpPr/>
            <p:nvPr/>
          </p:nvSpPr>
          <p:spPr>
            <a:xfrm>
              <a:off x="8807355" y="4597114"/>
              <a:ext cx="3384645" cy="22791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Isosceles Triangle 3"/>
            <p:cNvSpPr/>
            <p:nvPr/>
          </p:nvSpPr>
          <p:spPr>
            <a:xfrm rot="16200000">
              <a:off x="7780928" y="2446928"/>
              <a:ext cx="4597113" cy="4225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444" y="287247"/>
            <a:ext cx="8263597" cy="5774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smtClean="0">
                <a:highlight>
                  <a:srgbClr val="00FFFF"/>
                </a:highlight>
              </a:rPr>
              <a:t>Introduction</a:t>
            </a:r>
            <a:endParaRPr lang="en-IN" sz="7200" dirty="0">
              <a:highlight>
                <a:srgbClr val="00FFFF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22" y="1150375"/>
            <a:ext cx="11563643" cy="540516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geometric progression, or GP, is a sequence where each new term after the first is obtained by multiplying the preceding term by a constant r, called the common ratio. If the first term of the sequence is a then the geometric progression is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a,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ar2 , ar3 , . . 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the Nth term is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07749" y="3103043"/>
            <a:ext cx="915992" cy="478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88780" y="3744669"/>
            <a:ext cx="11483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sum of the terms of a geometric progression gives a geometric series. If the starting value is a and the common ratio is r then the sum of the first n terms is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2985" y="4669896"/>
            <a:ext cx="2056886" cy="95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365683" y="5724512"/>
            <a:ext cx="2552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that r &lt; 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708660"/>
            <a:ext cx="11094720" cy="5468303"/>
          </a:xfrm>
        </p:spPr>
        <p:txBody>
          <a:bodyPr>
            <a:normAutofit fontScale="72500"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b="1" dirty="0"/>
              <a:t>Geometric Progression Formula</a:t>
            </a:r>
            <a:endParaRPr lang="en-US" b="1" dirty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dirty="0" smtClean="0"/>
              <a:t>	Consider </a:t>
            </a:r>
            <a:r>
              <a:rPr lang="en-US" dirty="0"/>
              <a:t>a geometric progression a, </a:t>
            </a:r>
            <a:r>
              <a:rPr lang="en-US" dirty="0" err="1"/>
              <a:t>ar</a:t>
            </a:r>
            <a:r>
              <a:rPr lang="en-US" dirty="0"/>
              <a:t>, ar</a:t>
            </a:r>
            <a:r>
              <a:rPr lang="en-US" baseline="30000" dirty="0"/>
              <a:t>2</a:t>
            </a:r>
            <a:r>
              <a:rPr lang="en-US" dirty="0"/>
              <a:t>, ar</a:t>
            </a:r>
            <a:r>
              <a:rPr lang="en-US" baseline="30000" dirty="0"/>
              <a:t>3</a:t>
            </a:r>
            <a:r>
              <a:rPr lang="en-US" dirty="0"/>
              <a:t>, ...</a:t>
            </a:r>
            <a:endParaRPr lang="en-US" dirty="0"/>
          </a:p>
          <a:p>
            <a:pPr algn="just" fontAlgn="base">
              <a:lnSpc>
                <a:spcPct val="150000"/>
              </a:lnSpc>
            </a:pPr>
            <a:r>
              <a:rPr lang="en-US" dirty="0">
                <a:hlinkClick r:id="rId1"/>
              </a:rPr>
              <a:t>n</a:t>
            </a:r>
            <a:r>
              <a:rPr lang="en-US" baseline="30000" dirty="0">
                <a:hlinkClick r:id="rId1"/>
              </a:rPr>
              <a:t>th</a:t>
            </a:r>
            <a:r>
              <a:rPr lang="en-US" dirty="0">
                <a:hlinkClick r:id="rId1"/>
              </a:rPr>
              <a:t> term</a:t>
            </a:r>
            <a:r>
              <a:rPr lang="en-US" dirty="0"/>
              <a:t>: a</a:t>
            </a:r>
            <a:r>
              <a:rPr lang="en-US" baseline="-25000" dirty="0"/>
              <a:t>n</a:t>
            </a:r>
            <a:r>
              <a:rPr lang="en-US" dirty="0"/>
              <a:t> = </a:t>
            </a:r>
            <a:r>
              <a:rPr lang="en-US" dirty="0" err="1"/>
              <a:t>ar</a:t>
            </a:r>
            <a:r>
              <a:rPr lang="en-US" baseline="30000" dirty="0" err="1"/>
              <a:t>n</a:t>
            </a:r>
            <a:r>
              <a:rPr lang="en-US" baseline="30000" dirty="0"/>
              <a:t> - 1</a:t>
            </a:r>
            <a:r>
              <a:rPr lang="en-US" dirty="0"/>
              <a:t> (or) a</a:t>
            </a:r>
            <a:r>
              <a:rPr lang="en-US" baseline="-25000" dirty="0"/>
              <a:t>n</a:t>
            </a:r>
            <a:r>
              <a:rPr lang="en-US" dirty="0"/>
              <a:t> = r a</a:t>
            </a:r>
            <a:r>
              <a:rPr lang="en-US" baseline="-25000" dirty="0"/>
              <a:t>n - 1</a:t>
            </a:r>
            <a:endParaRPr lang="en-US" dirty="0"/>
          </a:p>
          <a:p>
            <a:pPr algn="just" fontAlgn="base">
              <a:lnSpc>
                <a:spcPct val="150000"/>
              </a:lnSpc>
            </a:pPr>
            <a:r>
              <a:rPr lang="en-US" dirty="0">
                <a:hlinkClick r:id="rId2"/>
              </a:rPr>
              <a:t>Sum of the first n terms</a:t>
            </a:r>
            <a:r>
              <a:rPr lang="en-US" dirty="0"/>
              <a:t>: S</a:t>
            </a:r>
            <a:r>
              <a:rPr lang="en-US" baseline="-25000" dirty="0"/>
              <a:t>n</a:t>
            </a:r>
            <a:r>
              <a:rPr lang="en-US" dirty="0"/>
              <a:t> = a(r</a:t>
            </a:r>
            <a:r>
              <a:rPr lang="en-US" baseline="30000" dirty="0"/>
              <a:t>n</a:t>
            </a:r>
            <a:r>
              <a:rPr lang="en-US" dirty="0"/>
              <a:t> - 1) / (r - 1) </a:t>
            </a:r>
            <a:r>
              <a:rPr lang="en-US" dirty="0" smtClean="0"/>
              <a:t>     </a:t>
            </a:r>
            <a:r>
              <a:rPr lang="en-US" dirty="0" smtClean="0">
                <a:sym typeface="Wingdings" panose="05000000000000000000" pitchFamily="2" charset="2"/>
              </a:rPr>
              <a:t> when  r &gt; 1</a:t>
            </a:r>
            <a:endParaRPr lang="en-US" dirty="0" smtClean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(OR)  S</a:t>
            </a:r>
            <a:r>
              <a:rPr lang="en-US" baseline="-25000" dirty="0" smtClean="0"/>
              <a:t>n</a:t>
            </a:r>
            <a:r>
              <a:rPr lang="en-US" dirty="0"/>
              <a:t> = </a:t>
            </a:r>
            <a:r>
              <a:rPr lang="en-US" dirty="0" smtClean="0"/>
              <a:t>a(1- r</a:t>
            </a:r>
            <a:r>
              <a:rPr lang="en-US" baseline="30000" dirty="0" smtClean="0"/>
              <a:t>n</a:t>
            </a:r>
            <a:r>
              <a:rPr lang="en-US" dirty="0"/>
              <a:t> </a:t>
            </a:r>
            <a:r>
              <a:rPr lang="en-US" dirty="0" smtClean="0"/>
              <a:t>) </a:t>
            </a:r>
            <a:r>
              <a:rPr lang="en-US" dirty="0"/>
              <a:t>/ </a:t>
            </a:r>
            <a:r>
              <a:rPr lang="en-US" dirty="0" smtClean="0"/>
              <a:t>(1-r)        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when </a:t>
            </a:r>
            <a:r>
              <a:rPr lang="en-US" dirty="0"/>
              <a:t>r </a:t>
            </a:r>
            <a:r>
              <a:rPr lang="en-US" dirty="0" smtClean="0"/>
              <a:t>&lt; </a:t>
            </a:r>
            <a:r>
              <a:rPr lang="en-US" dirty="0"/>
              <a:t>1 </a:t>
            </a:r>
            <a:endParaRPr lang="en-US" dirty="0" smtClean="0"/>
          </a:p>
          <a:p>
            <a:pPr algn="just" fontAlgn="base">
              <a:lnSpc>
                <a:spcPct val="150000"/>
              </a:lnSpc>
            </a:pPr>
            <a:r>
              <a:rPr lang="en-US" dirty="0" smtClean="0"/>
              <a:t>S</a:t>
            </a:r>
            <a:r>
              <a:rPr lang="en-US" baseline="-25000" dirty="0" smtClean="0"/>
              <a:t>n</a:t>
            </a:r>
            <a:r>
              <a:rPr lang="en-US" dirty="0"/>
              <a:t> = </a:t>
            </a:r>
            <a:r>
              <a:rPr lang="en-US" dirty="0" err="1"/>
              <a:t>na</a:t>
            </a:r>
            <a:r>
              <a:rPr lang="en-US" dirty="0"/>
              <a:t> when r = 1.</a:t>
            </a:r>
            <a:endParaRPr lang="en-US" dirty="0"/>
          </a:p>
          <a:p>
            <a:pPr algn="just" fontAlgn="base">
              <a:lnSpc>
                <a:spcPct val="150000"/>
              </a:lnSpc>
            </a:pPr>
            <a:r>
              <a:rPr lang="en-US" dirty="0"/>
              <a:t>Three numbers a,b,c are in GP then, b^2 = ac.</a:t>
            </a:r>
            <a:endParaRPr lang="en-US" dirty="0"/>
          </a:p>
          <a:p>
            <a:pPr algn="just" fontAlgn="base">
              <a:lnSpc>
                <a:spcPct val="150000"/>
              </a:lnSpc>
            </a:pPr>
            <a:r>
              <a:rPr lang="en-US" dirty="0">
                <a:hlinkClick r:id="rId3"/>
              </a:rPr>
              <a:t>Sum of infinite terms</a:t>
            </a:r>
            <a:r>
              <a:rPr lang="en-US" dirty="0"/>
              <a:t>: </a:t>
            </a:r>
            <a:r>
              <a:rPr lang="en-US" dirty="0" smtClean="0"/>
              <a:t>S</a:t>
            </a:r>
            <a:r>
              <a:rPr lang="en-IN" dirty="0" smtClean="0"/>
              <a:t>∞</a:t>
            </a:r>
            <a:r>
              <a:rPr lang="en-US" dirty="0"/>
              <a:t> = a / (1 - r) when |r| &lt; 1 </a:t>
            </a:r>
            <a:endParaRPr lang="en-US" dirty="0" smtClean="0"/>
          </a:p>
          <a:p>
            <a:pPr algn="just" fontAlgn="base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sum is </a:t>
            </a:r>
            <a:r>
              <a:rPr lang="en-US" b="1" dirty="0"/>
              <a:t>NOT </a:t>
            </a:r>
            <a:r>
              <a:rPr lang="en-US" b="1" dirty="0" smtClean="0"/>
              <a:t>defined (or) </a:t>
            </a:r>
            <a:r>
              <a:rPr lang="en-IN" dirty="0"/>
              <a:t> </a:t>
            </a:r>
            <a:r>
              <a:rPr lang="en-IN" b="1" dirty="0" smtClean="0"/>
              <a:t>∞ </a:t>
            </a:r>
            <a:r>
              <a:rPr lang="en-IN" dirty="0" smtClean="0"/>
              <a:t>,</a:t>
            </a:r>
            <a:r>
              <a:rPr lang="en-US" b="1" dirty="0" smtClean="0"/>
              <a:t> </a:t>
            </a:r>
            <a:r>
              <a:rPr lang="en-US" dirty="0"/>
              <a:t>when |r| ≥ 1.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92563"/>
            <a:ext cx="8823865" cy="61767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highlight>
                  <a:srgbClr val="00FFFF"/>
                </a:highlight>
                <a:sym typeface="+mn-ea"/>
              </a:rPr>
              <a:t>Question </a:t>
            </a:r>
            <a:r>
              <a:rPr lang="en-IN" b="1" dirty="0">
                <a:highlight>
                  <a:srgbClr val="00FFFF"/>
                </a:highlight>
                <a:sym typeface="+mn-ea"/>
              </a:rPr>
              <a:t>1</a:t>
            </a:r>
            <a:r>
              <a:rPr lang="en-US" b="1" dirty="0" smtClean="0">
                <a:highlight>
                  <a:srgbClr val="00FFFF"/>
                </a:highlight>
                <a:sym typeface="+mn-ea"/>
              </a:rPr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en-US" dirty="0" smtClean="0"/>
              <a:t>2,4,8,16...... is </a:t>
            </a:r>
            <a:r>
              <a:rPr lang="en-US" altLang="en-US" dirty="0" smtClean="0"/>
              <a:t>1024. find the number of terms in the series</a:t>
            </a:r>
            <a:endParaRPr lang="en-IN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IN" altLang="en-US" dirty="0" smtClean="0"/>
              <a:t>7</a:t>
            </a: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IN" altLang="en-US" dirty="0" smtClean="0"/>
              <a:t>8</a:t>
            </a: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IN" altLang="en-US" dirty="0" smtClean="0"/>
              <a:t>9</a:t>
            </a: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altLang="en-US" dirty="0" smtClean="0"/>
              <a:t>1</a:t>
            </a:r>
            <a:r>
              <a:rPr lang="en-IN" altLang="en-US" dirty="0" smtClean="0"/>
              <a:t>0</a:t>
            </a:r>
            <a:endParaRPr lang="en-IN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highlight>
                  <a:srgbClr val="00FFFF"/>
                </a:highlight>
                <a:sym typeface="+mn-ea"/>
              </a:rPr>
              <a:t>Question </a:t>
            </a:r>
            <a:r>
              <a:rPr lang="en-IN" b="1" dirty="0">
                <a:highlight>
                  <a:srgbClr val="00FFFF"/>
                </a:highlight>
                <a:sym typeface="+mn-ea"/>
              </a:rPr>
              <a:t>2</a:t>
            </a:r>
            <a:r>
              <a:rPr lang="en-US" b="1" dirty="0" smtClean="0">
                <a:highlight>
                  <a:srgbClr val="00FFFF"/>
                </a:highlight>
                <a:sym typeface="+mn-ea"/>
              </a:rPr>
              <a:t>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the sum of n numbers in the GP 5,10,20…… is 1275 then n is 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6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7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8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/>
              <a:t>9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2+4+8+16</a:t>
            </a:r>
            <a:r>
              <a:rPr lang="en-US" dirty="0" smtClean="0"/>
              <a:t>+…..</a:t>
            </a:r>
            <a:r>
              <a:rPr lang="en-IN" dirty="0"/>
              <a:t>  ∞</a:t>
            </a:r>
            <a:r>
              <a:rPr lang="en-US" dirty="0" smtClean="0"/>
              <a:t>. </a:t>
            </a:r>
            <a:r>
              <a:rPr lang="en-US" dirty="0" smtClean="0"/>
              <a:t>Find the last term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 smtClean="0"/>
              <a:t>12345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1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3125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infinite</a:t>
            </a:r>
            <a:endParaRPr lang="en-US" dirty="0" smtClean="0"/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highlight>
                  <a:srgbClr val="00FFFF"/>
                </a:highlight>
                <a:sym typeface="+mn-ea"/>
              </a:rPr>
              <a:t>Question 3: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highlight>
                  <a:srgbClr val="00FFFF"/>
                </a:highlight>
                <a:sym typeface="+mn-ea"/>
              </a:rPr>
              <a:t>Question </a:t>
            </a:r>
            <a:r>
              <a:rPr lang="en-IN" b="1" dirty="0">
                <a:highlight>
                  <a:srgbClr val="00FFFF"/>
                </a:highlight>
                <a:sym typeface="+mn-ea"/>
              </a:rPr>
              <a:t>4</a:t>
            </a:r>
            <a:r>
              <a:rPr lang="en-US" b="1" dirty="0" smtClean="0">
                <a:highlight>
                  <a:srgbClr val="00FFFF"/>
                </a:highlight>
                <a:sym typeface="+mn-ea"/>
              </a:rPr>
              <a:t>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90+60+40+……..+ </a:t>
            </a:r>
            <a:r>
              <a:rPr lang="en-IN" dirty="0"/>
              <a:t> ∞</a:t>
            </a:r>
            <a:r>
              <a:rPr lang="en-US" altLang="en-US" dirty="0" smtClean="0"/>
              <a:t>. </a:t>
            </a:r>
            <a:r>
              <a:rPr lang="en-US" altLang="en-US" dirty="0" smtClean="0"/>
              <a:t>Find the sum</a:t>
            </a: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altLang="en-US" dirty="0" smtClean="0"/>
              <a:t>300</a:t>
            </a: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altLang="en-US" dirty="0" smtClean="0"/>
              <a:t>270</a:t>
            </a: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altLang="en-US" dirty="0" smtClean="0"/>
              <a:t>Infinite</a:t>
            </a:r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altLang="en-US" dirty="0" smtClean="0"/>
              <a:t>333</a:t>
            </a:r>
            <a:endParaRPr lang="en-US" altLang="en-US" dirty="0" smtClean="0"/>
          </a:p>
          <a:p>
            <a:pPr marL="0" indent="0">
              <a:buNone/>
            </a:pPr>
            <a:endParaRPr lang="en-I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3608</Words>
  <Application>WPS Presentation</Application>
  <PresentationFormat>Widescreen</PresentationFormat>
  <Paragraphs>193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Nunito Sans</vt:lpstr>
      <vt:lpstr>Segoe Print</vt:lpstr>
      <vt:lpstr>Office Theme</vt:lpstr>
      <vt:lpstr>PowerPoint 演示文稿</vt:lpstr>
      <vt:lpstr>PowerPoint 演示文稿</vt:lpstr>
      <vt:lpstr>Introduction</vt:lpstr>
      <vt:lpstr>PowerPoint 演示文稿</vt:lpstr>
      <vt:lpstr>PowerPoint 演示文稿</vt:lpstr>
      <vt:lpstr>Question 1:</vt:lpstr>
      <vt:lpstr>Question 2:</vt:lpstr>
      <vt:lpstr>Question 3:</vt:lpstr>
      <vt:lpstr>Question 4:</vt:lpstr>
      <vt:lpstr>Question 5:</vt:lpstr>
      <vt:lpstr>Question 6:</vt:lpstr>
      <vt:lpstr>Question 7:</vt:lpstr>
      <vt:lpstr>Question 8:</vt:lpstr>
      <vt:lpstr>Question 9:</vt:lpstr>
      <vt:lpstr>Question 10:</vt:lpstr>
      <vt:lpstr>Question 11:</vt:lpstr>
      <vt:lpstr>Question 12:</vt:lpstr>
      <vt:lpstr>Question 13:</vt:lpstr>
      <vt:lpstr>Question 14:</vt:lpstr>
      <vt:lpstr>Question 15:</vt:lpstr>
      <vt:lpstr>Excercise:</vt:lpstr>
      <vt:lpstr>Excercise: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Premkumar P</dc:creator>
  <cp:lastModifiedBy>keert</cp:lastModifiedBy>
  <cp:revision>96</cp:revision>
  <dcterms:created xsi:type="dcterms:W3CDTF">2023-12-15T05:03:00Z</dcterms:created>
  <dcterms:modified xsi:type="dcterms:W3CDTF">2024-08-10T06:12:45Z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3F8CE8BD646A429F9DA5E1BAACEA7D6F_12</vt:lpwstr>
  </property>
  <property fmtid="{D5CDD505-2E9C-101B-9397-08002B2CF9AE}" pid="3" name="KSOProductBuildVer">
    <vt:lpwstr>1033-12.2.0.17545</vt:lpwstr>
  </property>
</Properties>
</file>