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8" r:id="rId3"/>
    <p:sldId id="256" r:id="rId4"/>
    <p:sldId id="299" r:id="rId5"/>
    <p:sldId id="300" r:id="rId6"/>
    <p:sldId id="257" r:id="rId7"/>
    <p:sldId id="267" r:id="rId9"/>
    <p:sldId id="268" r:id="rId10"/>
    <p:sldId id="258" r:id="rId11"/>
    <p:sldId id="270" r:id="rId12"/>
    <p:sldId id="276" r:id="rId13"/>
    <p:sldId id="277" r:id="rId14"/>
    <p:sldId id="269" r:id="rId15"/>
    <p:sldId id="315" r:id="rId16"/>
    <p:sldId id="311" r:id="rId17"/>
    <p:sldId id="314" r:id="rId18"/>
    <p:sldId id="312" r:id="rId19"/>
    <p:sldId id="313" r:id="rId20"/>
    <p:sldId id="316" r:id="rId21"/>
    <p:sldId id="310" r:id="rId22"/>
    <p:sldId id="30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33476" autoAdjust="0"/>
  </p:normalViewPr>
  <p:slideViewPr>
    <p:cSldViewPr snapToGrid="0">
      <p:cViewPr varScale="1">
        <p:scale>
          <a:sx n="21" d="100"/>
          <a:sy n="21" d="100"/>
        </p:scale>
        <p:origin x="2400"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1EC92-5299-41CB-A18E-9D8468A3051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FFD27-2696-4E97-A2BD-8038DC61F3C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IN" dirty="0"/>
              <a:t>ANS: D</a:t>
            </a:r>
            <a:endParaRPr lang="en-US" altLang="en-IN" dirty="0"/>
          </a:p>
          <a:p>
            <a:r>
              <a:rPr lang="en-IN" altLang="en-US" dirty="0"/>
              <a:t>             A       R</a:t>
            </a:r>
            <a:endParaRPr lang="en-IN" altLang="en-US" dirty="0"/>
          </a:p>
          <a:p>
            <a:r>
              <a:rPr lang="en-IN" altLang="en-US" dirty="0"/>
              <a:t>2017     5   :    4</a:t>
            </a:r>
            <a:endParaRPr lang="en-IN" altLang="en-US" dirty="0"/>
          </a:p>
          <a:p>
            <a:r>
              <a:rPr lang="en-IN" altLang="en-US" dirty="0"/>
              <a:t>2018        ?            = 10242 =3:6 = 9--&gt;10242 = 10242/9=1138 *4=4552</a:t>
            </a:r>
            <a:endParaRPr lang="en-IN" altLang="en-US" dirty="0"/>
          </a:p>
          <a:p>
            <a:r>
              <a:rPr lang="en-IN" altLang="en-US" dirty="0"/>
              <a:t>A - 2018 TO 2017 - 3:5 = 3/5*5=3</a:t>
            </a:r>
            <a:endParaRPr lang="en-IN" altLang="en-US" dirty="0"/>
          </a:p>
          <a:p>
            <a:r>
              <a:rPr lang="en-IN" altLang="en-US" dirty="0"/>
              <a:t>R - 2018 TO 2017 - 3:2 = 3/2:4 = 6  (OR)</a:t>
            </a:r>
            <a:endParaRPr lang="en-US" altLang="en-IN" dirty="0"/>
          </a:p>
          <a:p>
            <a:r>
              <a:rPr lang="en-US" altLang="en-IN" dirty="0"/>
              <a:t>Let the income of Asha in 2018 and 2017 be 3x and 5x respectively.</a:t>
            </a:r>
            <a:endParaRPr lang="en-US" altLang="en-IN" dirty="0"/>
          </a:p>
          <a:p>
            <a:r>
              <a:rPr lang="en-US" altLang="en-IN" dirty="0"/>
              <a:t>Let the income of Ravenna in 2018 and 2017 be 3y and 2y respectively</a:t>
            </a:r>
            <a:endParaRPr lang="en-US" altLang="en-IN" dirty="0"/>
          </a:p>
          <a:p>
            <a:r>
              <a:rPr lang="en-US" altLang="en-IN" dirty="0"/>
              <a:t>Since, the ratio of their income in the year 2017 was 5 : 4</a:t>
            </a:r>
            <a:endParaRPr lang="en-US" altLang="en-IN" dirty="0"/>
          </a:p>
          <a:p>
            <a:r>
              <a:rPr lang="en-US" altLang="en-IN" dirty="0"/>
              <a:t>5x : 2y = 5 : 4</a:t>
            </a:r>
            <a:endParaRPr lang="en-US" altLang="en-IN" dirty="0"/>
          </a:p>
          <a:p>
            <a:r>
              <a:rPr lang="en-IN" altLang="en-US" dirty="0"/>
              <a:t>5x/2y=5/4</a:t>
            </a:r>
            <a:endParaRPr lang="en-IN" altLang="en-US" dirty="0"/>
          </a:p>
          <a:p>
            <a:r>
              <a:rPr lang="en-IN" altLang="en-US" dirty="0"/>
              <a:t>5x*4=2y*5</a:t>
            </a:r>
            <a:endParaRPr lang="en-IN" altLang="en-US" dirty="0"/>
          </a:p>
          <a:p>
            <a:r>
              <a:rPr lang="en-IN" altLang="en-US" dirty="0"/>
              <a:t>20x=10y</a:t>
            </a:r>
            <a:endParaRPr lang="en-US" altLang="en-IN" dirty="0"/>
          </a:p>
          <a:p>
            <a:r>
              <a:rPr lang="en-US" altLang="en-IN" dirty="0"/>
              <a:t>2x = y</a:t>
            </a:r>
            <a:endParaRPr lang="en-US" altLang="en-IN" dirty="0"/>
          </a:p>
          <a:p>
            <a:r>
              <a:rPr lang="en-US" altLang="en-IN" dirty="0"/>
              <a:t>The sum of their incomes in 2018 is Rs. 10242</a:t>
            </a:r>
            <a:endParaRPr lang="en-US" altLang="en-IN" dirty="0"/>
          </a:p>
          <a:p>
            <a:r>
              <a:rPr lang="en-US" altLang="en-IN" dirty="0"/>
              <a:t>3x + 3y = 10, 242</a:t>
            </a:r>
            <a:endParaRPr lang="en-US" altLang="en-IN" dirty="0"/>
          </a:p>
          <a:p>
            <a:r>
              <a:rPr lang="en-IN" altLang="en-US" dirty="0"/>
              <a:t>3x + 3(2x) = 10,242</a:t>
            </a:r>
            <a:endParaRPr lang="en-US" altLang="en-IN" dirty="0"/>
          </a:p>
          <a:p>
            <a:r>
              <a:rPr lang="en-US" altLang="en-IN" dirty="0"/>
              <a:t>9x = 10, 242</a:t>
            </a:r>
            <a:endParaRPr lang="en-US" altLang="en-IN" dirty="0"/>
          </a:p>
          <a:p>
            <a:r>
              <a:rPr lang="en-US" altLang="en-IN" dirty="0"/>
              <a:t>x = 1,138 and y = 2276</a:t>
            </a:r>
            <a:endParaRPr lang="en-US" altLang="en-IN" dirty="0"/>
          </a:p>
          <a:p>
            <a:r>
              <a:rPr lang="en-US" altLang="en-IN" dirty="0"/>
              <a:t>Ravenna’s income for the year 2017 = 2y = Rs. 4552</a:t>
            </a:r>
            <a:endParaRPr lang="en-US" altLang="en-IN" dirty="0"/>
          </a:p>
          <a:p>
            <a:r>
              <a:rPr lang="en-US" altLang="en-IN" dirty="0"/>
              <a:t>Hence, option E is correct.</a:t>
            </a:r>
            <a:endParaRPr lang="en-US" altLang="en-IN"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endParaRPr lang="en-US" dirty="0"/>
          </a:p>
          <a:p>
            <a:r>
              <a:rPr lang="en-US" dirty="0"/>
              <a:t>Ratio of the number of coins of denominations Rs. 1 : Rs. 2 : Rs. 5 = 5 : 7 : 6</a:t>
            </a:r>
            <a:endParaRPr lang="en-US" dirty="0"/>
          </a:p>
          <a:p>
            <a:r>
              <a:rPr lang="en-US" dirty="0"/>
              <a:t>Let, the number of coins of Rs. 1, Rs. 2 and Rs. 5 in the bag be 5x, 7x and 6x.</a:t>
            </a:r>
            <a:endParaRPr lang="en-US" dirty="0"/>
          </a:p>
          <a:p>
            <a:r>
              <a:rPr lang="en-US" dirty="0"/>
              <a:t>Number of Rs. 1 coins =5x</a:t>
            </a:r>
            <a:endParaRPr lang="en-US" dirty="0"/>
          </a:p>
          <a:p>
            <a:r>
              <a:rPr lang="en-US" dirty="0"/>
              <a:t>Number of Rs. 2 coins = 7x</a:t>
            </a:r>
            <a:endParaRPr lang="en-US" dirty="0"/>
          </a:p>
          <a:p>
            <a:r>
              <a:rPr lang="en-US" dirty="0"/>
              <a:t>Number of Rs. 5 coins = 6x</a:t>
            </a:r>
            <a:endParaRPr lang="en-US" dirty="0"/>
          </a:p>
          <a:p>
            <a:r>
              <a:rPr lang="en-US" dirty="0"/>
              <a:t>The total value of the Rs. 1 coins is given as Rs. 15:</a:t>
            </a:r>
            <a:endParaRPr lang="en-US" dirty="0"/>
          </a:p>
          <a:p>
            <a:r>
              <a:rPr lang="en-US" dirty="0"/>
              <a:t>Since, the total value of Rs. 1 coin in the bag is Rs. 15</a:t>
            </a:r>
            <a:endParaRPr lang="en-US" dirty="0"/>
          </a:p>
          <a:p>
            <a:r>
              <a:rPr lang="en-US" dirty="0"/>
              <a:t>So, the number of coins of Rs. 1 in a bag = 15</a:t>
            </a:r>
            <a:endParaRPr lang="en-US" dirty="0"/>
          </a:p>
          <a:p>
            <a:r>
              <a:rPr lang="en-US" dirty="0"/>
              <a:t>5x = 15 , ⇒ x = 3</a:t>
            </a:r>
            <a:endParaRPr lang="en-US" dirty="0"/>
          </a:p>
          <a:p>
            <a:r>
              <a:rPr lang="en-US" dirty="0"/>
              <a:t>Therefore, number of Rs. 5 coins in the bag = 6x = 18</a:t>
            </a:r>
            <a:endParaRPr lang="en-US" dirty="0"/>
          </a:p>
          <a:p>
            <a:r>
              <a:rPr lang="en-US" dirty="0"/>
              <a:t>So, required value of Rs. 5 coins = 6 × 3 × 5 = Rs.90</a:t>
            </a:r>
            <a:endParaRPr lang="en-US" dirty="0"/>
          </a:p>
          <a:p>
            <a:r>
              <a:rPr lang="en-US" dirty="0"/>
              <a:t>Hence, option B is correct.</a:t>
            </a:r>
            <a:endParaRPr lang="en-US"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ANS: D</a:t>
            </a:r>
            <a:endParaRPr lang="en-IN" altLang="en-US" dirty="0"/>
          </a:p>
          <a:p>
            <a:r>
              <a:rPr lang="en-US" dirty="0"/>
              <a:t>Let, marks obtained by Shubham in theory and total marks of theory be‘7x’ and ‘10x’ respectively</a:t>
            </a:r>
            <a:endParaRPr lang="en-US" dirty="0"/>
          </a:p>
          <a:p>
            <a:r>
              <a:rPr lang="en-US" dirty="0"/>
              <a:t>So, total marks (theory + practical) = 10x + 2x = 12x</a:t>
            </a:r>
            <a:endParaRPr lang="en-US" dirty="0"/>
          </a:p>
          <a:p>
            <a:r>
              <a:rPr lang="en-US" dirty="0"/>
              <a:t>Marks obtained by Shubham (theory + practical) = 7x + 2x = 9x</a:t>
            </a:r>
            <a:endParaRPr lang="en-US" dirty="0"/>
          </a:p>
          <a:p>
            <a:r>
              <a:rPr lang="en-US" dirty="0"/>
              <a:t>So, reqd. ratio = 9x</a:t>
            </a:r>
            <a:r>
              <a:rPr lang="en-IN" altLang="en-US" dirty="0"/>
              <a:t>/12x</a:t>
            </a:r>
            <a:r>
              <a:rPr lang="en-US" dirty="0"/>
              <a:t> = 3</a:t>
            </a:r>
            <a:r>
              <a:rPr lang="en-IN" altLang="en-US" dirty="0"/>
              <a:t>/4</a:t>
            </a:r>
            <a:endParaRPr lang="en-US" dirty="0"/>
          </a:p>
          <a:p>
            <a:r>
              <a:rPr lang="en-US" dirty="0"/>
              <a:t>Hence, option D is correct.</a:t>
            </a:r>
            <a:endParaRPr lang="en-US"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endParaRPr lang="en-US" dirty="0"/>
          </a:p>
          <a:p>
            <a:r>
              <a:rPr lang="en-US" dirty="0"/>
              <a:t>Let the children be P, Q, R and S and Father be F</a:t>
            </a:r>
            <a:endParaRPr lang="en-US" dirty="0"/>
          </a:p>
          <a:p>
            <a:r>
              <a:rPr lang="en-US" dirty="0"/>
              <a:t>Chocolates with P : Q : R= 3 : 7 : 11</a:t>
            </a:r>
            <a:endParaRPr lang="en-US" dirty="0"/>
          </a:p>
          <a:p>
            <a:r>
              <a:rPr lang="en-US" dirty="0"/>
              <a:t>Let the number of chocolates be 3k, 7k and 11k</a:t>
            </a:r>
            <a:endParaRPr lang="en-US" dirty="0"/>
          </a:p>
          <a:p>
            <a:r>
              <a:rPr lang="en-US" dirty="0"/>
              <a:t>Total chocolates with three eldest children = 21k</a:t>
            </a:r>
            <a:endParaRPr lang="en-US" dirty="0"/>
          </a:p>
          <a:p>
            <a:r>
              <a:rPr lang="en-US" dirty="0"/>
              <a:t>Chocolate with F and S = 3 × 21k = 63k</a:t>
            </a:r>
            <a:endParaRPr lang="en-US" dirty="0"/>
          </a:p>
          <a:p>
            <a:r>
              <a:rPr lang="en-US" dirty="0"/>
              <a:t>Total chocolates = (21k + 63k) = 84k</a:t>
            </a:r>
            <a:endParaRPr lang="en-US" dirty="0"/>
          </a:p>
          <a:p>
            <a:r>
              <a:rPr lang="en-US" dirty="0"/>
              <a:t>Chocolate with F : (P + Q + R + S) = 3 : 4</a:t>
            </a:r>
            <a:endParaRPr lang="en-US" dirty="0"/>
          </a:p>
          <a:p>
            <a:r>
              <a:rPr lang="en-US" dirty="0"/>
              <a:t>Total 7 units of chocolate = 84 k</a:t>
            </a:r>
            <a:endParaRPr lang="en-US" dirty="0"/>
          </a:p>
          <a:p>
            <a:r>
              <a:rPr lang="en-US" dirty="0"/>
              <a:t>1 unit = 12k</a:t>
            </a:r>
            <a:endParaRPr lang="en-US" dirty="0"/>
          </a:p>
          <a:p>
            <a:r>
              <a:rPr lang="en-US" dirty="0"/>
              <a:t>Chocolate with F = 3 × 12k = 36k</a:t>
            </a:r>
            <a:endParaRPr lang="en-US" dirty="0"/>
          </a:p>
          <a:p>
            <a:r>
              <a:rPr lang="en-US" dirty="0"/>
              <a:t>Chocolate with S = (63k – 36k) = 27k</a:t>
            </a:r>
            <a:endParaRPr lang="en-US" dirty="0"/>
          </a:p>
          <a:p>
            <a:r>
              <a:rPr lang="en-US" dirty="0"/>
              <a:t>27 k = 81 → k=3</a:t>
            </a:r>
            <a:endParaRPr lang="en-US" dirty="0"/>
          </a:p>
          <a:p>
            <a:r>
              <a:rPr lang="en-US" dirty="0"/>
              <a:t>Total number of chocolates = 84k = 84 × 3 = 252</a:t>
            </a:r>
            <a:endParaRPr lang="en-US" dirty="0"/>
          </a:p>
          <a:p>
            <a:r>
              <a:rPr lang="en-US" dirty="0"/>
              <a:t>Hence, option B is correct</a:t>
            </a:r>
            <a:endParaRPr lang="en-US"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ANS: D</a:t>
            </a:r>
            <a:endParaRPr lang="en-IN" altLang="en-US" dirty="0"/>
          </a:p>
          <a:p>
            <a:r>
              <a:rPr lang="en-US" dirty="0"/>
              <a:t>Let the strength of A = 16k and that of = 8k</a:t>
            </a:r>
            <a:endParaRPr lang="en-US" dirty="0"/>
          </a:p>
          <a:p>
            <a:r>
              <a:rPr lang="en-US" dirty="0"/>
              <a:t>Section A ratio of Boys: girls = 3 : 1 → boys = 12k and girls = 4k</a:t>
            </a:r>
            <a:endParaRPr lang="en-US" dirty="0"/>
          </a:p>
          <a:p>
            <a:r>
              <a:rPr lang="en-US" dirty="0"/>
              <a:t>Section B ratio of boys: girls = 3 : 5 → boys = 3k and girls = 5k</a:t>
            </a:r>
            <a:endParaRPr lang="en-US" dirty="0"/>
          </a:p>
          <a:p>
            <a:r>
              <a:rPr lang="en-US" dirty="0"/>
              <a:t>A + B – boys = 15k and girls = 9k</a:t>
            </a:r>
            <a:endParaRPr lang="en-US" dirty="0"/>
          </a:p>
          <a:p>
            <a:r>
              <a:rPr lang="en-US" dirty="0"/>
              <a:t>Maximum number of students in a row = HCF (15k, 9k) = 3k → 3k = 96 → k=32</a:t>
            </a:r>
            <a:endParaRPr lang="en-US" dirty="0"/>
          </a:p>
          <a:p>
            <a:r>
              <a:rPr lang="en-US" dirty="0"/>
              <a:t>Difference between boys of section A and B = 12k – 3k = 9k → 9 × 32 = 288</a:t>
            </a:r>
            <a:endParaRPr lang="en-US" dirty="0"/>
          </a:p>
          <a:p>
            <a:r>
              <a:rPr lang="en-US" dirty="0"/>
              <a:t>Hence, option D is correct</a:t>
            </a:r>
            <a:endParaRPr lang="en-US"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D</a:t>
            </a:r>
            <a:endParaRPr lang="en-US" dirty="0"/>
          </a:p>
          <a:p>
            <a:r>
              <a:rPr lang="en-US" dirty="0"/>
              <a:t>Explanation:</a:t>
            </a:r>
            <a:endParaRPr lang="en-US" dirty="0"/>
          </a:p>
          <a:p>
            <a:r>
              <a:rPr lang="en-US" dirty="0"/>
              <a:t>The total salary of males: the total salary of females = 6:5</a:t>
            </a:r>
            <a:endParaRPr lang="en-US" dirty="0"/>
          </a:p>
          <a:p>
            <a:r>
              <a:rPr lang="en-US" dirty="0"/>
              <a:t>The salary of each male: salary of each female = 2:3</a:t>
            </a:r>
            <a:endParaRPr lang="en-US" dirty="0"/>
          </a:p>
          <a:p>
            <a:endParaRPr lang="en-US" dirty="0"/>
          </a:p>
          <a:p>
            <a:r>
              <a:rPr lang="en-US" dirty="0"/>
              <a:t>To find the number of men and women, divide the total salary of males and females by salary of each male and female.</a:t>
            </a:r>
            <a:endParaRPr lang="en-US" dirty="0"/>
          </a:p>
          <a:p>
            <a:r>
              <a:rPr lang="en-US" dirty="0"/>
              <a:t>i.e., 6/2: 5/3</a:t>
            </a:r>
            <a:endParaRPr lang="en-US" dirty="0"/>
          </a:p>
          <a:p>
            <a:r>
              <a:rPr lang="en-US" dirty="0"/>
              <a:t>Or, 18: 10 = 9: 5</a:t>
            </a:r>
            <a:endParaRPr lang="en-US" dirty="0"/>
          </a:p>
          <a:p>
            <a:r>
              <a:rPr lang="en-US" dirty="0"/>
              <a:t>So, the ratio of the number of males and females = 9:5</a:t>
            </a:r>
            <a:endParaRPr lang="en-US"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D</a:t>
            </a:r>
            <a:endParaRPr lang="en-US" dirty="0"/>
          </a:p>
          <a:p>
            <a:endParaRPr lang="en-US" dirty="0"/>
          </a:p>
          <a:p>
            <a:r>
              <a:rPr lang="en-US" dirty="0"/>
              <a:t>Amount of milk poured into C from vessel A and B</a:t>
            </a:r>
            <a:endParaRPr lang="en-US" dirty="0"/>
          </a:p>
          <a:p>
            <a:r>
              <a:rPr lang="en-US" dirty="0"/>
              <a:t>= 2 × 3/5 + 3 × 2/3 = 16/5 litres</a:t>
            </a:r>
            <a:endParaRPr lang="en-US" dirty="0"/>
          </a:p>
          <a:p>
            <a:r>
              <a:rPr lang="en-US" dirty="0"/>
              <a:t>Also, amount of water poured into C from vessels A and B</a:t>
            </a:r>
            <a:endParaRPr lang="en-US" dirty="0"/>
          </a:p>
          <a:p>
            <a:r>
              <a:rPr lang="en-US" dirty="0"/>
              <a:t>= 5 – 16/5 = 9/5 litres</a:t>
            </a:r>
            <a:endParaRPr lang="en-US" dirty="0"/>
          </a:p>
          <a:p>
            <a:r>
              <a:rPr lang="en-US" dirty="0"/>
              <a:t>Given, 5 litres represent 40% of the capacity of vessel C, vessel C has a capacity of</a:t>
            </a:r>
            <a:endParaRPr lang="en-US" dirty="0"/>
          </a:p>
          <a:p>
            <a:r>
              <a:rPr lang="en-US" dirty="0"/>
              <a:t>= 5 × 5/2 = 12.5 litres</a:t>
            </a:r>
            <a:endParaRPr lang="en-US" dirty="0"/>
          </a:p>
          <a:p>
            <a:r>
              <a:rPr lang="en-US" dirty="0"/>
              <a:t>To make the quantities of water and milk same in the vessel C, quantity of water to be added</a:t>
            </a:r>
            <a:endParaRPr lang="en-US" dirty="0"/>
          </a:p>
          <a:p>
            <a:r>
              <a:rPr lang="en-US" dirty="0"/>
              <a:t>= 16/5 – 9/5 = 7/5 litres</a:t>
            </a:r>
            <a:endParaRPr lang="en-US" dirty="0"/>
          </a:p>
          <a:p>
            <a:r>
              <a:rPr lang="en-US" dirty="0"/>
              <a:t>Therefore, reqd. answer = 7/5/12.5 = 14/125</a:t>
            </a:r>
            <a:endParaRPr lang="en-US"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D</a:t>
            </a:r>
            <a:r>
              <a:rPr lang="en-IN" altLang="en-US" dirty="0"/>
              <a:t> </a:t>
            </a:r>
            <a:endParaRPr lang="en-US" dirty="0"/>
          </a:p>
          <a:p>
            <a:r>
              <a:rPr lang="en-US" dirty="0"/>
              <a:t>E : H = 7 : 2</a:t>
            </a:r>
            <a:endParaRPr lang="en-US" dirty="0"/>
          </a:p>
          <a:p>
            <a:r>
              <a:rPr lang="en-US" dirty="0"/>
              <a:t>1512 : x = 7 : 2 </a:t>
            </a:r>
            <a:r>
              <a:rPr lang="en-US" dirty="0">
                <a:sym typeface="Wingdings" panose="05000000000000000000" pitchFamily="2" charset="2"/>
              </a:rPr>
              <a:t> </a:t>
            </a:r>
            <a:r>
              <a:rPr lang="en-US" baseline="0" dirty="0">
                <a:sym typeface="Wingdings" panose="05000000000000000000" pitchFamily="2" charset="2"/>
              </a:rPr>
              <a:t> 1512 /x  = 7/2 </a:t>
            </a:r>
            <a:r>
              <a:rPr lang="en-US" dirty="0">
                <a:sym typeface="Wingdings" panose="05000000000000000000" pitchFamily="2" charset="2"/>
              </a:rPr>
              <a:t> 1512*2 = 7x   x = 2*16  x = 432</a:t>
            </a:r>
            <a:endParaRPr lang="en-US" dirty="0">
              <a:sym typeface="Wingdings" panose="05000000000000000000" pitchFamily="2" charset="2"/>
            </a:endParaRPr>
          </a:p>
          <a:p>
            <a:r>
              <a:rPr lang="en-US" dirty="0">
                <a:sym typeface="Wingdings" panose="05000000000000000000" pitchFamily="2" charset="2"/>
              </a:rPr>
              <a:t>1512+x</a:t>
            </a:r>
            <a:r>
              <a:rPr lang="en-US" baseline="0" dirty="0">
                <a:sym typeface="Wingdings" panose="05000000000000000000" pitchFamily="2" charset="2"/>
              </a:rPr>
              <a:t> : 432 = 15 : 4  1512+x / 432 = 15/4 </a:t>
            </a:r>
            <a:endParaRPr lang="en-US" baseline="0" dirty="0">
              <a:sym typeface="Wingdings" panose="05000000000000000000" pitchFamily="2" charset="2"/>
            </a:endParaRPr>
          </a:p>
          <a:p>
            <a:r>
              <a:rPr lang="en-US" baseline="0" dirty="0">
                <a:sym typeface="Wingdings" panose="05000000000000000000" pitchFamily="2" charset="2"/>
              </a:rPr>
              <a:t>4(1512+x) = 15 * 432  6048 + 4x = 6840</a:t>
            </a:r>
            <a:endParaRPr lang="en-US" baseline="0" dirty="0">
              <a:sym typeface="Wingdings" panose="05000000000000000000" pitchFamily="2" charset="2"/>
            </a:endParaRPr>
          </a:p>
          <a:p>
            <a:r>
              <a:rPr lang="en-US" baseline="0" dirty="0">
                <a:sym typeface="Wingdings" panose="05000000000000000000" pitchFamily="2" charset="2"/>
              </a:rPr>
              <a:t>4x = 432  x = 108</a:t>
            </a:r>
            <a:endParaRPr lang="en-IN"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c</a:t>
            </a:r>
            <a:endParaRPr lang="en-US" dirty="0"/>
          </a:p>
          <a:p>
            <a:r>
              <a:rPr lang="en-US" dirty="0"/>
              <a:t>The ratio of the share </a:t>
            </a:r>
            <a:r>
              <a:rPr lang="en-US" dirty="0">
                <a:sym typeface="Wingdings" panose="05000000000000000000" pitchFamily="2" charset="2"/>
              </a:rPr>
              <a:t></a:t>
            </a:r>
            <a:r>
              <a:rPr lang="en-US" dirty="0"/>
              <a:t> girls : boys : sponsors = 1 : 1.5 : 4.5</a:t>
            </a:r>
            <a:endParaRPr lang="en-US" dirty="0"/>
          </a:p>
          <a:p>
            <a:endParaRPr lang="en-US" dirty="0"/>
          </a:p>
          <a:p>
            <a:r>
              <a:rPr lang="en-US" dirty="0"/>
              <a:t>----&gt; So the proportion to boy’s share = (1.5/7)</a:t>
            </a:r>
            <a:endParaRPr lang="en-US" dirty="0"/>
          </a:p>
          <a:p>
            <a:r>
              <a:rPr lang="en-US" dirty="0"/>
              <a:t>----&gt; Hence, the boys would donate = (1.5/7) * 4200 = Rs 900</a:t>
            </a:r>
            <a:endParaRPr lang="en-US" dirty="0"/>
          </a:p>
          <a:p>
            <a:endParaRPr lang="en-US" dirty="0"/>
          </a:p>
          <a:p>
            <a:r>
              <a:rPr lang="en-US" dirty="0"/>
              <a:t>Or</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baseline="0" dirty="0">
                <a:sym typeface="Wingdings" panose="05000000000000000000" pitchFamily="2" charset="2"/>
              </a:rPr>
              <a:t>x : x+1/2 : 3 * 3x/2   </a:t>
            </a:r>
            <a:r>
              <a:rPr lang="en-US" dirty="0">
                <a:sym typeface="Wingdings" panose="05000000000000000000" pitchFamily="2" charset="2"/>
              </a:rPr>
              <a:t>x : 3x/2</a:t>
            </a:r>
            <a:r>
              <a:rPr lang="en-US" baseline="0" dirty="0">
                <a:sym typeface="Wingdings" panose="05000000000000000000" pitchFamily="2" charset="2"/>
              </a:rPr>
              <a:t> : 9x/2     </a:t>
            </a:r>
            <a:endParaRPr lang="en-US" baseline="0" dirty="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defRPr/>
            </a:pPr>
            <a:r>
              <a:rPr lang="en-US" dirty="0">
                <a:sym typeface="Wingdings" panose="05000000000000000000" pitchFamily="2" charset="2"/>
              </a:rPr>
              <a:t>4200</a:t>
            </a:r>
            <a:r>
              <a:rPr lang="en-US" baseline="0" dirty="0">
                <a:sym typeface="Wingdings" panose="05000000000000000000" pitchFamily="2" charset="2"/>
              </a:rPr>
              <a:t> * 2  = 2x +3x +9x</a:t>
            </a:r>
            <a:endParaRPr lang="en-US" baseline="0" dirty="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defRPr/>
            </a:pPr>
            <a:r>
              <a:rPr lang="en-US" baseline="0" dirty="0">
                <a:sym typeface="Wingdings" panose="05000000000000000000" pitchFamily="2" charset="2"/>
              </a:rPr>
              <a:t>14x = 2 * 4200</a:t>
            </a:r>
            <a:endParaRPr lang="en-US" baseline="0" dirty="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defRPr/>
            </a:pPr>
            <a:r>
              <a:rPr lang="en-US" baseline="0" dirty="0">
                <a:sym typeface="Wingdings" panose="05000000000000000000" pitchFamily="2" charset="2"/>
              </a:rPr>
              <a:t>X = 600</a:t>
            </a:r>
            <a:endParaRPr lang="en-US" baseline="0" dirty="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defRPr/>
            </a:pPr>
            <a:r>
              <a:rPr lang="en-US" baseline="0" dirty="0">
                <a:sym typeface="Wingdings" panose="05000000000000000000" pitchFamily="2" charset="2"/>
              </a:rPr>
              <a:t>3*600/2 </a:t>
            </a:r>
            <a:endParaRPr lang="en-US" baseline="0" dirty="0">
              <a:sym typeface="Wingdings" panose="05000000000000000000" pitchFamily="2" charset="2"/>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defRPr/>
            </a:pPr>
            <a:r>
              <a:rPr lang="en-US" baseline="0" dirty="0">
                <a:sym typeface="Wingdings" panose="05000000000000000000" pitchFamily="2" charset="2"/>
              </a:rPr>
              <a:t>900</a:t>
            </a:r>
            <a:endParaRPr lang="en-US" dirty="0"/>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defRPr/>
            </a:pPr>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Answer is 7 : 5.</a:t>
            </a:r>
            <a:endParaRPr lang="en-IN" dirty="0"/>
          </a:p>
          <a:p>
            <a:r>
              <a:rPr lang="en-US" dirty="0"/>
              <a:t>     </a:t>
            </a:r>
            <a:endParaRPr lang="en-US" dirty="0"/>
          </a:p>
          <a:p>
            <a:pPr rtl="0"/>
            <a:r>
              <a:rPr lang="en-US" sz="1200" b="0" i="0" kern="1200" dirty="0">
                <a:solidFill>
                  <a:schemeClr val="tx1"/>
                </a:solidFill>
                <a:effectLst/>
                <a:latin typeface="+mn-lt"/>
                <a:ea typeface="+mn-ea"/>
                <a:cs typeface="+mn-cs"/>
              </a:rPr>
              <a:t>Let 1 gm of each alloy is taken,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Argentum in new alloy= 1*(7/9)+1*(7/18)= 21/18</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Brass in new alloy= 1*(2/9)+1*(11/18)= 15/18</a:t>
            </a:r>
            <a:endParaRPr lang="en-US" sz="1200" b="0" i="0" kern="1200" dirty="0">
              <a:solidFill>
                <a:schemeClr val="tx1"/>
              </a:solidFill>
              <a:effectLst/>
              <a:latin typeface="+mn-lt"/>
              <a:ea typeface="+mn-ea"/>
              <a:cs typeface="+mn-cs"/>
            </a:endParaRPr>
          </a:p>
          <a:p>
            <a:pPr rtl="0"/>
            <a:r>
              <a:rPr lang="en-US" sz="1200" b="0" i="0" kern="1200" dirty="0">
                <a:solidFill>
                  <a:schemeClr val="tx1"/>
                </a:solidFill>
                <a:effectLst/>
                <a:latin typeface="+mn-lt"/>
                <a:ea typeface="+mn-ea"/>
                <a:cs typeface="+mn-cs"/>
              </a:rPr>
              <a:t>Therefore, new ratio = (21/18):(15/18)</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7:5</a:t>
            </a:r>
            <a:endParaRPr lang="en-US" sz="1200" b="0" i="0" kern="1200" dirty="0">
              <a:solidFill>
                <a:schemeClr val="tx1"/>
              </a:solidFill>
              <a:effectLst/>
              <a:latin typeface="+mn-lt"/>
              <a:ea typeface="+mn-ea"/>
              <a:cs typeface="+mn-cs"/>
            </a:endParaRPr>
          </a:p>
          <a:p>
            <a:endParaRPr lang="en-US" dirty="0"/>
          </a:p>
          <a:p>
            <a:endParaRPr lang="en-US" dirty="0"/>
          </a:p>
          <a:p>
            <a:r>
              <a:rPr lang="en-US" dirty="0"/>
              <a:t>or</a:t>
            </a:r>
            <a:endParaRPr lang="en-US" dirty="0"/>
          </a:p>
          <a:p>
            <a:endParaRPr lang="en-US" dirty="0"/>
          </a:p>
          <a:p>
            <a:r>
              <a:rPr lang="en-US" dirty="0"/>
              <a:t>Ratio of Argentum and Brass in A is 7 : 2</a:t>
            </a:r>
            <a:endParaRPr lang="en-US" dirty="0"/>
          </a:p>
          <a:p>
            <a:r>
              <a:rPr lang="en-US" dirty="0"/>
              <a:t>Ratio of Argentum and Brass in B is 7 : 11</a:t>
            </a:r>
            <a:endParaRPr lang="en-US" dirty="0"/>
          </a:p>
          <a:p>
            <a:endParaRPr lang="en-US" dirty="0"/>
          </a:p>
          <a:p>
            <a:r>
              <a:rPr lang="en-US" dirty="0"/>
              <a:t>Calculation:</a:t>
            </a:r>
            <a:endParaRPr lang="en-US" dirty="0"/>
          </a:p>
          <a:p>
            <a:endParaRPr lang="en-US" dirty="0"/>
          </a:p>
          <a:p>
            <a:r>
              <a:rPr lang="en-US" dirty="0"/>
              <a:t>Since A and B have equal quantities,</a:t>
            </a:r>
            <a:endParaRPr lang="en-US" dirty="0"/>
          </a:p>
          <a:p>
            <a:endParaRPr lang="en-US" dirty="0"/>
          </a:p>
          <a:p>
            <a:r>
              <a:rPr lang="en-US" dirty="0"/>
              <a:t>Let the quantity of Alloy A and B be 18 {lcm =18}</a:t>
            </a:r>
            <a:endParaRPr lang="en-US" dirty="0"/>
          </a:p>
          <a:p>
            <a:endParaRPr lang="en-US" dirty="0"/>
          </a:p>
          <a:p>
            <a:r>
              <a:rPr lang="en-US" dirty="0"/>
              <a:t>Alloy A : 7 : 2</a:t>
            </a:r>
            <a:endParaRPr lang="en-US" dirty="0"/>
          </a:p>
          <a:p>
            <a:endParaRPr lang="en-US" dirty="0"/>
          </a:p>
          <a:p>
            <a:r>
              <a:rPr lang="en-US" dirty="0"/>
              <a:t>7 units + 2 units = 18</a:t>
            </a:r>
            <a:endParaRPr lang="en-US" dirty="0"/>
          </a:p>
          <a:p>
            <a:r>
              <a:rPr lang="en-US" dirty="0"/>
              <a:t>9 units = 18</a:t>
            </a:r>
            <a:endParaRPr lang="en-US" dirty="0"/>
          </a:p>
          <a:p>
            <a:r>
              <a:rPr lang="en-US" dirty="0"/>
              <a:t>1 unit = 2</a:t>
            </a:r>
            <a:endParaRPr lang="en-US" dirty="0"/>
          </a:p>
          <a:p>
            <a:endParaRPr lang="en-US" dirty="0"/>
          </a:p>
          <a:p>
            <a:r>
              <a:rPr lang="en-US" dirty="0"/>
              <a:t>Argentum in alloy A = 14</a:t>
            </a:r>
            <a:endParaRPr lang="en-US" dirty="0"/>
          </a:p>
          <a:p>
            <a:r>
              <a:rPr lang="en-US" dirty="0"/>
              <a:t>Brass in Alloy A = 4</a:t>
            </a:r>
            <a:endParaRPr lang="en-US" dirty="0"/>
          </a:p>
          <a:p>
            <a:endParaRPr lang="en-US" dirty="0"/>
          </a:p>
          <a:p>
            <a:r>
              <a:rPr lang="en-US" dirty="0"/>
              <a:t>Alloy B : 7 : 11</a:t>
            </a:r>
            <a:endParaRPr lang="en-US" dirty="0"/>
          </a:p>
          <a:p>
            <a:endParaRPr lang="en-US" dirty="0"/>
          </a:p>
          <a:p>
            <a:r>
              <a:rPr lang="en-US" dirty="0"/>
              <a:t> units + 11 units = 18</a:t>
            </a:r>
            <a:endParaRPr lang="en-US" dirty="0"/>
          </a:p>
          <a:p>
            <a:endParaRPr lang="en-US" dirty="0"/>
          </a:p>
          <a:p>
            <a:r>
              <a:rPr lang="en-US" dirty="0"/>
              <a:t>Argentum in alloy B = 7</a:t>
            </a:r>
            <a:endParaRPr lang="en-US" dirty="0"/>
          </a:p>
          <a:p>
            <a:r>
              <a:rPr lang="en-US" dirty="0"/>
              <a:t>Brass in Alloy B = 11</a:t>
            </a:r>
            <a:endParaRPr lang="en-US" dirty="0"/>
          </a:p>
          <a:p>
            <a:endParaRPr lang="en-US" dirty="0"/>
          </a:p>
          <a:p>
            <a:r>
              <a:rPr lang="en-US" dirty="0"/>
              <a:t>If Both alloys are mixed,</a:t>
            </a:r>
            <a:endParaRPr lang="en-US" dirty="0"/>
          </a:p>
          <a:p>
            <a:endParaRPr lang="en-US" dirty="0"/>
          </a:p>
          <a:p>
            <a:r>
              <a:rPr lang="en-US" dirty="0"/>
              <a:t>Ratio of Argentum and Brass in new mixture = 14 + 7 : 4 + 11</a:t>
            </a:r>
            <a:endParaRPr lang="en-US" dirty="0"/>
          </a:p>
          <a:p>
            <a:r>
              <a:rPr lang="en-US" dirty="0"/>
              <a:t>= 21 : 15</a:t>
            </a:r>
            <a:endParaRPr lang="en-US" dirty="0"/>
          </a:p>
          <a:p>
            <a:r>
              <a:rPr lang="en-US" dirty="0"/>
              <a:t>= 7 : 5</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endParaRPr lang="en-US" dirty="0"/>
          </a:p>
          <a:p>
            <a:endParaRPr lang="en-US" dirty="0"/>
          </a:p>
          <a:p>
            <a:r>
              <a:rPr lang="en-US" sz="1200" b="0" i="0" kern="1200" dirty="0">
                <a:solidFill>
                  <a:schemeClr val="tx1"/>
                </a:solidFill>
                <a:effectLst/>
                <a:latin typeface="+mn-lt"/>
                <a:ea typeface="+mn-ea"/>
                <a:cs typeface="+mn-cs"/>
              </a:rPr>
              <a:t>let the amount of money be x</a:t>
            </a:r>
            <a:br>
              <a:rPr lang="en-US" dirty="0"/>
            </a:br>
            <a:br>
              <a:rPr lang="en-US" dirty="0"/>
            </a:br>
            <a:r>
              <a:rPr lang="en-US" sz="1200" b="0" i="0" kern="1200" dirty="0">
                <a:solidFill>
                  <a:schemeClr val="tx1"/>
                </a:solidFill>
                <a:effectLst/>
                <a:latin typeface="+mn-lt"/>
                <a:ea typeface="+mn-ea"/>
                <a:cs typeface="+mn-cs"/>
              </a:rPr>
              <a:t>cloths 1/3 * x =  x/3</a:t>
            </a:r>
            <a:br>
              <a:rPr lang="en-US" dirty="0"/>
            </a:br>
            <a:br>
              <a:rPr lang="en-US" dirty="0"/>
            </a:br>
            <a:r>
              <a:rPr lang="en-US" sz="1200" b="0" i="0" kern="1200" dirty="0">
                <a:solidFill>
                  <a:schemeClr val="tx1"/>
                </a:solidFill>
                <a:effectLst/>
                <a:latin typeface="+mn-lt"/>
                <a:ea typeface="+mn-ea"/>
                <a:cs typeface="+mn-cs"/>
              </a:rPr>
              <a:t>balance = x- x/3 = 2x/3</a:t>
            </a:r>
            <a:br>
              <a:rPr lang="en-US" dirty="0"/>
            </a:br>
            <a:br>
              <a:rPr lang="en-US" dirty="0"/>
            </a:br>
            <a:r>
              <a:rPr lang="en-US" sz="1200" b="0" i="0" kern="1200" dirty="0">
                <a:solidFill>
                  <a:schemeClr val="tx1"/>
                </a:solidFill>
                <a:effectLst/>
                <a:latin typeface="+mn-lt"/>
                <a:ea typeface="+mn-ea"/>
                <a:cs typeface="+mn-cs"/>
              </a:rPr>
              <a:t>food = 1/5 *</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2x/3 = 2x/15</a:t>
            </a:r>
            <a:br>
              <a:rPr lang="en-US" dirty="0"/>
            </a:br>
            <a:br>
              <a:rPr lang="en-US" dirty="0"/>
            </a:br>
            <a:r>
              <a:rPr lang="en-US" sz="1200" b="0" i="0" kern="1200" dirty="0">
                <a:solidFill>
                  <a:schemeClr val="tx1"/>
                </a:solidFill>
                <a:effectLst/>
                <a:latin typeface="+mn-lt"/>
                <a:ea typeface="+mn-ea"/>
                <a:cs typeface="+mn-cs"/>
              </a:rPr>
              <a:t>balance = 2x/3 - 2x/15= 8x/15</a:t>
            </a:r>
            <a:br>
              <a:rPr lang="en-US" dirty="0"/>
            </a:br>
            <a:br>
              <a:rPr lang="en-US" dirty="0"/>
            </a:br>
            <a:r>
              <a:rPr lang="en-US" sz="1200" b="0" i="0" kern="1200" dirty="0">
                <a:solidFill>
                  <a:schemeClr val="tx1"/>
                </a:solidFill>
                <a:effectLst/>
                <a:latin typeface="+mn-lt"/>
                <a:ea typeface="+mn-ea"/>
                <a:cs typeface="+mn-cs"/>
              </a:rPr>
              <a:t>travel = 1/4 * 8x/15 = 2x/15</a:t>
            </a:r>
            <a:br>
              <a:rPr lang="en-US" dirty="0"/>
            </a:br>
            <a:br>
              <a:rPr lang="en-US" dirty="0"/>
            </a:br>
            <a:r>
              <a:rPr lang="en-US" sz="1200" b="0" i="0" kern="1200" dirty="0">
                <a:solidFill>
                  <a:schemeClr val="tx1"/>
                </a:solidFill>
                <a:effectLst/>
                <a:latin typeface="+mn-lt"/>
                <a:ea typeface="+mn-ea"/>
                <a:cs typeface="+mn-cs"/>
              </a:rPr>
              <a:t>now he has 100 rupees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Balance</a:t>
            </a:r>
            <a:r>
              <a:rPr lang="en-US" sz="1200" b="0" i="0" kern="1200" baseline="0" dirty="0">
                <a:solidFill>
                  <a:schemeClr val="tx1"/>
                </a:solidFill>
                <a:effectLst/>
                <a:latin typeface="+mn-lt"/>
                <a:ea typeface="+mn-ea"/>
                <a:cs typeface="+mn-cs"/>
              </a:rPr>
              <a:t> = 8x/15 – 2x/15 </a:t>
            </a:r>
            <a:r>
              <a:rPr lang="en-US" sz="1200" b="0" i="0" kern="1200" baseline="0" dirty="0">
                <a:solidFill>
                  <a:schemeClr val="tx1"/>
                </a:solidFill>
                <a:effectLst/>
                <a:latin typeface="+mn-lt"/>
                <a:ea typeface="+mn-ea"/>
                <a:cs typeface="+mn-cs"/>
                <a:sym typeface="Wingdings" panose="05000000000000000000" pitchFamily="2" charset="2"/>
              </a:rPr>
              <a:t> 6x/15</a:t>
            </a:r>
            <a:br>
              <a:rPr lang="en-US" dirty="0"/>
            </a:br>
            <a:br>
              <a:rPr lang="en-US" dirty="0"/>
            </a:br>
            <a:r>
              <a:rPr lang="en-US" dirty="0">
                <a:sym typeface="Wingdings" panose="05000000000000000000" pitchFamily="2" charset="2"/>
              </a:rPr>
              <a:t></a:t>
            </a:r>
            <a:r>
              <a:rPr lang="en-US" sz="1200" b="0" i="0" kern="1200" dirty="0">
                <a:solidFill>
                  <a:schemeClr val="tx1"/>
                </a:solidFill>
                <a:effectLst/>
                <a:latin typeface="+mn-lt"/>
                <a:ea typeface="+mn-ea"/>
                <a:cs typeface="+mn-cs"/>
              </a:rPr>
              <a:t>2x/5 = 100</a:t>
            </a:r>
            <a:br>
              <a:rPr lang="en-US" dirty="0"/>
            </a:br>
            <a:r>
              <a:rPr lang="en-US" dirty="0">
                <a:sym typeface="Wingdings" panose="05000000000000000000" pitchFamily="2" charset="2"/>
              </a:rPr>
              <a:t></a:t>
            </a:r>
            <a:r>
              <a:rPr lang="en-US" sz="1200" b="0" i="0" kern="1200" dirty="0">
                <a:solidFill>
                  <a:schemeClr val="tx1"/>
                </a:solidFill>
                <a:effectLst/>
                <a:latin typeface="+mn-lt"/>
                <a:ea typeface="+mn-ea"/>
                <a:cs typeface="+mn-cs"/>
              </a:rPr>
              <a:t>2x= 500</a:t>
            </a:r>
            <a:br>
              <a:rPr lang="en-US" dirty="0"/>
            </a:br>
            <a:r>
              <a:rPr lang="en-US" dirty="0">
                <a:sym typeface="Wingdings" panose="05000000000000000000" pitchFamily="2" charset="2"/>
              </a:rPr>
              <a:t></a:t>
            </a:r>
            <a:r>
              <a:rPr lang="en-US" sz="1200" b="0" i="0" kern="1200" dirty="0">
                <a:solidFill>
                  <a:schemeClr val="tx1"/>
                </a:solidFill>
                <a:effectLst/>
                <a:latin typeface="+mn-lt"/>
                <a:ea typeface="+mn-ea"/>
                <a:cs typeface="+mn-cs"/>
              </a:rPr>
              <a:t>x = 500/2</a:t>
            </a:r>
            <a:br>
              <a:rPr lang="en-US" dirty="0"/>
            </a:br>
            <a:r>
              <a:rPr lang="en-US" dirty="0">
                <a:sym typeface="Wingdings" panose="05000000000000000000" pitchFamily="2" charset="2"/>
              </a:rPr>
              <a:t></a:t>
            </a:r>
            <a:r>
              <a:rPr lang="en-US" sz="1200" b="0" i="0" kern="1200" dirty="0">
                <a:solidFill>
                  <a:schemeClr val="tx1"/>
                </a:solidFill>
                <a:effectLst/>
                <a:latin typeface="+mn-lt"/>
                <a:ea typeface="+mn-ea"/>
                <a:cs typeface="+mn-cs"/>
              </a:rPr>
              <a:t>x = 250</a:t>
            </a:r>
            <a:br>
              <a:rPr lang="en-US" dirty="0"/>
            </a:br>
            <a:endParaRPr lang="en-IN"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c</a:t>
            </a:r>
            <a:endParaRPr lang="en-US" dirty="0"/>
          </a:p>
          <a:p>
            <a:r>
              <a:rPr lang="en-IN" sz="1200" kern="1200" dirty="0">
                <a:solidFill>
                  <a:schemeClr val="tx1"/>
                </a:solidFill>
                <a:effectLst/>
                <a:latin typeface="+mn-lt"/>
                <a:ea typeface="+mn-ea"/>
                <a:cs typeface="+mn-cs"/>
              </a:rPr>
              <a:t>ratio of B TO G=5:3=5+3=8</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 OF BOYS = 640*5/8=400</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 OF GIRLS=640-400=240</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30 MORE GIRLS ADDED=240+30=270</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NEW ADMITTED BOYS=X</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NO OF BOYS =400+X</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RATIO=14:9</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400+X/270=14/9</a:t>
            </a:r>
            <a:endParaRPr lang="en-IN" sz="1200" kern="1200" dirty="0">
              <a:solidFill>
                <a:schemeClr val="tx1"/>
              </a:solidFill>
              <a:effectLst/>
              <a:latin typeface="+mn-lt"/>
              <a:ea typeface="+mn-ea"/>
              <a:cs typeface="+mn-cs"/>
            </a:endParaRPr>
          </a:p>
          <a:p>
            <a:r>
              <a:rPr lang="en-IN" sz="1200" kern="1200" dirty="0">
                <a:solidFill>
                  <a:schemeClr val="tx1"/>
                </a:solidFill>
                <a:effectLst/>
                <a:latin typeface="+mn-lt"/>
                <a:ea typeface="+mn-ea"/>
                <a:cs typeface="+mn-cs"/>
              </a:rPr>
              <a:t>X=20</a:t>
            </a:r>
            <a:endParaRPr lang="en-IN" sz="1200" kern="1200" dirty="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a:t>
            </a:r>
            <a:endParaRPr lang="en-US" dirty="0"/>
          </a:p>
          <a:p>
            <a:endParaRPr lang="en-US" dirty="0"/>
          </a:p>
          <a:p>
            <a:r>
              <a:rPr lang="en-US" dirty="0"/>
              <a:t>Water</a:t>
            </a:r>
            <a:r>
              <a:rPr lang="en-US" baseline="0" dirty="0"/>
              <a:t> = x</a:t>
            </a:r>
            <a:endParaRPr lang="en-US" dirty="0"/>
          </a:p>
          <a:p>
            <a:r>
              <a:rPr lang="en-US" dirty="0"/>
              <a:t>Milk = 14</a:t>
            </a:r>
            <a:endParaRPr lang="en-US" dirty="0"/>
          </a:p>
          <a:p>
            <a:r>
              <a:rPr lang="en-US" dirty="0" err="1"/>
              <a:t>w+m</a:t>
            </a:r>
            <a:r>
              <a:rPr lang="en-US" dirty="0"/>
              <a:t>=50</a:t>
            </a:r>
            <a:endParaRPr lang="en-US" dirty="0"/>
          </a:p>
          <a:p>
            <a:r>
              <a:rPr lang="en-US" dirty="0"/>
              <a:t>X+x+14=50</a:t>
            </a:r>
            <a:endParaRPr lang="en-US" dirty="0"/>
          </a:p>
          <a:p>
            <a:r>
              <a:rPr lang="en-US" dirty="0"/>
              <a:t>2x=36</a:t>
            </a:r>
            <a:endParaRPr lang="en-US" dirty="0"/>
          </a:p>
          <a:p>
            <a:r>
              <a:rPr lang="en-US" dirty="0"/>
              <a:t>X=18</a:t>
            </a:r>
            <a:endParaRPr lang="en-US" dirty="0"/>
          </a:p>
          <a:p>
            <a:endParaRPr lang="en-US" dirty="0"/>
          </a:p>
          <a:p>
            <a:r>
              <a:rPr lang="en-US" dirty="0"/>
              <a:t>Milk= 18+14 =32</a:t>
            </a:r>
            <a:endParaRPr lang="en-US" dirty="0"/>
          </a:p>
          <a:p>
            <a:r>
              <a:rPr lang="en-US" dirty="0"/>
              <a:t> water = 18 </a:t>
            </a:r>
            <a:endParaRPr lang="en-US" dirty="0"/>
          </a:p>
          <a:p>
            <a:r>
              <a:rPr lang="en-US" dirty="0"/>
              <a:t>After</a:t>
            </a:r>
            <a:r>
              <a:rPr lang="en-US" baseline="0" dirty="0"/>
              <a:t> 8 lit water added</a:t>
            </a:r>
            <a:endParaRPr lang="en-US" baseline="0" dirty="0"/>
          </a:p>
          <a:p>
            <a:r>
              <a:rPr lang="en-US" baseline="0" dirty="0"/>
              <a:t>                                                                     or                 m=50+14/2=32</a:t>
            </a:r>
            <a:endParaRPr lang="en-US" baseline="0" dirty="0"/>
          </a:p>
          <a:p>
            <a:r>
              <a:rPr lang="en-US" baseline="0" dirty="0"/>
              <a:t>w-18+8 = 26                                                                     w = 50-14/2 = 18</a:t>
            </a:r>
            <a:endParaRPr lang="en-US" baseline="0" dirty="0"/>
          </a:p>
          <a:p>
            <a:r>
              <a:rPr lang="en-US" baseline="0" dirty="0"/>
              <a:t>M:w=32:26</a:t>
            </a:r>
            <a:r>
              <a:rPr lang="en-US" baseline="0" dirty="0">
                <a:sym typeface="Wingdings" panose="05000000000000000000" pitchFamily="2" charset="2"/>
              </a:rPr>
              <a:t>16:13                                                           m:w=32:(18+8) 32:2616:13</a:t>
            </a:r>
            <a:endParaRPr lang="en-US" baseline="0" dirty="0">
              <a:sym typeface="Wingdings" panose="05000000000000000000" pitchFamily="2" charset="2"/>
            </a:endParaRPr>
          </a:p>
          <a:p>
            <a:endParaRPr lang="en-US" baseline="0" dirty="0">
              <a:sym typeface="Wingdings" panose="05000000000000000000" pitchFamily="2" charset="2"/>
            </a:endParaRPr>
          </a:p>
          <a:p>
            <a:endParaRPr lang="en-US" baseline="0" dirty="0">
              <a:sym typeface="Wingdings" panose="05000000000000000000" pitchFamily="2" charset="2"/>
            </a:endParaRPr>
          </a:p>
          <a:p>
            <a:endParaRPr lang="en-IN"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c</a:t>
            </a:r>
            <a:endParaRPr lang="en-US" dirty="0"/>
          </a:p>
          <a:p>
            <a:endParaRPr lang="en-US" dirty="0"/>
          </a:p>
          <a:p>
            <a:r>
              <a:rPr lang="en-US" dirty="0"/>
              <a:t>   </a:t>
            </a:r>
            <a:r>
              <a:rPr lang="en-US" dirty="0" err="1"/>
              <a:t>Emp</a:t>
            </a:r>
            <a:r>
              <a:rPr lang="en-US" dirty="0"/>
              <a:t>                   wages</a:t>
            </a:r>
            <a:endParaRPr lang="en-US" dirty="0"/>
          </a:p>
          <a:p>
            <a:r>
              <a:rPr lang="en-US" dirty="0"/>
              <a:t>8</a:t>
            </a:r>
            <a:r>
              <a:rPr lang="en-US" baseline="0" dirty="0"/>
              <a:t> : 5 : 1                  5 : 2 : 3                     { </a:t>
            </a:r>
            <a:r>
              <a:rPr lang="en-US" baseline="0" dirty="0" err="1"/>
              <a:t>unkilled</a:t>
            </a:r>
            <a:r>
              <a:rPr lang="en-US" baseline="0" dirty="0"/>
              <a:t> </a:t>
            </a:r>
            <a:r>
              <a:rPr lang="en-US" baseline="0" dirty="0" err="1"/>
              <a:t>emp</a:t>
            </a:r>
            <a:r>
              <a:rPr lang="en-US" baseline="0" dirty="0"/>
              <a:t> = 20 </a:t>
            </a:r>
            <a:r>
              <a:rPr lang="en-US" baseline="0" dirty="0">
                <a:sym typeface="Wingdings" panose="05000000000000000000" pitchFamily="2" charset="2"/>
              </a:rPr>
              <a:t> 5* 4 </a:t>
            </a:r>
            <a:r>
              <a:rPr lang="en-US" baseline="0" dirty="0"/>
              <a:t>}</a:t>
            </a:r>
            <a:endParaRPr lang="en-US" baseline="0" dirty="0"/>
          </a:p>
          <a:p>
            <a:pPr marL="0" indent="0">
              <a:buFont typeface="Arial" panose="020B0604020202020204" pitchFamily="34" charset="0"/>
              <a:buNone/>
            </a:pPr>
            <a:r>
              <a:rPr lang="en-US" baseline="0" dirty="0"/>
              <a:t>*   *    *</a:t>
            </a:r>
            <a:endParaRPr lang="en-US" baseline="0" dirty="0"/>
          </a:p>
          <a:p>
            <a:pPr marL="0" indent="0">
              <a:buFont typeface="Arial" panose="020B0604020202020204" pitchFamily="34" charset="0"/>
              <a:buNone/>
            </a:pPr>
            <a:r>
              <a:rPr lang="en-US" baseline="0" dirty="0"/>
              <a:t>4   4   4</a:t>
            </a:r>
            <a:endParaRPr lang="en-US" baseline="0" dirty="0"/>
          </a:p>
          <a:p>
            <a:endParaRPr lang="en-US" dirty="0"/>
          </a:p>
          <a:p>
            <a:r>
              <a:rPr lang="en-US" dirty="0">
                <a:sym typeface="Wingdings" panose="05000000000000000000" pitchFamily="2" charset="2"/>
              </a:rPr>
              <a:t> </a:t>
            </a:r>
            <a:r>
              <a:rPr lang="en-US" dirty="0"/>
              <a:t>32 : 20 : 4      </a:t>
            </a:r>
            <a:r>
              <a:rPr lang="en-US" dirty="0">
                <a:sym typeface="Wingdings" panose="05000000000000000000" pitchFamily="2" charset="2"/>
              </a:rPr>
              <a:t></a:t>
            </a:r>
            <a:r>
              <a:rPr lang="en-US" dirty="0"/>
              <a:t>       5x : 2x : 3x                                                   wages</a:t>
            </a:r>
            <a:endParaRPr lang="en-US" dirty="0"/>
          </a:p>
          <a:p>
            <a:endParaRPr lang="en-US" dirty="0"/>
          </a:p>
          <a:p>
            <a:r>
              <a:rPr lang="en-US" dirty="0">
                <a:sym typeface="Wingdings" panose="05000000000000000000" pitchFamily="2" charset="2"/>
              </a:rPr>
              <a:t></a:t>
            </a:r>
            <a:r>
              <a:rPr lang="en-US" dirty="0"/>
              <a:t>32 * 5x + 20 * 2x + 4 * 3x  =  3180          </a:t>
            </a:r>
            <a:r>
              <a:rPr lang="en-US" dirty="0">
                <a:sym typeface="Wingdings" panose="05000000000000000000" pitchFamily="2" charset="2"/>
              </a:rPr>
              <a:t>   </a:t>
            </a:r>
            <a:r>
              <a:rPr lang="en-US" baseline="0" dirty="0">
                <a:sym typeface="Wingdings" panose="05000000000000000000" pitchFamily="2" charset="2"/>
              </a:rPr>
              <a:t> 32 * 5 * 15  ,  20 * 2 * 15 ,  4 * 3 * 15</a:t>
            </a:r>
            <a:endParaRPr lang="en-US" dirty="0"/>
          </a:p>
          <a:p>
            <a:r>
              <a:rPr lang="en-US" dirty="0">
                <a:sym typeface="Wingdings" panose="05000000000000000000" pitchFamily="2" charset="2"/>
              </a:rPr>
              <a:t></a:t>
            </a:r>
            <a:r>
              <a:rPr lang="en-US" dirty="0"/>
              <a:t>212x = 3180                                             </a:t>
            </a:r>
            <a:r>
              <a:rPr lang="en-US" dirty="0">
                <a:sym typeface="Wingdings" panose="05000000000000000000" pitchFamily="2" charset="2"/>
              </a:rPr>
              <a:t>         2400     ,</a:t>
            </a:r>
            <a:r>
              <a:rPr lang="en-US" baseline="0" dirty="0">
                <a:sym typeface="Wingdings" panose="05000000000000000000" pitchFamily="2" charset="2"/>
              </a:rPr>
              <a:t>         600      ,       180  </a:t>
            </a:r>
            <a:endParaRPr lang="en-US" dirty="0"/>
          </a:p>
          <a:p>
            <a:r>
              <a:rPr lang="en-US" dirty="0">
                <a:sym typeface="Wingdings" panose="05000000000000000000" pitchFamily="2" charset="2"/>
              </a:rPr>
              <a:t></a:t>
            </a:r>
            <a:r>
              <a:rPr lang="en-US" dirty="0"/>
              <a:t>X = 15 </a:t>
            </a:r>
            <a:endParaRPr lang="en-US" dirty="0"/>
          </a:p>
          <a:p>
            <a:endParaRPr lang="en-IN"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ANS: D</a:t>
            </a:r>
            <a:endParaRPr lang="en-IN" altLang="en-US" dirty="0"/>
          </a:p>
          <a:p>
            <a:r>
              <a:rPr lang="en-US" dirty="0"/>
              <a:t>Salary ratio of A : B = 5 : 7 and B : C = 3 : 5 so A : B : C = 15 : 21 : 35 and A : C = 3 : 7</a:t>
            </a:r>
            <a:endParaRPr lang="en-US" dirty="0"/>
          </a:p>
          <a:p>
            <a:r>
              <a:rPr lang="en-US" dirty="0"/>
              <a:t>Salary (A) = 165,000 so salary of (C)</a:t>
            </a:r>
            <a:endParaRPr lang="en-US" dirty="0"/>
          </a:p>
          <a:p>
            <a:r>
              <a:rPr lang="en-US" dirty="0"/>
              <a:t>= 3/7× 165000 = Rs. 385000</a:t>
            </a:r>
            <a:endParaRPr lang="en-US" dirty="0"/>
          </a:p>
          <a:p>
            <a:r>
              <a:rPr lang="en-US" dirty="0"/>
              <a:t>C spends 28.56% on rent =&gt; C spends 2/7 on rent </a:t>
            </a:r>
            <a:endParaRPr lang="en-US" dirty="0"/>
          </a:p>
          <a:p>
            <a:r>
              <a:rPr lang="en-US" dirty="0"/>
              <a:t>Remaining = 2/7 × 385000 = 110000 --&gt; left with = 385000-110000=275000</a:t>
            </a:r>
            <a:endParaRPr lang="en-US" dirty="0"/>
          </a:p>
          <a:p>
            <a:r>
              <a:rPr lang="en-US" dirty="0"/>
              <a:t>Hence, option D is correct.</a:t>
            </a:r>
            <a:endParaRPr lang="en-US" dirty="0"/>
          </a:p>
        </p:txBody>
      </p:sp>
      <p:sp>
        <p:nvSpPr>
          <p:cNvPr id="4" name="Slide Number Placeholder 3"/>
          <p:cNvSpPr>
            <a:spLocks noGrp="1"/>
          </p:cNvSpPr>
          <p:nvPr>
            <p:ph type="sldNum" sz="quarter" idx="10"/>
          </p:nvPr>
        </p:nvSpPr>
        <p:spPr/>
        <p:txBody>
          <a:bodyPr/>
          <a:lstStyle/>
          <a:p>
            <a:fld id="{1D5FFD27-2696-4E97-A2BD-8038DC61F3C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2A4FC3A-21E5-4A48-982D-DE651E96F86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2A4FC3A-21E5-4A48-982D-DE651E96F86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2A4FC3A-21E5-4A48-982D-DE651E96F86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2A4FC3A-21E5-4A48-982D-DE651E96F86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2A4FC3A-21E5-4A48-982D-DE651E96F86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2A4FC3A-21E5-4A48-982D-DE651E96F866}"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2A4FC3A-21E5-4A48-982D-DE651E96F86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2A4FC3A-21E5-4A48-982D-DE651E96F866}"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2A4FC3A-21E5-4A48-982D-DE651E96F866}"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4FC3A-21E5-4A48-982D-DE651E96F866}"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A4FC3A-21E5-4A48-982D-DE651E96F86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2A4FC3A-21E5-4A48-982D-DE651E96F866}"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3A411-7B5F-46A4-B612-A144FBCCF06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4FC3A-21E5-4A48-982D-DE651E96F866}"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23A411-7B5F-46A4-B612-A144FBCCF06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875915" y="1391920"/>
            <a:ext cx="5754370" cy="3406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7465"/>
            <a:ext cx="10515600" cy="4869180"/>
          </a:xfrm>
        </p:spPr>
        <p:txBody>
          <a:bodyPr/>
          <a:lstStyle/>
          <a:p>
            <a:pPr marL="0" indent="0">
              <a:buNone/>
            </a:pPr>
            <a:r>
              <a:rPr lang="en-IN" dirty="0"/>
              <a:t>The ratio of the no of boys to the number of girls in a school of 640 students is 5:3. If 30 more girls are admitted then how many more boys should be admitted so that the ratio of boys to that of girls is 14:9?</a:t>
            </a:r>
            <a:endParaRPr lang="en-IN" dirty="0"/>
          </a:p>
          <a:p>
            <a:pPr marL="0" indent="0">
              <a:buNone/>
            </a:pPr>
            <a:endParaRPr lang="en-IN" dirty="0"/>
          </a:p>
          <a:p>
            <a:pPr marL="514350" indent="-514350">
              <a:buFont typeface="+mj-lt"/>
              <a:buAutoNum type="alphaLcParenR"/>
            </a:pPr>
            <a:r>
              <a:rPr lang="en-IN" dirty="0"/>
              <a:t>25</a:t>
            </a:r>
            <a:endParaRPr lang="en-IN" dirty="0"/>
          </a:p>
          <a:p>
            <a:pPr marL="514350" indent="-514350">
              <a:buFont typeface="+mj-lt"/>
              <a:buAutoNum type="alphaLcParenR"/>
            </a:pPr>
            <a:r>
              <a:rPr lang="en-IN" dirty="0"/>
              <a:t>15</a:t>
            </a:r>
            <a:endParaRPr lang="en-IN" dirty="0"/>
          </a:p>
          <a:p>
            <a:pPr marL="514350" indent="-514350">
              <a:buFont typeface="+mj-lt"/>
              <a:buAutoNum type="alphaLcParenR"/>
            </a:pPr>
            <a:r>
              <a:rPr lang="en-IN" dirty="0"/>
              <a:t>20</a:t>
            </a:r>
            <a:endParaRPr lang="en-IN" dirty="0"/>
          </a:p>
          <a:p>
            <a:pPr marL="514350" indent="-514350">
              <a:buFont typeface="+mj-lt"/>
              <a:buAutoNum type="alphaLcParenR"/>
            </a:pPr>
            <a:r>
              <a:rPr lang="en-IN" dirty="0"/>
              <a:t>30</a:t>
            </a:r>
            <a:endParaRPr lang="en-IN" dirty="0"/>
          </a:p>
          <a:p>
            <a:endParaRPr lang="en-IN" dirty="0"/>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6</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260"/>
            <a:ext cx="10515600" cy="4858385"/>
          </a:xfrm>
        </p:spPr>
        <p:txBody>
          <a:bodyPr/>
          <a:lstStyle/>
          <a:p>
            <a:pPr marL="0" indent="0" fontAlgn="base">
              <a:buNone/>
            </a:pPr>
            <a:r>
              <a:rPr lang="en-US" dirty="0">
                <a:latin typeface="Calibri" panose="020F0502020204030204" pitchFamily="34" charset="0"/>
                <a:cs typeface="Calibri" panose="020F0502020204030204" pitchFamily="34" charset="0"/>
              </a:rPr>
              <a:t>50 litres of a mixture of milk and water contains 14 litres more milk than water. 8 litres water is added to it. The ratio of milk to water in the new mixture is</a:t>
            </a:r>
            <a:endParaRPr lang="en-US" dirty="0">
              <a:latin typeface="Calibri" panose="020F0502020204030204" pitchFamily="34" charset="0"/>
              <a:cs typeface="Calibri" panose="020F0502020204030204" pitchFamily="34" charset="0"/>
            </a:endParaRPr>
          </a:p>
          <a:p>
            <a:pPr marL="0" indent="0" fontAlgn="base">
              <a:buNone/>
            </a:pPr>
            <a:endParaRPr lang="en-US" dirty="0">
              <a:solidFill>
                <a:srgbClr val="4E4E4E"/>
              </a:solidFill>
              <a:latin typeface="Calibri" panose="020F0502020204030204" pitchFamily="34" charset="0"/>
              <a:cs typeface="Calibri" panose="020F0502020204030204" pitchFamily="34" charset="0"/>
            </a:endParaRPr>
          </a:p>
          <a:p>
            <a:pPr marL="514350" indent="-514350" fontAlgn="base">
              <a:buFont typeface="+mj-lt"/>
              <a:buAutoNum type="alphaLcParenR"/>
            </a:pPr>
            <a:r>
              <a:rPr lang="en-US" dirty="0">
                <a:solidFill>
                  <a:srgbClr val="212529"/>
                </a:solidFill>
                <a:latin typeface="Calibri" panose="020F0502020204030204" pitchFamily="34" charset="0"/>
                <a:cs typeface="Calibri" panose="020F0502020204030204" pitchFamily="34" charset="0"/>
              </a:rPr>
              <a:t>16 : 13</a:t>
            </a:r>
            <a:endParaRPr lang="en-US" dirty="0">
              <a:solidFill>
                <a:srgbClr val="212529"/>
              </a:solidFill>
              <a:latin typeface="Calibri" panose="020F0502020204030204" pitchFamily="34" charset="0"/>
              <a:cs typeface="Calibri" panose="020F0502020204030204" pitchFamily="34" charset="0"/>
            </a:endParaRPr>
          </a:p>
          <a:p>
            <a:pPr marL="514350" indent="-514350" fontAlgn="base">
              <a:buFont typeface="+mj-lt"/>
              <a:buAutoNum type="alphaLcParenR"/>
            </a:pPr>
            <a:r>
              <a:rPr lang="en-US" dirty="0">
                <a:solidFill>
                  <a:srgbClr val="212529"/>
                </a:solidFill>
                <a:latin typeface="Calibri" panose="020F0502020204030204" pitchFamily="34" charset="0"/>
                <a:cs typeface="Calibri" panose="020F0502020204030204" pitchFamily="34" charset="0"/>
              </a:rPr>
              <a:t>13 : 11</a:t>
            </a:r>
            <a:endParaRPr lang="en-US" dirty="0">
              <a:solidFill>
                <a:srgbClr val="212529"/>
              </a:solidFill>
              <a:latin typeface="Calibri" panose="020F0502020204030204" pitchFamily="34" charset="0"/>
              <a:cs typeface="Calibri" panose="020F0502020204030204" pitchFamily="34" charset="0"/>
            </a:endParaRPr>
          </a:p>
          <a:p>
            <a:pPr marL="514350" indent="-514350" fontAlgn="base">
              <a:buFont typeface="+mj-lt"/>
              <a:buAutoNum type="alphaLcParenR"/>
            </a:pPr>
            <a:r>
              <a:rPr lang="en-US" dirty="0">
                <a:solidFill>
                  <a:srgbClr val="212529"/>
                </a:solidFill>
                <a:latin typeface="Calibri" panose="020F0502020204030204" pitchFamily="34" charset="0"/>
                <a:cs typeface="Calibri" panose="020F0502020204030204" pitchFamily="34" charset="0"/>
              </a:rPr>
              <a:t>11 : 8</a:t>
            </a:r>
            <a:endParaRPr lang="en-US" dirty="0">
              <a:solidFill>
                <a:srgbClr val="212529"/>
              </a:solidFill>
              <a:latin typeface="Calibri" panose="020F0502020204030204" pitchFamily="34" charset="0"/>
              <a:cs typeface="Calibri" panose="020F0502020204030204" pitchFamily="34" charset="0"/>
            </a:endParaRPr>
          </a:p>
          <a:p>
            <a:pPr marL="514350" indent="-514350" fontAlgn="base">
              <a:buFont typeface="+mj-lt"/>
              <a:buAutoNum type="alphaLcParenR"/>
            </a:pPr>
            <a:r>
              <a:rPr lang="en-US" dirty="0">
                <a:solidFill>
                  <a:srgbClr val="212529"/>
                </a:solidFill>
                <a:latin typeface="Calibri" panose="020F0502020204030204" pitchFamily="34" charset="0"/>
                <a:cs typeface="Calibri" panose="020F0502020204030204" pitchFamily="34" charset="0"/>
              </a:rPr>
              <a:t>15 : 13</a:t>
            </a:r>
            <a:endParaRPr lang="en-US" dirty="0">
              <a:solidFill>
                <a:srgbClr val="212529"/>
              </a:solidFill>
              <a:latin typeface="Calibri" panose="020F0502020204030204" pitchFamily="34" charset="0"/>
              <a:cs typeface="Calibri" panose="020F0502020204030204" pitchFamily="34" charset="0"/>
            </a:endParaRPr>
          </a:p>
          <a:p>
            <a:pPr marL="514350" indent="-514350" fontAlgn="base">
              <a:buFont typeface="+mj-lt"/>
              <a:buAutoNum type="alphaLcParenR"/>
            </a:pPr>
            <a:r>
              <a:rPr lang="en-US" dirty="0">
                <a:solidFill>
                  <a:srgbClr val="212529"/>
                </a:solidFill>
                <a:latin typeface="Calibri" panose="020F0502020204030204" pitchFamily="34" charset="0"/>
                <a:cs typeface="Calibri" panose="020F0502020204030204" pitchFamily="34" charset="0"/>
              </a:rPr>
              <a:t>None of these</a:t>
            </a:r>
            <a:endParaRPr lang="en-US" dirty="0">
              <a:solidFill>
                <a:srgbClr val="212529"/>
              </a:solidFill>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7</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5075"/>
            <a:ext cx="10515600" cy="4942205"/>
          </a:xfrm>
        </p:spPr>
        <p:txBody>
          <a:bodyPr/>
          <a:lstStyle/>
          <a:p>
            <a:pPr marL="0" indent="0">
              <a:buNone/>
            </a:pPr>
            <a:r>
              <a:rPr lang="en-US" b="0" i="0" dirty="0">
                <a:solidFill>
                  <a:srgbClr val="000000"/>
                </a:solidFill>
                <a:effectLst/>
                <a:latin typeface="Calibri" panose="020F0502020204030204" pitchFamily="34" charset="0"/>
                <a:cs typeface="Calibri" panose="020F0502020204030204" pitchFamily="34" charset="0"/>
              </a:rPr>
              <a:t>A factory employs skilled workers, unskilled workers and clerks in the proportion 8 : 5 : 1 and the wage of a skilled worker, an unskilled worker and a clerk are in the ratio 5 : 2 : 3. When 20 unskilled workers are employed, the total daily wages of all amount to Rs. 3180. Find the daily wages paid to each category of employees.</a:t>
            </a:r>
            <a:endParaRPr lang="en-US" b="0" i="0" dirty="0">
              <a:solidFill>
                <a:srgbClr val="000000"/>
              </a:solidFill>
              <a:effectLst/>
              <a:latin typeface="Calibri" panose="020F0502020204030204" pitchFamily="34" charset="0"/>
              <a:cs typeface="Calibri" panose="020F0502020204030204" pitchFamily="34" charset="0"/>
            </a:endParaRPr>
          </a:p>
          <a:p>
            <a:pPr marL="0" indent="0">
              <a:buNone/>
            </a:pPr>
            <a:endParaRPr lang="en-US" dirty="0">
              <a:solidFill>
                <a:srgbClr val="000000"/>
              </a:solidFill>
              <a:latin typeface="Calibri" panose="020F0502020204030204" pitchFamily="34" charset="0"/>
              <a:cs typeface="Calibri" panose="020F0502020204030204" pitchFamily="34" charset="0"/>
            </a:endParaRPr>
          </a:p>
          <a:p>
            <a:pPr marL="514350" indent="-514350" algn="l">
              <a:buFont typeface="+mj-lt"/>
              <a:buAutoNum type="alphaLcParenR"/>
            </a:pPr>
            <a:r>
              <a:rPr lang="en-IN" b="0" i="0" dirty="0">
                <a:solidFill>
                  <a:srgbClr val="000000"/>
                </a:solidFill>
                <a:effectLst/>
                <a:latin typeface="Calibri" panose="020F0502020204030204" pitchFamily="34" charset="0"/>
                <a:cs typeface="Calibri" panose="020F0502020204030204" pitchFamily="34" charset="0"/>
              </a:rPr>
              <a:t>Rs. 2100, Rs. 800, Rs. 280</a:t>
            </a:r>
            <a:endParaRPr lang="en-IN" b="0" i="0" dirty="0">
              <a:solidFill>
                <a:srgbClr val="000000"/>
              </a:solidFill>
              <a:effectLst/>
              <a:latin typeface="Calibri" panose="020F0502020204030204" pitchFamily="34" charset="0"/>
              <a:cs typeface="Calibri" panose="020F0502020204030204" pitchFamily="34" charset="0"/>
            </a:endParaRPr>
          </a:p>
          <a:p>
            <a:pPr marL="514350" indent="-514350" algn="l">
              <a:buFont typeface="+mj-lt"/>
              <a:buAutoNum type="alphaLcParenR"/>
            </a:pPr>
            <a:r>
              <a:rPr lang="en-IN" b="0" i="0" dirty="0">
                <a:effectLst/>
                <a:latin typeface="Calibri" panose="020F0502020204030204" pitchFamily="34" charset="0"/>
                <a:cs typeface="Calibri" panose="020F0502020204030204" pitchFamily="34" charset="0"/>
              </a:rPr>
              <a:t>Rs. 2400, Rs. 480, Rs. 300</a:t>
            </a:r>
            <a:endParaRPr lang="en-IN" b="0" i="0" dirty="0">
              <a:effectLst/>
              <a:latin typeface="Calibri" panose="020F0502020204030204" pitchFamily="34" charset="0"/>
              <a:cs typeface="Calibri" panose="020F0502020204030204" pitchFamily="34" charset="0"/>
            </a:endParaRPr>
          </a:p>
          <a:p>
            <a:pPr marL="514350" indent="-514350" algn="l">
              <a:buFont typeface="+mj-lt"/>
              <a:buAutoNum type="alphaLcParenR"/>
            </a:pPr>
            <a:r>
              <a:rPr lang="en-IN" b="0" i="0" dirty="0">
                <a:effectLst/>
                <a:latin typeface="Calibri" panose="020F0502020204030204" pitchFamily="34" charset="0"/>
                <a:cs typeface="Calibri" panose="020F0502020204030204" pitchFamily="34" charset="0"/>
              </a:rPr>
              <a:t>Rs. 2400, Rs. 600, Rs. 180</a:t>
            </a:r>
            <a:endParaRPr lang="en-IN" b="0" i="0" dirty="0">
              <a:effectLst/>
              <a:latin typeface="Calibri" panose="020F0502020204030204" pitchFamily="34" charset="0"/>
              <a:cs typeface="Calibri" panose="020F0502020204030204" pitchFamily="34" charset="0"/>
            </a:endParaRPr>
          </a:p>
          <a:p>
            <a:pPr marL="514350" indent="-514350" algn="l">
              <a:buFont typeface="+mj-lt"/>
              <a:buAutoNum type="alphaLcParenR"/>
            </a:pPr>
            <a:r>
              <a:rPr lang="en-IN" b="0" i="0" dirty="0">
                <a:solidFill>
                  <a:srgbClr val="000000"/>
                </a:solidFill>
                <a:effectLst/>
                <a:latin typeface="Calibri" panose="020F0502020204030204" pitchFamily="34" charset="0"/>
                <a:cs typeface="Calibri" panose="020F0502020204030204" pitchFamily="34" charset="0"/>
              </a:rPr>
              <a:t>Rs. 2200, Rs. 560, Rs. 420</a:t>
            </a:r>
            <a:endParaRPr lang="en-IN" b="0" i="0" dirty="0">
              <a:solidFill>
                <a:srgbClr val="000000"/>
              </a:solidFill>
              <a:effectLst/>
              <a:latin typeface="Calibri" panose="020F0502020204030204" pitchFamily="34" charset="0"/>
              <a:cs typeface="Calibri" panose="020F0502020204030204" pitchFamily="34" charset="0"/>
            </a:endParaRPr>
          </a:p>
          <a:p>
            <a:pPr marL="0" indent="0">
              <a:buNone/>
            </a:pPr>
            <a:endParaRPr lang="en-US" b="0" i="0" dirty="0">
              <a:solidFill>
                <a:srgbClr val="000000"/>
              </a:solidFill>
              <a:effectLst/>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8</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260"/>
            <a:ext cx="10515600" cy="4858385"/>
          </a:xfrm>
        </p:spPr>
        <p:txBody>
          <a:bodyPr/>
          <a:lstStyle/>
          <a:p>
            <a:pPr marL="0" indent="0" fontAlgn="base">
              <a:buNone/>
            </a:pPr>
            <a:r>
              <a:rPr lang="en-US" dirty="0">
                <a:latin typeface="Calibri" panose="020F0502020204030204" pitchFamily="34" charset="0"/>
                <a:cs typeface="Calibri" panose="020F0502020204030204" pitchFamily="34" charset="0"/>
              </a:rPr>
              <a:t>The ratio of salary of A and B is 5 : 7 and that of B and C is 3 : 5. The salary of A is Rs.165000 and C spends 28.56% of his salary on rent. How much money is left with C</a:t>
            </a:r>
            <a:r>
              <a:rPr lang="en-I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after expenditure on rent?</a:t>
            </a: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A. Rs. 296000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B. Rs. 268000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C. Rs. 282000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D. Rs. 275000</a:t>
            </a: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9</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260"/>
            <a:ext cx="10515600" cy="4858385"/>
          </a:xfrm>
        </p:spPr>
        <p:txBody>
          <a:bodyPr/>
          <a:lstStyle/>
          <a:p>
            <a:pPr marL="0" indent="0" fontAlgn="base">
              <a:buNone/>
            </a:pPr>
            <a:r>
              <a:rPr lang="en-US" dirty="0">
                <a:latin typeface="Calibri" panose="020F0502020204030204" pitchFamily="34" charset="0"/>
                <a:cs typeface="Calibri" panose="020F0502020204030204" pitchFamily="34" charset="0"/>
              </a:rPr>
              <a:t>A bag contains certain number of coins of different denominations. The ratio of the number of Rs. 1 coins to Rs. 2 coins is 5 : 7, respectively and the ratio of number of Rs. 2 coins to Rs. 5 coins is 7 : 6 respectively. Find the total value of the Rs. 5 coins, if the total value of the Rs. 1 coins in the bag is Rs. 15.</a:t>
            </a: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A. Rs. 180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B. Rs. 90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C. Rs. 45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D. Rs. 11</a:t>
            </a: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10</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260"/>
            <a:ext cx="10515600" cy="4858385"/>
          </a:xfrm>
        </p:spPr>
        <p:txBody>
          <a:bodyPr>
            <a:normAutofit lnSpcReduction="10000"/>
          </a:bodyPr>
          <a:lstStyle/>
          <a:p>
            <a:pPr marL="0" indent="0" fontAlgn="base">
              <a:buNone/>
            </a:pPr>
            <a:r>
              <a:rPr lang="en-US" dirty="0">
                <a:latin typeface="Calibri" panose="020F0502020204030204" pitchFamily="34" charset="0"/>
                <a:cs typeface="Calibri" panose="020F0502020204030204" pitchFamily="34" charset="0"/>
              </a:rPr>
              <a:t>The ratio of marks obtained by Shubham in theory to the total marks which can be</a:t>
            </a:r>
            <a:r>
              <a:rPr lang="en-I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obtained in theory is 7 : 10. Total marks which can be obtained in practicals were 20%</a:t>
            </a:r>
            <a:r>
              <a:rPr lang="en-I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of the total marks of theory. If Shubham got full marks in practical then find the ratio</a:t>
            </a:r>
            <a:r>
              <a:rPr lang="en-I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of total marks obtained by Shubham to the total marks which can be obtained in the</a:t>
            </a:r>
            <a:r>
              <a:rPr lang="en-IN" altLang="en-US"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subject (theory + practical)</a:t>
            </a: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A. 4 : 5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B. 3 : 5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C. 5 : 6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D. 3 : 4 </a:t>
            </a: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13</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260"/>
            <a:ext cx="10515600" cy="4858385"/>
          </a:xfrm>
        </p:spPr>
        <p:txBody>
          <a:bodyPr>
            <a:normAutofit fontScale="90000" lnSpcReduction="10000"/>
          </a:bodyPr>
          <a:lstStyle/>
          <a:p>
            <a:pPr marL="0" indent="0" fontAlgn="base">
              <a:buNone/>
            </a:pPr>
            <a:r>
              <a:rPr lang="en-US" dirty="0">
                <a:latin typeface="Calibri" panose="020F0502020204030204" pitchFamily="34" charset="0"/>
                <a:cs typeface="Calibri" panose="020F0502020204030204" pitchFamily="34" charset="0"/>
              </a:rPr>
              <a:t>A father distributed some chocolates among his four children and kept some with him.</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The eldest three children got chocolates in the ratio 3 : 11 : 7. The total number of chocolates with father and youngest child is three times the total chocolates with the three eldest children.</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The ratio of chocolates with father and that with all the children is 3 : 4. Find the total number of chocolates if the youngest child has 81 chocolates with him?</a:t>
            </a: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A. 273</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B. 252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C. 278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D. 303</a:t>
            </a: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14</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260"/>
            <a:ext cx="10515600" cy="4858385"/>
          </a:xfrm>
        </p:spPr>
        <p:txBody>
          <a:bodyPr>
            <a:normAutofit lnSpcReduction="10000"/>
          </a:bodyPr>
          <a:lstStyle/>
          <a:p>
            <a:pPr marL="0" indent="0" fontAlgn="base">
              <a:buNone/>
            </a:pPr>
            <a:r>
              <a:rPr lang="en-US" dirty="0">
                <a:latin typeface="Calibri" panose="020F0502020204030204" pitchFamily="34" charset="0"/>
                <a:cs typeface="Calibri" panose="020F0502020204030204" pitchFamily="34" charset="0"/>
              </a:rPr>
              <a:t>In class X of a school there are two sections A and B with strength ratio 2 : 1. The ratio of boys and girls in section A is 3 : 1 and that in section B is 3 : 5. Students of both the sections are made to stand in the ground in rows of boys and girls, with each row having equal number of students. If the maximum number of students possible in a row is 96 what is the difference between the number of boys in section A and B?</a:t>
            </a: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A. 218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B. 286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C. 372 </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D. 288</a:t>
            </a: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15</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260"/>
            <a:ext cx="10515600" cy="4858385"/>
          </a:xfrm>
        </p:spPr>
        <p:txBody>
          <a:bodyPr/>
          <a:lstStyle/>
          <a:p>
            <a:pPr marL="0" indent="0" fontAlgn="base">
              <a:buNone/>
            </a:pPr>
            <a:r>
              <a:rPr dirty="0">
                <a:latin typeface="Calibri" panose="020F0502020204030204" pitchFamily="34" charset="0"/>
                <a:cs typeface="Calibri" panose="020F0502020204030204" pitchFamily="34" charset="0"/>
              </a:rPr>
              <a:t>The ratio of the total amount distributed in all the males and females as salary is 6: 5. The ratio of the salary of each male and female is 2: 3. Find the ratio of the no. of males and females.</a:t>
            </a:r>
            <a:endParaRPr dirty="0">
              <a:latin typeface="Calibri" panose="020F0502020204030204" pitchFamily="34" charset="0"/>
              <a:cs typeface="Calibri" panose="020F0502020204030204" pitchFamily="34" charset="0"/>
            </a:endParaRPr>
          </a:p>
          <a:p>
            <a:pPr marL="0" indent="0" fontAlgn="base">
              <a:buNone/>
            </a:pPr>
            <a:endParaRPr dirty="0">
              <a:latin typeface="Calibri" panose="020F0502020204030204" pitchFamily="34" charset="0"/>
              <a:cs typeface="Calibri" panose="020F0502020204030204" pitchFamily="34" charset="0"/>
            </a:endParaRPr>
          </a:p>
          <a:p>
            <a:pPr marL="514350" indent="-514350" fontAlgn="base">
              <a:buFont typeface="+mj-lt"/>
              <a:buAutoNum type="alphaUcPeriod"/>
            </a:pPr>
            <a:r>
              <a:rPr dirty="0">
                <a:latin typeface="Calibri" panose="020F0502020204030204" pitchFamily="34" charset="0"/>
                <a:cs typeface="Calibri" panose="020F0502020204030204" pitchFamily="34" charset="0"/>
              </a:rPr>
              <a:t>5:9</a:t>
            </a:r>
            <a:endParaRPr dirty="0">
              <a:latin typeface="Calibri" panose="020F0502020204030204" pitchFamily="34" charset="0"/>
              <a:cs typeface="Calibri" panose="020F0502020204030204" pitchFamily="34" charset="0"/>
            </a:endParaRPr>
          </a:p>
          <a:p>
            <a:pPr marL="514350" indent="-514350" fontAlgn="base">
              <a:buFont typeface="+mj-lt"/>
              <a:buAutoNum type="alphaUcPeriod"/>
            </a:pPr>
            <a:r>
              <a:rPr dirty="0">
                <a:latin typeface="Calibri" panose="020F0502020204030204" pitchFamily="34" charset="0"/>
                <a:cs typeface="Calibri" panose="020F0502020204030204" pitchFamily="34" charset="0"/>
              </a:rPr>
              <a:t>5:7</a:t>
            </a:r>
            <a:endParaRPr dirty="0">
              <a:latin typeface="Calibri" panose="020F0502020204030204" pitchFamily="34" charset="0"/>
              <a:cs typeface="Calibri" panose="020F0502020204030204" pitchFamily="34" charset="0"/>
            </a:endParaRPr>
          </a:p>
          <a:p>
            <a:pPr marL="514350" indent="-514350" fontAlgn="base">
              <a:buFont typeface="+mj-lt"/>
              <a:buAutoNum type="alphaUcPeriod"/>
            </a:pPr>
            <a:r>
              <a:rPr dirty="0">
                <a:latin typeface="Calibri" panose="020F0502020204030204" pitchFamily="34" charset="0"/>
                <a:cs typeface="Calibri" panose="020F0502020204030204" pitchFamily="34" charset="0"/>
              </a:rPr>
              <a:t>7:5</a:t>
            </a:r>
            <a:endParaRPr dirty="0">
              <a:latin typeface="Calibri" panose="020F0502020204030204" pitchFamily="34" charset="0"/>
              <a:cs typeface="Calibri" panose="020F0502020204030204" pitchFamily="34" charset="0"/>
            </a:endParaRPr>
          </a:p>
          <a:p>
            <a:pPr marL="514350" indent="-514350" fontAlgn="base">
              <a:buFont typeface="+mj-lt"/>
              <a:buAutoNum type="alphaUcPeriod"/>
            </a:pPr>
            <a:r>
              <a:rPr dirty="0">
                <a:latin typeface="Calibri" panose="020F0502020204030204" pitchFamily="34" charset="0"/>
                <a:cs typeface="Calibri" panose="020F0502020204030204" pitchFamily="34" charset="0"/>
              </a:rPr>
              <a:t>9:5</a:t>
            </a:r>
            <a:endParaRPr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16</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8260"/>
            <a:ext cx="10515600" cy="4858385"/>
          </a:xfrm>
        </p:spPr>
        <p:txBody>
          <a:bodyPr>
            <a:normAutofit lnSpcReduction="20000"/>
          </a:bodyPr>
          <a:lstStyle/>
          <a:p>
            <a:pPr marL="0" indent="0" fontAlgn="base">
              <a:buNone/>
            </a:pPr>
            <a:r>
              <a:rPr lang="en-US" dirty="0">
                <a:latin typeface="Calibri" panose="020F0502020204030204" pitchFamily="34" charset="0"/>
                <a:cs typeface="Calibri" panose="020F0502020204030204" pitchFamily="34" charset="0"/>
              </a:rPr>
              <a:t>Two vessels A and B of equal volume contain milk and water in the ratio 3 : 2 and 2 : 1 to their brim respectively. Two litres of the solution from vessel A and three litres of the solution from vessel B are poured into a big empty vessel C. If the solution in C occupied 40% of the capacity of C, what proportion of the volume of vessel C should be the volume of water that shall be added so that the ratio of milk and water in vessel C becomes 1 : 1?</a:t>
            </a:r>
            <a:endParaRPr lang="en-US" dirty="0">
              <a:latin typeface="Calibri" panose="020F0502020204030204" pitchFamily="34" charset="0"/>
              <a:cs typeface="Calibri" panose="020F0502020204030204" pitchFamily="34" charset="0"/>
            </a:endParaRPr>
          </a:p>
          <a:p>
            <a:pPr marL="0" indent="0" fontAlgn="base">
              <a:buNone/>
            </a:pP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A. 21/125</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B. 2/25</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C. 4/75</a:t>
            </a:r>
            <a:endParaRPr lang="en-US" dirty="0">
              <a:latin typeface="Calibri" panose="020F0502020204030204" pitchFamily="34" charset="0"/>
              <a:cs typeface="Calibri" panose="020F0502020204030204" pitchFamily="34" charset="0"/>
            </a:endParaRPr>
          </a:p>
          <a:p>
            <a:pPr marL="0" indent="0" fontAlgn="base">
              <a:buNone/>
            </a:pPr>
            <a:r>
              <a:rPr lang="en-US" dirty="0">
                <a:latin typeface="Calibri" panose="020F0502020204030204" pitchFamily="34" charset="0"/>
                <a:cs typeface="Calibri" panose="020F0502020204030204" pitchFamily="34" charset="0"/>
              </a:rPr>
              <a:t>D. 14/125</a:t>
            </a:r>
            <a:endParaRPr lang="en-US"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17</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1">
                    <a:lumMod val="50000"/>
                  </a:schemeClr>
                </a:solidFill>
              </a:rPr>
              <a:t>RATIO AND PROPORTION</a:t>
            </a:r>
            <a:endParaRPr lang="en-IN" b="1" dirty="0">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6379" y="1478764"/>
            <a:ext cx="6099242" cy="1107996"/>
          </a:xfrm>
          <a:prstGeom prst="rect">
            <a:avLst/>
          </a:prstGeom>
          <a:noFill/>
        </p:spPr>
        <p:txBody>
          <a:bodyPr wrap="square">
            <a:spAutoFit/>
          </a:bodyPr>
          <a:lstStyle/>
          <a:p>
            <a:pPr algn="ctr"/>
            <a:r>
              <a:rPr lang="en-US" sz="6600" b="1" dirty="0">
                <a:solidFill>
                  <a:schemeClr val="accent1"/>
                </a:solidFill>
                <a:latin typeface="Nunito Sans" panose="00000500000000000000" pitchFamily="2" charset="0"/>
              </a:rPr>
              <a:t>THANK YOU</a:t>
            </a:r>
            <a:endParaRPr lang="en-US" sz="6600" b="1" dirty="0">
              <a:solidFill>
                <a:schemeClr val="accent1"/>
              </a:solidFill>
              <a:latin typeface="Nunito Sans" panose="00000500000000000000" pitchFamily="2" charset="0"/>
            </a:endParaRPr>
          </a:p>
        </p:txBody>
      </p:sp>
      <p:grpSp>
        <p:nvGrpSpPr>
          <p:cNvPr id="7" name="Group 6"/>
          <p:cNvGrpSpPr/>
          <p:nvPr/>
        </p:nvGrpSpPr>
        <p:grpSpPr>
          <a:xfrm flipH="1">
            <a:off x="-1" y="1981201"/>
            <a:ext cx="6058173" cy="4876800"/>
            <a:chOff x="7966969" y="2260887"/>
            <a:chExt cx="4225031" cy="4615403"/>
          </a:xfrm>
          <a:solidFill>
            <a:schemeClr val="accent1"/>
          </a:solidFill>
        </p:grpSpPr>
        <p:sp>
          <p:nvSpPr>
            <p:cNvPr id="8" name="Isosceles Triangle 7"/>
            <p:cNvSpPr/>
            <p:nvPr/>
          </p:nvSpPr>
          <p:spPr>
            <a:xfrm>
              <a:off x="8807355" y="4597114"/>
              <a:ext cx="3384645" cy="2279176"/>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Isosceles Triangle 8"/>
            <p:cNvSpPr/>
            <p:nvPr/>
          </p:nvSpPr>
          <p:spPr>
            <a:xfrm rot="16200000">
              <a:off x="7780928" y="2446928"/>
              <a:ext cx="4597113" cy="4225031"/>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24440" y="5640019"/>
            <a:ext cx="2057400" cy="1217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IN" altLang="en-US" sz="4800" b="1">
                <a:solidFill>
                  <a:schemeClr val="accent1">
                    <a:lumMod val="50000"/>
                  </a:schemeClr>
                </a:solidFill>
              </a:rPr>
              <a:t>INTRODUCTION</a:t>
            </a:r>
            <a:endParaRPr lang="en-IN" altLang="en-US" sz="4800" b="1">
              <a:solidFill>
                <a:schemeClr val="accent1">
                  <a:lumMod val="50000"/>
                </a:schemeClr>
              </a:solidFill>
            </a:endParaRPr>
          </a:p>
        </p:txBody>
      </p:sp>
      <p:sp>
        <p:nvSpPr>
          <p:cNvPr id="5" name="Content Placeholder 4"/>
          <p:cNvSpPr>
            <a:spLocks noGrp="1"/>
          </p:cNvSpPr>
          <p:nvPr>
            <p:ph idx="1"/>
          </p:nvPr>
        </p:nvSpPr>
        <p:spPr/>
        <p:txBody>
          <a:bodyPr/>
          <a:p>
            <a:pPr marL="0" indent="0">
              <a:buNone/>
            </a:pPr>
            <a:r>
              <a:rPr lang="en-US" sz="3200" b="1"/>
              <a:t>RATIOS</a:t>
            </a:r>
            <a:endParaRPr lang="en-US" sz="3200" b="1"/>
          </a:p>
          <a:p>
            <a:pPr marL="0" indent="0">
              <a:buNone/>
            </a:pPr>
            <a:r>
              <a:rPr lang="en-US" sz="3200"/>
              <a:t>Ratios are the comparisons made between two set of numbers</a:t>
            </a:r>
            <a:endParaRPr lang="en-US" sz="3200"/>
          </a:p>
          <a:p>
            <a:pPr marL="0" indent="0">
              <a:buNone/>
            </a:pPr>
            <a:r>
              <a:rPr lang="en-US" sz="3200" b="1"/>
              <a:t>Example</a:t>
            </a:r>
            <a:endParaRPr lang="en-US" sz="3200" b="1"/>
          </a:p>
          <a:p>
            <a:pPr marL="0" indent="0">
              <a:buClr>
                <a:srgbClr val="002060"/>
              </a:buClr>
            </a:pPr>
            <a:r>
              <a:rPr lang="en-IN" altLang="en-US" sz="3200"/>
              <a:t> </a:t>
            </a:r>
            <a:r>
              <a:rPr lang="en-US" sz="3200"/>
              <a:t>There are 8 girls and 7 boys in a class , then the ratio of girl to boy is 8 to 7</a:t>
            </a:r>
            <a:r>
              <a:rPr lang="en-IN" altLang="en-US" sz="3200"/>
              <a:t>.</a:t>
            </a:r>
            <a:endParaRPr lang="en-US" sz="3200"/>
          </a:p>
          <a:p>
            <a:pPr marL="0" indent="0">
              <a:buClr>
                <a:srgbClr val="002060"/>
              </a:buClr>
            </a:pPr>
            <a:r>
              <a:rPr lang="en-IN" altLang="en-US" sz="3200"/>
              <a:t> </a:t>
            </a:r>
            <a:r>
              <a:rPr lang="en-US" sz="3200"/>
              <a:t>Ratios can be written in the fractional form, so comparing 8 girls with 7 boys could be written as 8 : 7 or 8/7</a:t>
            </a:r>
            <a:endParaRPr lang="en-US" sz="320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Content Placeholder 4"/>
          <p:cNvSpPr>
            <a:spLocks noGrp="1"/>
          </p:cNvSpPr>
          <p:nvPr>
            <p:ph idx="1"/>
          </p:nvPr>
        </p:nvSpPr>
        <p:spPr>
          <a:xfrm>
            <a:off x="838200" y="462280"/>
            <a:ext cx="10515600" cy="5715000"/>
          </a:xfrm>
        </p:spPr>
        <p:txBody>
          <a:bodyPr>
            <a:normAutofit lnSpcReduction="10000"/>
          </a:bodyPr>
          <a:p>
            <a:pPr marL="0" indent="0">
              <a:buNone/>
            </a:pPr>
            <a:r>
              <a:rPr lang="en-IN" altLang="en-US" b="1"/>
              <a:t>Proportion</a:t>
            </a:r>
            <a:endParaRPr lang="en-IN" altLang="en-US" b="1"/>
          </a:p>
          <a:p>
            <a:pPr marL="0" indent="0">
              <a:buNone/>
            </a:pPr>
            <a:r>
              <a:rPr lang="en-IN" altLang="en-US"/>
              <a:t>A proportion is an equation in which two ratios are set equal to each other.</a:t>
            </a:r>
            <a:endParaRPr lang="en-IN" altLang="en-US"/>
          </a:p>
          <a:p>
            <a:pPr marL="0" indent="0">
              <a:buNone/>
            </a:pPr>
            <a:endParaRPr lang="en-IN" altLang="en-US"/>
          </a:p>
          <a:p>
            <a:pPr marL="0" indent="0">
              <a:buNone/>
            </a:pPr>
            <a:r>
              <a:rPr lang="en-IN" altLang="en-US"/>
              <a:t>To derermine a proportion true, cross multiply.</a:t>
            </a:r>
            <a:endParaRPr lang="en-IN" altLang="en-US"/>
          </a:p>
          <a:p>
            <a:pPr marL="0" indent="0">
              <a:buNone/>
            </a:pPr>
            <a:r>
              <a:rPr lang="en-IN" altLang="en-US"/>
              <a:t>If the cross products are equal, then it is a true proportion.</a:t>
            </a:r>
            <a:endParaRPr lang="en-IN" altLang="en-US"/>
          </a:p>
          <a:p>
            <a:pPr marL="0" indent="0">
              <a:buNone/>
            </a:pPr>
            <a:r>
              <a:rPr lang="en-IN" altLang="en-US"/>
              <a:t>             </a:t>
            </a:r>
            <a:endParaRPr lang="en-IN" altLang="en-US"/>
          </a:p>
          <a:p>
            <a:pPr marL="0" indent="0">
              <a:buNone/>
            </a:pPr>
            <a:r>
              <a:rPr lang="en-IN" altLang="en-US"/>
              <a:t>                         4/5     =    20/25</a:t>
            </a:r>
            <a:endParaRPr lang="en-IN" altLang="en-US"/>
          </a:p>
          <a:p>
            <a:pPr marL="0" indent="0">
              <a:buNone/>
            </a:pPr>
            <a:r>
              <a:rPr lang="en-IN" altLang="en-US"/>
              <a:t>                         20*5   =   4*5 </a:t>
            </a:r>
            <a:endParaRPr lang="en-IN" altLang="en-US"/>
          </a:p>
          <a:p>
            <a:pPr marL="0" indent="0">
              <a:buNone/>
            </a:pPr>
            <a:r>
              <a:rPr lang="en-IN" altLang="en-US"/>
              <a:t>                         100     =    100</a:t>
            </a:r>
            <a:endParaRPr lang="en-IN" altLang="en-US"/>
          </a:p>
          <a:p>
            <a:pPr marL="0" indent="0">
              <a:buNone/>
            </a:pPr>
            <a:r>
              <a:rPr lang="en-IN" altLang="en-US"/>
              <a:t>The cross products were equal , therfore 4/5 and 20/25 makes a true proportion.</a:t>
            </a:r>
            <a:endParaRPr lang="en-IN" altLang="en-US"/>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8250"/>
            <a:ext cx="10515600" cy="4939030"/>
          </a:xfrm>
        </p:spPr>
        <p:txBody>
          <a:bodyPr/>
          <a:lstStyle/>
          <a:p>
            <a:pPr marL="0" indent="0">
              <a:buNone/>
            </a:pPr>
            <a:r>
              <a:rPr 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In the income statement of Asha and Ravenna, the ratio of their income in the year</a:t>
            </a:r>
            <a:r>
              <a:rPr lang="en-US" alt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 </a:t>
            </a:r>
            <a:r>
              <a:rPr 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2017 was 5 : 4. The ratio of Asha’s income in the year 2018 to that in 2017 is 3 : 5 and</a:t>
            </a:r>
            <a:r>
              <a:rPr lang="en-US" alt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 </a:t>
            </a:r>
            <a:r>
              <a:rPr 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the ratio of Ravenna’s income in the year 2018 to that in 2017 is 3 : 2. If Rs. 10242 is</a:t>
            </a:r>
            <a:r>
              <a:rPr lang="en-US" alt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 </a:t>
            </a:r>
            <a:r>
              <a:rPr 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the sum of the income of Asha and Ravenna in the year 2018, then find the income of</a:t>
            </a:r>
            <a:r>
              <a:rPr lang="en-US" alt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 </a:t>
            </a:r>
            <a:r>
              <a:rPr 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rPr>
              <a:t>Ravenna in the year 2017?</a:t>
            </a:r>
            <a:endParaRPr 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endParaRPr lang="en-IN" kern="0" dirty="0">
              <a:solidFill>
                <a:srgbClr val="0B132A"/>
              </a:solidFill>
              <a:effectLst/>
              <a:latin typeface="Calibri" panose="020F0502020204030204" pitchFamily="34" charset="0"/>
              <a:ea typeface="Times New Roman" panose="02020603050405020304" pitchFamily="18" charset="0"/>
              <a:cs typeface="Calibri" panose="020F0502020204030204" pitchFamily="34" charset="0"/>
            </a:endParaRPr>
          </a:p>
          <a:p>
            <a:pPr marL="0" indent="0">
              <a:buNone/>
            </a:pPr>
            <a:r>
              <a:rPr lang="en-US" sz="2400" b="0" i="0" dirty="0">
                <a:effectLst/>
                <a:highlight>
                  <a:srgbClr val="FFFFFF"/>
                </a:highlight>
                <a:latin typeface="Calibri" panose="020F0502020204030204" pitchFamily="34" charset="0"/>
                <a:cs typeface="Calibri" panose="020F0502020204030204" pitchFamily="34" charset="0"/>
              </a:rPr>
              <a:t>A. Rs. 1024</a:t>
            </a:r>
            <a:endParaRPr lang="en-US" sz="2400" b="0" i="0" dirty="0">
              <a:effectLst/>
              <a:highlight>
                <a:srgbClr val="FFFFFF"/>
              </a:highlight>
              <a:latin typeface="Calibri" panose="020F0502020204030204" pitchFamily="34" charset="0"/>
              <a:cs typeface="Calibri" panose="020F0502020204030204" pitchFamily="34" charset="0"/>
            </a:endParaRPr>
          </a:p>
          <a:p>
            <a:pPr marL="0" indent="0">
              <a:buNone/>
            </a:pPr>
            <a:r>
              <a:rPr lang="en-US" sz="2400" b="0" i="0" dirty="0">
                <a:effectLst/>
                <a:highlight>
                  <a:srgbClr val="FFFFFF"/>
                </a:highlight>
                <a:latin typeface="Calibri" panose="020F0502020204030204" pitchFamily="34" charset="0"/>
                <a:cs typeface="Calibri" panose="020F0502020204030204" pitchFamily="34" charset="0"/>
              </a:rPr>
              <a:t>B. Rs. 1138</a:t>
            </a:r>
            <a:endParaRPr lang="en-US" sz="2400" b="0" i="0" dirty="0">
              <a:effectLst/>
              <a:highlight>
                <a:srgbClr val="FFFFFF"/>
              </a:highlight>
              <a:latin typeface="Calibri" panose="020F0502020204030204" pitchFamily="34" charset="0"/>
              <a:cs typeface="Calibri" panose="020F0502020204030204" pitchFamily="34" charset="0"/>
            </a:endParaRPr>
          </a:p>
          <a:p>
            <a:pPr marL="0" indent="0">
              <a:buNone/>
            </a:pPr>
            <a:r>
              <a:rPr lang="en-US" sz="2400" b="0" i="0" dirty="0">
                <a:effectLst/>
                <a:highlight>
                  <a:srgbClr val="FFFFFF"/>
                </a:highlight>
                <a:latin typeface="Calibri" panose="020F0502020204030204" pitchFamily="34" charset="0"/>
                <a:cs typeface="Calibri" panose="020F0502020204030204" pitchFamily="34" charset="0"/>
              </a:rPr>
              <a:t>C. Rs. 2776 </a:t>
            </a:r>
            <a:endParaRPr lang="en-US" sz="2400" b="0" i="0" dirty="0">
              <a:effectLst/>
              <a:highlight>
                <a:srgbClr val="FFFFFF"/>
              </a:highlight>
              <a:latin typeface="Calibri" panose="020F0502020204030204" pitchFamily="34" charset="0"/>
              <a:cs typeface="Calibri" panose="020F0502020204030204" pitchFamily="34" charset="0"/>
            </a:endParaRPr>
          </a:p>
          <a:p>
            <a:pPr marL="0" indent="0">
              <a:buNone/>
            </a:pPr>
            <a:r>
              <a:rPr lang="en-US" sz="2400" b="0" i="0" dirty="0">
                <a:effectLst/>
                <a:highlight>
                  <a:srgbClr val="FFFFFF"/>
                </a:highlight>
                <a:latin typeface="Calibri" panose="020F0502020204030204" pitchFamily="34" charset="0"/>
                <a:cs typeface="Calibri" panose="020F0502020204030204" pitchFamily="34" charset="0"/>
              </a:rPr>
              <a:t>D. Rs. 4552</a:t>
            </a:r>
            <a:endParaRPr lang="en-US" sz="2400" b="0" i="0" dirty="0">
              <a:effectLst/>
              <a:highlight>
                <a:srgbClr val="FFFFFF"/>
              </a:highlight>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1</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8410"/>
            <a:ext cx="10515600" cy="4928870"/>
          </a:xfrm>
        </p:spPr>
        <p:txBody>
          <a:bodyPr/>
          <a:lstStyle/>
          <a:p>
            <a:pPr marL="0" indent="0">
              <a:buNone/>
            </a:pPr>
            <a:r>
              <a:rPr lang="en-US" sz="2800" i="0" dirty="0">
                <a:solidFill>
                  <a:srgbClr val="0B132A"/>
                </a:solidFill>
                <a:effectLst/>
              </a:rPr>
              <a:t>In a book store house, the ratio of English to Hindi books is 7:2. If there are 1512 English books and due to increase in demand of English books, few English books are added by the shopkeeper and the said ratio become  15:4. The number of English books added is:</a:t>
            </a:r>
            <a:endParaRPr lang="en-US" sz="2800" i="0" dirty="0">
              <a:solidFill>
                <a:srgbClr val="0B132A"/>
              </a:solidFill>
              <a:effectLst/>
            </a:endParaRPr>
          </a:p>
          <a:p>
            <a:pPr marL="0" indent="0">
              <a:buNone/>
            </a:pPr>
            <a:endParaRPr lang="en-US" dirty="0">
              <a:solidFill>
                <a:srgbClr val="0B132A"/>
              </a:solidFill>
            </a:endParaRPr>
          </a:p>
          <a:p>
            <a:pPr marL="0" indent="0" algn="l">
              <a:buNone/>
            </a:pPr>
            <a:r>
              <a:rPr lang="pt-BR" sz="3200" b="0" i="0" dirty="0">
                <a:effectLst/>
                <a:highlight>
                  <a:srgbClr val="FFFFFF"/>
                </a:highlight>
                <a:latin typeface="Calibri" panose="020F0502020204030204" pitchFamily="34" charset="0"/>
                <a:cs typeface="Calibri" panose="020F0502020204030204" pitchFamily="34" charset="0"/>
              </a:rPr>
              <a:t>A)  432</a:t>
            </a:r>
            <a:endParaRPr lang="pt-BR" sz="3200" b="0" i="0" dirty="0">
              <a:effectLst/>
              <a:highlight>
                <a:srgbClr val="FFFFFF"/>
              </a:highlight>
              <a:latin typeface="Calibri" panose="020F0502020204030204" pitchFamily="34" charset="0"/>
              <a:cs typeface="Calibri" panose="020F0502020204030204" pitchFamily="34" charset="0"/>
            </a:endParaRPr>
          </a:p>
          <a:p>
            <a:pPr marL="0" indent="0" algn="l">
              <a:buNone/>
            </a:pPr>
            <a:r>
              <a:rPr lang="pt-BR" sz="3200" b="0" i="0" dirty="0">
                <a:effectLst/>
                <a:highlight>
                  <a:srgbClr val="FFFFFF"/>
                </a:highlight>
                <a:latin typeface="Calibri" panose="020F0502020204030204" pitchFamily="34" charset="0"/>
                <a:cs typeface="Calibri" panose="020F0502020204030204" pitchFamily="34" charset="0"/>
              </a:rPr>
              <a:t>B)  3024</a:t>
            </a:r>
            <a:endParaRPr lang="pt-BR" sz="3200" b="0" i="0" dirty="0">
              <a:effectLst/>
              <a:highlight>
                <a:srgbClr val="FFFFFF"/>
              </a:highlight>
              <a:latin typeface="Calibri" panose="020F0502020204030204" pitchFamily="34" charset="0"/>
              <a:cs typeface="Calibri" panose="020F0502020204030204" pitchFamily="34" charset="0"/>
            </a:endParaRPr>
          </a:p>
          <a:p>
            <a:pPr marL="0" indent="0" algn="l">
              <a:buNone/>
            </a:pPr>
            <a:r>
              <a:rPr lang="pt-BR" sz="3200" b="0" i="0" dirty="0">
                <a:effectLst/>
                <a:highlight>
                  <a:srgbClr val="FFFFFF"/>
                </a:highlight>
                <a:latin typeface="Calibri" panose="020F0502020204030204" pitchFamily="34" charset="0"/>
                <a:cs typeface="Calibri" panose="020F0502020204030204" pitchFamily="34" charset="0"/>
              </a:rPr>
              <a:t>C)  1620</a:t>
            </a:r>
            <a:endParaRPr lang="pt-BR" sz="3200" b="0" i="0" dirty="0">
              <a:effectLst/>
              <a:highlight>
                <a:srgbClr val="FFFFFF"/>
              </a:highlight>
              <a:latin typeface="Calibri" panose="020F0502020204030204" pitchFamily="34" charset="0"/>
              <a:cs typeface="Calibri" panose="020F0502020204030204" pitchFamily="34" charset="0"/>
            </a:endParaRPr>
          </a:p>
          <a:p>
            <a:pPr marL="0" indent="0" algn="l">
              <a:buNone/>
            </a:pPr>
            <a:r>
              <a:rPr lang="pt-BR" sz="3200" b="0" i="0" dirty="0">
                <a:effectLst/>
                <a:highlight>
                  <a:srgbClr val="FFFFFF"/>
                </a:highlight>
                <a:latin typeface="Calibri" panose="020F0502020204030204" pitchFamily="34" charset="0"/>
                <a:cs typeface="Calibri" panose="020F0502020204030204" pitchFamily="34" charset="0"/>
              </a:rPr>
              <a:t>D)  108</a:t>
            </a:r>
            <a:endParaRPr lang="pt-BR" sz="3200" b="0" i="0" dirty="0">
              <a:effectLst/>
              <a:highlight>
                <a:srgbClr val="FFFFFF"/>
              </a:highlight>
              <a:latin typeface="Calibri" panose="020F0502020204030204" pitchFamily="34" charset="0"/>
              <a:cs typeface="Calibri" panose="020F0502020204030204" pitchFamily="34" charset="0"/>
            </a:endParaRPr>
          </a:p>
          <a:p>
            <a:pPr marL="0" indent="0">
              <a:buNone/>
            </a:pPr>
            <a:endParaRPr lang="en-US" sz="2800" i="0" dirty="0">
              <a:solidFill>
                <a:srgbClr val="0B132A"/>
              </a:solidFill>
              <a:effectLst/>
            </a:endParaRPr>
          </a:p>
          <a:p>
            <a:pPr marL="0" indent="0">
              <a:buNone/>
            </a:pPr>
            <a:endParaRPr lang="en-IN" dirty="0"/>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2</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1270"/>
            <a:ext cx="10515600" cy="4905375"/>
          </a:xfrm>
        </p:spPr>
        <p:txBody>
          <a:bodyPr/>
          <a:lstStyle/>
          <a:p>
            <a:pPr marL="0" indent="0">
              <a:buNone/>
            </a:pPr>
            <a:r>
              <a:rPr lang="en-US" i="0" dirty="0">
                <a:solidFill>
                  <a:srgbClr val="0B132A"/>
                </a:solidFill>
                <a:effectLst/>
              </a:rPr>
              <a:t>An outgoing batch of students wants to gift books worth Rs 4,200 to their teachers. If the boys, offer to pay 50% more than the girls and an external sponsors gives three times the boy’s contribution, then how much should the boys donate?  </a:t>
            </a:r>
            <a:endParaRPr lang="en-US" i="0" dirty="0">
              <a:solidFill>
                <a:srgbClr val="0B132A"/>
              </a:solidFill>
              <a:effectLst/>
            </a:endParaRPr>
          </a:p>
          <a:p>
            <a:pPr marL="0" indent="0">
              <a:buNone/>
            </a:pPr>
            <a:endParaRPr lang="en-US" dirty="0">
              <a:solidFill>
                <a:srgbClr val="0B132A"/>
              </a:solidFill>
            </a:endParaRPr>
          </a:p>
          <a:p>
            <a:pPr marL="0" indent="0" algn="l">
              <a:buNone/>
            </a:pPr>
            <a:r>
              <a:rPr lang="en-US" sz="3200" b="0" i="0" dirty="0">
                <a:effectLst/>
                <a:highlight>
                  <a:srgbClr val="FFFFFF"/>
                </a:highlight>
                <a:latin typeface="Calibri" panose="020F0502020204030204" pitchFamily="34" charset="0"/>
                <a:cs typeface="Calibri" panose="020F0502020204030204" pitchFamily="34" charset="0"/>
              </a:rPr>
              <a:t>A)  Rs 600</a:t>
            </a:r>
            <a:endParaRPr lang="en-US" sz="3200" b="0" i="0" dirty="0">
              <a:effectLst/>
              <a:highlight>
                <a:srgbClr val="FFFFFF"/>
              </a:highlight>
              <a:latin typeface="Calibri" panose="020F0502020204030204" pitchFamily="34" charset="0"/>
              <a:cs typeface="Calibri" panose="020F0502020204030204" pitchFamily="34" charset="0"/>
            </a:endParaRPr>
          </a:p>
          <a:p>
            <a:pPr marL="0" indent="0" algn="l">
              <a:buNone/>
            </a:pPr>
            <a:r>
              <a:rPr lang="en-US" sz="3200" b="0" i="0" dirty="0">
                <a:effectLst/>
                <a:highlight>
                  <a:srgbClr val="FFFFFF"/>
                </a:highlight>
                <a:latin typeface="Calibri" panose="020F0502020204030204" pitchFamily="34" charset="0"/>
                <a:cs typeface="Calibri" panose="020F0502020204030204" pitchFamily="34" charset="0"/>
              </a:rPr>
              <a:t>B)  Rs 840</a:t>
            </a:r>
            <a:endParaRPr lang="en-US" sz="3200" b="0" i="0" dirty="0">
              <a:effectLst/>
              <a:highlight>
                <a:srgbClr val="FFFFFF"/>
              </a:highlight>
              <a:latin typeface="Calibri" panose="020F0502020204030204" pitchFamily="34" charset="0"/>
              <a:cs typeface="Calibri" panose="020F0502020204030204" pitchFamily="34" charset="0"/>
            </a:endParaRPr>
          </a:p>
          <a:p>
            <a:pPr marL="0" indent="0" algn="l">
              <a:buNone/>
            </a:pPr>
            <a:r>
              <a:rPr lang="en-US" sz="3200" b="0" i="0" dirty="0">
                <a:effectLst/>
                <a:highlight>
                  <a:srgbClr val="FFFFFF"/>
                </a:highlight>
                <a:latin typeface="Calibri" panose="020F0502020204030204" pitchFamily="34" charset="0"/>
                <a:cs typeface="Calibri" panose="020F0502020204030204" pitchFamily="34" charset="0"/>
              </a:rPr>
              <a:t>C)  Rs 900</a:t>
            </a:r>
            <a:endParaRPr lang="en-US" sz="3200" b="0" i="0" dirty="0">
              <a:effectLst/>
              <a:highlight>
                <a:srgbClr val="FFFFFF"/>
              </a:highlight>
              <a:latin typeface="Calibri" panose="020F0502020204030204" pitchFamily="34" charset="0"/>
              <a:cs typeface="Calibri" panose="020F0502020204030204" pitchFamily="34" charset="0"/>
            </a:endParaRPr>
          </a:p>
          <a:p>
            <a:pPr marL="0" indent="0" algn="l">
              <a:buNone/>
            </a:pPr>
            <a:r>
              <a:rPr lang="en-US" sz="3200" b="0" i="0" dirty="0">
                <a:effectLst/>
                <a:highlight>
                  <a:srgbClr val="FFFFFF"/>
                </a:highlight>
                <a:latin typeface="Calibri" panose="020F0502020204030204" pitchFamily="34" charset="0"/>
                <a:cs typeface="Calibri" panose="020F0502020204030204" pitchFamily="34" charset="0"/>
              </a:rPr>
              <a:t>D)  Rs 1,200</a:t>
            </a:r>
            <a:endParaRPr lang="en-US" sz="3200" b="0" i="0" dirty="0">
              <a:effectLst/>
              <a:highlight>
                <a:srgbClr val="FFFFFF"/>
              </a:highlight>
              <a:latin typeface="Calibri" panose="020F0502020204030204" pitchFamily="34" charset="0"/>
              <a:cs typeface="Calibri" panose="020F0502020204030204" pitchFamily="34" charset="0"/>
            </a:endParaRPr>
          </a:p>
          <a:p>
            <a:pPr marL="0" indent="0">
              <a:buNone/>
            </a:pPr>
            <a:endParaRPr lang="en-US" i="0" dirty="0">
              <a:solidFill>
                <a:srgbClr val="0B132A"/>
              </a:solidFill>
              <a:effectLst/>
            </a:endParaRPr>
          </a:p>
          <a:p>
            <a:pPr marL="0" indent="0">
              <a:buNone/>
            </a:pPr>
            <a:endParaRPr lang="en-IN" dirty="0"/>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3</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6015"/>
            <a:ext cx="10515600" cy="5041265"/>
          </a:xfrm>
        </p:spPr>
        <p:txBody>
          <a:bodyPr/>
          <a:lstStyle/>
          <a:p>
            <a:pPr marL="0" indent="0">
              <a:buNone/>
            </a:pPr>
            <a:r>
              <a:rPr lang="en-US" b="0" i="1" dirty="0">
                <a:solidFill>
                  <a:srgbClr val="000000"/>
                </a:solidFill>
                <a:effectLst/>
                <a:latin typeface="Calibri" panose="020F0502020204030204" pitchFamily="34" charset="0"/>
                <a:cs typeface="Calibri" panose="020F0502020204030204" pitchFamily="34" charset="0"/>
              </a:rPr>
              <a:t>A</a:t>
            </a:r>
            <a:r>
              <a:rPr lang="en-US" b="0" i="0" dirty="0">
                <a:solidFill>
                  <a:srgbClr val="000000"/>
                </a:solidFill>
                <a:effectLst/>
                <a:latin typeface="Calibri" panose="020F0502020204030204" pitchFamily="34" charset="0"/>
                <a:cs typeface="Calibri" panose="020F0502020204030204" pitchFamily="34" charset="0"/>
              </a:rPr>
              <a:t> and </a:t>
            </a:r>
            <a:r>
              <a:rPr lang="en-US" b="0" i="1" dirty="0">
                <a:solidFill>
                  <a:srgbClr val="000000"/>
                </a:solidFill>
                <a:effectLst/>
                <a:latin typeface="Calibri" panose="020F0502020204030204" pitchFamily="34" charset="0"/>
                <a:cs typeface="Calibri" panose="020F0502020204030204" pitchFamily="34" charset="0"/>
              </a:rPr>
              <a:t>B</a:t>
            </a:r>
            <a:r>
              <a:rPr lang="en-US" b="0" i="0" dirty="0">
                <a:solidFill>
                  <a:srgbClr val="000000"/>
                </a:solidFill>
                <a:effectLst/>
                <a:latin typeface="Calibri" panose="020F0502020204030204" pitchFamily="34" charset="0"/>
                <a:cs typeface="Calibri" panose="020F0502020204030204" pitchFamily="34" charset="0"/>
              </a:rPr>
              <a:t> are two alloys of argentum and brass prepared by mixing metals in proportions 7 : 2 and 7 : 11 respectively. If equal quantities of the two alloys are melted to form a third alloy </a:t>
            </a:r>
            <a:r>
              <a:rPr lang="en-US" b="0" i="1" dirty="0">
                <a:solidFill>
                  <a:srgbClr val="000000"/>
                </a:solidFill>
                <a:effectLst/>
                <a:latin typeface="Calibri" panose="020F0502020204030204" pitchFamily="34" charset="0"/>
                <a:cs typeface="Calibri" panose="020F0502020204030204" pitchFamily="34" charset="0"/>
              </a:rPr>
              <a:t>C, </a:t>
            </a:r>
            <a:r>
              <a:rPr lang="en-US" b="0" i="0" dirty="0">
                <a:solidFill>
                  <a:srgbClr val="000000"/>
                </a:solidFill>
                <a:effectLst/>
                <a:latin typeface="Calibri" panose="020F0502020204030204" pitchFamily="34" charset="0"/>
                <a:cs typeface="Calibri" panose="020F0502020204030204" pitchFamily="34" charset="0"/>
              </a:rPr>
              <a:t>the proportion of argentum and brass in </a:t>
            </a:r>
            <a:r>
              <a:rPr lang="en-US" b="0" i="1" dirty="0">
                <a:solidFill>
                  <a:srgbClr val="000000"/>
                </a:solidFill>
                <a:effectLst/>
                <a:latin typeface="Calibri" panose="020F0502020204030204" pitchFamily="34" charset="0"/>
                <a:cs typeface="Calibri" panose="020F0502020204030204" pitchFamily="34" charset="0"/>
              </a:rPr>
              <a:t>C </a:t>
            </a:r>
            <a:r>
              <a:rPr lang="en-US" b="0" i="0" dirty="0">
                <a:solidFill>
                  <a:srgbClr val="000000"/>
                </a:solidFill>
                <a:effectLst/>
                <a:latin typeface="Calibri" panose="020F0502020204030204" pitchFamily="34" charset="0"/>
                <a:cs typeface="Calibri" panose="020F0502020204030204" pitchFamily="34" charset="0"/>
              </a:rPr>
              <a:t>will be ?</a:t>
            </a:r>
            <a:endParaRPr lang="en-US" b="0" i="0" dirty="0">
              <a:solidFill>
                <a:srgbClr val="000000"/>
              </a:solidFill>
              <a:effectLst/>
              <a:latin typeface="Calibri" panose="020F0502020204030204" pitchFamily="34" charset="0"/>
              <a:cs typeface="Calibri" panose="020F0502020204030204" pitchFamily="34" charset="0"/>
            </a:endParaRPr>
          </a:p>
          <a:p>
            <a:pPr marL="0" indent="0">
              <a:buNone/>
            </a:pPr>
            <a:endParaRPr lang="en-US" dirty="0">
              <a:solidFill>
                <a:srgbClr val="000000"/>
              </a:solidFill>
              <a:latin typeface="Calibri" panose="020F0502020204030204" pitchFamily="34" charset="0"/>
              <a:cs typeface="Calibri" panose="020F0502020204030204" pitchFamily="34" charset="0"/>
            </a:endParaRPr>
          </a:p>
          <a:p>
            <a:pPr marL="514350" indent="-514350" algn="l">
              <a:buFont typeface="+mj-lt"/>
              <a:buAutoNum type="alphaLcParenR"/>
            </a:pPr>
            <a:r>
              <a:rPr lang="en-IN" b="0" i="0" dirty="0">
                <a:solidFill>
                  <a:srgbClr val="000000"/>
                </a:solidFill>
                <a:effectLst/>
                <a:latin typeface="Calibri" panose="020F0502020204030204" pitchFamily="34" charset="0"/>
                <a:cs typeface="Calibri" panose="020F0502020204030204" pitchFamily="34" charset="0"/>
              </a:rPr>
              <a:t>5 : 9</a:t>
            </a:r>
            <a:endParaRPr lang="en-IN" b="0" i="0" dirty="0">
              <a:solidFill>
                <a:srgbClr val="000000"/>
              </a:solidFill>
              <a:effectLst/>
              <a:latin typeface="Calibri" panose="020F0502020204030204" pitchFamily="34" charset="0"/>
              <a:cs typeface="Calibri" panose="020F0502020204030204" pitchFamily="34" charset="0"/>
            </a:endParaRPr>
          </a:p>
          <a:p>
            <a:pPr marL="514350" indent="-514350" algn="l">
              <a:buFont typeface="+mj-lt"/>
              <a:buAutoNum type="alphaLcParenR"/>
            </a:pPr>
            <a:r>
              <a:rPr lang="en-IN" b="0" i="0" dirty="0">
                <a:solidFill>
                  <a:srgbClr val="000000"/>
                </a:solidFill>
                <a:effectLst/>
                <a:latin typeface="Calibri" panose="020F0502020204030204" pitchFamily="34" charset="0"/>
                <a:cs typeface="Calibri" panose="020F0502020204030204" pitchFamily="34" charset="0"/>
              </a:rPr>
              <a:t>5 : 7</a:t>
            </a:r>
            <a:endParaRPr lang="en-IN" b="0" i="0" dirty="0">
              <a:solidFill>
                <a:srgbClr val="000000"/>
              </a:solidFill>
              <a:effectLst/>
              <a:latin typeface="Calibri" panose="020F0502020204030204" pitchFamily="34" charset="0"/>
              <a:cs typeface="Calibri" panose="020F0502020204030204" pitchFamily="34" charset="0"/>
            </a:endParaRPr>
          </a:p>
          <a:p>
            <a:pPr marL="514350" indent="-514350" algn="l">
              <a:buFont typeface="+mj-lt"/>
              <a:buAutoNum type="alphaLcParenR"/>
            </a:pPr>
            <a:r>
              <a:rPr lang="en-IN" b="0" i="0" dirty="0">
                <a:effectLst/>
                <a:latin typeface="Calibri" panose="020F0502020204030204" pitchFamily="34" charset="0"/>
                <a:cs typeface="Calibri" panose="020F0502020204030204" pitchFamily="34" charset="0"/>
              </a:rPr>
              <a:t>7 : 5</a:t>
            </a:r>
            <a:endParaRPr lang="en-IN" b="0" i="0" dirty="0">
              <a:effectLst/>
              <a:latin typeface="Calibri" panose="020F0502020204030204" pitchFamily="34" charset="0"/>
              <a:cs typeface="Calibri" panose="020F0502020204030204" pitchFamily="34" charset="0"/>
            </a:endParaRPr>
          </a:p>
          <a:p>
            <a:pPr marL="514350" indent="-514350" algn="l">
              <a:buFont typeface="+mj-lt"/>
              <a:buAutoNum type="alphaLcParenR"/>
            </a:pPr>
            <a:r>
              <a:rPr lang="en-IN" b="0" i="0" dirty="0">
                <a:effectLst/>
                <a:latin typeface="Calibri" panose="020F0502020204030204" pitchFamily="34" charset="0"/>
                <a:cs typeface="Calibri" panose="020F0502020204030204" pitchFamily="34" charset="0"/>
              </a:rPr>
              <a:t>9 : 5</a:t>
            </a:r>
            <a:endParaRPr lang="en-IN" b="0" i="0" dirty="0">
              <a:effectLst/>
              <a:latin typeface="Calibri" panose="020F0502020204030204" pitchFamily="34" charset="0"/>
              <a:cs typeface="Calibri" panose="020F0502020204030204" pitchFamily="34" charset="0"/>
            </a:endParaRPr>
          </a:p>
          <a:p>
            <a:pPr marL="0" indent="0">
              <a:buNone/>
            </a:pPr>
            <a:endParaRPr lang="en-US" i="0" dirty="0">
              <a:solidFill>
                <a:srgbClr val="0B132A"/>
              </a:solidFill>
              <a:effectLst/>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4</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33805"/>
            <a:ext cx="10515600" cy="4943475"/>
          </a:xfrm>
        </p:spPr>
        <p:txBody>
          <a:bodyPr/>
          <a:lstStyle/>
          <a:p>
            <a:pPr marL="0" indent="0">
              <a:buNone/>
            </a:pPr>
            <a:r>
              <a:rPr lang="en-US" b="0" i="0" dirty="0">
                <a:solidFill>
                  <a:srgbClr val="000000"/>
                </a:solidFill>
                <a:effectLst/>
                <a:latin typeface="Calibri" panose="020F0502020204030204" pitchFamily="34" charset="0"/>
                <a:cs typeface="Calibri" panose="020F0502020204030204" pitchFamily="34" charset="0"/>
              </a:rPr>
              <a:t>A person spends 1/3rd of the money with him on clothes, 1/5th of the remaining on food and 1/4th of the remaining on travel. Now, he is left with Rs 100. How much did he have with him in the beginning?</a:t>
            </a:r>
            <a:endParaRPr lang="en-US" b="0" i="0" dirty="0">
              <a:solidFill>
                <a:srgbClr val="000000"/>
              </a:solidFill>
              <a:effectLst/>
              <a:latin typeface="Calibri" panose="020F0502020204030204" pitchFamily="34" charset="0"/>
              <a:cs typeface="Calibri" panose="020F0502020204030204" pitchFamily="34" charset="0"/>
            </a:endParaRPr>
          </a:p>
          <a:p>
            <a:pPr marL="0" indent="0">
              <a:buNone/>
            </a:pPr>
            <a:endParaRPr lang="en-US" dirty="0">
              <a:solidFill>
                <a:srgbClr val="000000"/>
              </a:solidFill>
              <a:latin typeface="Calibri" panose="020F0502020204030204" pitchFamily="34" charset="0"/>
              <a:cs typeface="Calibri" panose="020F0502020204030204" pitchFamily="34" charset="0"/>
            </a:endParaRPr>
          </a:p>
          <a:p>
            <a:pPr marL="514350" indent="-514350" algn="l">
              <a:buFont typeface="+mj-lt"/>
              <a:buAutoNum type="alphaLcParenR"/>
            </a:pPr>
            <a:r>
              <a:rPr lang="fr-FR" b="0" i="0" dirty="0" err="1">
                <a:solidFill>
                  <a:srgbClr val="000000"/>
                </a:solidFill>
                <a:effectLst/>
                <a:latin typeface="Calibri" panose="020F0502020204030204" pitchFamily="34" charset="0"/>
                <a:cs typeface="Calibri" panose="020F0502020204030204" pitchFamily="34" charset="0"/>
              </a:rPr>
              <a:t>Rs</a:t>
            </a:r>
            <a:r>
              <a:rPr lang="fr-FR" b="0" i="0" dirty="0">
                <a:solidFill>
                  <a:srgbClr val="000000"/>
                </a:solidFill>
                <a:effectLst/>
                <a:latin typeface="Calibri" panose="020F0502020204030204" pitchFamily="34" charset="0"/>
                <a:cs typeface="Calibri" panose="020F0502020204030204" pitchFamily="34" charset="0"/>
              </a:rPr>
              <a:t> 200</a:t>
            </a:r>
            <a:endParaRPr lang="fr-FR" b="0" i="0" dirty="0">
              <a:solidFill>
                <a:srgbClr val="000000"/>
              </a:solidFill>
              <a:effectLst/>
              <a:latin typeface="Calibri" panose="020F0502020204030204" pitchFamily="34" charset="0"/>
              <a:cs typeface="Calibri" panose="020F0502020204030204" pitchFamily="34" charset="0"/>
            </a:endParaRPr>
          </a:p>
          <a:p>
            <a:pPr marL="514350" indent="-514350" algn="l">
              <a:buFont typeface="+mj-lt"/>
              <a:buAutoNum type="alphaLcParenR"/>
            </a:pPr>
            <a:r>
              <a:rPr lang="fr-FR" b="0" i="0" dirty="0">
                <a:solidFill>
                  <a:srgbClr val="000000"/>
                </a:solidFill>
                <a:effectLst/>
                <a:latin typeface="Calibri" panose="020F0502020204030204" pitchFamily="34" charset="0"/>
                <a:cs typeface="Calibri" panose="020F0502020204030204" pitchFamily="34" charset="0"/>
              </a:rPr>
              <a:t>Rs 250</a:t>
            </a:r>
            <a:endParaRPr lang="fr-FR" b="0" i="0" dirty="0">
              <a:solidFill>
                <a:srgbClr val="000000"/>
              </a:solidFill>
              <a:effectLst/>
              <a:latin typeface="Calibri" panose="020F0502020204030204" pitchFamily="34" charset="0"/>
              <a:cs typeface="Calibri" panose="020F0502020204030204" pitchFamily="34" charset="0"/>
            </a:endParaRPr>
          </a:p>
          <a:p>
            <a:pPr marL="514350" indent="-514350" algn="l">
              <a:buFont typeface="+mj-lt"/>
              <a:buAutoNum type="alphaLcParenR"/>
            </a:pPr>
            <a:r>
              <a:rPr lang="fr-FR" b="0" i="0" dirty="0" err="1">
                <a:solidFill>
                  <a:srgbClr val="000000"/>
                </a:solidFill>
                <a:effectLst/>
                <a:latin typeface="Calibri" panose="020F0502020204030204" pitchFamily="34" charset="0"/>
                <a:cs typeface="Calibri" panose="020F0502020204030204" pitchFamily="34" charset="0"/>
              </a:rPr>
              <a:t>Rs</a:t>
            </a:r>
            <a:r>
              <a:rPr lang="fr-FR" b="0" i="0" dirty="0">
                <a:solidFill>
                  <a:srgbClr val="000000"/>
                </a:solidFill>
                <a:effectLst/>
                <a:latin typeface="Calibri" panose="020F0502020204030204" pitchFamily="34" charset="0"/>
                <a:cs typeface="Calibri" panose="020F0502020204030204" pitchFamily="34" charset="0"/>
              </a:rPr>
              <a:t> 300</a:t>
            </a:r>
            <a:endParaRPr lang="fr-FR" b="0" i="0" dirty="0">
              <a:solidFill>
                <a:srgbClr val="000000"/>
              </a:solidFill>
              <a:effectLst/>
              <a:latin typeface="Calibri" panose="020F0502020204030204" pitchFamily="34" charset="0"/>
              <a:cs typeface="Calibri" panose="020F0502020204030204" pitchFamily="34" charset="0"/>
            </a:endParaRPr>
          </a:p>
          <a:p>
            <a:pPr marL="514350" indent="-514350" algn="l">
              <a:buFont typeface="+mj-lt"/>
              <a:buAutoNum type="alphaLcParenR"/>
            </a:pPr>
            <a:r>
              <a:rPr lang="fr-FR" b="0" i="0" dirty="0" err="1">
                <a:solidFill>
                  <a:srgbClr val="000000"/>
                </a:solidFill>
                <a:effectLst/>
                <a:latin typeface="Calibri" panose="020F0502020204030204" pitchFamily="34" charset="0"/>
                <a:cs typeface="Calibri" panose="020F0502020204030204" pitchFamily="34" charset="0"/>
              </a:rPr>
              <a:t>Rs</a:t>
            </a:r>
            <a:r>
              <a:rPr lang="fr-FR" b="0" i="0" dirty="0">
                <a:solidFill>
                  <a:srgbClr val="000000"/>
                </a:solidFill>
                <a:effectLst/>
                <a:latin typeface="Calibri" panose="020F0502020204030204" pitchFamily="34" charset="0"/>
                <a:cs typeface="Calibri" panose="020F0502020204030204" pitchFamily="34" charset="0"/>
              </a:rPr>
              <a:t> 450</a:t>
            </a:r>
            <a:endParaRPr lang="fr-FR" b="0" i="0" dirty="0">
              <a:solidFill>
                <a:srgbClr val="000000"/>
              </a:solidFill>
              <a:effectLst/>
              <a:latin typeface="Calibri" panose="020F0502020204030204" pitchFamily="34" charset="0"/>
              <a:cs typeface="Calibri" panose="020F0502020204030204" pitchFamily="34" charset="0"/>
            </a:endParaRPr>
          </a:p>
          <a:p>
            <a:pPr marL="0" indent="0">
              <a:buNone/>
            </a:pPr>
            <a:endParaRPr lang="en-US" dirty="0">
              <a:solidFill>
                <a:srgbClr val="000000"/>
              </a:solidFill>
              <a:latin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cs typeface="Calibri" panose="020F0502020204030204" pitchFamily="34" charset="0"/>
            </a:endParaRPr>
          </a:p>
        </p:txBody>
      </p:sp>
      <p:sp>
        <p:nvSpPr>
          <p:cNvPr id="4" name="Title 3"/>
          <p:cNvSpPr>
            <a:spLocks noGrp="1"/>
          </p:cNvSpPr>
          <p:nvPr>
            <p:ph type="title"/>
          </p:nvPr>
        </p:nvSpPr>
        <p:spPr>
          <a:xfrm>
            <a:off x="0" y="0"/>
            <a:ext cx="12192635" cy="955040"/>
          </a:xfrm>
          <a:solidFill>
            <a:schemeClr val="accent5">
              <a:lumMod val="60000"/>
              <a:lumOff val="40000"/>
            </a:schemeClr>
          </a:solidFill>
        </p:spPr>
        <p:txBody>
          <a:bodyPr/>
          <a:p>
            <a:pPr algn="ctr"/>
            <a:r>
              <a:rPr lang="en-US" altLang="en-IN" sz="4800" b="1">
                <a:solidFill>
                  <a:schemeClr val="accent1">
                    <a:lumMod val="50000"/>
                  </a:schemeClr>
                </a:solidFill>
              </a:rPr>
              <a:t>QUESTION 5</a:t>
            </a:r>
            <a:endParaRPr lang="en-US" altLang="en-IN" sz="4800" b="1">
              <a:solidFill>
                <a:schemeClr val="accent1">
                  <a:lumMod val="50000"/>
                </a:schemeClr>
              </a:solidFill>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5834</Words>
  <Application>WPS Presentation</Application>
  <PresentationFormat>Widescreen</PresentationFormat>
  <Paragraphs>174</Paragraphs>
  <Slides>20</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Calibri</vt:lpstr>
      <vt:lpstr>Times New Roman</vt:lpstr>
      <vt:lpstr>Microsoft YaHei</vt:lpstr>
      <vt:lpstr>Arial Unicode MS</vt:lpstr>
      <vt:lpstr>Calibri Light</vt:lpstr>
      <vt:lpstr>Nunito Sans</vt:lpstr>
      <vt:lpstr>Segoe Print</vt:lpstr>
      <vt:lpstr>Office Theme</vt:lpstr>
      <vt:lpstr>PowerPoint 演示文稿</vt:lpstr>
      <vt:lpstr>RATIO AND PROPORTION</vt:lpstr>
      <vt:lpstr>INTRODUCTION</vt:lpstr>
      <vt:lpstr>PowerPoint 演示文稿</vt:lpstr>
      <vt:lpstr>QUESTION 1</vt:lpstr>
      <vt:lpstr>QUESTION 2</vt:lpstr>
      <vt:lpstr>QUESTION 3</vt:lpstr>
      <vt:lpstr>QUESTION 4</vt:lpstr>
      <vt:lpstr>QUESTION 5</vt:lpstr>
      <vt:lpstr>QUESTION 6</vt:lpstr>
      <vt:lpstr>QUESTION 7</vt:lpstr>
      <vt:lpstr>QUESTION 8</vt:lpstr>
      <vt:lpstr>QUESTION 9</vt:lpstr>
      <vt:lpstr>QUESTION 10</vt:lpstr>
      <vt:lpstr>QUESTION 13</vt:lpstr>
      <vt:lpstr>QUESTION 11</vt:lpstr>
      <vt:lpstr>QUESTION 12</vt:lpstr>
      <vt:lpstr>QUESTION 15</vt:lpstr>
      <vt:lpstr>QUESTION 9</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RATIO AND PROPORTION</dc:title>
  <dc:creator>KEERTHIKA SRIDHAR</dc:creator>
  <cp:lastModifiedBy>Keerthika</cp:lastModifiedBy>
  <cp:revision>57</cp:revision>
  <dcterms:created xsi:type="dcterms:W3CDTF">2024-04-04T07:36:00Z</dcterms:created>
  <dcterms:modified xsi:type="dcterms:W3CDTF">2024-09-30T08:35:52Z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02047135F2D148F8B047FF27487FDE55_12</vt:lpwstr>
  </property>
  <property fmtid="{D5CDD505-2E9C-101B-9397-08002B2CF9AE}" pid="3" name="KSOProductBuildVer">
    <vt:lpwstr>1033-12.2.0.18283</vt:lpwstr>
  </property>
</Properties>
</file>