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3" r:id="rId6"/>
    <p:sldId id="272" r:id="rId7"/>
    <p:sldId id="274" r:id="rId8"/>
    <p:sldId id="260" r:id="rId9"/>
    <p:sldId id="275" r:id="rId10"/>
    <p:sldId id="263" r:id="rId11"/>
    <p:sldId id="276" r:id="rId12"/>
    <p:sldId id="262" r:id="rId13"/>
    <p:sldId id="277" r:id="rId14"/>
    <p:sldId id="264" r:id="rId15"/>
    <p:sldId id="283" r:id="rId16"/>
    <p:sldId id="261" r:id="rId17"/>
    <p:sldId id="259" r:id="rId18"/>
    <p:sldId id="267" r:id="rId19"/>
    <p:sldId id="258" r:id="rId20"/>
    <p:sldId id="280" r:id="rId21"/>
    <p:sldId id="281" r:id="rId22"/>
    <p:sldId id="266" r:id="rId23"/>
    <p:sldId id="282" r:id="rId24"/>
    <p:sldId id="265" r:id="rId25"/>
    <p:sldId id="284" r:id="rId26"/>
    <p:sldId id="268" r:id="rId27"/>
    <p:sldId id="285" r:id="rId28"/>
    <p:sldId id="278" r:id="rId29"/>
    <p:sldId id="271" r:id="rId30"/>
    <p:sldId id="286" r:id="rId31"/>
    <p:sldId id="270" r:id="rId32"/>
    <p:sldId id="279"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54000" autoAdjust="0"/>
  </p:normalViewPr>
  <p:slideViewPr>
    <p:cSldViewPr snapToGrid="0">
      <p:cViewPr varScale="1">
        <p:scale>
          <a:sx n="39" d="100"/>
          <a:sy n="39" d="100"/>
        </p:scale>
        <p:origin x="21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3ED67-D9D8-4365-B85E-B8F24B2F9EF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6583-990B-4707-82AF-703527F7BB4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a:t>
            </a:r>
            <a:r>
              <a:rPr lang="en-US" baseline="0" dirty="0"/>
              <a:t> </a:t>
            </a:r>
            <a:endParaRPr lang="en-US" baseline="0" dirty="0"/>
          </a:p>
          <a:p>
            <a:endParaRPr lang="en-US" baseline="0" dirty="0"/>
          </a:p>
          <a:p>
            <a:r>
              <a:rPr lang="en-US" baseline="0" dirty="0"/>
              <a:t>       Arun    Prabu     Babu      Karthik           Kavin          Velu            Rahul</a:t>
            </a:r>
            <a:endParaRPr lang="en-US" baseline="0" dirty="0"/>
          </a:p>
          <a:p>
            <a:r>
              <a:rPr lang="en-US" baseline="0" dirty="0"/>
              <a:t>  ----|---------|---------|---------|---------------|-------------|-------------|----  </a:t>
            </a:r>
            <a:endParaRPr lang="en-US" baseline="0" dirty="0"/>
          </a:p>
          <a:p>
            <a:r>
              <a:rPr lang="en-US" baseline="0" dirty="0"/>
              <a:t>     Hindi     Tamil      Telugu   Malayalam     Kannada      Marathi     Bengali</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endParaRPr lang="en-US" dirty="0"/>
          </a:p>
          <a:p>
            <a:r>
              <a:rPr lang="en-US" dirty="0"/>
              <a:t>         D</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The number formed by</a:t>
            </a:r>
            <a:r>
              <a:rPr lang="en-IN" sz="1200" b="1" kern="1200" dirty="0" smtClean="0">
                <a:solidFill>
                  <a:schemeClr val="tx1"/>
                </a:solidFill>
                <a:effectLst/>
                <a:latin typeface="+mn-lt"/>
                <a:ea typeface="+mn-ea"/>
                <a:cs typeface="+mn-cs"/>
              </a:rPr>
              <a:t> 5rd and 6th digit </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a</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The number formed by</a:t>
            </a:r>
            <a:r>
              <a:rPr lang="en-IN" sz="1200" b="1" kern="1200" dirty="0" smtClean="0">
                <a:solidFill>
                  <a:schemeClr val="tx1"/>
                </a:solidFill>
                <a:effectLst/>
                <a:latin typeface="+mn-lt"/>
                <a:ea typeface="+mn-ea"/>
                <a:cs typeface="+mn-cs"/>
              </a:rPr>
              <a:t> 3rd and 4th digit </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a^2</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b="1" kern="1200" dirty="0" smtClean="0">
                <a:solidFill>
                  <a:schemeClr val="tx1"/>
                </a:solidFill>
                <a:effectLst/>
                <a:latin typeface="+mn-lt"/>
                <a:ea typeface="+mn-ea"/>
                <a:cs typeface="+mn-cs"/>
              </a:rPr>
              <a:t>5th digit = 0 </a:t>
            </a:r>
            <a:r>
              <a:rPr lang="en-IN" sz="1200" kern="1200" dirty="0" smtClean="0">
                <a:solidFill>
                  <a:schemeClr val="tx1"/>
                </a:solidFill>
                <a:effectLst/>
                <a:latin typeface="+mn-lt"/>
                <a:ea typeface="+mn-ea"/>
                <a:cs typeface="+mn-cs"/>
              </a:rPr>
              <a:t>(</a:t>
            </a:r>
            <a:r>
              <a:rPr lang="en-IN" sz="1200" kern="1200" dirty="0" err="1" smtClean="0">
                <a:solidFill>
                  <a:schemeClr val="tx1"/>
                </a:solidFill>
                <a:effectLst/>
                <a:latin typeface="+mn-lt"/>
                <a:ea typeface="+mn-ea"/>
                <a:cs typeface="+mn-cs"/>
              </a:rPr>
              <a:t>bcoz</a:t>
            </a:r>
            <a:r>
              <a:rPr lang="en-IN" sz="1200" kern="1200" dirty="0" smtClean="0">
                <a:solidFill>
                  <a:schemeClr val="tx1"/>
                </a:solidFill>
                <a:effectLst/>
                <a:latin typeface="+mn-lt"/>
                <a:ea typeface="+mn-ea"/>
                <a:cs typeface="+mn-cs"/>
              </a:rPr>
              <a:t> 5th and 6th is 2 digit means the </a:t>
            </a:r>
            <a:r>
              <a:rPr lang="en-IN" sz="1200" kern="1200" dirty="0" err="1" smtClean="0">
                <a:solidFill>
                  <a:schemeClr val="tx1"/>
                </a:solidFill>
                <a:effectLst/>
                <a:latin typeface="+mn-lt"/>
                <a:ea typeface="+mn-ea"/>
                <a:cs typeface="+mn-cs"/>
              </a:rPr>
              <a:t>sqrt</a:t>
            </a:r>
            <a:r>
              <a:rPr lang="en-IN" sz="1200" kern="1200" dirty="0" smtClean="0">
                <a:solidFill>
                  <a:schemeClr val="tx1"/>
                </a:solidFill>
                <a:effectLst/>
                <a:latin typeface="+mn-lt"/>
                <a:ea typeface="+mn-ea"/>
                <a:cs typeface="+mn-cs"/>
              </a:rPr>
              <a:t> will be 3 digit number. e.g. 10^2=100) </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2nd digit is half of 4th digit then </a:t>
            </a:r>
            <a:r>
              <a:rPr lang="en-IN" sz="1200" b="1" kern="1200" dirty="0" smtClean="0">
                <a:solidFill>
                  <a:schemeClr val="tx1"/>
                </a:solidFill>
                <a:effectLst/>
                <a:latin typeface="+mn-lt"/>
                <a:ea typeface="+mn-ea"/>
                <a:cs typeface="+mn-cs"/>
              </a:rPr>
              <a:t>4th digit is even</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if 4th is even then a is also even , </a:t>
            </a:r>
            <a:r>
              <a:rPr lang="en-IN" sz="1200" b="1" kern="1200" dirty="0" smtClean="0">
                <a:solidFill>
                  <a:schemeClr val="tx1"/>
                </a:solidFill>
                <a:effectLst/>
                <a:latin typeface="+mn-lt"/>
                <a:ea typeface="+mn-ea"/>
                <a:cs typeface="+mn-cs"/>
              </a:rPr>
              <a:t>a=[2,4,6,8]</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[a^3] digit + 1 digit = 7th digit no.  then possibility are</a:t>
            </a:r>
            <a:r>
              <a:rPr lang="en-IN" sz="1200" b="1" kern="1200" dirty="0" smtClean="0">
                <a:solidFill>
                  <a:schemeClr val="tx1"/>
                </a:solidFill>
                <a:effectLst/>
                <a:latin typeface="+mn-lt"/>
                <a:ea typeface="+mn-ea"/>
                <a:cs typeface="+mn-cs"/>
              </a:rPr>
              <a:t> [2,3,4]</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IN" sz="1200" kern="1200" dirty="0" smtClean="0">
                <a:solidFill>
                  <a:schemeClr val="tx1"/>
                </a:solidFill>
                <a:effectLst/>
                <a:latin typeface="+mn-lt"/>
                <a:ea typeface="+mn-ea"/>
                <a:cs typeface="+mn-cs"/>
              </a:rPr>
              <a:t>e.g. 0^3 = 1 digit + 1 digit = </a:t>
            </a:r>
            <a:r>
              <a:rPr lang="en-IN" sz="1200" b="1" kern="1200" dirty="0" smtClean="0">
                <a:solidFill>
                  <a:schemeClr val="tx1"/>
                </a:solidFill>
                <a:effectLst/>
                <a:latin typeface="+mn-lt"/>
                <a:ea typeface="+mn-ea"/>
                <a:cs typeface="+mn-cs"/>
              </a:rPr>
              <a:t>2 digit ; </a:t>
            </a:r>
            <a:r>
              <a:rPr lang="en-IN" sz="1200" kern="1200" dirty="0" smtClean="0">
                <a:solidFill>
                  <a:schemeClr val="tx1"/>
                </a:solidFill>
                <a:effectLst/>
                <a:latin typeface="+mn-lt"/>
                <a:ea typeface="+mn-ea"/>
                <a:cs typeface="+mn-cs"/>
              </a:rPr>
              <a:t>4^3 =64 ==&gt; 2 digit + 1 digit = </a:t>
            </a:r>
            <a:r>
              <a:rPr lang="en-IN" sz="1200" b="1" kern="1200" dirty="0" smtClean="0">
                <a:solidFill>
                  <a:schemeClr val="tx1"/>
                </a:solidFill>
                <a:effectLst/>
                <a:latin typeface="+mn-lt"/>
                <a:ea typeface="+mn-ea"/>
                <a:cs typeface="+mn-cs"/>
              </a:rPr>
              <a:t>3 digit </a:t>
            </a:r>
            <a:r>
              <a:rPr lang="en-IN" sz="1200" kern="1200" dirty="0" smtClean="0">
                <a:solidFill>
                  <a:schemeClr val="tx1"/>
                </a:solidFill>
                <a:effectLst/>
                <a:latin typeface="+mn-lt"/>
                <a:ea typeface="+mn-ea"/>
                <a:cs typeface="+mn-cs"/>
              </a:rPr>
              <a:t>; 9^3 = 729 ==&gt; 3 digit + 1 digit = </a:t>
            </a:r>
            <a:r>
              <a:rPr lang="en-IN" sz="1200" b="1" kern="1200" dirty="0" smtClean="0">
                <a:solidFill>
                  <a:schemeClr val="tx1"/>
                </a:solidFill>
                <a:effectLst/>
                <a:latin typeface="+mn-lt"/>
                <a:ea typeface="+mn-ea"/>
                <a:cs typeface="+mn-cs"/>
              </a:rPr>
              <a:t>4 digit </a:t>
            </a:r>
            <a:r>
              <a:rPr lang="en-IN" sz="1200" kern="1200" dirty="0" smtClean="0">
                <a:solidFill>
                  <a:schemeClr val="tx1"/>
                </a:solidFill>
                <a:effectLst/>
                <a:latin typeface="+mn-lt"/>
                <a:ea typeface="+mn-ea"/>
                <a:cs typeface="+mn-cs"/>
              </a:rPr>
              <a:t>number.</a:t>
            </a:r>
            <a:endParaRPr lang="en-IN"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 4/6         2           0            4            0            2             2            6/4</a:t>
            </a:r>
            <a:endParaRPr lang="en-IN"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a=2           ------|---------|---------|---------|---------|---------|----------|----------|----sum = 20</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                        6/9          3            1             6            0            4             3             7/4</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a=4           ------|---------|---------|---------|---------|---------|----------|----------|----sum = 30</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                         6/9         3           3             6            0            6              4           2/9</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a=6           ------|---------|---------|---------|---------|---------|----------|----------|----sum = 30/40</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                       4/6           2            6           4            0            8              4             2/0</a:t>
            </a: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sz="1200" kern="1200" dirty="0" smtClean="0">
                <a:solidFill>
                  <a:schemeClr val="tx1"/>
                </a:solidFill>
                <a:effectLst/>
                <a:latin typeface="+mn-lt"/>
                <a:ea typeface="+mn-ea"/>
                <a:cs typeface="+mn-cs"/>
              </a:rPr>
              <a:t>a=8          ------|---------|---------|---------|---------|---------|----------|----------|----sum = 30</a:t>
            </a:r>
            <a:endParaRPr lang="en-IN"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ans</a:t>
            </a:r>
            <a:r>
              <a:rPr lang="en-IN" dirty="0" smtClean="0"/>
              <a:t>:    1) c</a:t>
            </a:r>
            <a:endParaRPr lang="en-IN" dirty="0" smtClean="0"/>
          </a:p>
          <a:p>
            <a:r>
              <a:rPr lang="en-IN" dirty="0" smtClean="0"/>
              <a:t>          2) d</a:t>
            </a:r>
            <a:endParaRPr lang="en-IN" dirty="0" smtClean="0"/>
          </a:p>
          <a:p>
            <a:r>
              <a:rPr lang="en-IN" dirty="0" smtClean="0"/>
              <a:t>          3) d</a:t>
            </a:r>
            <a:endParaRPr lang="en-IN"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0" indent="0">
              <a:buNone/>
            </a:pPr>
            <a:br>
              <a:rPr lang="en-US" dirty="0">
                <a:sym typeface="+mn-ea"/>
              </a:rPr>
            </a:br>
            <a:r>
              <a:rPr lang="en-US" dirty="0">
                <a:sym typeface="+mn-ea"/>
              </a:rPr>
              <a:t>         Orange        Papaya     Rambutan/Grapes   Kiwi</a:t>
            </a:r>
            <a:endParaRPr lang="en-US" dirty="0"/>
          </a:p>
          <a:p>
            <a:pPr marL="0" indent="0">
              <a:buNone/>
            </a:pPr>
            <a:r>
              <a:rPr lang="en-US" dirty="0">
                <a:sym typeface="+mn-ea"/>
              </a:rPr>
              <a:t>             Q                   R                      P                      S</a:t>
            </a:r>
            <a:endParaRPr lang="en-US" dirty="0"/>
          </a:p>
          <a:p>
            <a:pPr marL="0" indent="0">
              <a:buNone/>
            </a:pPr>
            <a:r>
              <a:rPr lang="en-US" dirty="0">
                <a:sym typeface="+mn-ea"/>
              </a:rPr>
              <a:t>              |--------------|----------------|----------------|</a:t>
            </a:r>
            <a:endParaRPr lang="en-US" dirty="0"/>
          </a:p>
          <a:p>
            <a:pPr marL="0" indent="0">
              <a:buNone/>
            </a:pPr>
            <a:endParaRPr lang="en-US" dirty="0"/>
          </a:p>
          <a:p>
            <a:pPr marL="0" indent="0">
              <a:buNone/>
            </a:pPr>
            <a:endParaRPr lang="en-US" dirty="0"/>
          </a:p>
          <a:p>
            <a:pPr marL="0" indent="0">
              <a:buNone/>
            </a:pPr>
            <a:r>
              <a:rPr lang="en-US" dirty="0">
                <a:sym typeface="+mn-ea"/>
              </a:rPr>
              <a:t>             |--------------|----------------|-----------------|</a:t>
            </a:r>
            <a:endParaRPr lang="en-US" dirty="0"/>
          </a:p>
          <a:p>
            <a:pPr marL="0" indent="0">
              <a:buNone/>
            </a:pPr>
            <a:r>
              <a:rPr lang="en-US" dirty="0">
                <a:sym typeface="+mn-ea"/>
              </a:rPr>
              <a:t>            K                    L                      M                       J</a:t>
            </a:r>
            <a:endParaRPr lang="en-US" dirty="0"/>
          </a:p>
          <a:p>
            <a:pPr marL="0" indent="0">
              <a:buNone/>
            </a:pPr>
            <a:r>
              <a:rPr lang="en-US" dirty="0">
                <a:sym typeface="+mn-ea"/>
              </a:rPr>
              <a:t>         Apple    Grapes/Rambutan   Guava              Mango</a:t>
            </a:r>
            <a:endParaRPr lang="en-IN" dirty="0"/>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Correct answer </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A</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D</a:t>
            </a:r>
            <a:endParaRPr lang="en-US" sz="1200" b="0" i="0" kern="1200" dirty="0">
              <a:solidFill>
                <a:schemeClr val="tx1"/>
              </a:solidFill>
              <a:effectLst/>
              <a:latin typeface="+mn-lt"/>
              <a:ea typeface="+mn-ea"/>
              <a:cs typeface="+mn-cs"/>
            </a:endParaRPr>
          </a:p>
          <a:p>
            <a:pPr marL="0" indent="0">
              <a:buNone/>
            </a:pPr>
            <a:br>
              <a:rPr lang="en-US" dirty="0"/>
            </a:br>
            <a:r>
              <a:rPr lang="en-US" dirty="0"/>
              <a:t>         Orange        Papaya     Rambutan/Grapes   Kiwi</a:t>
            </a:r>
            <a:endParaRPr lang="en-US" dirty="0"/>
          </a:p>
          <a:p>
            <a:pPr marL="0" indent="0">
              <a:buNone/>
            </a:pPr>
            <a:r>
              <a:rPr lang="en-US" dirty="0"/>
              <a:t>             Q                   R                      P                      S</a:t>
            </a:r>
            <a:endParaRPr lang="en-US" dirty="0"/>
          </a:p>
          <a:p>
            <a:pPr marL="0" indent="0">
              <a:buNone/>
            </a:pPr>
            <a:r>
              <a:rPr lang="en-US" dirty="0"/>
              <a:t>              |--------------|----------------|----------------|</a:t>
            </a:r>
            <a:endParaRPr lang="en-US" dirty="0"/>
          </a:p>
          <a:p>
            <a:pPr marL="0" indent="0">
              <a:buNone/>
            </a:pPr>
            <a:endParaRPr lang="en-US" dirty="0"/>
          </a:p>
          <a:p>
            <a:pPr marL="0" indent="0">
              <a:buNone/>
            </a:pPr>
            <a:endParaRPr lang="en-US" dirty="0"/>
          </a:p>
          <a:p>
            <a:pPr marL="0" indent="0">
              <a:buNone/>
            </a:pPr>
            <a:r>
              <a:rPr lang="en-US" dirty="0"/>
              <a:t>             |--------------|----------------|-----------------|</a:t>
            </a:r>
            <a:endParaRPr lang="en-US" dirty="0"/>
          </a:p>
          <a:p>
            <a:pPr marL="0" indent="0">
              <a:buNone/>
            </a:pPr>
            <a:r>
              <a:rPr lang="en-US" dirty="0"/>
              <a:t>            K                    L                      M                       J</a:t>
            </a:r>
            <a:endParaRPr lang="en-US" dirty="0"/>
          </a:p>
          <a:p>
            <a:pPr marL="0" indent="0">
              <a:buNone/>
            </a:pPr>
            <a:r>
              <a:rPr lang="en-US" dirty="0"/>
              <a:t>         Apple    Grapes/Rambutan   Guava              Mango</a:t>
            </a:r>
            <a:endParaRPr lang="en-IN" dirty="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ANS: Case 2</a:t>
            </a:r>
            <a:endParaRPr lang="en-US" baseline="0" dirty="0">
              <a:sym typeface="Wingdings" panose="05000000000000000000" pitchFamily="2" charset="2"/>
            </a:endParaRPr>
          </a:p>
          <a:p>
            <a:endParaRPr lang="en-US" baseline="0" dirty="0">
              <a:sym typeface="Wingdings" panose="05000000000000000000" pitchFamily="2" charset="2"/>
            </a:endParaRPr>
          </a:p>
          <a:p>
            <a:r>
              <a:rPr lang="en-US" dirty="0"/>
              <a:t>Case: 1</a:t>
            </a:r>
            <a:endParaRPr lang="en-US" dirty="0"/>
          </a:p>
          <a:p>
            <a:r>
              <a:rPr lang="en-IN" dirty="0"/>
              <a:t>                           W                     X                     Z                    Y</a:t>
            </a:r>
            <a:endParaRPr lang="en-IN" dirty="0"/>
          </a:p>
          <a:p>
            <a:r>
              <a:rPr lang="en-IN" dirty="0"/>
              <a:t>                            |----------------|---------------|---------------|</a:t>
            </a:r>
            <a:endParaRPr lang="en-IN" dirty="0"/>
          </a:p>
          <a:p>
            <a:r>
              <a:rPr lang="en-IN" dirty="0"/>
              <a:t>                         Pilot             Engineer          Doctor          Scientist</a:t>
            </a:r>
            <a:endParaRPr lang="en-IN" dirty="0"/>
          </a:p>
          <a:p>
            <a:endParaRPr lang="en-IN" dirty="0"/>
          </a:p>
          <a:p>
            <a:endParaRPr lang="en-IN" dirty="0"/>
          </a:p>
          <a:p>
            <a:r>
              <a:rPr lang="en-IN" dirty="0"/>
              <a:t>                          H                      G                      E                     F</a:t>
            </a:r>
            <a:endParaRPr lang="en-IN" dirty="0"/>
          </a:p>
          <a:p>
            <a:r>
              <a:rPr lang="en-IN" dirty="0"/>
              <a:t>                           |----------------|----------------|---------------|</a:t>
            </a:r>
            <a:endParaRPr lang="en-IN" dirty="0"/>
          </a:p>
          <a:p>
            <a:r>
              <a:rPr lang="en-IN" dirty="0"/>
              <a:t>                        Pilot              Scientist         Doctor            Engineer</a:t>
            </a:r>
            <a:endParaRPr lang="en-IN" dirty="0"/>
          </a:p>
          <a:p>
            <a:r>
              <a:rPr lang="en-IN" dirty="0"/>
              <a:t>Case: 2</a:t>
            </a:r>
            <a:endParaRPr lang="en-IN" dirty="0"/>
          </a:p>
          <a:p>
            <a:endParaRPr lang="en-IN" dirty="0"/>
          </a:p>
          <a:p>
            <a:r>
              <a:rPr lang="en-IN" dirty="0"/>
              <a:t>                           X                      W                    Y                    Z</a:t>
            </a:r>
            <a:endParaRPr lang="en-IN" dirty="0"/>
          </a:p>
          <a:p>
            <a:r>
              <a:rPr lang="en-IN" dirty="0"/>
              <a:t>                            |----------------|---------------|---------------|</a:t>
            </a:r>
            <a:endParaRPr lang="en-IN" dirty="0"/>
          </a:p>
          <a:p>
            <a:r>
              <a:rPr lang="en-IN" dirty="0"/>
              <a:t>                        Engineer         Doctor         Scientist            Pilot </a:t>
            </a:r>
            <a:endParaRPr lang="en-IN" dirty="0"/>
          </a:p>
          <a:p>
            <a:endParaRPr lang="en-IN" dirty="0"/>
          </a:p>
          <a:p>
            <a:r>
              <a:rPr lang="en-IN" dirty="0"/>
              <a:t>                          G                      H                      F                     E</a:t>
            </a:r>
            <a:endParaRPr lang="en-IN" dirty="0"/>
          </a:p>
          <a:p>
            <a:r>
              <a:rPr lang="en-IN" dirty="0"/>
              <a:t>                           |----------------|----------------|---------------|</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r>
              <a:rPr lang="en-IN" dirty="0"/>
              <a:t>                     Scientist                 Pilot                Engineer         Doctor</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B</a:t>
            </a:r>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a:t>
            </a:r>
            <a:endParaRPr lang="en-US" dirty="0"/>
          </a:p>
          <a:p>
            <a:pPr marL="228600" indent="-228600">
              <a:buAutoNum type="arabicPeriod"/>
            </a:pPr>
            <a:r>
              <a:rPr lang="en-US" dirty="0"/>
              <a:t>B</a:t>
            </a:r>
            <a:endParaRPr lang="en-US" dirty="0"/>
          </a:p>
          <a:p>
            <a:pPr marL="228600" indent="-228600">
              <a:buAutoNum type="arabicPeriod"/>
            </a:pPr>
            <a:r>
              <a:rPr lang="en-US" dirty="0"/>
              <a:t>C</a:t>
            </a:r>
            <a:endParaRPr lang="en-US" dirty="0"/>
          </a:p>
          <a:p>
            <a:pPr marL="228600" indent="-228600">
              <a:buAutoNum type="arabicPeriod"/>
            </a:pPr>
            <a:endParaRPr lang="en-US" dirty="0"/>
          </a:p>
          <a:p>
            <a:pPr marL="0" indent="0">
              <a:buNone/>
            </a:pPr>
            <a:r>
              <a:rPr lang="en-US" dirty="0"/>
              <a:t>      Hindu         ET             FE             TOI           DJ             HT</a:t>
            </a:r>
            <a:endParaRPr lang="en-US" dirty="0"/>
          </a:p>
          <a:p>
            <a:pPr marL="0" indent="0">
              <a:buNone/>
            </a:pPr>
            <a:r>
              <a:rPr lang="en-US" dirty="0"/>
              <a:t>     </a:t>
            </a:r>
            <a:endParaRPr lang="en-US" dirty="0"/>
          </a:p>
          <a:p>
            <a:pPr marL="0" indent="0">
              <a:buNone/>
            </a:pPr>
            <a:r>
              <a:rPr lang="en-US" dirty="0"/>
              <a:t>        A               C               F               D              B               E</a:t>
            </a:r>
            <a:endParaRPr lang="en-US" dirty="0"/>
          </a:p>
          <a:p>
            <a:pPr marL="0" indent="0">
              <a:buNone/>
            </a:pPr>
            <a:r>
              <a:rPr lang="en-US" dirty="0"/>
              <a:t>                 </a:t>
            </a:r>
            <a:endParaRPr lang="en-US" dirty="0"/>
          </a:p>
          <a:p>
            <a:pPr marL="0" indent="0">
              <a:buNone/>
            </a:pPr>
            <a:r>
              <a:rPr lang="en-US" dirty="0"/>
              <a:t>         |-----------|-----------|-----------|-----------|-----------|     ROW 1  NORTH</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dirty="0"/>
          </a:p>
          <a:p>
            <a:pPr marL="0" indent="0">
              <a:buNone/>
            </a:pPr>
            <a:r>
              <a:rPr lang="en-US" dirty="0"/>
              <a:t>        |------------|-----------|-----------|----------|------------|     ROW 2  SOUTH</a:t>
            </a:r>
            <a:endParaRPr lang="en-US" dirty="0"/>
          </a:p>
          <a:p>
            <a:pPr marL="0" indent="0">
              <a:buNone/>
            </a:pPr>
            <a:r>
              <a:rPr lang="en-US" dirty="0"/>
              <a:t>       </a:t>
            </a:r>
            <a:endParaRPr lang="en-US" dirty="0"/>
          </a:p>
          <a:p>
            <a:pPr marL="0" indent="0">
              <a:buNone/>
            </a:pPr>
            <a:r>
              <a:rPr lang="en-US" dirty="0"/>
              <a:t>       P                U               S               T              R                Q</a:t>
            </a:r>
            <a:endParaRPr lang="en-US" dirty="0"/>
          </a:p>
          <a:p>
            <a:pPr marL="0" indent="0">
              <a:buNone/>
            </a:pPr>
            <a:endParaRPr lang="en-US" dirty="0"/>
          </a:p>
          <a:p>
            <a:pPr marL="0" indent="0">
              <a:buNone/>
            </a:pPr>
            <a:r>
              <a:rPr lang="en-US" dirty="0"/>
              <a:t>      DJ              HT            TOI             FE            ET            HINDU</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a:t>
            </a:r>
            <a:endParaRPr lang="en-US" dirty="0"/>
          </a:p>
          <a:p>
            <a:pPr marL="228600" indent="-228600">
              <a:buAutoNum type="arabicPeriod"/>
            </a:pPr>
            <a:r>
              <a:rPr lang="en-US" dirty="0"/>
              <a:t>C</a:t>
            </a:r>
            <a:endParaRPr lang="en-US" dirty="0"/>
          </a:p>
          <a:p>
            <a:pPr marL="0" indent="0">
              <a:buNone/>
            </a:pPr>
            <a:endParaRPr lang="en-US" dirty="0"/>
          </a:p>
          <a:p>
            <a:pPr marL="0" indent="0">
              <a:buNone/>
            </a:pPr>
            <a:r>
              <a:rPr lang="en-US" dirty="0"/>
              <a:t> </a:t>
            </a:r>
            <a:endParaRPr lang="en-US" dirty="0"/>
          </a:p>
          <a:p>
            <a:pPr marL="0" indent="0">
              <a:buNone/>
            </a:pPr>
            <a:endParaRPr lang="en-US" dirty="0"/>
          </a:p>
          <a:p>
            <a:pPr marL="0" indent="0">
              <a:buNone/>
            </a:pPr>
            <a:r>
              <a:rPr lang="en-US" dirty="0"/>
              <a:t>      |---------|---------|---------|---------|---------|----------|---------|---------|---------|---------|</a:t>
            </a:r>
            <a:endParaRPr lang="en-US" dirty="0"/>
          </a:p>
          <a:p>
            <a:pPr marL="0" indent="0">
              <a:buNone/>
            </a:pPr>
            <a:r>
              <a:rPr lang="en-US" dirty="0"/>
              <a:t> </a:t>
            </a:r>
            <a:endParaRPr lang="en-US" dirty="0"/>
          </a:p>
          <a:p>
            <a:pPr marL="0" indent="0">
              <a:buNone/>
            </a:pPr>
            <a:r>
              <a:rPr lang="en-US" dirty="0"/>
              <a:t>     S            A            K                                       M                                         D            F            J</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       A  </a:t>
            </a:r>
            <a:endParaRPr lang="en-US" dirty="0"/>
          </a:p>
          <a:p>
            <a:r>
              <a:rPr lang="en-US" baseline="0" dirty="0"/>
              <a:t>                C</a:t>
            </a:r>
            <a:r>
              <a:rPr lang="en-US" dirty="0"/>
              <a:t>   </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1.D</a:t>
            </a:r>
            <a:endParaRPr lang="en-US" dirty="0"/>
          </a:p>
          <a:p>
            <a:r>
              <a:rPr lang="en-US" dirty="0"/>
              <a:t>2.A</a:t>
            </a:r>
            <a:endParaRPr lang="en-US" dirty="0"/>
          </a:p>
          <a:p>
            <a:endParaRPr lang="en-US" dirty="0"/>
          </a:p>
          <a:p>
            <a:endParaRPr lang="en-US" dirty="0"/>
          </a:p>
          <a:p>
            <a:r>
              <a:rPr lang="en-US" dirty="0"/>
              <a:t>           | Floor | Flat 1 | Flat 2 | Flat 3 |</a:t>
            </a:r>
            <a:endParaRPr lang="en-US" dirty="0"/>
          </a:p>
          <a:p>
            <a:r>
              <a:rPr lang="en-US" dirty="0"/>
              <a:t>           |    3    |     A    |    F     |   NIL  |</a:t>
            </a:r>
            <a:endParaRPr lang="en-US" dirty="0"/>
          </a:p>
          <a:p>
            <a:r>
              <a:rPr lang="en-US" dirty="0"/>
              <a:t>           |    2    |   NIL   |    B     |     E   |</a:t>
            </a:r>
            <a:endParaRPr lang="en-US" dirty="0"/>
          </a:p>
          <a:p>
            <a:r>
              <a:rPr lang="en-US" dirty="0"/>
              <a:t>           |    1    |     D    |    G     |    C   |</a:t>
            </a:r>
            <a:endParaRPr lang="en-US" dirty="0"/>
          </a:p>
          <a:p>
            <a:r>
              <a:rPr lang="en-US" dirty="0"/>
              <a:t>       </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1.B</a:t>
            </a:r>
            <a:endParaRPr lang="en-US" dirty="0"/>
          </a:p>
          <a:p>
            <a:r>
              <a:rPr lang="en-US" dirty="0"/>
              <a:t>2.A</a:t>
            </a:r>
            <a:endParaRPr lang="en-US" dirty="0"/>
          </a:p>
          <a:p>
            <a:endParaRPr lang="en-US" dirty="0"/>
          </a:p>
          <a:p>
            <a:endParaRPr lang="en-US" dirty="0"/>
          </a:p>
          <a:p>
            <a:r>
              <a:rPr lang="en-US" dirty="0"/>
              <a:t>       --------</a:t>
            </a:r>
            <a:r>
              <a:rPr lang="en-US" dirty="0">
                <a:sym typeface="Wingdings" panose="05000000000000000000" pitchFamily="2" charset="2"/>
              </a:rPr>
              <a:t>  J                     G   &lt;----------        </a:t>
            </a:r>
            <a:endParaRPr lang="en-US" dirty="0"/>
          </a:p>
          <a:p>
            <a:r>
              <a:rPr lang="en-US" dirty="0"/>
              <a:t>               |                                           |</a:t>
            </a:r>
            <a:endParaRPr lang="en-US" dirty="0"/>
          </a:p>
          <a:p>
            <a:r>
              <a:rPr lang="en-US" dirty="0"/>
              <a:t>       --------</a:t>
            </a:r>
            <a:r>
              <a:rPr lang="en-US" dirty="0">
                <a:sym typeface="Wingdings" panose="05000000000000000000" pitchFamily="2" charset="2"/>
              </a:rPr>
              <a:t></a:t>
            </a:r>
            <a:r>
              <a:rPr lang="en-US" dirty="0"/>
              <a:t>  B                     F   </a:t>
            </a:r>
            <a:r>
              <a:rPr lang="en-US" dirty="0">
                <a:sym typeface="Wingdings" panose="05000000000000000000" pitchFamily="2" charset="2"/>
              </a:rPr>
              <a:t>---------</a:t>
            </a:r>
            <a:endParaRPr lang="en-US" dirty="0"/>
          </a:p>
          <a:p>
            <a:r>
              <a:rPr lang="en-US" dirty="0"/>
              <a:t>               |                                           |</a:t>
            </a:r>
            <a:endParaRPr lang="en-US" dirty="0"/>
          </a:p>
          <a:p>
            <a:r>
              <a:rPr lang="en-US" dirty="0"/>
              <a:t>       --------</a:t>
            </a:r>
            <a:r>
              <a:rPr lang="en-US" dirty="0">
                <a:sym typeface="Wingdings" panose="05000000000000000000" pitchFamily="2" charset="2"/>
              </a:rPr>
              <a:t></a:t>
            </a:r>
            <a:r>
              <a:rPr lang="en-US" dirty="0"/>
              <a:t>  A                     C   </a:t>
            </a:r>
            <a:r>
              <a:rPr lang="en-US" dirty="0">
                <a:sym typeface="Wingdings" panose="05000000000000000000" pitchFamily="2" charset="2"/>
              </a:rPr>
              <a:t>---------</a:t>
            </a:r>
            <a:endParaRPr lang="en-US" dirty="0"/>
          </a:p>
          <a:p>
            <a:r>
              <a:rPr lang="en-US" dirty="0"/>
              <a:t>               |                                           |</a:t>
            </a:r>
            <a:endParaRPr lang="en-US" dirty="0"/>
          </a:p>
          <a:p>
            <a:r>
              <a:rPr lang="en-US" dirty="0"/>
              <a:t>       --------</a:t>
            </a:r>
            <a:r>
              <a:rPr lang="en-US" dirty="0">
                <a:sym typeface="Wingdings" panose="05000000000000000000" pitchFamily="2" charset="2"/>
              </a:rPr>
              <a:t></a:t>
            </a:r>
            <a:r>
              <a:rPr lang="en-US" dirty="0"/>
              <a:t>  E                      L  </a:t>
            </a:r>
            <a:r>
              <a:rPr lang="en-US" dirty="0">
                <a:sym typeface="Wingdings" panose="05000000000000000000" pitchFamily="2" charset="2"/>
              </a:rPr>
              <a:t>----------</a:t>
            </a:r>
            <a:endParaRPr lang="en-US" dirty="0"/>
          </a:p>
          <a:p>
            <a:r>
              <a:rPr lang="en-US" dirty="0"/>
              <a:t>               |                                           |</a:t>
            </a:r>
            <a:endParaRPr lang="en-US" dirty="0"/>
          </a:p>
          <a:p>
            <a:r>
              <a:rPr lang="en-US" dirty="0"/>
              <a:t>       --------</a:t>
            </a:r>
            <a:r>
              <a:rPr lang="en-US" dirty="0">
                <a:sym typeface="Wingdings" panose="05000000000000000000" pitchFamily="2" charset="2"/>
              </a:rPr>
              <a:t>  H                     D  ----------</a:t>
            </a:r>
            <a:endParaRPr lang="en-US" dirty="0"/>
          </a:p>
          <a:p>
            <a:r>
              <a:rPr lang="en-US" dirty="0"/>
              <a:t>               |                                           |</a:t>
            </a:r>
            <a:endParaRPr lang="en-US" dirty="0"/>
          </a:p>
          <a:p>
            <a:r>
              <a:rPr lang="en-US" dirty="0"/>
              <a:t>       --------</a:t>
            </a:r>
            <a:r>
              <a:rPr lang="en-US" dirty="0">
                <a:sym typeface="Wingdings" panose="05000000000000000000" pitchFamily="2" charset="2"/>
              </a:rPr>
              <a:t>  K                      I   ----------</a:t>
            </a:r>
            <a:endParaRPr lang="en-US" dirty="0"/>
          </a:p>
          <a:p>
            <a:r>
              <a:rPr lang="en-US" dirty="0"/>
              <a:t>               </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1.D</a:t>
            </a:r>
            <a:endParaRPr lang="en-IN" dirty="0"/>
          </a:p>
          <a:p>
            <a:r>
              <a:rPr lang="en-IN" dirty="0"/>
              <a:t>2.C</a:t>
            </a:r>
            <a:endParaRPr lang="en-IN" dirty="0"/>
          </a:p>
          <a:p>
            <a:r>
              <a:rPr lang="en-IN" dirty="0"/>
              <a:t>                                            A</a:t>
            </a:r>
            <a:endParaRPr lang="en-IN" dirty="0"/>
          </a:p>
          <a:p>
            <a:r>
              <a:rPr lang="en-IN" dirty="0"/>
              <a:t>                                          ----</a:t>
            </a:r>
            <a:endParaRPr lang="en-IN" dirty="0"/>
          </a:p>
          <a:p>
            <a:r>
              <a:rPr lang="en-IN" dirty="0"/>
              <a:t>                                           </a:t>
            </a:r>
            <a:endParaRPr lang="en-IN" dirty="0"/>
          </a:p>
          <a:p>
            <a:r>
              <a:rPr lang="en-IN" dirty="0"/>
              <a:t>                                          ----</a:t>
            </a:r>
            <a:endParaRPr lang="en-IN" dirty="0"/>
          </a:p>
          <a:p>
            <a:endParaRPr lang="en-IN" dirty="0"/>
          </a:p>
          <a:p>
            <a:r>
              <a:rPr lang="en-IN" dirty="0"/>
              <a:t>                                          ----</a:t>
            </a:r>
            <a:endParaRPr lang="en-IN" dirty="0"/>
          </a:p>
          <a:p>
            <a:r>
              <a:rPr lang="en-IN" dirty="0"/>
              <a:t>                                            D</a:t>
            </a:r>
            <a:endParaRPr lang="en-IN" dirty="0"/>
          </a:p>
          <a:p>
            <a:r>
              <a:rPr lang="en-IN" dirty="0"/>
              <a:t>                                          ----</a:t>
            </a:r>
            <a:endParaRPr lang="en-IN" dirty="0"/>
          </a:p>
          <a:p>
            <a:r>
              <a:rPr lang="en-IN" dirty="0"/>
              <a:t>                                            B</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a:t>
            </a:r>
            <a:endParaRPr lang="en-IN" dirty="0"/>
          </a:p>
          <a:p>
            <a:r>
              <a:rPr lang="en-IN" dirty="0"/>
              <a:t>                                            G</a:t>
            </a:r>
            <a:endParaRPr lang="en-IN" dirty="0"/>
          </a:p>
          <a:p>
            <a:r>
              <a:rPr lang="en-IN" dirty="0"/>
              <a:t>                                          ----</a:t>
            </a:r>
            <a:endParaRPr lang="en-IN" dirty="0"/>
          </a:p>
          <a:p>
            <a:r>
              <a:rPr lang="en-IN" dirty="0"/>
              <a:t>                     </a:t>
            </a:r>
            <a:endParaRPr lang="en-IN" dirty="0"/>
          </a:p>
          <a:p>
            <a:r>
              <a:rPr lang="en-IN" dirty="0"/>
              <a:t>                                          ----</a:t>
            </a:r>
            <a:endParaRPr lang="en-IN" dirty="0"/>
          </a:p>
          <a:p>
            <a:r>
              <a:rPr lang="en-IN" dirty="0"/>
              <a:t>                                            C</a:t>
            </a:r>
            <a:endParaRPr lang="en-IN" dirty="0"/>
          </a:p>
          <a:p>
            <a:r>
              <a:rPr lang="en-IN" dirty="0"/>
              <a:t>                                          ----</a:t>
            </a:r>
            <a:endParaRPr lang="en-IN" dirty="0"/>
          </a:p>
          <a:p>
            <a:endParaRPr lang="en-IN" dirty="0"/>
          </a:p>
          <a:p>
            <a:r>
              <a:rPr lang="en-IN" dirty="0"/>
              <a:t>                                          ----</a:t>
            </a:r>
            <a:endParaRPr lang="en-IN" dirty="0"/>
          </a:p>
          <a:p>
            <a:r>
              <a:rPr lang="en-IN" dirty="0"/>
              <a:t>                                            E</a:t>
            </a:r>
            <a:endParaRPr lang="en-IN" dirty="0"/>
          </a:p>
          <a:p>
            <a:r>
              <a:rPr lang="en-IN" dirty="0"/>
              <a:t>                                          ----</a:t>
            </a:r>
            <a:endParaRPr lang="en-IN" dirty="0"/>
          </a:p>
          <a:p>
            <a:r>
              <a:rPr lang="en-IN" dirty="0"/>
              <a:t>                       </a:t>
            </a:r>
            <a:endParaRPr lang="en-IN" dirty="0"/>
          </a:p>
          <a:p>
            <a:r>
              <a:rPr lang="en-IN" dirty="0"/>
              <a:t>                                          ----</a:t>
            </a:r>
            <a:endParaRPr lang="en-IN" dirty="0"/>
          </a:p>
          <a:p>
            <a:r>
              <a:rPr lang="en-IN" dirty="0"/>
              <a:t>                                           H</a:t>
            </a:r>
            <a:endParaRPr lang="en-IN" dirty="0"/>
          </a:p>
          <a:p>
            <a:r>
              <a:rPr lang="en-IN" dirty="0"/>
              <a:t>                                          ----</a:t>
            </a:r>
            <a:endParaRPr lang="en-IN" dirty="0"/>
          </a:p>
          <a:p>
            <a:endParaRPr lang="en-IN" dirty="0"/>
          </a:p>
          <a:p>
            <a:r>
              <a:rPr lang="en-IN" dirty="0"/>
              <a:t>                                          ----</a:t>
            </a:r>
            <a:endParaRPr lang="en-IN" dirty="0"/>
          </a:p>
          <a:p>
            <a:r>
              <a:rPr lang="en-IN" dirty="0"/>
              <a:t>                                            F</a:t>
            </a:r>
            <a:endParaRPr lang="en-IN" dirty="0"/>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C</a:t>
            </a:r>
            <a:endParaRPr lang="en-IN" dirty="0"/>
          </a:p>
          <a:p>
            <a:pPr marL="228600" indent="-228600">
              <a:buAutoNum type="arabicPeriod"/>
            </a:pPr>
            <a:r>
              <a:rPr lang="en-IN" dirty="0"/>
              <a:t>C</a:t>
            </a:r>
            <a:endParaRPr lang="en-IN" dirty="0"/>
          </a:p>
          <a:p>
            <a:pPr marL="228600" indent="-228600">
              <a:buAutoNum type="arabicPeriod"/>
            </a:pPr>
            <a:endParaRPr lang="en-IN" dirty="0"/>
          </a:p>
          <a:p>
            <a:pPr marL="0" indent="0">
              <a:buNone/>
            </a:pPr>
            <a:r>
              <a:rPr lang="en-IN" dirty="0"/>
              <a:t>               |----------|-----------|-----------|----------|----------|---------|      ROW2</a:t>
            </a:r>
            <a:endParaRPr lang="en-IN" dirty="0"/>
          </a:p>
          <a:p>
            <a:pPr marL="0" indent="0">
              <a:buNone/>
            </a:pPr>
            <a:r>
              <a:rPr lang="en-IN" dirty="0"/>
              <a:t>              N             K              O               M            H             L             J</a:t>
            </a:r>
            <a:endParaRPr lang="en-IN" dirty="0"/>
          </a:p>
          <a:p>
            <a:pPr marL="0" indent="0">
              <a:buNone/>
            </a:pPr>
            <a:endParaRPr lang="en-IN" dirty="0"/>
          </a:p>
          <a:p>
            <a:pPr marL="0" indent="0">
              <a:buNone/>
            </a:pPr>
            <a:endParaRPr lang="en-IN" dirty="0"/>
          </a:p>
          <a:p>
            <a:pPr marL="0" indent="0">
              <a:buNone/>
            </a:pPr>
            <a:r>
              <a:rPr lang="en-IN" dirty="0"/>
              <a:t>              |----------|-----------|------------|----------|----------|--------|       ROW 1</a:t>
            </a:r>
            <a:endParaRPr lang="en-IN" dirty="0"/>
          </a:p>
          <a:p>
            <a:pPr marL="0" indent="0">
              <a:buNone/>
            </a:pPr>
            <a:r>
              <a:rPr lang="en-IN" dirty="0"/>
              <a:t>             Q             S               U                P             T              V          R</a:t>
            </a:r>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i="0" dirty="0">
                <a:solidFill>
                  <a:srgbClr val="333333"/>
                </a:solidFill>
                <a:effectLst/>
                <a:highlight>
                  <a:srgbClr val="FFFFFF"/>
                </a:highlight>
                <a:latin typeface="Roboto" panose="02000000000000000000" pitchFamily="2" charset="0"/>
              </a:rPr>
              <a:t>Solution: (c) i.e. P, Q</a:t>
            </a:r>
            <a:endParaRPr lang="en-US" b="0" i="0" dirty="0">
              <a:solidFill>
                <a:srgbClr val="333333"/>
              </a:solidFill>
              <a:effectLst/>
              <a:highlight>
                <a:srgbClr val="FFFFFF"/>
              </a:highlight>
              <a:latin typeface="Roboto" panose="02000000000000000000" pitchFamily="2" charset="0"/>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t>
            </a:r>
            <a:endParaRPr lang="en-US" dirty="0"/>
          </a:p>
          <a:p>
            <a:endParaRPr lang="en-US" dirty="0"/>
          </a:p>
          <a:p>
            <a:endParaRPr lang="en-US" baseline="0" dirty="0"/>
          </a:p>
          <a:p>
            <a:r>
              <a:rPr lang="en-US" baseline="0" dirty="0"/>
              <a:t>Facing north </a:t>
            </a:r>
            <a:r>
              <a:rPr lang="en-US" baseline="0" dirty="0">
                <a:sym typeface="Wingdings" panose="05000000000000000000" pitchFamily="2" charset="2"/>
              </a:rPr>
              <a:t></a:t>
            </a:r>
            <a:r>
              <a:rPr lang="en-US" dirty="0"/>
              <a:t>       </a:t>
            </a:r>
            <a:r>
              <a:rPr lang="en-US" b="1" baseline="0" dirty="0"/>
              <a:t>           </a:t>
            </a:r>
            <a:r>
              <a:rPr lang="en-US" dirty="0"/>
              <a:t> E         D</a:t>
            </a:r>
            <a:r>
              <a:rPr lang="en-US" baseline="0" dirty="0"/>
              <a:t>                     H                    G           B           F           </a:t>
            </a:r>
            <a:endParaRPr lang="en-US" b="1" dirty="0"/>
          </a:p>
          <a:p>
            <a:r>
              <a:rPr lang="en-US" dirty="0"/>
              <a:t>                                    ------|-------|--------|-------|-------|-------|---------|--------|-------|-----   </a:t>
            </a:r>
            <a:endParaRPr lang="en-US" dirty="0"/>
          </a:p>
          <a:p>
            <a:r>
              <a:rPr lang="en-US" dirty="0"/>
              <a:t>facing</a:t>
            </a:r>
            <a:r>
              <a:rPr lang="en-US" baseline="0" dirty="0"/>
              <a:t> </a:t>
            </a:r>
            <a:r>
              <a:rPr lang="en-US" b="1" baseline="0" dirty="0"/>
              <a:t>south</a:t>
            </a:r>
            <a:r>
              <a:rPr lang="en-US" baseline="0" dirty="0"/>
              <a:t> </a:t>
            </a:r>
            <a:r>
              <a:rPr lang="en-US" baseline="0" dirty="0">
                <a:sym typeface="Wingdings" panose="05000000000000000000" pitchFamily="2" charset="2"/>
              </a:rPr>
              <a:t></a:t>
            </a:r>
            <a:r>
              <a:rPr lang="en-US" dirty="0"/>
              <a:t>                                          </a:t>
            </a:r>
            <a:r>
              <a:rPr lang="en-US" b="1" dirty="0"/>
              <a:t>A </a:t>
            </a:r>
            <a:r>
              <a:rPr lang="en-US" dirty="0"/>
              <a:t>                   </a:t>
            </a:r>
            <a:r>
              <a:rPr lang="en-US" b="1" dirty="0"/>
              <a:t>C </a:t>
            </a:r>
            <a:r>
              <a:rPr lang="en-US" dirty="0"/>
              <a:t>                                            </a:t>
            </a:r>
            <a:r>
              <a:rPr lang="en-US" b="1" dirty="0"/>
              <a:t> </a:t>
            </a:r>
            <a:r>
              <a:rPr lang="en-US" b="1" baseline="0" dirty="0"/>
              <a:t>I               </a:t>
            </a:r>
            <a:endParaRPr lang="en-IN" b="1"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C</a:t>
            </a:r>
            <a:endParaRPr lang="en-US" dirty="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t>
            </a:r>
            <a:endParaRPr lang="en-US" dirty="0"/>
          </a:p>
          <a:p>
            <a:endParaRPr lang="en-US" dirty="0"/>
          </a:p>
          <a:p>
            <a:r>
              <a:rPr lang="en-US" dirty="0"/>
              <a:t>Facing</a:t>
            </a:r>
            <a:r>
              <a:rPr lang="en-US" baseline="0" dirty="0"/>
              <a:t> north </a:t>
            </a:r>
            <a:r>
              <a:rPr lang="en-US" baseline="0" dirty="0">
                <a:sym typeface="Wingdings" panose="05000000000000000000" pitchFamily="2" charset="2"/>
              </a:rPr>
              <a:t>                 19                             40                          22                            38             45              </a:t>
            </a:r>
            <a:endParaRPr lang="en-US" baseline="0" dirty="0">
              <a:sym typeface="Wingdings" panose="05000000000000000000" pitchFamily="2" charset="2"/>
            </a:endParaRPr>
          </a:p>
          <a:p>
            <a:r>
              <a:rPr lang="en-US" baseline="0" dirty="0">
                <a:sym typeface="Wingdings" panose="05000000000000000000" pitchFamily="2" charset="2"/>
              </a:rPr>
              <a:t>                                           C                              H                            E                              B              F  </a:t>
            </a:r>
            <a:endParaRPr lang="en-US" baseline="0" dirty="0">
              <a:sym typeface="Wingdings" panose="05000000000000000000" pitchFamily="2" charset="2"/>
            </a:endParaRPr>
          </a:p>
          <a:p>
            <a:r>
              <a:rPr lang="en-US" baseline="0" dirty="0">
                <a:sym typeface="Wingdings" panose="05000000000000000000" pitchFamily="2" charset="2"/>
              </a:rPr>
              <a:t>                                  -------|-----------|----------|---------|----------|-----------|----------|----------|-----------|------</a:t>
            </a:r>
            <a:endParaRPr lang="en-US" baseline="0" dirty="0">
              <a:sym typeface="Wingdings" panose="05000000000000000000" pitchFamily="2" charset="2"/>
            </a:endParaRPr>
          </a:p>
          <a:p>
            <a:r>
              <a:rPr lang="en-US" baseline="0" dirty="0">
                <a:sym typeface="Wingdings" panose="05000000000000000000" pitchFamily="2" charset="2"/>
              </a:rPr>
              <a:t>                                                             G                           A                              I                                               D</a:t>
            </a:r>
            <a:endParaRPr lang="en-US" baseline="0" dirty="0">
              <a:sym typeface="Wingdings" panose="05000000000000000000" pitchFamily="2" charset="2"/>
            </a:endParaRPr>
          </a:p>
          <a:p>
            <a:r>
              <a:rPr lang="en-US" baseline="0" dirty="0">
                <a:sym typeface="Wingdings" panose="05000000000000000000" pitchFamily="2" charset="2"/>
              </a:rPr>
              <a:t>Facing south                                    47                          37                            28                                             20</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 </a:t>
            </a:r>
            <a:endParaRPr lang="en-US" dirty="0"/>
          </a:p>
          <a:p>
            <a:endParaRPr lang="en-US" dirty="0"/>
          </a:p>
          <a:p>
            <a:endParaRPr lang="en-US" dirty="0"/>
          </a:p>
          <a:p>
            <a:r>
              <a:rPr lang="en-US" dirty="0"/>
              <a:t>A&gt;S&gt;D&gt;L&gt;K&gt;J&gt;G</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1)  B  &amp; 2) C </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a:t>
            </a:r>
            <a:r>
              <a:rPr lang="en-US" baseline="0" dirty="0"/>
              <a:t> </a:t>
            </a:r>
            <a:endParaRPr lang="en-US" baseline="0" dirty="0"/>
          </a:p>
          <a:p>
            <a:endParaRPr lang="en-US" baseline="0" dirty="0"/>
          </a:p>
          <a:p>
            <a:r>
              <a:rPr lang="en-US" baseline="0" dirty="0"/>
              <a:t>Facing north </a:t>
            </a:r>
            <a:r>
              <a:rPr lang="en-US" baseline="0" dirty="0">
                <a:sym typeface="Wingdings" panose="05000000000000000000" pitchFamily="2" charset="2"/>
              </a:rPr>
              <a:t>          Q                      N           P                                          K</a:t>
            </a:r>
            <a:endParaRPr lang="en-US" baseline="0" dirty="0">
              <a:sym typeface="Wingdings" panose="05000000000000000000" pitchFamily="2" charset="2"/>
            </a:endParaRPr>
          </a:p>
          <a:p>
            <a:r>
              <a:rPr lang="en-US" baseline="0" dirty="0">
                <a:sym typeface="Wingdings" panose="05000000000000000000" pitchFamily="2" charset="2"/>
              </a:rPr>
              <a:t>                             </a:t>
            </a:r>
            <a:r>
              <a:rPr lang="en-US" baseline="0" dirty="0" smtClean="0">
                <a:sym typeface="Wingdings" panose="05000000000000000000" pitchFamily="2" charset="2"/>
              </a:rPr>
              <a:t>-----|---------|-------|--------|---------|---------|-----------|------------|------</a:t>
            </a:r>
            <a:endParaRPr lang="en-US" baseline="0" dirty="0">
              <a:sym typeface="Wingdings" panose="05000000000000000000" pitchFamily="2" charset="2"/>
            </a:endParaRPr>
          </a:p>
          <a:p>
            <a:r>
              <a:rPr lang="en-US" baseline="0" dirty="0">
                <a:sym typeface="Wingdings" panose="05000000000000000000" pitchFamily="2" charset="2"/>
              </a:rPr>
              <a:t>Facing south                          L                                   J             M                                </a:t>
            </a:r>
            <a:r>
              <a:rPr lang="en-US" baseline="0" dirty="0" smtClean="0">
                <a:sym typeface="Wingdings" panose="05000000000000000000" pitchFamily="2" charset="2"/>
              </a:rPr>
              <a:t>O</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69DB85C-688A-4D24-8636-DE7C240A1FF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9DB85C-688A-4D24-8636-DE7C240A1FF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B85C-688A-4D24-8636-DE7C240A1FF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B85C-688A-4D24-8636-DE7C240A1FF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6701-D1F9-401F-8A2E-E4EAF26953D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5268" y="1567543"/>
            <a:ext cx="7027816" cy="3605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588"/>
            <a:ext cx="10515600" cy="4905375"/>
          </a:xfrm>
        </p:spPr>
        <p:txBody>
          <a:bodyPr>
            <a:normAutofit fontScale="92500"/>
          </a:bodyPr>
          <a:lstStyle/>
          <a:p>
            <a:pPr algn="just">
              <a:lnSpc>
                <a:spcPct val="110000"/>
              </a:lnSpc>
            </a:pPr>
            <a:r>
              <a:rPr lang="en-US" dirty="0">
                <a:latin typeface="Times New Roman" panose="02020603050405020304" pitchFamily="18" charset="0"/>
                <a:cs typeface="Times New Roman" panose="02020603050405020304" pitchFamily="18" charset="0"/>
              </a:rPr>
              <a:t>Eight persons J, K, L, M, N, O, P and Q are sitting in a linear row some of them facing towards the north and some of them facing towards south but not necessary in the same order. Not more than two consecutive persons face same direction.</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N sits second to the right of J. Q sits second to the left of N. Two persons sit between Q and P. More than three persons sit between L and O. The persons sit on extreme ends face opposite direction to each other. M sits second to the right of P. N is not immediate neighbor of M, who sits third from one of the extreme ends of row. O is not immediate neighbor of N and M. O face south direction. J sits immediate right of M. L face opposite direction to Q.</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5</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872163"/>
          </a:xfrm>
        </p:spPr>
        <p:txBody>
          <a:bodyPr>
            <a:normAutofit fontScale="6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Who among the following person sits second to right of O?</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(a) M</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(b) P</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(c) J</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(d) K</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(e) None of these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How many persons sits between N and K?</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(a) One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(b) Two</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(c) Four</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(d) Three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(e) None of these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0972"/>
            <a:ext cx="10515600" cy="4935992"/>
          </a:xfrm>
        </p:spPr>
        <p:txBody>
          <a:bodyPr>
            <a:normAutofit fontScale="92500" lnSpcReduction="10000"/>
          </a:bodyPr>
          <a:lstStyle/>
          <a:p>
            <a:pPr algn="just">
              <a:lnSpc>
                <a:spcPct val="110000"/>
              </a:lnSpc>
            </a:pPr>
            <a:r>
              <a:rPr lang="en-US" dirty="0">
                <a:latin typeface="Times New Roman" panose="02020603050405020304" pitchFamily="18" charset="0"/>
                <a:cs typeface="Times New Roman" panose="02020603050405020304" pitchFamily="18" charset="0"/>
              </a:rPr>
              <a:t>Rinesh set an 8 digit pin to his personal saving account. But while trying to open it, he accidentally pressed the wrong digit. As a result, the account was locked. Then he got in touch with the customer care representative and he gave him the following clues.</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sum of all the 8 digit is a multiple of 10.</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number formed by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and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digit is the square of the number formed by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digits.</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digit is half the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digit.</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digit is one more than the number of digits in the cube of 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digit.</a:t>
            </a:r>
            <a:endParaRPr lang="en-US" dirty="0">
              <a:latin typeface="Times New Roman" panose="02020603050405020304" pitchFamily="18" charset="0"/>
              <a:cs typeface="Times New Roman" panose="02020603050405020304" pitchFamily="18" charset="0"/>
            </a:endParaRPr>
          </a:p>
          <a:p>
            <a:pPr algn="just">
              <a:lnSpc>
                <a:spcPct val="110000"/>
              </a:lnSpc>
            </a:pPr>
            <a:r>
              <a:rPr lang="en-US" dirty="0">
                <a:latin typeface="Times New Roman" panose="02020603050405020304" pitchFamily="18" charset="0"/>
                <a:cs typeface="Times New Roman" panose="02020603050405020304" pitchFamily="18" charset="0"/>
              </a:rPr>
              <a:t>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digit (which is non zero) is either twice or thrice the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digit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6</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67257" y="5732930"/>
            <a:ext cx="2024743" cy="11250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8"/>
            <a:ext cx="10515600" cy="5636636"/>
          </a:xfrm>
        </p:spPr>
        <p:txBody>
          <a:bodyPr>
            <a:normAutofit fontScale="62500" lnSpcReduction="20000"/>
          </a:bodyPr>
          <a:lstStyle/>
          <a:p>
            <a:pPr marL="0" indent="0" algn="just">
              <a:buNone/>
            </a:pPr>
            <a:r>
              <a:rPr lang="en-US" dirty="0">
                <a:latin typeface="Times New Roman" panose="02020603050405020304" pitchFamily="18" charset="0"/>
                <a:cs typeface="Times New Roman" panose="02020603050405020304" pitchFamily="18" charset="0"/>
              </a:rPr>
              <a:t>Q1) The sum of all the single digit natural number which are definitely not present in </a:t>
            </a:r>
            <a:r>
              <a:rPr lang="en-US" dirty="0" err="1">
                <a:latin typeface="Times New Roman" panose="02020603050405020304" pitchFamily="18" charset="0"/>
                <a:cs typeface="Times New Roman" panose="02020603050405020304" pitchFamily="18" charset="0"/>
              </a:rPr>
              <a:t>rinesh's</a:t>
            </a:r>
            <a:r>
              <a:rPr lang="en-US" dirty="0">
                <a:latin typeface="Times New Roman" panose="02020603050405020304" pitchFamily="18" charset="0"/>
                <a:cs typeface="Times New Roman" panose="02020603050405020304" pitchFamily="18" charset="0"/>
              </a:rPr>
              <a:t> pin is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1</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 7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 5</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all natural numbers are present in </a:t>
            </a:r>
            <a:r>
              <a:rPr lang="en-US" dirty="0" err="1">
                <a:latin typeface="Times New Roman" panose="02020603050405020304" pitchFamily="18" charset="0"/>
                <a:cs typeface="Times New Roman" panose="02020603050405020304" pitchFamily="18" charset="0"/>
              </a:rPr>
              <a:t>rinesh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pin</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Q2) The least possible </a:t>
            </a:r>
            <a:r>
              <a:rPr lang="en-US" dirty="0" err="1">
                <a:latin typeface="Times New Roman" panose="02020603050405020304" pitchFamily="18" charset="0"/>
                <a:cs typeface="Times New Roman" panose="02020603050405020304" pitchFamily="18" charset="0"/>
              </a:rPr>
              <a:t>possible</a:t>
            </a:r>
            <a:r>
              <a:rPr lang="en-US" dirty="0">
                <a:latin typeface="Times New Roman" panose="02020603050405020304" pitchFamily="18" charset="0"/>
                <a:cs typeface="Times New Roman" panose="02020603050405020304" pitchFamily="18" charset="0"/>
              </a:rPr>
              <a:t> sum of all digits of the pin is?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40</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 30</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 50</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a:t>
            </a:r>
            <a:r>
              <a:rPr lang="en-US" dirty="0" smtClean="0">
                <a:latin typeface="Times New Roman" panose="02020603050405020304" pitchFamily="18" charset="0"/>
                <a:cs typeface="Times New Roman" panose="02020603050405020304" pitchFamily="18" charset="0"/>
              </a:rPr>
              <a:t>20</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Q3) Which of the following statement is definitely true?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if 6 is the first digit, then 4 is the Last digit.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 if 9 is the first digit, then 4 is the last digit.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 if 4 is the  first digit, then 6 is the last digit.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if 0 is the third digit, then 4 is the fourth digit.</a:t>
            </a: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7755"/>
            <a:ext cx="10515600" cy="5089525"/>
          </a:xfrm>
        </p:spPr>
        <p:txBody>
          <a:bodyPr>
            <a:noAutofit/>
          </a:bodyPr>
          <a:lstStyle/>
          <a:p>
            <a:pPr marL="0" indent="0" algn="just">
              <a:lnSpc>
                <a:spcPct val="170000"/>
              </a:lnSpc>
              <a:buNone/>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Eight persons are sitting in two parallel rows facing towards each other. In row 1 – J, K, L, and M are sitting and facing towards north while in row 2 – P, Q, R, and S are sitting and facing towards south, but not necessarily in the same order.</a:t>
            </a: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70000"/>
              </a:lnSpc>
              <a:buNone/>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They like different fruits – Kiwi, Mango, Apple, Grapes, Guava, Orange, Papaya and Rambutan.</a:t>
            </a: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70000"/>
              </a:lnSpc>
              <a:buNone/>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Only one person sits between J and the one who faces the one who likes papaya, who doesn’t sit at the ends of the row. M sits immediate right of the one who faces the one who likes papaya. </a:t>
            </a: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70000"/>
              </a:lnSpc>
              <a:buNone/>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Only one person sits between Q and the one who faces M. P is the only neighbour of the one who faces the one who likes mango, who doesn’t face Q.</a:t>
            </a: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70000"/>
              </a:lnSpc>
              <a:buNone/>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L sits second to the left of the one who faces the one who likes kiwi, which is not liked by R. The one who likes apple sits to the left of L, who doesn’t like orange. M neither likes grapes nor rambutan. As many persons sit to the right of K as to the left of the one who likes orange.</a:t>
            </a: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70000"/>
              </a:lnSpc>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7</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9411"/>
            <a:ext cx="10515600" cy="4877552"/>
          </a:xfrm>
        </p:spPr>
        <p:txBody>
          <a:bodyPr>
            <a:normAutofit fontScale="77500" lnSpcReduction="20000"/>
          </a:bodyPr>
          <a:lstStyle/>
          <a:p>
            <a:pPr marL="0" indent="0" algn="l">
              <a:buNone/>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1. Which among the following is the correct combination?</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J − Mango</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Q − Grapes</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R − Rambutan</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M − Apple</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None of these</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lgn="l">
              <a:buNone/>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2. Who among the following person sits immediate right of J?</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The one who likes apple</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M</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The one who likes Papaya</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No one</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514350" indent="-514350" algn="l">
              <a:buFont typeface="+mj-lt"/>
              <a:buAutoNum type="alphaLcParenR"/>
            </a:pPr>
            <a:r>
              <a:rPr lang="en-US" i="0" dirty="0">
                <a:solidFill>
                  <a:srgbClr val="000000"/>
                </a:solidFill>
                <a:effectLst/>
                <a:highlight>
                  <a:srgbClr val="FFFFFF"/>
                </a:highlight>
                <a:latin typeface="Times New Roman" panose="02020603050405020304" pitchFamily="18" charset="0"/>
                <a:cs typeface="Times New Roman" panose="02020603050405020304" pitchFamily="18" charset="0"/>
              </a:rPr>
              <a:t>None of these</a:t>
            </a: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US"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7</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1175644"/>
            <a:ext cx="10515600" cy="4979930"/>
          </a:xfrm>
        </p:spPr>
        <p:txBody>
          <a:bodyPr>
            <a:noAutofit/>
          </a:bodyPr>
          <a:lstStyle/>
          <a:p>
            <a:pPr marL="0" indent="0" algn="just">
              <a:lnSpc>
                <a:spcPct val="170000"/>
              </a:lnSpc>
              <a:buNone/>
            </a:pPr>
            <a:r>
              <a:rPr lang="en-IN" sz="1800" dirty="0">
                <a:latin typeface="Times New Roman" panose="02020603050405020304" pitchFamily="18" charset="0"/>
                <a:cs typeface="Times New Roman" panose="02020603050405020304" pitchFamily="18" charset="0"/>
              </a:rPr>
              <a:t>Eight students  E,F,G,H,I,W,X,Y and Z are sitting in two parallel rows containing four people each. E,F,G and H are sitting in row-1 facing north and W,X,Y and Z are sitting in row-2 facing south(but not necessarily in the same order). Thus, each person sitting in row-1 face another person sitting in row-2. Each of the two rows consists of one Doctor, one Engineer, one pilot and one Scientise(but not necessarily in the same order).</a:t>
            </a:r>
            <a:endParaRPr lang="en-IN" sz="1800" dirty="0">
              <a:latin typeface="Times New Roman" panose="02020603050405020304" pitchFamily="18" charset="0"/>
              <a:cs typeface="Times New Roman" panose="02020603050405020304" pitchFamily="18" charset="0"/>
            </a:endParaRPr>
          </a:p>
          <a:p>
            <a:pPr marL="0" indent="0" algn="just">
              <a:lnSpc>
                <a:spcPct val="170000"/>
              </a:lnSpc>
              <a:buNone/>
            </a:pPr>
            <a:r>
              <a:rPr lang="en-IN" sz="1800" dirty="0">
                <a:latin typeface="Times New Roman" panose="02020603050405020304" pitchFamily="18" charset="0"/>
                <a:cs typeface="Times New Roman" panose="02020603050405020304" pitchFamily="18" charset="0"/>
              </a:rPr>
              <a:t>The Doctor of row-1 sits second to the right of H. X faces one of the immediate neighbours of H. Only one person sits between X and the Scientist.</a:t>
            </a:r>
            <a:endParaRPr lang="en-IN" sz="1800" dirty="0">
              <a:latin typeface="Times New Roman" panose="02020603050405020304" pitchFamily="18" charset="0"/>
              <a:cs typeface="Times New Roman" panose="02020603050405020304" pitchFamily="18" charset="0"/>
            </a:endParaRPr>
          </a:p>
          <a:p>
            <a:pPr marL="0" indent="0" algn="just">
              <a:lnSpc>
                <a:spcPct val="170000"/>
              </a:lnSpc>
              <a:buNone/>
            </a:pPr>
            <a:r>
              <a:rPr lang="en-IN" sz="1800" dirty="0">
                <a:latin typeface="Times New Roman" panose="02020603050405020304" pitchFamily="18" charset="0"/>
                <a:cs typeface="Times New Roman" panose="02020603050405020304" pitchFamily="18" charset="0"/>
              </a:rPr>
              <a:t>The one who faces the Scientist of row-2 is an immediate neighbour of E. Only one person sits between E and the pilot.</a:t>
            </a:r>
            <a:endParaRPr lang="en-IN" sz="1800" dirty="0">
              <a:latin typeface="Times New Roman" panose="02020603050405020304" pitchFamily="18" charset="0"/>
              <a:cs typeface="Times New Roman" panose="02020603050405020304" pitchFamily="18" charset="0"/>
            </a:endParaRPr>
          </a:p>
          <a:p>
            <a:pPr marL="0" indent="0" algn="just">
              <a:lnSpc>
                <a:spcPct val="170000"/>
              </a:lnSpc>
              <a:buNone/>
            </a:pPr>
            <a:r>
              <a:rPr lang="en-IN" sz="1800" dirty="0">
                <a:latin typeface="Times New Roman" panose="02020603050405020304" pitchFamily="18" charset="0"/>
                <a:cs typeface="Times New Roman" panose="02020603050405020304" pitchFamily="18" charset="0"/>
              </a:rPr>
              <a:t>W sits second to the right of Z. Y does not face G. The Scientist of row-1 faces the Engineer of row-2.</a:t>
            </a:r>
            <a:endParaRPr lang="en-IN" sz="1800" dirty="0">
              <a:latin typeface="Times New Roman" panose="02020603050405020304" pitchFamily="18" charset="0"/>
              <a:cs typeface="Times New Roman" panose="02020603050405020304" pitchFamily="18" charset="0"/>
            </a:endParaRPr>
          </a:p>
          <a:p>
            <a:pPr marL="0" indent="0" algn="just">
              <a:lnSpc>
                <a:spcPct val="170000"/>
              </a:lnSpc>
              <a:buNone/>
            </a:pPr>
            <a:r>
              <a:rPr lang="en-IN" sz="1800" dirty="0">
                <a:latin typeface="Times New Roman" panose="02020603050405020304" pitchFamily="18" charset="0"/>
                <a:cs typeface="Times New Roman" panose="02020603050405020304" pitchFamily="18" charset="0"/>
              </a:rPr>
              <a:t>G faces one of the immediate neighbours of the Doctor of row2. The Doctor of row2 does not sit at any of the extreme ends of the line. Z is not a Doctor.</a:t>
            </a:r>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8</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454"/>
            <a:ext cx="10515600" cy="4706509"/>
          </a:xfrm>
        </p:spPr>
        <p:txBody>
          <a:bodyPr/>
          <a:lstStyle/>
          <a:p>
            <a:pPr marL="76200" indent="0">
              <a:buNone/>
            </a:pPr>
            <a:r>
              <a:rPr lang="en-US" sz="2400" dirty="0">
                <a:latin typeface="Times New Roman" panose="02020603050405020304" pitchFamily="18" charset="0"/>
                <a:cs typeface="Times New Roman" panose="02020603050405020304" pitchFamily="18" charset="0"/>
              </a:rPr>
              <a:t>Who is sitting opposite to the neighbour of  Engineer?</a:t>
            </a:r>
            <a:endParaRPr lang="en-US" sz="2400" dirty="0">
              <a:latin typeface="Times New Roman" panose="02020603050405020304" pitchFamily="18" charset="0"/>
              <a:cs typeface="Times New Roman" panose="02020603050405020304" pitchFamily="18" charset="0"/>
            </a:endParaRPr>
          </a:p>
          <a:p>
            <a:pPr marL="533400" indent="-457200">
              <a:buFont typeface="+mj-lt"/>
              <a:buAutoNum type="alphaLcParenR"/>
            </a:pPr>
            <a:r>
              <a:rPr lang="en-US" sz="2400" dirty="0">
                <a:latin typeface="Times New Roman" panose="02020603050405020304" pitchFamily="18" charset="0"/>
                <a:cs typeface="Times New Roman" panose="02020603050405020304" pitchFamily="18" charset="0"/>
              </a:rPr>
              <a:t>Scientist , doctor</a:t>
            </a:r>
            <a:endParaRPr lang="en-US" sz="2400" dirty="0">
              <a:latin typeface="Times New Roman" panose="02020603050405020304" pitchFamily="18" charset="0"/>
              <a:cs typeface="Times New Roman" panose="02020603050405020304" pitchFamily="18" charset="0"/>
            </a:endParaRPr>
          </a:p>
          <a:p>
            <a:pPr marL="533400" indent="-457200">
              <a:buFont typeface="+mj-lt"/>
              <a:buAutoNum type="alphaLcParenR"/>
            </a:pPr>
            <a:r>
              <a:rPr lang="en-US" sz="2400" dirty="0">
                <a:latin typeface="Times New Roman" panose="02020603050405020304" pitchFamily="18" charset="0"/>
                <a:cs typeface="Times New Roman" panose="02020603050405020304" pitchFamily="18" charset="0"/>
              </a:rPr>
              <a:t>Pilot, doctor</a:t>
            </a:r>
            <a:endParaRPr lang="en-US" sz="2400" dirty="0">
              <a:latin typeface="Times New Roman" panose="02020603050405020304" pitchFamily="18" charset="0"/>
              <a:cs typeface="Times New Roman" panose="02020603050405020304" pitchFamily="18" charset="0"/>
            </a:endParaRPr>
          </a:p>
          <a:p>
            <a:pPr marL="533400" indent="-457200">
              <a:buFont typeface="+mj-lt"/>
              <a:buAutoNum type="alphaLcParenR"/>
            </a:pPr>
            <a:r>
              <a:rPr lang="en-US" sz="2400" dirty="0">
                <a:latin typeface="Times New Roman" panose="02020603050405020304" pitchFamily="18" charset="0"/>
                <a:cs typeface="Times New Roman" panose="02020603050405020304" pitchFamily="18" charset="0"/>
              </a:rPr>
              <a:t>Scientist ,  pilot</a:t>
            </a:r>
            <a:endParaRPr lang="en-US" sz="2400" dirty="0">
              <a:latin typeface="Times New Roman" panose="02020603050405020304" pitchFamily="18" charset="0"/>
              <a:cs typeface="Times New Roman" panose="02020603050405020304" pitchFamily="18" charset="0"/>
            </a:endParaRPr>
          </a:p>
          <a:p>
            <a:pPr marL="533400" indent="-457200">
              <a:buFont typeface="+mj-lt"/>
              <a:buAutoNum type="alphaLcParenR"/>
            </a:pPr>
            <a:r>
              <a:rPr lang="en-US" sz="2400" dirty="0">
                <a:latin typeface="Times New Roman" panose="02020603050405020304" pitchFamily="18" charset="0"/>
                <a:cs typeface="Times New Roman" panose="02020603050405020304" pitchFamily="18" charset="0"/>
              </a:rPr>
              <a:t>None of the these</a:t>
            </a:r>
            <a:endParaRPr lang="en-US" sz="2400" dirty="0">
              <a:latin typeface="Times New Roman" panose="02020603050405020304" pitchFamily="18" charset="0"/>
              <a:cs typeface="Times New Roman" panose="02020603050405020304" pitchFamily="18" charset="0"/>
            </a:endParaRPr>
          </a:p>
          <a:p>
            <a:pPr marL="76200" indent="0">
              <a:buNone/>
            </a:pPr>
            <a:endParaRPr lang="en-US" sz="2400"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8</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3" name="Content Placeholder 2"/>
          <p:cNvSpPr>
            <a:spLocks noGrp="1"/>
          </p:cNvSpPr>
          <p:nvPr>
            <p:ph idx="1"/>
          </p:nvPr>
        </p:nvSpPr>
        <p:spPr>
          <a:xfrm>
            <a:off x="838200" y="1054100"/>
            <a:ext cx="10515600" cy="5461000"/>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Twelve people are sitting two parallel rows. A, B, C, D, E, F are sitting in row-1 facing south and P, Q, R, S, T, U are sitting in row-2 facing north such that the persons sitting in row-1 faces the persons sitting in row-2. They read different newspapers i.e. TOI, ET, HT, DJ, Hindu, FE.</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 One person in each row reads one newspaper. None of the person reading same newspaper sit opposite to each other. None of the persons sitting in same row read same newspaper. </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B sits 2nd to the left of the one who faces S, who reads TOI. B does not sit at any end. F is not immediate neighbor of A or B. R does not face C and does not sits next to P. </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Neither C nor E faces T. A sit at one of the ends and faces the one who reads DJ. The one who reads HT in row 2 faces the one who reads ET in row 1. The number of persons sitting between the ones who read HT and FE in row1 is one more than the persons reading same newspaper in row2.</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C sits at one of the positions to the right of E. The ones who read TOI faces the ones who read FE. Two persons sit between U and R but none of them sits at any end. Neither T nor R reads HT. </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persons sitting at the right ends of both the rows read Hindu. T does not read Hindu and DJ.</a:t>
            </a:r>
            <a:endParaRPr lang="en-IN" sz="20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9</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Who among the following reads FE?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514350" indent="-514350" algn="just">
              <a:buAutoNum type="alphaLcParenBoth"/>
            </a:pPr>
            <a:r>
              <a:rPr lang="en-US" dirty="0" smtClean="0">
                <a:latin typeface="Times New Roman" panose="02020603050405020304" pitchFamily="18" charset="0"/>
                <a:cs typeface="Times New Roman" panose="02020603050405020304" pitchFamily="18" charset="0"/>
              </a:rPr>
              <a:t>R   </a:t>
            </a:r>
            <a:r>
              <a:rPr lang="en-US" dirty="0">
                <a:latin typeface="Times New Roman" panose="02020603050405020304" pitchFamily="18" charset="0"/>
                <a:cs typeface="Times New Roman" panose="02020603050405020304" pitchFamily="18" charset="0"/>
              </a:rPr>
              <a:t>(b) F  (c)   C   (d) U   (e) </a:t>
            </a:r>
            <a:r>
              <a:rPr lang="en-US" dirty="0" smtClean="0">
                <a:latin typeface="Times New Roman" panose="02020603050405020304" pitchFamily="18" charset="0"/>
                <a:cs typeface="Times New Roman" panose="02020603050405020304" pitchFamily="18" charset="0"/>
              </a:rPr>
              <a:t>S</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Who among the following sits 4th to the right of the one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who reads HT in row 1?</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E   (b) F   (c) C   (d) B   (e) none of these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9</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1</a:t>
            </a:r>
            <a:endParaRPr lang="en-I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2057" y="831907"/>
            <a:ext cx="11567886" cy="5187142"/>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Seven Persons Arun, Babu, Karthik, Kavin, Velu, Rahul and Prabhu are sitting in the linear row facing north. They speak seven different languages Hindi, Tamil, Malayalam, Bengali, Telugu, Kannada and Marathi but not necessarily in the same order. No two people speak same language.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Babu speaks Telugu language. Only two persons are sitting to the left of Babu. Only one person is sitting between Babu and Kavin. Rahul sits second to the right of Kavin. Velu speaks Marathi. Only three persons sits between Velu and Prabhu. Only one person is sitting between Prabhu and one who speak Malayalam. One who speaks Malayalam is not sitting at the extreme ends. Arun speaks Hindi. Velu is not the immediate neighbour of Arun. One who speaks Bengali sits second to the right of one who speaks Kannada.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29257" y="6255657"/>
            <a:ext cx="1262743" cy="6023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200"/>
            <a:ext cx="10515600" cy="483076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certain number of persons are sitting in a row facing north. M sits forth to the right of A. Only two persons sit between M and K. K sits sixth to the left of D. S sits eight to the left of D. A is second from one of the ends of the row. F sits between J and D. J is not an immediate neighbor of M. Less than 12 persons are sitting in the row.</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10</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1. If ‘L’ sits forth from the right end, then how many persons sits between K and L in the row?</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Both"/>
            </a:pPr>
            <a:r>
              <a:rPr lang="en-US" dirty="0">
                <a:latin typeface="Times New Roman" panose="02020603050405020304" pitchFamily="18" charset="0"/>
                <a:cs typeface="Times New Roman" panose="02020603050405020304" pitchFamily="18" charset="0"/>
              </a:rPr>
              <a:t>4 (b) 2 (c) 3  (d) 5 (e) None of these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2. How many persons sit in the row?</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(a) 10 (b) 9 (c) 11 (d) 8 (e) Can’t be determine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10</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7300"/>
            <a:ext cx="10515600" cy="5054600"/>
          </a:xfrm>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There are seven persons i.e. A, B, C, D, E, F and G who lives in a building having three floors such that ground floor is numbered as 1 and above it is 2 and so on up to top floor numbered as 3.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Each of the floor consist of 3 flats as flat-1,flat-2 and flat-3. Flat-1 of floor-2 is immediately above flat-1 of floor-1 and immediately below flat-1 of floor-3 and in the same way flat-2 of floor-2 is immediately above flat-2 of floor-1 and immediately below flat-2 of floor-3 and so on. Flat-2 is in east of flat-1 and flat-3 is in east of flat-2. Not less than two person lives on the same floor.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Only one person lives in a flat. Two flats are vacant. Only one floor is between F and G but both live in same flat number. D lives immediately west to G. E lives immediately above C. No one lives on the east of F.</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C does not lives in the same flat number as D. E and D do not live on the same floor. A does not live in the same flat number ass C. B live below the floor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on which A lives but not in the same flat number. B lives in an even numbered flat and on even numbered floor but not on the same floor on which C lives.</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11</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fontScale="70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1. Who among the following lives immediately above B?</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(a) A (b) D (c) G</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(d) F (e) None of these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2. A live on which of the following flat?</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(a) Flat 1</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(b) Flat 2</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(c) Flat 3</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(d) Either (a) or (b)</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(e) Either (a) or (c)</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200"/>
            <a:ext cx="10515600" cy="4830763"/>
          </a:xfrm>
        </p:spPr>
        <p:txBody>
          <a:bodyPr>
            <a:normAutofit fontScale="925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In Delhi there is a residential society named </a:t>
            </a:r>
            <a:r>
              <a:rPr lang="en-US" sz="2400" dirty="0" err="1">
                <a:latin typeface="Times New Roman" panose="02020603050405020304" pitchFamily="18" charset="0"/>
                <a:cs typeface="Times New Roman" panose="02020603050405020304" pitchFamily="18" charset="0"/>
              </a:rPr>
              <a:t>Dwarkapuri</a:t>
            </a:r>
            <a:r>
              <a:rPr lang="en-US" sz="2400" dirty="0">
                <a:latin typeface="Times New Roman" panose="02020603050405020304" pitchFamily="18" charset="0"/>
                <a:cs typeface="Times New Roman" panose="02020603050405020304" pitchFamily="18" charset="0"/>
              </a:rPr>
              <a:t> which has Twelve blocks A, B, C, D, E, F, G, H, I, J, K and L. These blocks form two rows. Blocks on row 1 are facing west and blocks on row 2 are facing east. Blocks C, D, I, F, G and L are in row 1 and blocks A, B, E, J, K and H are in row 2. Each blocks of row 1 is exactly opposite the other block in row 2. Block I, which is at one of the ends of the row, is second to the left of block L. There are four blocks between block J and K. Block H is third to the right of B. Block J sits to the left end of the row. Block H is not opposite to either I or L. Block I is third to the left of C. Block F is not opposite to H. Block B is not adjacent to E. Block E is not opposite to I. Block G is third to the right of the one, who is opposite to E. Block A is neither opposite to G nor I.</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12</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8100"/>
            <a:ext cx="10515600" cy="4868863"/>
          </a:xfrm>
        </p:spPr>
        <p:txBody>
          <a:bodyPr>
            <a:normAutofit fontScale="55000" lnSpcReduction="20000"/>
          </a:bodyPr>
          <a:lstStyle/>
          <a:p>
            <a:pPr marL="514350" indent="-514350" algn="just">
              <a:lnSpc>
                <a:spcPct val="150000"/>
              </a:lnSpc>
              <a:buAutoNum type="arabicParenR"/>
            </a:pPr>
            <a:r>
              <a:rPr lang="en-US" dirty="0">
                <a:latin typeface="Times New Roman" panose="02020603050405020304" pitchFamily="18" charset="0"/>
                <a:cs typeface="Times New Roman" panose="02020603050405020304" pitchFamily="18" charset="0"/>
              </a:rPr>
              <a:t>Which is following statements is true about C? </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Block E is opposite to block C</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 Block G is not adjacent to block C.</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 Block E is not neighbour of that block which is opposite C.</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 Block C is 3rd to the right of D. </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None of these </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2) Which of the following blocks are at the ends of the row?</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 a. I, G </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b. C, D </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c. H, A</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lphaLcParenR"/>
            </a:pPr>
            <a:r>
              <a:rPr lang="pl-PL" dirty="0">
                <a:latin typeface="Times New Roman" panose="02020603050405020304" pitchFamily="18" charset="0"/>
                <a:cs typeface="Times New Roman" panose="02020603050405020304" pitchFamily="18" charset="0"/>
              </a:rPr>
              <a:t>d. K, B e. J, F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12</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Few people live in a building having certain number of floors. D lives just above B. The number of floors between G and E is same as in between E and F, who lives on </a:t>
            </a:r>
            <a:r>
              <a:rPr lang="en-US" sz="2400" dirty="0" err="1">
                <a:latin typeface="Times New Roman" panose="02020603050405020304" pitchFamily="18" charset="0"/>
                <a:cs typeface="Times New Roman" panose="02020603050405020304" pitchFamily="18" charset="0"/>
              </a:rPr>
              <a:t>thebottom</a:t>
            </a:r>
            <a:r>
              <a:rPr lang="en-US" sz="2400" dirty="0">
                <a:latin typeface="Times New Roman" panose="02020603050405020304" pitchFamily="18" charset="0"/>
                <a:cs typeface="Times New Roman" panose="02020603050405020304" pitchFamily="18" charset="0"/>
              </a:rPr>
              <a:t> most floor. Not more than one person lives between C and E. Two persons live between D and A. Six persons live between A and G. Either sixteen or seventeen floors are there in the building. E and F live below A. The number of floors between C and H is thrice the number of floors between G and C.E lives above H but below C. Not more than three floors are above D.</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13</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1. How many floors are there above C’s floor in the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building?</a:t>
            </a:r>
            <a:endParaRPr lang="en-US" dirty="0">
              <a:latin typeface="Times New Roman" panose="02020603050405020304" pitchFamily="18" charset="0"/>
              <a:cs typeface="Times New Roman" panose="02020603050405020304" pitchFamily="18" charset="0"/>
            </a:endParaRPr>
          </a:p>
          <a:p>
            <a:pPr marL="514350" indent="-514350">
              <a:buAutoNum type="alphaLcParenBoth"/>
            </a:pPr>
            <a:r>
              <a:rPr lang="en-US" dirty="0">
                <a:latin typeface="Times New Roman" panose="02020603050405020304" pitchFamily="18" charset="0"/>
                <a:cs typeface="Times New Roman" panose="02020603050405020304" pitchFamily="18" charset="0"/>
              </a:rPr>
              <a:t>Twelve (b) Eleven (c) Ten  (d) Nine (e) None of these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If X lives exactly between D and G, then on which of the following floors does X lives?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10th (b) 9th (c) 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 8th (e) None of these</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13</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fontScale="85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Fourteen persons i.e. P, Q, R, S, T, U, V, M, N, O, H, J, K and L are sitting in two parallel rows such that P, Q, R, S, T, U and V sits in row 1 faces towards north direction and M, N, O, H, J, K and L sits in the row 2 such that all are facing south direction. Person sitting in the row 1 faces the person sitting in row 2. T sits third to the right of S and neither of them sits at any of the end. The one who faces T sits second to the left of O. Only one person sits between O and H. The one who faces H sits second to the left of R. Only two persons sit between P and R. L sits immediate right of J. Only two persons sit between M and J. The one who sits immediate left of N faces the one who sits immediate right of Q. U is not an immediate neighbor of R. U is not an immediate neighbor of R. K does not at the end of the row.</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14</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1. Who among the following faces P?</a:t>
            </a:r>
            <a:endParaRPr lang="en-US" dirty="0">
              <a:latin typeface="Times New Roman" panose="02020603050405020304" pitchFamily="18" charset="0"/>
              <a:cs typeface="Times New Roman" panose="02020603050405020304" pitchFamily="18" charset="0"/>
            </a:endParaRPr>
          </a:p>
          <a:p>
            <a:pPr marL="514350" indent="-514350">
              <a:buAutoNum type="alphaLcParenBoth"/>
            </a:pPr>
            <a:r>
              <a:rPr lang="en-US" dirty="0">
                <a:latin typeface="Times New Roman" panose="02020603050405020304" pitchFamily="18" charset="0"/>
                <a:cs typeface="Times New Roman" panose="02020603050405020304" pitchFamily="18" charset="0"/>
              </a:rPr>
              <a:t>H  (b) J  (c) M (d) N (e) None of these</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Who among the following sits at the end of the row?</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P, J (b) P, R (c) N, R (d) N, S (e) None of these</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14</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515" y="222307"/>
            <a:ext cx="9644742" cy="5187142"/>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1) Who among the following sits one of the extreme ends?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a) Rahul</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 Velu</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c) Kavin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d) Karthik</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e) None of these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2) Who sits second to the left of Karthik?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a) Arun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b) Babu </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c) Prabu</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d) Velu</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 e) None of these</a:t>
            </a: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29257" y="6255657"/>
            <a:ext cx="1262743" cy="60234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algn="just"/>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T, U,P, Q, R, S and V are on a single bench viewing the sky in east. R is seated next to S immediately on his right, but he is not next to U. Q is seated at one end and is a neighbour to T. V is in the middle of T and U. S is fourth from the North. </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dirty="0">
                <a:solidFill>
                  <a:srgbClr val="333333"/>
                </a:solidFill>
                <a:highlight>
                  <a:srgbClr val="FFFFFF"/>
                </a:highlight>
                <a:latin typeface="Times New Roman" panose="02020603050405020304" pitchFamily="18" charset="0"/>
                <a:cs typeface="Times New Roman" panose="02020603050405020304" pitchFamily="18" charset="0"/>
              </a:rPr>
              <a:t>1) </a:t>
            </a:r>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Which pair is seated at the ends? </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A) Q T </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B) S, R </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C) P, Q </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r>
              <a:rPr lang="en-US" i="0" dirty="0">
                <a:solidFill>
                  <a:srgbClr val="333333"/>
                </a:solidFill>
                <a:effectLst/>
                <a:highlight>
                  <a:srgbClr val="FFFFFF"/>
                </a:highlight>
                <a:latin typeface="Times New Roman" panose="02020603050405020304" pitchFamily="18" charset="0"/>
                <a:cs typeface="Times New Roman" panose="02020603050405020304" pitchFamily="18" charset="0"/>
              </a:rPr>
              <a:t>D) U, V</a:t>
            </a:r>
            <a:endParaRPr lang="en-US"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pic>
        <p:nvPicPr>
          <p:cNvPr id="2" name="Picture 1"/>
          <p:cNvPicPr>
            <a:picLocks noChangeAspect="1"/>
          </p:cNvPicPr>
          <p:nvPr/>
        </p:nvPicPr>
        <p:blipFill>
          <a:blip r:embed="rId2"/>
          <a:stretch>
            <a:fillRect/>
          </a:stretch>
        </p:blipFill>
        <p:spPr>
          <a:xfrm>
            <a:off x="7543800" y="2910839"/>
            <a:ext cx="1955800" cy="3266123"/>
          </a:xfrm>
          <a:prstGeom prst="rect">
            <a:avLst/>
          </a:prstGeom>
        </p:spPr>
      </p:pic>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15</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2955" y="5590901"/>
            <a:ext cx="2974542" cy="1175658"/>
          </a:xfrm>
          <a:prstGeom prst="rect">
            <a:avLst/>
          </a:prstGeom>
        </p:spPr>
      </p:pic>
      <p:sp>
        <p:nvSpPr>
          <p:cNvPr id="5" name="Content Placeholder 4"/>
          <p:cNvSpPr>
            <a:spLocks noGrp="1"/>
          </p:cNvSpPr>
          <p:nvPr>
            <p:ph idx="1"/>
          </p:nvPr>
        </p:nvSpPr>
        <p:spPr>
          <a:xfrm>
            <a:off x="1177835" y="2517957"/>
            <a:ext cx="10515600" cy="1466215"/>
          </a:xfrm>
        </p:spPr>
        <p:txBody>
          <a:bodyPr>
            <a:normAutofit/>
          </a:bodyPr>
          <a:lstStyle/>
          <a:p>
            <a:pPr marL="0" indent="0" algn="ctr">
              <a:buNone/>
            </a:pPr>
            <a:r>
              <a:rPr lang="en-US" sz="88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Nine persons A,B,C,D,E,F,G,H and I sit in a straight row. Only three persons are facing towards the south and rest are facing towards the north. D sits third to the right of C. only one person sits to the left of D. I faces south and G sits third to the right of I and one of them sits at the extreme end of the row. More than three persons sits between D and B, who does not sit at the extreme end of the row. A and H are to the immediate left of each other. G sits exactly between C and B. E sits second to the right of A.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2</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Which of the given options correctly identifies the seating position of three of the nine persons mentioned above?</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B between C and H</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D between F and G</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C between  H and G</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B between E and I</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831907"/>
            <a:ext cx="11684000" cy="5130800"/>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Nine persons- A, B, C, D, E, F, G, H, and I are sitting in the linear row. Five of them are facing north and the rest of them is facing south. Also, their age lies between 19 - 47 and none of them has the same age. Not more than two adjacent persons are facing the same direction.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B faces north direction. I sit either immediate left or third to the right of B.I and B are facing the opposite direction. Only one person is sitting between B and D, both are facing the opposite direction.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number of persons sitting to the left of D is the same as to the left of C. D sits at the extreme end. Only two persons are sitting between the one whose age is 37 and C.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immediate neighbors of I are facing the same direction. A sits immediate right of H, neither of them is adjacent to C nor B. H and D are facing the opposite direction. A is facing the same direction as I.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age of B is one year more than A. The age of B is twice the age of C.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F neither sits adjacent to A nor H. F and the one whose age is 19 are not sitting adjacent to each other. </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 one whose age is 47 sits third to the left of E. The one whose age is 47 sits to the right of A. The age difference between B and A is the same as between C and D.</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E’s age is an even number which is two years more than D. H’s age is twice of D. The one whose age is 45 sits immediate right of the one whose age is 38. The age of I is 6 more than the age of E.</a:t>
            </a:r>
            <a:endParaRPr lang="en-US"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3</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10800" y="5962707"/>
            <a:ext cx="1981200" cy="8952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What is sum of the age of H and B?</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a)87 </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b)65</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c)68</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d)78</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e)85</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371" y="1262743"/>
            <a:ext cx="11059886" cy="4914220"/>
          </a:xfrm>
        </p:spPr>
        <p:txBody>
          <a:bodyPr>
            <a:normAutofit fontScale="92500"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person purchased seven mobile phones of different costs. Mobile phones are J,K,L,A,S,D and G but not purchased in the same order as given.</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Phone S is neither most expensive nor cheapest among all. the cost of three phones is there between phone S and phone J. phone G is just cheaper than phone J. the number of phone cheaper to phone G is equal to the phones expensive to phone A.the cost of two phones is there between phone A and phone L which is just cheaper to phone D. the cost of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most expensive phone is 98k and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cheapest phone is 60k.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4</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fontScale="62500" lnSpcReduction="20000"/>
          </a:bodyPr>
          <a:lstStyle/>
          <a:p>
            <a:pPr marL="514350" indent="-514350" algn="just">
              <a:lnSpc>
                <a:spcPct val="150000"/>
              </a:lnSpc>
              <a:buAutoNum type="arabicParenR"/>
            </a:pPr>
            <a:r>
              <a:rPr lang="en-US" dirty="0">
                <a:latin typeface="Times New Roman" panose="02020603050405020304" pitchFamily="18" charset="0"/>
                <a:cs typeface="Times New Roman" panose="02020603050405020304" pitchFamily="18" charset="0"/>
              </a:rPr>
              <a:t>Name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cheapest mobile phone?</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UcParenR"/>
            </a:pPr>
            <a:r>
              <a:rPr lang="en-US" dirty="0">
                <a:latin typeface="Times New Roman" panose="02020603050405020304" pitchFamily="18" charset="0"/>
                <a:cs typeface="Times New Roman" panose="02020603050405020304" pitchFamily="18" charset="0"/>
              </a:rPr>
              <a:t>G</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UcParenR"/>
            </a:pPr>
            <a:r>
              <a:rPr lang="en-US" dirty="0">
                <a:latin typeface="Times New Roman" panose="02020603050405020304" pitchFamily="18" charset="0"/>
                <a:cs typeface="Times New Roman" panose="02020603050405020304" pitchFamily="18" charset="0"/>
              </a:rPr>
              <a:t>K</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UcParenR"/>
            </a:pPr>
            <a:r>
              <a:rPr lang="en-US" dirty="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UcParenR"/>
            </a:pPr>
            <a:r>
              <a:rPr lang="en-US"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2) Name the cheapest mobile phone than D?</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A,G,J</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J, S, L</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L,K,J</a:t>
            </a: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a:latin typeface="Times New Roman" panose="02020603050405020304" pitchFamily="18" charset="0"/>
                <a:cs typeface="Times New Roman" panose="02020603050405020304" pitchFamily="18" charset="0"/>
              </a:rPr>
              <a:t>G,L.J,A</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14930</Words>
  <Application>WPS Presentation</Application>
  <PresentationFormat>Widescreen</PresentationFormat>
  <Paragraphs>265</Paragraphs>
  <Slides>31</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Microsoft YaHei</vt:lpstr>
      <vt:lpstr>Arial Unicode MS</vt:lpstr>
      <vt:lpstr>Calibri Light</vt:lpstr>
      <vt:lpstr>Calibri</vt:lpstr>
      <vt:lpstr>Roboto</vt:lpstr>
      <vt:lpstr>Office Theme</vt:lpstr>
      <vt:lpstr>PowerPoint 演示文稿</vt:lpstr>
      <vt:lpstr>QUESTION 1</vt:lpstr>
      <vt:lpstr>PowerPoint 演示文稿</vt:lpstr>
      <vt:lpstr>QUESTION 2</vt:lpstr>
      <vt:lpstr>PowerPoint 演示文稿</vt:lpstr>
      <vt:lpstr>QUESTION 3</vt:lpstr>
      <vt:lpstr>PowerPoint 演示文稿</vt:lpstr>
      <vt:lpstr>QUESTION 4</vt:lpstr>
      <vt:lpstr>PowerPoint 演示文稿</vt:lpstr>
      <vt:lpstr>QUESTION 5</vt:lpstr>
      <vt:lpstr>PowerPoint 演示文稿</vt:lpstr>
      <vt:lpstr>QUESTION 6</vt:lpstr>
      <vt:lpstr>PowerPoint 演示文稿</vt:lpstr>
      <vt:lpstr>QUESTION 7</vt:lpstr>
      <vt:lpstr>QUESTION 7</vt:lpstr>
      <vt:lpstr>QUESTION 8</vt:lpstr>
      <vt:lpstr>QUESTION 8</vt:lpstr>
      <vt:lpstr>QUESTION 9</vt:lpstr>
      <vt:lpstr>QUESTION 9</vt:lpstr>
      <vt:lpstr>QUESTION 10</vt:lpstr>
      <vt:lpstr>QUESTION 10</vt:lpstr>
      <vt:lpstr>QUESTION 11</vt:lpstr>
      <vt:lpstr>QUESTION 11</vt:lpstr>
      <vt:lpstr>QUESTION 12</vt:lpstr>
      <vt:lpstr>QUESTION 12</vt:lpstr>
      <vt:lpstr>QUESTION 13</vt:lpstr>
      <vt:lpstr>QUESTION 13</vt:lpstr>
      <vt:lpstr>QUESTION 14</vt:lpstr>
      <vt:lpstr>QUESTION 14</vt:lpstr>
      <vt:lpstr>QUESTION 15</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Keerthika</cp:lastModifiedBy>
  <cp:revision>65</cp:revision>
  <dcterms:created xsi:type="dcterms:W3CDTF">2024-02-14T04:55:00Z</dcterms:created>
  <dcterms:modified xsi:type="dcterms:W3CDTF">2024-10-03T11:27:21Z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90AEB06BEE3244F0A51EA30229D5A112_12</vt:lpwstr>
  </property>
  <property fmtid="{D5CDD505-2E9C-101B-9397-08002B2CF9AE}" pid="3" name="KSOProductBuildVer">
    <vt:lpwstr>1033-12.2.0.18283</vt:lpwstr>
  </property>
</Properties>
</file>