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73" r:id="rId4"/>
    <p:sldId id="278" r:id="rId5"/>
    <p:sldId id="274" r:id="rId6"/>
    <p:sldId id="276" r:id="rId7"/>
    <p:sldId id="277" r:id="rId8"/>
    <p:sldId id="281" r:id="rId9"/>
    <p:sldId id="263" r:id="rId10"/>
    <p:sldId id="284" r:id="rId11"/>
    <p:sldId id="285" r:id="rId12"/>
    <p:sldId id="289" r:id="rId13"/>
    <p:sldId id="290" r:id="rId14"/>
    <p:sldId id="295" r:id="rId15"/>
    <p:sldId id="296" r:id="rId16"/>
    <p:sldId id="297" r:id="rId17"/>
    <p:sldId id="298" r:id="rId18"/>
    <p:sldId id="291" r:id="rId19"/>
    <p:sldId id="305" r:id="rId20"/>
    <p:sldId id="306" r:id="rId21"/>
    <p:sldId id="307" r:id="rId22"/>
    <p:sldId id="308" r:id="rId23"/>
    <p:sldId id="309" r:id="rId24"/>
    <p:sldId id="303" r:id="rId25"/>
    <p:sldId id="272" r:id="rId26"/>
  </p:sldIdLst>
  <p:sldSz cx="12192000" cy="6858000"/>
  <p:notesSz cx="12192000" cy="6858000"/>
  <p:embeddedFontLst>
    <p:embeddedFont>
      <p:font typeface="MBVGBA+HODIVK+NunitoSans-Bold,Bold" panose="02000500000000000000"/>
      <p:regular r:id="rId30"/>
    </p:embeddedFont>
    <p:embeddedFont>
      <p:font typeface="Merriweather" panose="020B0604020202020204"/>
      <p:regular r:id="rId31"/>
      <p:bold r:id="rId32"/>
      <p:italic r:id="rId33"/>
      <p:boldItalic r:id="rId34"/>
    </p:embeddedFont>
    <p:embeddedFont>
      <p:font typeface="Stardos Stencil" panose="020B0604020202020204"/>
      <p:regular r:id="rId35"/>
      <p:bold r:id="rId36"/>
    </p:embeddedFont>
    <p:embeddedFont>
      <p:font typeface="Calibri" panose="020F0502020204030204"/>
      <p:regular r:id="rId37"/>
      <p:bold r:id="rId38"/>
      <p:italic r:id="rId39"/>
      <p:boldItalic r:id="rId40"/>
    </p:embeddedFont>
    <p:embeddedFont>
      <p:font typeface="Sylfaen" panose="010A0502050306030303" pitchFamily="18" charset="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font" Target="fonts/font12.fntdata"/><Relationship Id="rId40" Type="http://schemas.openxmlformats.org/officeDocument/2006/relationships/font" Target="fonts/font11.fntdata"/><Relationship Id="rId4" Type="http://schemas.openxmlformats.org/officeDocument/2006/relationships/slide" Target="slides/slide2.xml"/><Relationship Id="rId39" Type="http://schemas.openxmlformats.org/officeDocument/2006/relationships/font" Target="fonts/font10.fntdata"/><Relationship Id="rId38" Type="http://schemas.openxmlformats.org/officeDocument/2006/relationships/font" Target="fonts/font9.fntdata"/><Relationship Id="rId37" Type="http://schemas.openxmlformats.org/officeDocument/2006/relationships/font" Target="fonts/font8.fntdata"/><Relationship Id="rId36" Type="http://schemas.openxmlformats.org/officeDocument/2006/relationships/font" Target="fonts/font7.fntdata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hyperlink" Target="https://www.marketing91.com/skill-acquisitio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hyperlink" Target="https://www.marketing91.com/skill-acquisitio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hyperlink" Target="https://www.marketing91.com/skill-acquisition/" TargetMode="Externa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hyperlink" Target="https://www.marketing91.com/skill-acquisition/" TargetMode="Externa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hyperlink" Target="https://www.marketing91.com/skill-acquisition/" TargetMode="Externa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hyperlink" Target="https://www.marketing91.com/skill-acquisition/" TargetMode="Externa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hyperlink" Target="https://www.marketing91.com/skill-acquisition/" TargetMode="Externa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hyperlink" Target="https://www.marketing91.com/skill-acquisition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hyperlink" Target="https://www.marketing91.com/skill-acquisition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hyperlink" Target="https://www.marketing91.com/skill-acquisition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hyperlink" Target="https://www.marketing91.com/skill-acquisition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hyperlink" Target="https://www.marketing91.com/skill-acquisition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hyperlink" Target="https://www.marketing91.com/skill-acquisition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hyperlink" Target="https://www.marketing91.com/skill-acquisition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hyperlink" Target="https://www.marketing91.com/skill-acquisi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1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62200" y="381000"/>
            <a:ext cx="662939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lvl="0" indent="-285750">
              <a:buClr>
                <a:schemeClr val="dk1"/>
              </a:buClr>
              <a:buSzPts val="1600"/>
            </a:pPr>
            <a:r>
              <a:rPr lang="en-IN" sz="3600" i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Solving relation mystery type</a:t>
            </a:r>
            <a:endParaRPr lang="en-IN"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28600" y="1219200"/>
            <a:ext cx="116586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err="1" smtClean="0"/>
              <a:t>Seema</a:t>
            </a:r>
            <a:r>
              <a:rPr lang="en-US" sz="2800" dirty="0" smtClean="0"/>
              <a:t> is the daughter-in-law of </a:t>
            </a:r>
            <a:r>
              <a:rPr lang="en-US" sz="2800" dirty="0" err="1" smtClean="0"/>
              <a:t>Sudhir</a:t>
            </a:r>
            <a:r>
              <a:rPr lang="en-US" sz="2800" dirty="0" smtClean="0"/>
              <a:t> and sister -in-law of </a:t>
            </a:r>
            <a:r>
              <a:rPr lang="en-US" sz="2800" dirty="0" err="1" smtClean="0"/>
              <a:t>Ramesh</a:t>
            </a:r>
            <a:r>
              <a:rPr lang="en-US" sz="2800" dirty="0" smtClean="0"/>
              <a:t>. Mohan is the son of </a:t>
            </a:r>
            <a:r>
              <a:rPr lang="en-US" sz="2800" dirty="0" err="1" smtClean="0"/>
              <a:t>Sudhir</a:t>
            </a:r>
            <a:r>
              <a:rPr lang="en-US" sz="2800" dirty="0" smtClean="0"/>
              <a:t> and only brother of </a:t>
            </a:r>
            <a:r>
              <a:rPr lang="en-US" sz="2800" dirty="0" err="1" smtClean="0"/>
              <a:t>Ramesh</a:t>
            </a:r>
            <a:r>
              <a:rPr lang="en-US" sz="2800" dirty="0" smtClean="0"/>
              <a:t>. Find the relation between</a:t>
            </a:r>
            <a:endParaRPr lang="en-US" sz="2800" dirty="0" smtClean="0"/>
          </a:p>
          <a:p>
            <a:r>
              <a:rPr lang="en-US" sz="2800" dirty="0" err="1" smtClean="0"/>
              <a:t>Seema</a:t>
            </a:r>
            <a:r>
              <a:rPr lang="en-US" sz="2800" dirty="0" smtClean="0"/>
              <a:t> and Mohan.</a:t>
            </a:r>
            <a:endParaRPr sz="28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769513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(a) Sister-in-law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81000" y="33528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(b) Aunt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381000" y="3886200"/>
            <a:ext cx="59436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(c) Cousin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381000" y="44196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(d) Wife</a:t>
            </a:r>
            <a:endParaRPr lang="en-US" sz="2800" dirty="0" smtClean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381000" y="49530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(d) None of the above</a:t>
            </a:r>
            <a:endParaRPr lang="en-US" sz="2800" dirty="0" smtClean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1" name="Google Shape;83;p2"/>
          <p:cNvSpPr txBox="1"/>
          <p:nvPr/>
        </p:nvSpPr>
        <p:spPr>
          <a:xfrm>
            <a:off x="304800" y="6019800"/>
            <a:ext cx="32766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368300" dist="38100" dir="18900000" algn="b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ANS :</a:t>
            </a:r>
            <a:endParaRPr lang="en-US" sz="2800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2" name="Google Shape;83;p2"/>
          <p:cNvSpPr txBox="1"/>
          <p:nvPr/>
        </p:nvSpPr>
        <p:spPr>
          <a:xfrm>
            <a:off x="7924800" y="2438400"/>
            <a:ext cx="26670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279400" dist="50800" dir="5400000" algn="ctr" rotWithShape="0">
              <a:srgbClr val="000000">
                <a:alpha val="4313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 algn="ctr">
              <a:buClr>
                <a:schemeClr val="dk1"/>
              </a:buClr>
              <a:buSzPts val="1600"/>
            </a:pPr>
            <a:r>
              <a:rPr lang="en-US" sz="2800" b="1" dirty="0" smtClean="0">
                <a:solidFill>
                  <a:schemeClr val="bg1"/>
                </a:solidFill>
              </a:rPr>
              <a:t>Explanation</a:t>
            </a:r>
            <a:endParaRPr sz="3200" b="1">
              <a:solidFill>
                <a:schemeClr val="bg1"/>
              </a:solidFill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5715000" y="2819400"/>
            <a:ext cx="3886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4" name="Google Shape;83;p2"/>
          <p:cNvSpPr txBox="1"/>
          <p:nvPr/>
        </p:nvSpPr>
        <p:spPr>
          <a:xfrm>
            <a:off x="304800" y="6019801"/>
            <a:ext cx="42672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368300" dist="38100" dir="18900000" algn="b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ANS : Wife</a:t>
            </a:r>
            <a:endParaRPr lang="en-US" sz="2800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5715000" y="3048000"/>
            <a:ext cx="62484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en-US" sz="2400" dirty="0" err="1" smtClean="0"/>
              <a:t>Seema</a:t>
            </a:r>
            <a:r>
              <a:rPr lang="en-US" sz="2400" dirty="0" smtClean="0"/>
              <a:t> is the daughter-in-law of </a:t>
            </a:r>
            <a:r>
              <a:rPr lang="en-US" sz="2400" dirty="0" err="1" smtClean="0"/>
              <a:t>Sudhir</a:t>
            </a:r>
            <a:endParaRPr lang="en-US" sz="2400" dirty="0" smtClean="0"/>
          </a:p>
          <a:p>
            <a:r>
              <a:rPr lang="en-US" sz="2400" dirty="0" smtClean="0"/>
              <a:t>Mohan is the son of </a:t>
            </a:r>
            <a:r>
              <a:rPr lang="en-US" sz="2400" dirty="0" err="1" smtClean="0"/>
              <a:t>Sudhir</a:t>
            </a:r>
            <a:r>
              <a:rPr lang="en-US" sz="2400" dirty="0" smtClean="0"/>
              <a:t>. </a:t>
            </a:r>
            <a:r>
              <a:rPr lang="en-US" sz="2400" dirty="0" err="1" smtClean="0"/>
              <a:t>Seema</a:t>
            </a:r>
            <a:r>
              <a:rPr lang="en-US" sz="2400" dirty="0" smtClean="0"/>
              <a:t> is the sister-in-law of Mohan's only brother </a:t>
            </a:r>
            <a:r>
              <a:rPr lang="en-US" sz="2400" dirty="0" err="1" smtClean="0"/>
              <a:t>Ramesh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Therefore, </a:t>
            </a:r>
            <a:r>
              <a:rPr lang="en-US" sz="2400" dirty="0" err="1" smtClean="0"/>
              <a:t>Seema</a:t>
            </a:r>
            <a:r>
              <a:rPr lang="en-US" sz="2400" dirty="0" smtClean="0"/>
              <a:t> is the wife of Mohan</a:t>
            </a:r>
            <a:endParaRPr lang="en-US" sz="2400" dirty="0" smtClean="0">
              <a:solidFill>
                <a:srgbClr val="000000"/>
              </a:solidFill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7" grpId="0"/>
      <p:bldP spid="8" grpId="0"/>
      <p:bldP spid="9" grpId="0"/>
      <p:bldP spid="10" grpId="0"/>
      <p:bldP spid="11" grpId="0" animBg="1"/>
      <p:bldP spid="12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1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62200" y="228600"/>
            <a:ext cx="662939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lvl="0" indent="-285750">
              <a:buClr>
                <a:schemeClr val="dk1"/>
              </a:buClr>
              <a:buSzPts val="1600"/>
            </a:pPr>
            <a:r>
              <a:rPr lang="en-IN" sz="3600" i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Secretive deduction type</a:t>
            </a:r>
            <a:endParaRPr lang="en-IN"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28600" y="1219200"/>
            <a:ext cx="116586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IN" sz="2800" dirty="0" smtClean="0"/>
              <a:t>How is  my brother’s grandfather’s only son’s only child related to me?</a:t>
            </a:r>
            <a:endParaRPr lang="en-US" sz="2800" dirty="0"/>
          </a:p>
        </p:txBody>
      </p:sp>
      <p:sp>
        <p:nvSpPr>
          <p:cNvPr id="5" name="object 5"/>
          <p:cNvSpPr txBox="1"/>
          <p:nvPr/>
        </p:nvSpPr>
        <p:spPr>
          <a:xfrm>
            <a:off x="381000" y="2769513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(a) Sister-in-law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81000" y="33528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(b) Sister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381000" y="3886200"/>
            <a:ext cx="59436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(c) Cousin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381000" y="44196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(d) Nephew</a:t>
            </a:r>
            <a:endParaRPr lang="en-US" sz="2800" dirty="0" smtClean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381000" y="50292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(d) None of the above</a:t>
            </a:r>
            <a:endParaRPr lang="en-US" sz="2800" dirty="0" smtClean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1" name="Google Shape;83;p2"/>
          <p:cNvSpPr txBox="1"/>
          <p:nvPr/>
        </p:nvSpPr>
        <p:spPr>
          <a:xfrm>
            <a:off x="304800" y="6019800"/>
            <a:ext cx="32766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368300" dist="38100" dir="18900000" algn="b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ANS :</a:t>
            </a:r>
            <a:endParaRPr lang="en-US" sz="2800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2" name="Google Shape;83;p2"/>
          <p:cNvSpPr txBox="1"/>
          <p:nvPr/>
        </p:nvSpPr>
        <p:spPr>
          <a:xfrm>
            <a:off x="7924800" y="2133600"/>
            <a:ext cx="26670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279400" dist="50800" dir="5400000" algn="ctr" rotWithShape="0">
              <a:srgbClr val="000000">
                <a:alpha val="4313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 algn="ctr">
              <a:buClr>
                <a:schemeClr val="dk1"/>
              </a:buClr>
              <a:buSzPts val="1600"/>
            </a:pPr>
            <a:r>
              <a:rPr lang="en-US" sz="2800" b="1" dirty="0" smtClean="0">
                <a:solidFill>
                  <a:schemeClr val="bg1"/>
                </a:solidFill>
              </a:rPr>
              <a:t>Explanation</a:t>
            </a:r>
            <a:endParaRPr sz="3200" b="1">
              <a:solidFill>
                <a:schemeClr val="bg1"/>
              </a:solidFill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5715000" y="2819400"/>
            <a:ext cx="3886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4" name="Google Shape;83;p2"/>
          <p:cNvSpPr txBox="1"/>
          <p:nvPr/>
        </p:nvSpPr>
        <p:spPr>
          <a:xfrm>
            <a:off x="304800" y="6019800"/>
            <a:ext cx="64770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368300" dist="38100" dir="18900000" algn="b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ANS : Cousin</a:t>
            </a:r>
            <a:endParaRPr lang="en-US" sz="2800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7000" y="5172544"/>
            <a:ext cx="670376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>
                <a:latin typeface="Sylfaen" panose="010A0502050306030303" pitchFamily="18" charset="0"/>
              </a:rPr>
              <a:t>Me + </a:t>
            </a:r>
            <a:endParaRPr lang="en-IN" sz="1600" dirty="0">
              <a:latin typeface="Sylfaen" panose="010A0502050306030303" pitchFamily="18" charset="0"/>
            </a:endParaRPr>
          </a:p>
        </p:txBody>
      </p:sp>
      <p:cxnSp>
        <p:nvCxnSpPr>
          <p:cNvPr id="18" name="Straight Arrow Connector 17"/>
          <p:cNvCxnSpPr>
            <a:endCxn id="19" idx="1"/>
          </p:cNvCxnSpPr>
          <p:nvPr/>
        </p:nvCxnSpPr>
        <p:spPr>
          <a:xfrm>
            <a:off x="7147376" y="5334000"/>
            <a:ext cx="108078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28160" y="5164723"/>
            <a:ext cx="1053494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>
                <a:latin typeface="Sylfaen" panose="010A0502050306030303" pitchFamily="18" charset="0"/>
              </a:rPr>
              <a:t>Brother + </a:t>
            </a:r>
            <a:endParaRPr lang="en-IN" sz="1600" dirty="0">
              <a:latin typeface="Sylfaen" panose="010A0502050306030303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48197" y="3965612"/>
            <a:ext cx="1013419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>
                <a:latin typeface="Sylfaen" panose="010A0502050306030303" pitchFamily="18" charset="0"/>
              </a:rPr>
              <a:t>Mother - </a:t>
            </a:r>
            <a:endParaRPr lang="en-IN" sz="1600" dirty="0">
              <a:latin typeface="Sylfaen" panose="010A0502050306030303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609160" y="3352800"/>
            <a:ext cx="0" cy="612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609160" y="4332158"/>
            <a:ext cx="0" cy="832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088856" y="5164723"/>
            <a:ext cx="986167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>
                <a:latin typeface="Sylfaen" panose="010A0502050306030303" pitchFamily="18" charset="0"/>
              </a:rPr>
              <a:t>Cousin + </a:t>
            </a:r>
            <a:endParaRPr lang="en-IN" sz="1600" dirty="0">
              <a:latin typeface="Sylfaen" panose="010A0502050306030303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41940" y="3987154"/>
            <a:ext cx="898003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>
                <a:latin typeface="Sylfaen" panose="010A0502050306030303" pitchFamily="18" charset="0"/>
              </a:rPr>
              <a:t>Uncle + </a:t>
            </a:r>
            <a:endParaRPr lang="en-IN" sz="1600" dirty="0">
              <a:latin typeface="Sylfaen" panose="010A0502050306030303" pitchFamily="18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514160" y="4332158"/>
            <a:ext cx="0" cy="832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81654" y="3352800"/>
            <a:ext cx="1032848" cy="5968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305800" y="2971800"/>
            <a:ext cx="1540806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1600" dirty="0">
                <a:latin typeface="Sylfaen" panose="010A0502050306030303" pitchFamily="18" charset="0"/>
              </a:rPr>
              <a:t>Grand Father + </a:t>
            </a:r>
            <a:endParaRPr lang="en-IN" sz="1600" dirty="0">
              <a:latin typeface="Sylfaen" panose="010A0502050306030303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296400" y="4114800"/>
            <a:ext cx="852184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4" grpId="0"/>
      <p:bldP spid="5" grpId="0"/>
      <p:bldP spid="7" grpId="0"/>
      <p:bldP spid="8" grpId="0"/>
      <p:bldP spid="9" grpId="0"/>
      <p:bldP spid="10" grpId="0"/>
      <p:bldP spid="11" grpId="0" animBg="1"/>
      <p:bldP spid="12" grpId="0" animBg="1"/>
      <p:bldP spid="14" grpId="0" animBg="1"/>
      <p:bldP spid="16" grpId="0" animBg="1"/>
      <p:bldP spid="19" grpId="0" animBg="1"/>
      <p:bldP spid="19" grpId="1" animBg="1"/>
      <p:bldP spid="20" grpId="0" animBg="1"/>
      <p:bldP spid="23" grpId="0" animBg="1"/>
      <p:bldP spid="24" grpId="0" animBg="1"/>
      <p:bldP spid="28" grpId="0" animBg="1"/>
      <p:bldP spid="2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1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62200" y="228600"/>
            <a:ext cx="662939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lvl="0" indent="-285750">
              <a:buClr>
                <a:schemeClr val="dk1"/>
              </a:buClr>
              <a:buSzPts val="1600"/>
            </a:pPr>
            <a:r>
              <a:rPr lang="en-IN" sz="3600" i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Secretive deduction type</a:t>
            </a:r>
            <a:endParaRPr lang="en-IN"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28600" y="1219200"/>
            <a:ext cx="116586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Ravi’s father has a son </a:t>
            </a:r>
            <a:r>
              <a:rPr lang="en-US" sz="2800" dirty="0" err="1" smtClean="0"/>
              <a:t>Rohit</a:t>
            </a:r>
            <a:r>
              <a:rPr lang="en-US" sz="2800" dirty="0" smtClean="0"/>
              <a:t> who has an aunt </a:t>
            </a:r>
            <a:r>
              <a:rPr lang="en-US" sz="2800" dirty="0" err="1" smtClean="0"/>
              <a:t>Laxmi</a:t>
            </a:r>
            <a:r>
              <a:rPr lang="en-US" sz="2800" dirty="0" smtClean="0"/>
              <a:t> who has a husband </a:t>
            </a:r>
            <a:r>
              <a:rPr lang="en-US" sz="2800" dirty="0" err="1" smtClean="0"/>
              <a:t>Rao</a:t>
            </a:r>
            <a:r>
              <a:rPr lang="en-US" sz="2800" dirty="0" smtClean="0"/>
              <a:t> whose father-</a:t>
            </a:r>
            <a:r>
              <a:rPr lang="en-US" sz="2800" dirty="0" err="1" smtClean="0"/>
              <a:t>inlaw</a:t>
            </a:r>
            <a:r>
              <a:rPr lang="en-US" sz="2800" dirty="0" smtClean="0"/>
              <a:t> is Mohan. What is the relation of Mohan to Ravi ?</a:t>
            </a:r>
            <a:endParaRPr lang="en-US" sz="2800" dirty="0" smtClean="0"/>
          </a:p>
        </p:txBody>
      </p:sp>
      <p:sp>
        <p:nvSpPr>
          <p:cNvPr id="5" name="object 5"/>
          <p:cNvSpPr txBox="1"/>
          <p:nvPr/>
        </p:nvSpPr>
        <p:spPr>
          <a:xfrm>
            <a:off x="381000" y="2769513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(a) Nephew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81000" y="33528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(b) Grandfather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381000" y="3886200"/>
            <a:ext cx="59436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(c) Son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381000" y="44196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(d) Uncle</a:t>
            </a:r>
            <a:endParaRPr lang="en-US" sz="2800" dirty="0" smtClean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381000" y="50292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(d) None of the above</a:t>
            </a:r>
            <a:endParaRPr lang="en-US" sz="2800" dirty="0" smtClean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1" name="Google Shape;83;p2"/>
          <p:cNvSpPr txBox="1"/>
          <p:nvPr/>
        </p:nvSpPr>
        <p:spPr>
          <a:xfrm>
            <a:off x="304800" y="6019800"/>
            <a:ext cx="32766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368300" dist="38100" dir="18900000" algn="b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ANS :</a:t>
            </a:r>
            <a:endParaRPr lang="en-US" sz="2800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2" name="Google Shape;83;p2"/>
          <p:cNvSpPr txBox="1"/>
          <p:nvPr/>
        </p:nvSpPr>
        <p:spPr>
          <a:xfrm>
            <a:off x="7924800" y="2133600"/>
            <a:ext cx="26670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279400" dist="50800" dir="5400000" algn="ctr" rotWithShape="0">
              <a:srgbClr val="000000">
                <a:alpha val="4313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 algn="ctr">
              <a:buClr>
                <a:schemeClr val="dk1"/>
              </a:buClr>
              <a:buSzPts val="1600"/>
            </a:pPr>
            <a:r>
              <a:rPr lang="en-US" sz="2800" b="1" dirty="0" smtClean="0">
                <a:solidFill>
                  <a:schemeClr val="bg1"/>
                </a:solidFill>
              </a:rPr>
              <a:t>Explanation</a:t>
            </a:r>
            <a:endParaRPr sz="3200" b="1">
              <a:solidFill>
                <a:schemeClr val="bg1"/>
              </a:solidFill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5715000" y="2819400"/>
            <a:ext cx="3886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4" name="Google Shape;83;p2"/>
          <p:cNvSpPr txBox="1"/>
          <p:nvPr/>
        </p:nvSpPr>
        <p:spPr>
          <a:xfrm>
            <a:off x="304800" y="6019800"/>
            <a:ext cx="64770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368300" dist="38100" dir="18900000" algn="b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ANS : Grandfather</a:t>
            </a:r>
            <a:endParaRPr lang="en-US" sz="2800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27" name="object 5"/>
          <p:cNvSpPr txBox="1"/>
          <p:nvPr/>
        </p:nvSpPr>
        <p:spPr>
          <a:xfrm>
            <a:off x="5486400" y="3048000"/>
            <a:ext cx="64008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err="1" smtClean="0"/>
              <a:t>Rao</a:t>
            </a:r>
            <a:r>
              <a:rPr lang="en-US" sz="2800" dirty="0" smtClean="0"/>
              <a:t> is uncle of </a:t>
            </a:r>
            <a:r>
              <a:rPr lang="en-US" sz="2800" dirty="0" err="1" smtClean="0"/>
              <a:t>Rohit</a:t>
            </a:r>
            <a:r>
              <a:rPr lang="en-US" sz="2800" dirty="0" smtClean="0"/>
              <a:t> and Ravi.</a:t>
            </a:r>
            <a:endParaRPr lang="en-US" sz="2800" dirty="0" smtClean="0"/>
          </a:p>
          <a:p>
            <a:r>
              <a:rPr lang="en-US" sz="2800" dirty="0" smtClean="0"/>
              <a:t>Therefore, Mohan is Grandfather of Ravi.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4" grpId="0"/>
      <p:bldP spid="5" grpId="0"/>
      <p:bldP spid="7" grpId="0"/>
      <p:bldP spid="8" grpId="0"/>
      <p:bldP spid="9" grpId="0"/>
      <p:bldP spid="10" grpId="0"/>
      <p:bldP spid="11" grpId="0" animBg="1"/>
      <p:bldP spid="12" grpId="0" animBg="1"/>
      <p:bldP spid="14" grpId="0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1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62200" y="228600"/>
            <a:ext cx="662939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lvl="0" indent="-285750">
              <a:buClr>
                <a:schemeClr val="dk1"/>
              </a:buClr>
              <a:buSzPts val="1600"/>
            </a:pPr>
            <a:r>
              <a:rPr lang="en-IN" sz="3600" i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Secretive deduction type</a:t>
            </a:r>
            <a:endParaRPr lang="en-IN"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28600" y="1219200"/>
            <a:ext cx="116586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A is the father of B, C is the  daughter of B, D is the brother of B, E is the son of A. What is the relationship between C and E ? and</a:t>
            </a:r>
            <a:endParaRPr lang="en-US" sz="2800" dirty="0" smtClean="0"/>
          </a:p>
          <a:p>
            <a:r>
              <a:rPr lang="en-US" sz="2800" dirty="0" smtClean="0"/>
              <a:t>(4) Uncle and aunt</a:t>
            </a:r>
            <a:endParaRPr lang="en-US" sz="2800" dirty="0" smtClean="0"/>
          </a:p>
        </p:txBody>
      </p:sp>
      <p:sp>
        <p:nvSpPr>
          <p:cNvPr id="5" name="object 5"/>
          <p:cNvSpPr txBox="1"/>
          <p:nvPr/>
        </p:nvSpPr>
        <p:spPr>
          <a:xfrm>
            <a:off x="381000" y="2769513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(a) Brother and sister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81000" y="33528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(b) Cousins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381000" y="3886200"/>
            <a:ext cx="59436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(c) Niece and uncle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381000" y="44196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(d) Uncle and aunt</a:t>
            </a:r>
            <a:endParaRPr lang="en-US" sz="2800" dirty="0" smtClean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381000" y="50292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(e) None of the above</a:t>
            </a:r>
            <a:endParaRPr lang="en-US" sz="2800" dirty="0" smtClean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1" name="Google Shape;83;p2"/>
          <p:cNvSpPr txBox="1"/>
          <p:nvPr/>
        </p:nvSpPr>
        <p:spPr>
          <a:xfrm>
            <a:off x="304800" y="6019800"/>
            <a:ext cx="32766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368300" dist="38100" dir="18900000" algn="b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ANS :</a:t>
            </a:r>
            <a:endParaRPr lang="en-US" sz="2800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2" name="Google Shape;83;p2"/>
          <p:cNvSpPr txBox="1"/>
          <p:nvPr/>
        </p:nvSpPr>
        <p:spPr>
          <a:xfrm>
            <a:off x="7924800" y="2133600"/>
            <a:ext cx="26670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279400" dist="50800" dir="5400000" algn="ctr" rotWithShape="0">
              <a:srgbClr val="000000">
                <a:alpha val="4313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 algn="ctr">
              <a:buClr>
                <a:schemeClr val="dk1"/>
              </a:buClr>
              <a:buSzPts val="1600"/>
            </a:pPr>
            <a:r>
              <a:rPr lang="en-US" sz="2800" b="1" dirty="0" smtClean="0">
                <a:solidFill>
                  <a:schemeClr val="bg1"/>
                </a:solidFill>
              </a:rPr>
              <a:t>Explanation</a:t>
            </a:r>
            <a:endParaRPr sz="3200" b="1">
              <a:solidFill>
                <a:schemeClr val="bg1"/>
              </a:solidFill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5715000" y="2819400"/>
            <a:ext cx="3886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4" name="Google Shape;83;p2"/>
          <p:cNvSpPr txBox="1"/>
          <p:nvPr/>
        </p:nvSpPr>
        <p:spPr>
          <a:xfrm>
            <a:off x="304800" y="6019800"/>
            <a:ext cx="64770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368300" dist="38100" dir="18900000" algn="b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ANS : Niece and uncle</a:t>
            </a:r>
            <a:endParaRPr lang="en-US" sz="2800" b="1" dirty="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2971800"/>
            <a:ext cx="3619763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4" grpId="0"/>
      <p:bldP spid="5" grpId="0"/>
      <p:bldP spid="7" grpId="0"/>
      <p:bldP spid="8" grpId="0"/>
      <p:bldP spid="9" grpId="0"/>
      <p:bldP spid="10" grpId="0"/>
      <p:bldP spid="11" grpId="0" animBg="1"/>
      <p:bldP spid="12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1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62200" y="228600"/>
            <a:ext cx="662939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lvl="0" indent="-285750">
              <a:buClr>
                <a:schemeClr val="dk1"/>
              </a:buClr>
              <a:buSzPts val="1600"/>
            </a:pPr>
            <a:r>
              <a:rPr lang="en-IN" sz="3600" i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Coded relation type</a:t>
            </a:r>
            <a:endParaRPr lang="en-IN"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28600" y="1219200"/>
            <a:ext cx="116586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‘T + M’ means ‘M is sister of T’, ‘T @ M’ means M is son of T’ and ‘T # M means ‘M is husband of T’. If A # J @ K + R + G, then how is G related to J?</a:t>
            </a:r>
            <a:endParaRPr lang="en-US" sz="2800" dirty="0" smtClean="0"/>
          </a:p>
        </p:txBody>
      </p:sp>
      <p:sp>
        <p:nvSpPr>
          <p:cNvPr id="5" name="object 5"/>
          <p:cNvSpPr txBox="1"/>
          <p:nvPr/>
        </p:nvSpPr>
        <p:spPr>
          <a:xfrm>
            <a:off x="381000" y="2769513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(a) Daughter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81000" y="33528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(b) Daughter in law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381000" y="3886200"/>
            <a:ext cx="59436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(c) Mother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381000" y="44196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(d) More than one of the above</a:t>
            </a:r>
            <a:endParaRPr lang="en-US" sz="2800" dirty="0" smtClean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381000" y="50292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(e) None of the above</a:t>
            </a:r>
            <a:endParaRPr lang="en-US" sz="2800" dirty="0" smtClean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1" name="Google Shape;83;p2"/>
          <p:cNvSpPr txBox="1"/>
          <p:nvPr/>
        </p:nvSpPr>
        <p:spPr>
          <a:xfrm>
            <a:off x="304800" y="6019800"/>
            <a:ext cx="32766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368300" dist="38100" dir="18900000" algn="b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ANS :</a:t>
            </a:r>
            <a:endParaRPr lang="en-US" sz="2800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2" name="Google Shape;83;p2"/>
          <p:cNvSpPr txBox="1"/>
          <p:nvPr/>
        </p:nvSpPr>
        <p:spPr>
          <a:xfrm>
            <a:off x="7924800" y="2133600"/>
            <a:ext cx="26670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279400" dist="50800" dir="5400000" algn="ctr" rotWithShape="0">
              <a:srgbClr val="000000">
                <a:alpha val="4313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 algn="ctr">
              <a:buClr>
                <a:schemeClr val="dk1"/>
              </a:buClr>
              <a:buSzPts val="1600"/>
            </a:pPr>
            <a:r>
              <a:rPr lang="en-US" sz="2800" b="1" dirty="0" smtClean="0">
                <a:solidFill>
                  <a:schemeClr val="bg1"/>
                </a:solidFill>
              </a:rPr>
              <a:t>Explanation</a:t>
            </a:r>
            <a:endParaRPr sz="3200" b="1">
              <a:solidFill>
                <a:schemeClr val="bg1"/>
              </a:solidFill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5715000" y="2819400"/>
            <a:ext cx="3886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4" name="Google Shape;83;p2"/>
          <p:cNvSpPr txBox="1"/>
          <p:nvPr/>
        </p:nvSpPr>
        <p:spPr>
          <a:xfrm>
            <a:off x="304800" y="6019800"/>
            <a:ext cx="64770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368300" dist="38100" dir="18900000" algn="b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ANS : Daughter</a:t>
            </a:r>
            <a:endParaRPr lang="en-US" sz="2800" b="1" dirty="0" smtClean="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4098" name="Picture 2" descr="C:\Users\Desperado\Desktop\Untitl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3200400"/>
            <a:ext cx="4191000" cy="274137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4" grpId="0"/>
      <p:bldP spid="5" grpId="0"/>
      <p:bldP spid="7" grpId="0"/>
      <p:bldP spid="8" grpId="0"/>
      <p:bldP spid="9" grpId="0"/>
      <p:bldP spid="10" grpId="0"/>
      <p:bldP spid="11" grpId="0" animBg="1"/>
      <p:bldP spid="12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1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62200" y="228600"/>
            <a:ext cx="662939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lvl="0" indent="-285750">
              <a:buClr>
                <a:schemeClr val="dk1"/>
              </a:buClr>
              <a:buSzPts val="1600"/>
            </a:pPr>
            <a:r>
              <a:rPr lang="en-IN" sz="3600" i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Coded relation type</a:t>
            </a:r>
            <a:endParaRPr lang="en-IN"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28600" y="1219200"/>
            <a:ext cx="116586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If ‘A @ B’ means ‘A is the husband of B’, ‘A % B’ means ‘A is the mother of B’, and ‘A &amp; B’ means ‘A is the son of B’, then how is S related to Q when ‘S &amp; P @ R% Q’?</a:t>
            </a:r>
            <a:endParaRPr lang="en-US" sz="2800" dirty="0" smtClean="0"/>
          </a:p>
        </p:txBody>
      </p:sp>
      <p:sp>
        <p:nvSpPr>
          <p:cNvPr id="5" name="object 5"/>
          <p:cNvSpPr txBox="1"/>
          <p:nvPr/>
        </p:nvSpPr>
        <p:spPr>
          <a:xfrm>
            <a:off x="381000" y="2769513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(a) Cousin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81000" y="33528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(b) Brother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381000" y="3886200"/>
            <a:ext cx="59436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(c) Son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381000" y="44196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(d) More than one of the above</a:t>
            </a:r>
            <a:endParaRPr lang="en-US" sz="2800" dirty="0" smtClean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381000" y="50292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(e) None of the above</a:t>
            </a:r>
            <a:endParaRPr lang="en-US" sz="2800" dirty="0" smtClean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1" name="Google Shape;83;p2"/>
          <p:cNvSpPr txBox="1"/>
          <p:nvPr/>
        </p:nvSpPr>
        <p:spPr>
          <a:xfrm>
            <a:off x="304800" y="6019800"/>
            <a:ext cx="32766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368300" dist="38100" dir="18900000" algn="b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ANS :</a:t>
            </a:r>
            <a:endParaRPr lang="en-US" sz="2800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2" name="Google Shape;83;p2"/>
          <p:cNvSpPr txBox="1"/>
          <p:nvPr/>
        </p:nvSpPr>
        <p:spPr>
          <a:xfrm>
            <a:off x="7924800" y="2133600"/>
            <a:ext cx="26670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279400" dist="50800" dir="5400000" algn="ctr" rotWithShape="0">
              <a:srgbClr val="000000">
                <a:alpha val="4313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 algn="ctr">
              <a:buClr>
                <a:schemeClr val="dk1"/>
              </a:buClr>
              <a:buSzPts val="1600"/>
            </a:pPr>
            <a:r>
              <a:rPr lang="en-US" sz="2800" b="1" dirty="0" smtClean="0">
                <a:solidFill>
                  <a:schemeClr val="bg1"/>
                </a:solidFill>
              </a:rPr>
              <a:t>Explanation</a:t>
            </a:r>
            <a:endParaRPr sz="3200" b="1">
              <a:solidFill>
                <a:schemeClr val="bg1"/>
              </a:solidFill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5715000" y="2819400"/>
            <a:ext cx="3886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4" name="Google Shape;83;p2"/>
          <p:cNvSpPr txBox="1"/>
          <p:nvPr/>
        </p:nvSpPr>
        <p:spPr>
          <a:xfrm>
            <a:off x="304800" y="6019800"/>
            <a:ext cx="64770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368300" dist="38100" dir="18900000" algn="b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ANS : Brother</a:t>
            </a:r>
            <a:endParaRPr lang="en-US" sz="2800" b="1" dirty="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5122" name="Picture 2" descr="C:\Users\Desperado\Desktop\Untitled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2819400"/>
            <a:ext cx="3124200" cy="280259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4" grpId="0"/>
      <p:bldP spid="5" grpId="0"/>
      <p:bldP spid="7" grpId="0"/>
      <p:bldP spid="8" grpId="0"/>
      <p:bldP spid="9" grpId="0"/>
      <p:bldP spid="10" grpId="0"/>
      <p:bldP spid="11" grpId="0" animBg="1"/>
      <p:bldP spid="12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1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62200" y="228600"/>
            <a:ext cx="662939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lvl="0" indent="-285750">
              <a:buClr>
                <a:schemeClr val="dk1"/>
              </a:buClr>
              <a:buSzPts val="1600"/>
            </a:pPr>
            <a:r>
              <a:rPr lang="en-IN" sz="3600" i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Coded relation type</a:t>
            </a:r>
            <a:endParaRPr lang="en-IN"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28600" y="1219200"/>
            <a:ext cx="11658600" cy="1292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If A + B means A is the mother of B; A - B means A is the brother of B; A % B means A is the father of B and A x B means A is the sister of B, which of the following shows that P is the maternal uncle of Q?</a:t>
            </a:r>
            <a:endParaRPr lang="en-US" sz="2800" dirty="0" smtClean="0"/>
          </a:p>
        </p:txBody>
      </p:sp>
      <p:sp>
        <p:nvSpPr>
          <p:cNvPr id="5" name="object 5"/>
          <p:cNvSpPr txBox="1"/>
          <p:nvPr/>
        </p:nvSpPr>
        <p:spPr>
          <a:xfrm>
            <a:off x="381000" y="2769513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(a) Q – N + M x P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81000" y="33528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(b) Q – S % P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381000" y="3886200"/>
            <a:ext cx="59436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(c) P + S x N - Q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381000" y="44196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(d) P – M + N x Q</a:t>
            </a:r>
            <a:endParaRPr lang="en-US" sz="2800" dirty="0" smtClean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381000" y="50292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(e) None of the above</a:t>
            </a:r>
            <a:endParaRPr lang="en-US" sz="2800" dirty="0" smtClean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1" name="Google Shape;83;p2"/>
          <p:cNvSpPr txBox="1"/>
          <p:nvPr/>
        </p:nvSpPr>
        <p:spPr>
          <a:xfrm>
            <a:off x="304800" y="6019800"/>
            <a:ext cx="32766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368300" dist="38100" dir="18900000" algn="b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ANS :</a:t>
            </a:r>
            <a:endParaRPr lang="en-US" sz="2800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2" name="Google Shape;83;p2"/>
          <p:cNvSpPr txBox="1"/>
          <p:nvPr/>
        </p:nvSpPr>
        <p:spPr>
          <a:xfrm>
            <a:off x="7924800" y="2133600"/>
            <a:ext cx="26670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279400" dist="50800" dir="5400000" algn="ctr" rotWithShape="0">
              <a:srgbClr val="000000">
                <a:alpha val="4313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 algn="ctr">
              <a:buClr>
                <a:schemeClr val="dk1"/>
              </a:buClr>
              <a:buSzPts val="1600"/>
            </a:pPr>
            <a:r>
              <a:rPr lang="en-US" sz="2800" b="1" dirty="0" smtClean="0">
                <a:solidFill>
                  <a:schemeClr val="bg1"/>
                </a:solidFill>
              </a:rPr>
              <a:t>Explanation</a:t>
            </a:r>
            <a:endParaRPr sz="3200" b="1">
              <a:solidFill>
                <a:schemeClr val="bg1"/>
              </a:solidFill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5715000" y="2819400"/>
            <a:ext cx="3886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4" name="Google Shape;83;p2"/>
          <p:cNvSpPr txBox="1"/>
          <p:nvPr/>
        </p:nvSpPr>
        <p:spPr>
          <a:xfrm>
            <a:off x="304800" y="6019800"/>
            <a:ext cx="64770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368300" dist="38100" dir="18900000" algn="b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ANS : P – M + N x Q</a:t>
            </a:r>
            <a:endParaRPr lang="en-US" sz="2800" b="1" dirty="0" smtClean="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6146" name="Picture 2" descr="C:\Users\Desperado\Desktop\Untitled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3065463"/>
            <a:ext cx="2876550" cy="25804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4" grpId="0"/>
      <p:bldP spid="5" grpId="0"/>
      <p:bldP spid="7" grpId="0"/>
      <p:bldP spid="8" grpId="0"/>
      <p:bldP spid="9" grpId="0"/>
      <p:bldP spid="10" grpId="0"/>
      <p:bldP spid="11" grpId="0" animBg="1"/>
      <p:bldP spid="12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1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62200" y="228600"/>
            <a:ext cx="662939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lvl="0" indent="-285750">
              <a:buClr>
                <a:schemeClr val="dk1"/>
              </a:buClr>
              <a:buSzPts val="1600"/>
            </a:pPr>
            <a:r>
              <a:rPr lang="en-IN" sz="3600" i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Secretive deduction type</a:t>
            </a:r>
            <a:endParaRPr lang="en-IN"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28600" y="1219200"/>
            <a:ext cx="116586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IN" sz="2800" dirty="0" err="1" smtClean="0"/>
              <a:t>Rahul</a:t>
            </a:r>
            <a:r>
              <a:rPr lang="en-IN" sz="2800" dirty="0" smtClean="0"/>
              <a:t> went to his mother’s mother in law’s only son’s daughter’s husband’s son’s maternal uncle and asked for some money. How is the person related to </a:t>
            </a:r>
            <a:r>
              <a:rPr lang="en-IN" sz="2800" dirty="0" err="1" smtClean="0"/>
              <a:t>Rahul</a:t>
            </a:r>
            <a:r>
              <a:rPr lang="en-IN" sz="2800" dirty="0" smtClean="0"/>
              <a:t>?</a:t>
            </a:r>
            <a:endParaRPr lang="en-US" sz="2800" dirty="0" smtClean="0"/>
          </a:p>
        </p:txBody>
      </p:sp>
      <p:sp>
        <p:nvSpPr>
          <p:cNvPr id="5" name="object 5"/>
          <p:cNvSpPr txBox="1"/>
          <p:nvPr/>
        </p:nvSpPr>
        <p:spPr>
          <a:xfrm>
            <a:off x="381000" y="2769513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(a) Sister-in-law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81000" y="33528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(b) Brother-in-law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381000" y="3886200"/>
            <a:ext cx="59436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(c) Cousin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381000" y="44196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(d) Brother</a:t>
            </a:r>
            <a:endParaRPr lang="en-US" sz="2800" dirty="0" smtClean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381000" y="50292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(d) None of the above</a:t>
            </a:r>
            <a:endParaRPr lang="en-US" sz="2800" dirty="0" smtClean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1" name="Google Shape;83;p2"/>
          <p:cNvSpPr txBox="1"/>
          <p:nvPr/>
        </p:nvSpPr>
        <p:spPr>
          <a:xfrm>
            <a:off x="304800" y="6019800"/>
            <a:ext cx="32766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368300" dist="38100" dir="18900000" algn="b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ANS :</a:t>
            </a:r>
            <a:endParaRPr lang="en-US" sz="2800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2" name="Google Shape;83;p2"/>
          <p:cNvSpPr txBox="1"/>
          <p:nvPr/>
        </p:nvSpPr>
        <p:spPr>
          <a:xfrm>
            <a:off x="7924800" y="2133600"/>
            <a:ext cx="26670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279400" dist="50800" dir="5400000" algn="ctr" rotWithShape="0">
              <a:srgbClr val="000000">
                <a:alpha val="4313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 algn="ctr">
              <a:buClr>
                <a:schemeClr val="dk1"/>
              </a:buClr>
              <a:buSzPts val="1600"/>
            </a:pPr>
            <a:r>
              <a:rPr lang="en-US" sz="2800" b="1" dirty="0" smtClean="0">
                <a:solidFill>
                  <a:schemeClr val="bg1"/>
                </a:solidFill>
              </a:rPr>
              <a:t>Explanation</a:t>
            </a:r>
            <a:endParaRPr sz="3200" b="1">
              <a:solidFill>
                <a:schemeClr val="bg1"/>
              </a:solidFill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5715000" y="2819400"/>
            <a:ext cx="3886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4" name="Google Shape;83;p2"/>
          <p:cNvSpPr txBox="1"/>
          <p:nvPr/>
        </p:nvSpPr>
        <p:spPr>
          <a:xfrm>
            <a:off x="304800" y="6019800"/>
            <a:ext cx="64770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368300" dist="38100" dir="18900000" algn="b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ANS : Brother</a:t>
            </a:r>
            <a:endParaRPr lang="en-US" sz="2800" b="1" dirty="0" smtClean="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743200"/>
            <a:ext cx="6524625" cy="3280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4" grpId="0"/>
      <p:bldP spid="5" grpId="0"/>
      <p:bldP spid="7" grpId="0"/>
      <p:bldP spid="8" grpId="0"/>
      <p:bldP spid="9" grpId="0"/>
      <p:bldP spid="10" grpId="0"/>
      <p:bldP spid="11" grpId="0" animBg="1"/>
      <p:bldP spid="12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1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62200" y="228600"/>
            <a:ext cx="662939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lvl="0" indent="-285750">
              <a:buClr>
                <a:schemeClr val="dk1"/>
              </a:buClr>
              <a:buSzPts val="1600"/>
            </a:pPr>
            <a:r>
              <a:rPr lang="en-IN" sz="3600" i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Puzzle type</a:t>
            </a:r>
            <a:endParaRPr lang="en-IN"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28600" y="990600"/>
            <a:ext cx="11658600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800" dirty="0" smtClean="0"/>
              <a:t>A is the only son of Q who is the brother-in-law of  Y. U is the mother of B but she is not the spouse of Q. Y is the unmarried brother of Z. X is the paternal aunt of B whereas V is the daughter-in-law of  A. No single parent has a child and an equal number of males and females are there in the family. </a:t>
            </a:r>
            <a:endParaRPr lang="en-US" sz="2800" dirty="0" smtClean="0"/>
          </a:p>
        </p:txBody>
      </p:sp>
      <p:sp>
        <p:nvSpPr>
          <p:cNvPr id="5" name="object 5"/>
          <p:cNvSpPr txBox="1"/>
          <p:nvPr/>
        </p:nvSpPr>
        <p:spPr>
          <a:xfrm>
            <a:off x="381000" y="2769513"/>
            <a:ext cx="118110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57200">
              <a:defRPr/>
            </a:pPr>
            <a:r>
              <a:rPr lang="en-US" sz="2800" b="1" dirty="0" smtClean="0"/>
              <a:t>1. How is X related to Y? </a:t>
            </a:r>
            <a:endParaRPr lang="en-US" sz="2800" b="1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sz="2800" dirty="0" smtClean="0"/>
              <a:t>	(a) Nephew (b) Niece (c) Son  (d) Daughter (e) Cannot be determined</a:t>
            </a:r>
            <a:endParaRPr lang="en-US" sz="2800" dirty="0" smtClean="0"/>
          </a:p>
        </p:txBody>
      </p:sp>
      <p:sp>
        <p:nvSpPr>
          <p:cNvPr id="8" name="object 5"/>
          <p:cNvSpPr txBox="1"/>
          <p:nvPr/>
        </p:nvSpPr>
        <p:spPr>
          <a:xfrm>
            <a:off x="457200" y="3733800"/>
            <a:ext cx="117348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buNone/>
            </a:pPr>
            <a:r>
              <a:rPr lang="en-US" sz="2800" dirty="0" smtClean="0"/>
              <a:t>2. </a:t>
            </a:r>
            <a:r>
              <a:rPr lang="en-US" sz="2800" b="1" dirty="0" smtClean="0"/>
              <a:t>If J is the brother of V,  then how is J related to B? </a:t>
            </a:r>
            <a:endParaRPr lang="en-US" sz="2800" b="1" dirty="0" smtClean="0"/>
          </a:p>
          <a:p>
            <a:pPr>
              <a:buNone/>
            </a:pPr>
            <a:r>
              <a:rPr lang="en-US" sz="2800" dirty="0" smtClean="0"/>
              <a:t>	(a) Daughter-in-law (b) Son-in-law (c) Brother-in- law (e) None of these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5715000" y="2819400"/>
            <a:ext cx="3886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457200" y="4876800"/>
            <a:ext cx="117348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buNone/>
            </a:pPr>
            <a:r>
              <a:rPr lang="en-US" sz="2800" b="1" dirty="0" smtClean="0"/>
              <a:t>3. Who among the following person is the mother of A? </a:t>
            </a:r>
            <a:endParaRPr lang="en-US" sz="2800" b="1" dirty="0" smtClean="0"/>
          </a:p>
          <a:p>
            <a:pPr>
              <a:buNone/>
            </a:pPr>
            <a:r>
              <a:rPr lang="en-US" sz="2800" dirty="0" smtClean="0"/>
              <a:t>		(a) Z (b) U (c) X (d) Y (e) None of these 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4" grpId="0"/>
      <p:bldP spid="5" grpId="0"/>
      <p:bldP spid="8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3;p2"/>
          <p:cNvSpPr txBox="1"/>
          <p:nvPr/>
        </p:nvSpPr>
        <p:spPr>
          <a:xfrm>
            <a:off x="4114800" y="304800"/>
            <a:ext cx="26670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279400" dist="50800" dir="5400000" algn="ctr" rotWithShape="0">
              <a:srgbClr val="000000">
                <a:alpha val="4313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 algn="ctr">
              <a:buClr>
                <a:schemeClr val="dk1"/>
              </a:buClr>
              <a:buSzPts val="1600"/>
            </a:pPr>
            <a:r>
              <a:rPr lang="en-US" sz="2800" b="1" dirty="0" smtClean="0">
                <a:solidFill>
                  <a:schemeClr val="bg1"/>
                </a:solidFill>
              </a:rPr>
              <a:t>Explanation</a:t>
            </a:r>
            <a:endParaRPr sz="3200" b="1">
              <a:solidFill>
                <a:schemeClr val="bg1"/>
              </a:solidFill>
            </a:endParaRPr>
          </a:p>
        </p:txBody>
      </p:sp>
      <p:sp>
        <p:nvSpPr>
          <p:cNvPr id="7" name="Google Shape;83;p2"/>
          <p:cNvSpPr txBox="1"/>
          <p:nvPr/>
        </p:nvSpPr>
        <p:spPr>
          <a:xfrm>
            <a:off x="6324600" y="1371600"/>
            <a:ext cx="56388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368300" dist="38100" dir="18900000" algn="b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ANS : Q1) Niece</a:t>
            </a:r>
            <a:endParaRPr lang="en-US" sz="2800" b="1" dirty="0">
              <a:solidFill>
                <a:schemeClr val="bg1"/>
              </a:solidFill>
              <a:cs typeface="Calibri" panose="020F0502020204030204"/>
            </a:endParaRPr>
          </a:p>
        </p:txBody>
      </p:sp>
      <p:pic>
        <p:nvPicPr>
          <p:cNvPr id="8" name="Picture 7" descr="Untitled2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371600"/>
            <a:ext cx="5367564" cy="4648200"/>
          </a:xfrm>
          <a:prstGeom prst="rect">
            <a:avLst/>
          </a:prstGeom>
        </p:spPr>
      </p:pic>
      <p:sp>
        <p:nvSpPr>
          <p:cNvPr id="9" name="Google Shape;83;p2"/>
          <p:cNvSpPr txBox="1"/>
          <p:nvPr/>
        </p:nvSpPr>
        <p:spPr>
          <a:xfrm>
            <a:off x="6324600" y="2209800"/>
            <a:ext cx="56388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368300" dist="38100" dir="18900000" algn="b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ANS : Q2) Brother-in- law </a:t>
            </a:r>
            <a:endParaRPr lang="en-US" sz="2800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0" name="Google Shape;83;p2"/>
          <p:cNvSpPr txBox="1"/>
          <p:nvPr/>
        </p:nvSpPr>
        <p:spPr>
          <a:xfrm>
            <a:off x="6400800" y="3048000"/>
            <a:ext cx="56388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368300" dist="38100" dir="18900000" algn="b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ANS : Q3) 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Z</a:t>
            </a:r>
            <a:r>
              <a:rPr lang="en-US" sz="2800" dirty="0" smtClean="0"/>
              <a:t> </a:t>
            </a:r>
            <a:endParaRPr lang="en-US" sz="2800" b="1" dirty="0">
              <a:solidFill>
                <a:schemeClr val="bg1"/>
              </a:solidFill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0"/>
            <a:ext cx="8613934" cy="923330"/>
          </a:xfrm>
        </p:spPr>
        <p:txBody>
          <a:bodyPr/>
          <a:lstStyle/>
          <a:p>
            <a:pPr algn="ctr"/>
            <a:r>
              <a:rPr lang="en-US" sz="6000" b="1" dirty="0" smtClean="0"/>
              <a:t>Blood Relation 1.1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1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62200" y="228600"/>
            <a:ext cx="662939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lvl="0" indent="-285750" algn="ctr">
              <a:buClr>
                <a:schemeClr val="dk1"/>
              </a:buClr>
              <a:buSzPts val="1600"/>
            </a:pPr>
            <a:r>
              <a:rPr lang="en-IN" sz="3600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Get the answers.</a:t>
            </a:r>
            <a:endParaRPr lang="en-IN"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28600" y="990600"/>
            <a:ext cx="11658600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Pointing </a:t>
            </a:r>
            <a:r>
              <a:rPr lang="en-US" sz="2800" dirty="0" smtClean="0"/>
              <a:t>to a man in a </a:t>
            </a:r>
            <a:r>
              <a:rPr lang="en-US" sz="2800" dirty="0" smtClean="0"/>
              <a:t>photograph a </a:t>
            </a:r>
            <a:r>
              <a:rPr lang="en-US" sz="2800" dirty="0" smtClean="0"/>
              <a:t>woman says ‘‘He is </a:t>
            </a:r>
            <a:r>
              <a:rPr lang="en-US" sz="2800" dirty="0" smtClean="0"/>
              <a:t>the father </a:t>
            </a:r>
            <a:r>
              <a:rPr lang="en-US" sz="2800" dirty="0" smtClean="0"/>
              <a:t>of my only </a:t>
            </a:r>
            <a:r>
              <a:rPr lang="en-US" sz="2800" dirty="0" smtClean="0"/>
              <a:t>daughter-</a:t>
            </a:r>
            <a:r>
              <a:rPr lang="en-US" sz="2800" dirty="0" err="1" smtClean="0"/>
              <a:t>inlaw's</a:t>
            </a:r>
            <a:r>
              <a:rPr lang="en-US" sz="2800" dirty="0" smtClean="0"/>
              <a:t> father-in-law</a:t>
            </a:r>
            <a:r>
              <a:rPr lang="en-US" sz="2800" dirty="0" smtClean="0"/>
              <a:t>." How </a:t>
            </a:r>
            <a:r>
              <a:rPr lang="en-US" sz="2800" dirty="0" smtClean="0"/>
              <a:t>is man </a:t>
            </a:r>
            <a:r>
              <a:rPr lang="en-US" sz="2800" dirty="0" smtClean="0"/>
              <a:t>related to woman</a:t>
            </a:r>
            <a:r>
              <a:rPr lang="en-US" sz="2800" dirty="0" smtClean="0"/>
              <a:t>?</a:t>
            </a:r>
            <a:endParaRPr lang="en-US" sz="2800" dirty="0" smtClean="0"/>
          </a:p>
          <a:p>
            <a:r>
              <a:rPr lang="en-US" sz="2800" dirty="0" smtClean="0"/>
              <a:t>(a) </a:t>
            </a:r>
            <a:r>
              <a:rPr lang="en-US" sz="2800" dirty="0" smtClean="0"/>
              <a:t>Father</a:t>
            </a:r>
            <a:endParaRPr lang="en-US" sz="2800" dirty="0" smtClean="0"/>
          </a:p>
          <a:p>
            <a:r>
              <a:rPr lang="en-US" sz="2800" dirty="0" smtClean="0"/>
              <a:t>(b) </a:t>
            </a:r>
            <a:r>
              <a:rPr lang="en-US" sz="2800" dirty="0" smtClean="0"/>
              <a:t>Brother</a:t>
            </a:r>
            <a:endParaRPr lang="en-US" sz="2800" dirty="0" smtClean="0"/>
          </a:p>
          <a:p>
            <a:r>
              <a:rPr lang="en-US" sz="2800" dirty="0" smtClean="0"/>
              <a:t>(c) </a:t>
            </a:r>
            <a:r>
              <a:rPr lang="en-US" sz="2800" dirty="0" smtClean="0"/>
              <a:t>Husband</a:t>
            </a:r>
            <a:endParaRPr lang="en-US" sz="2800" dirty="0" smtClean="0"/>
          </a:p>
          <a:p>
            <a:r>
              <a:rPr lang="en-US" sz="2800" dirty="0" smtClean="0"/>
              <a:t>(d) </a:t>
            </a:r>
            <a:r>
              <a:rPr lang="en-US" sz="2800" dirty="0" smtClean="0"/>
              <a:t>Father-in-law</a:t>
            </a:r>
            <a:endParaRPr lang="en-US" sz="2800" dirty="0" smtClean="0"/>
          </a:p>
        </p:txBody>
      </p:sp>
      <p:sp>
        <p:nvSpPr>
          <p:cNvPr id="8" name="object 5"/>
          <p:cNvSpPr txBox="1"/>
          <p:nvPr/>
        </p:nvSpPr>
        <p:spPr>
          <a:xfrm>
            <a:off x="152400" y="3657600"/>
            <a:ext cx="11734800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2. </a:t>
            </a:r>
            <a:r>
              <a:rPr lang="en-US" sz="2800" dirty="0" smtClean="0"/>
              <a:t>Introducing </a:t>
            </a:r>
            <a:r>
              <a:rPr lang="en-US" sz="2800" dirty="0" smtClean="0"/>
              <a:t>a man to </a:t>
            </a:r>
            <a:r>
              <a:rPr lang="en-US" sz="2800" dirty="0" smtClean="0"/>
              <a:t>her husband </a:t>
            </a:r>
            <a:r>
              <a:rPr lang="en-US" sz="2800" dirty="0" smtClean="0"/>
              <a:t>a woman said "</a:t>
            </a:r>
            <a:r>
              <a:rPr lang="en-US" sz="2800" dirty="0" smtClean="0"/>
              <a:t>His brother's </a:t>
            </a:r>
            <a:r>
              <a:rPr lang="en-US" sz="2800" dirty="0" smtClean="0"/>
              <a:t>father is the only </a:t>
            </a:r>
            <a:r>
              <a:rPr lang="en-US" sz="2800" dirty="0" smtClean="0"/>
              <a:t>son of </a:t>
            </a:r>
            <a:r>
              <a:rPr lang="en-US" sz="2800" dirty="0" smtClean="0"/>
              <a:t>my grand father". How is </a:t>
            </a:r>
            <a:r>
              <a:rPr lang="en-US" sz="2800" dirty="0" smtClean="0"/>
              <a:t>the woman </a:t>
            </a:r>
            <a:r>
              <a:rPr lang="en-US" sz="2800" dirty="0" smtClean="0"/>
              <a:t>related to this man</a:t>
            </a:r>
            <a:r>
              <a:rPr lang="en-US" sz="2800" dirty="0" smtClean="0"/>
              <a:t>?</a:t>
            </a:r>
            <a:endParaRPr lang="en-US" sz="2800" dirty="0" smtClean="0"/>
          </a:p>
          <a:p>
            <a:pPr marL="514350" indent="-514350">
              <a:buAutoNum type="alphaLcParenBoth"/>
            </a:pPr>
            <a:r>
              <a:rPr lang="en-US" sz="2800" dirty="0" smtClean="0"/>
              <a:t>Mother</a:t>
            </a:r>
            <a:endParaRPr lang="en-US" sz="2800" dirty="0" smtClean="0"/>
          </a:p>
          <a:p>
            <a:pPr marL="514350" indent="-514350">
              <a:buAutoNum type="alphaLcParenBoth"/>
            </a:pPr>
            <a:r>
              <a:rPr lang="en-US" sz="2800" dirty="0" smtClean="0"/>
              <a:t>(</a:t>
            </a:r>
            <a:r>
              <a:rPr lang="en-US" sz="2800" dirty="0" smtClean="0"/>
              <a:t>b) </a:t>
            </a:r>
            <a:r>
              <a:rPr lang="en-US" sz="2800" dirty="0" smtClean="0"/>
              <a:t>Aunt</a:t>
            </a:r>
            <a:endParaRPr lang="en-US" sz="2800" dirty="0" smtClean="0"/>
          </a:p>
          <a:p>
            <a:r>
              <a:rPr lang="en-US" sz="2800" dirty="0" smtClean="0"/>
              <a:t>(c) </a:t>
            </a:r>
            <a:r>
              <a:rPr lang="en-US" sz="2800" dirty="0" smtClean="0"/>
              <a:t>Sister</a:t>
            </a:r>
            <a:endParaRPr lang="en-US" sz="2800" dirty="0" smtClean="0"/>
          </a:p>
          <a:p>
            <a:r>
              <a:rPr lang="en-US" sz="2800" dirty="0" smtClean="0"/>
              <a:t>(</a:t>
            </a:r>
            <a:r>
              <a:rPr lang="en-US" sz="2800" dirty="0" smtClean="0"/>
              <a:t>d) </a:t>
            </a:r>
            <a:r>
              <a:rPr lang="en-US" sz="2800" dirty="0" smtClean="0"/>
              <a:t>Daughter</a:t>
            </a:r>
            <a:endParaRPr lang="en-US" sz="2800" dirty="0" smtClean="0"/>
          </a:p>
          <a:p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5715000" y="2819400"/>
            <a:ext cx="3886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4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1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62200" y="228600"/>
            <a:ext cx="662939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lvl="0" indent="-285750" algn="ctr">
              <a:buClr>
                <a:schemeClr val="dk1"/>
              </a:buClr>
              <a:buSzPts val="1600"/>
            </a:pPr>
            <a:r>
              <a:rPr lang="en-IN" sz="3600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Get the answers.</a:t>
            </a:r>
            <a:endParaRPr lang="en-IN"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28600" y="990600"/>
            <a:ext cx="11658600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A is the brother of B, C is </a:t>
            </a:r>
            <a:r>
              <a:rPr lang="en-US" sz="2800" dirty="0" smtClean="0"/>
              <a:t>the father </a:t>
            </a:r>
            <a:r>
              <a:rPr lang="en-US" sz="2800" dirty="0" smtClean="0"/>
              <a:t>of D, E is the mother </a:t>
            </a:r>
            <a:r>
              <a:rPr lang="en-US" sz="2800" dirty="0" smtClean="0"/>
              <a:t>of B</a:t>
            </a:r>
            <a:r>
              <a:rPr lang="en-US" sz="2800" dirty="0" smtClean="0"/>
              <a:t>. A and D are brother. How </a:t>
            </a:r>
            <a:r>
              <a:rPr lang="en-US" sz="2800" dirty="0" smtClean="0"/>
              <a:t>is E </a:t>
            </a:r>
            <a:r>
              <a:rPr lang="en-US" sz="2800" dirty="0" smtClean="0"/>
              <a:t>related to C</a:t>
            </a:r>
            <a:r>
              <a:rPr lang="en-US" sz="2800" dirty="0" smtClean="0"/>
              <a:t>?</a:t>
            </a:r>
            <a:endParaRPr lang="en-US" sz="2800" dirty="0" smtClean="0"/>
          </a:p>
          <a:p>
            <a:r>
              <a:rPr lang="en-US" sz="2800" dirty="0" smtClean="0"/>
              <a:t>(</a:t>
            </a:r>
            <a:r>
              <a:rPr lang="en-US" sz="2800" dirty="0" smtClean="0"/>
              <a:t>a) </a:t>
            </a:r>
            <a:r>
              <a:rPr lang="en-US" sz="2800" dirty="0" smtClean="0"/>
              <a:t>Sister</a:t>
            </a:r>
            <a:endParaRPr lang="en-US" sz="2800" dirty="0" smtClean="0"/>
          </a:p>
          <a:p>
            <a:r>
              <a:rPr lang="en-US" sz="2800" dirty="0" smtClean="0"/>
              <a:t>(b) </a:t>
            </a:r>
            <a:r>
              <a:rPr lang="en-US" sz="2800" dirty="0" smtClean="0"/>
              <a:t>Sister-in-law</a:t>
            </a:r>
            <a:endParaRPr lang="en-US" sz="2800" dirty="0" smtClean="0"/>
          </a:p>
          <a:p>
            <a:r>
              <a:rPr lang="en-US" sz="2800" dirty="0" smtClean="0"/>
              <a:t>(c) </a:t>
            </a:r>
            <a:r>
              <a:rPr lang="en-US" sz="2800" dirty="0" smtClean="0"/>
              <a:t>Niece</a:t>
            </a:r>
            <a:endParaRPr lang="en-US" sz="2800" dirty="0" smtClean="0"/>
          </a:p>
          <a:p>
            <a:r>
              <a:rPr lang="en-US" sz="2800" dirty="0" smtClean="0"/>
              <a:t>(d) Wife</a:t>
            </a:r>
            <a:endParaRPr lang="en-US" sz="2800" dirty="0" smtClean="0"/>
          </a:p>
        </p:txBody>
      </p:sp>
      <p:sp>
        <p:nvSpPr>
          <p:cNvPr id="8" name="object 5"/>
          <p:cNvSpPr txBox="1"/>
          <p:nvPr/>
        </p:nvSpPr>
        <p:spPr>
          <a:xfrm>
            <a:off x="152400" y="3657600"/>
            <a:ext cx="11734800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2. </a:t>
            </a:r>
            <a:r>
              <a:rPr lang="en-US" sz="2800" dirty="0" smtClean="0"/>
              <a:t>P is the brother of Q. R is </a:t>
            </a:r>
            <a:r>
              <a:rPr lang="en-US" sz="2800" dirty="0" smtClean="0"/>
              <a:t>the mother </a:t>
            </a:r>
            <a:r>
              <a:rPr lang="en-US" sz="2800" dirty="0" smtClean="0"/>
              <a:t>of Q, S is the father </a:t>
            </a:r>
            <a:r>
              <a:rPr lang="en-US" sz="2800" dirty="0" smtClean="0"/>
              <a:t>of R</a:t>
            </a:r>
            <a:r>
              <a:rPr lang="en-US" sz="2800" dirty="0" smtClean="0"/>
              <a:t>, T is the mother of S. How </a:t>
            </a:r>
            <a:r>
              <a:rPr lang="en-US" sz="2800" dirty="0" smtClean="0"/>
              <a:t>is P </a:t>
            </a:r>
            <a:r>
              <a:rPr lang="en-US" sz="2800" dirty="0" smtClean="0"/>
              <a:t>related to T?</a:t>
            </a:r>
            <a:endParaRPr lang="en-US" sz="2800" dirty="0" smtClean="0"/>
          </a:p>
          <a:p>
            <a:r>
              <a:rPr lang="en-US" sz="2800" dirty="0" smtClean="0"/>
              <a:t>(a) </a:t>
            </a:r>
            <a:r>
              <a:rPr lang="en-US" sz="2800" dirty="0" smtClean="0"/>
              <a:t>Grand-daughter</a:t>
            </a:r>
            <a:endParaRPr lang="en-US" sz="2800" dirty="0" smtClean="0"/>
          </a:p>
          <a:p>
            <a:r>
              <a:rPr lang="en-US" sz="2800" dirty="0" smtClean="0"/>
              <a:t>(b) Great </a:t>
            </a:r>
            <a:r>
              <a:rPr lang="en-US" sz="2800" dirty="0" smtClean="0"/>
              <a:t>grandson</a:t>
            </a:r>
            <a:endParaRPr lang="en-US" sz="2800" dirty="0" smtClean="0"/>
          </a:p>
          <a:p>
            <a:r>
              <a:rPr lang="en-US" sz="2800" dirty="0" smtClean="0"/>
              <a:t>(c) </a:t>
            </a:r>
            <a:r>
              <a:rPr lang="en-US" sz="2800" dirty="0" smtClean="0"/>
              <a:t>Grandson</a:t>
            </a:r>
            <a:endParaRPr lang="en-US" sz="2800" dirty="0" smtClean="0"/>
          </a:p>
          <a:p>
            <a:r>
              <a:rPr lang="en-US" sz="2800" dirty="0" smtClean="0"/>
              <a:t>(d) Grandmother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5715000" y="2819400"/>
            <a:ext cx="3886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4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1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62200" y="228600"/>
            <a:ext cx="662939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lvl="0" indent="-285750" algn="ctr">
              <a:buClr>
                <a:schemeClr val="dk1"/>
              </a:buClr>
              <a:buSzPts val="1600"/>
            </a:pPr>
            <a:r>
              <a:rPr lang="en-IN" sz="3600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Get the answers.</a:t>
            </a:r>
            <a:endParaRPr lang="en-IN"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304800" y="1066800"/>
            <a:ext cx="11658600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‘P ÷ Q means ‘P is the son of Q’,</a:t>
            </a:r>
            <a:endParaRPr lang="en-US" sz="2800" dirty="0" smtClean="0"/>
          </a:p>
          <a:p>
            <a:r>
              <a:rPr lang="en-US" sz="2800" dirty="0" smtClean="0"/>
              <a:t>‘P - Q means </a:t>
            </a:r>
            <a:r>
              <a:rPr lang="en-US" sz="2800" dirty="0" smtClean="0"/>
              <a:t>‘P </a:t>
            </a:r>
            <a:r>
              <a:rPr lang="en-US" sz="2800" dirty="0" smtClean="0"/>
              <a:t>is the husband of Q’,</a:t>
            </a:r>
            <a:endParaRPr lang="en-US" sz="2800" dirty="0" smtClean="0"/>
          </a:p>
          <a:p>
            <a:r>
              <a:rPr lang="en-US" sz="2800" dirty="0" smtClean="0"/>
              <a:t>‘p x Q’ means </a:t>
            </a:r>
            <a:r>
              <a:rPr lang="en-US" sz="2800" dirty="0" smtClean="0"/>
              <a:t> ‘P </a:t>
            </a:r>
            <a:r>
              <a:rPr lang="en-US" sz="2800" dirty="0" smtClean="0"/>
              <a:t>is the brother of Q’ and</a:t>
            </a:r>
            <a:endParaRPr lang="en-US" sz="2800" dirty="0" smtClean="0"/>
          </a:p>
          <a:p>
            <a:r>
              <a:rPr lang="en-US" sz="2800" dirty="0" smtClean="0"/>
              <a:t>‘P + Q means ‘P is the wife of Q’.</a:t>
            </a:r>
            <a:endParaRPr lang="en-US" sz="2800" dirty="0" smtClean="0"/>
          </a:p>
          <a:p>
            <a:r>
              <a:rPr lang="en-US" sz="2800" dirty="0" smtClean="0"/>
              <a:t>If J ÷ H + M ÷ S - F’, then how is F related to J</a:t>
            </a:r>
            <a:r>
              <a:rPr lang="en-US" sz="2800" dirty="0" smtClean="0"/>
              <a:t>?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(</a:t>
            </a:r>
            <a:r>
              <a:rPr lang="en-US" sz="2800" dirty="0" smtClean="0"/>
              <a:t>a) </a:t>
            </a:r>
            <a:r>
              <a:rPr lang="en-US" sz="2800" dirty="0" smtClean="0"/>
              <a:t>Mother</a:t>
            </a:r>
            <a:endParaRPr lang="en-US" sz="2800" dirty="0" smtClean="0"/>
          </a:p>
          <a:p>
            <a:r>
              <a:rPr lang="en-US" sz="2800" dirty="0" smtClean="0"/>
              <a:t>(b) </a:t>
            </a:r>
            <a:r>
              <a:rPr lang="en-US" sz="2800" dirty="0" smtClean="0"/>
              <a:t>Grandfather</a:t>
            </a:r>
            <a:endParaRPr lang="en-US" sz="2800" dirty="0" smtClean="0"/>
          </a:p>
          <a:p>
            <a:r>
              <a:rPr lang="en-US" sz="2800" dirty="0" smtClean="0"/>
              <a:t>(c) </a:t>
            </a:r>
            <a:r>
              <a:rPr lang="en-US" sz="2800" dirty="0" smtClean="0"/>
              <a:t>Grandson</a:t>
            </a:r>
            <a:endParaRPr lang="en-US" sz="2800" dirty="0" smtClean="0"/>
          </a:p>
          <a:p>
            <a:r>
              <a:rPr lang="en-US" sz="2800" dirty="0" smtClean="0"/>
              <a:t>(d) </a:t>
            </a:r>
            <a:r>
              <a:rPr lang="en-US" sz="2800" dirty="0" smtClean="0"/>
              <a:t>Grandmother</a:t>
            </a:r>
            <a:endParaRPr lang="en-US" sz="2800" dirty="0" smtClean="0"/>
          </a:p>
        </p:txBody>
      </p:sp>
      <p:sp>
        <p:nvSpPr>
          <p:cNvPr id="13" name="object 5"/>
          <p:cNvSpPr txBox="1"/>
          <p:nvPr/>
        </p:nvSpPr>
        <p:spPr>
          <a:xfrm>
            <a:off x="5715000" y="2819400"/>
            <a:ext cx="3886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1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62200" y="228600"/>
            <a:ext cx="662939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lvl="0" indent="-285750">
              <a:buClr>
                <a:schemeClr val="dk1"/>
              </a:buClr>
              <a:buSzPts val="1600"/>
            </a:pPr>
            <a:r>
              <a:rPr lang="en-IN" sz="3600" i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Puzzle type</a:t>
            </a:r>
            <a:endParaRPr lang="en-IN"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28600" y="990600"/>
            <a:ext cx="11658600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P, Q, R, S, T, U are 6 members of a family in which there are two married couples. T, a teacher is married to a doctor who is mother of R and U. Q, the lawyer is</a:t>
            </a:r>
            <a:endParaRPr lang="en-US" sz="2800" dirty="0" smtClean="0"/>
          </a:p>
          <a:p>
            <a:r>
              <a:rPr lang="en-US" sz="2800" dirty="0" smtClean="0"/>
              <a:t>married to P - P has one son and one grandson. Of the two married ladies one is a house wife. There is also one student and one male engineer in the family. Which of the following is true about the grand-daughter of the family ?</a:t>
            </a:r>
            <a:endParaRPr lang="en-US" sz="2800" dirty="0" smtClean="0"/>
          </a:p>
        </p:txBody>
      </p:sp>
      <p:sp>
        <p:nvSpPr>
          <p:cNvPr id="5" name="object 5"/>
          <p:cNvSpPr txBox="1"/>
          <p:nvPr/>
        </p:nvSpPr>
        <p:spPr>
          <a:xfrm>
            <a:off x="381000" y="35052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(a) She is a lawyer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81000" y="39624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(b) She is an engineer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304800" y="4572000"/>
            <a:ext cx="59436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(c) She is a student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381000" y="51054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(d) She is a doctor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304800" y="57150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(e) None of the above</a:t>
            </a:r>
            <a:endParaRPr lang="en-US" sz="2800" dirty="0" smtClean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5715000" y="2819400"/>
            <a:ext cx="3886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03582" y="2360516"/>
            <a:ext cx="6181344" cy="1256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590"/>
              </a:lnSpc>
              <a:spcBef>
                <a:spcPts val="0"/>
              </a:spcBef>
              <a:spcAft>
                <a:spcPts val="0"/>
              </a:spcAft>
            </a:pPr>
            <a:r>
              <a:rPr sz="8000" dirty="0">
                <a:solidFill>
                  <a:srgbClr val="4F81BD"/>
                </a:solidFill>
                <a:latin typeface="MBVGBA+HODIVK+NunitoSans-Bold,Bold" panose="02000500000000000000"/>
                <a:cs typeface="MBVGBA+HODIVK+NunitoSans-Bold,Bold" panose="02000500000000000000"/>
              </a:rPr>
              <a:t>THANK</a:t>
            </a:r>
            <a:r>
              <a:rPr sz="8000" spc="168" dirty="0">
                <a:solidFill>
                  <a:srgbClr val="4F81BD"/>
                </a:solidFill>
                <a:latin typeface="MBVGBA+HODIVK+NunitoSans-Bold,Bold" panose="02000500000000000000"/>
                <a:cs typeface="MBVGBA+HODIVK+NunitoSans-Bold,Bold" panose="02000500000000000000"/>
              </a:rPr>
              <a:t> </a:t>
            </a:r>
            <a:r>
              <a:rPr sz="8000" dirty="0">
                <a:solidFill>
                  <a:srgbClr val="4F81BD"/>
                </a:solidFill>
                <a:latin typeface="MBVGBA+HODIVK+NunitoSans-Bold,Bold" panose="02000500000000000000"/>
                <a:cs typeface="MBVGBA+HODIVK+NunitoSans-Bold,Bold" panose="02000500000000000000"/>
              </a:rPr>
              <a:t>YOU</a:t>
            </a:r>
            <a:endParaRPr sz="8000" dirty="0">
              <a:solidFill>
                <a:srgbClr val="4F81BD"/>
              </a:solidFill>
              <a:latin typeface="MBVGBA+HODIVK+NunitoSans-Bold,Bold" panose="02000500000000000000"/>
              <a:cs typeface="MBVGBA+HODIVK+NunitoSans-Bold,Bold" panose="020005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00200" y="457200"/>
            <a:ext cx="8686800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1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 smtClean="0">
                <a:solidFill>
                  <a:srgbClr val="376092"/>
                </a:solidFill>
                <a:latin typeface="MBVGBA+HODIVK+NunitoSans-Bold,Bold" panose="02000500000000000000"/>
                <a:cs typeface="MBVGBA+HODIVK+NunitoSans-Bold,Bold" panose="02000500000000000000"/>
              </a:rPr>
              <a:t>Types of Blood Relation Questions</a:t>
            </a:r>
            <a:endParaRPr sz="3600" dirty="0">
              <a:solidFill>
                <a:srgbClr val="376092"/>
              </a:solidFill>
              <a:latin typeface="MBVGBA+HODIVK+NunitoSans-Bold,Bold" panose="02000500000000000000"/>
              <a:cs typeface="MBVGBA+HODIVK+NunitoSans-Bold,Bold" panose="02000500000000000000"/>
            </a:endParaRPr>
          </a:p>
        </p:txBody>
      </p:sp>
      <p:sp>
        <p:nvSpPr>
          <p:cNvPr id="6" name="Google Shape;81;p2"/>
          <p:cNvSpPr txBox="1"/>
          <p:nvPr/>
        </p:nvSpPr>
        <p:spPr>
          <a:xfrm>
            <a:off x="990600" y="1828800"/>
            <a:ext cx="5257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IN" sz="2800" i="1" dirty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Third person reference type</a:t>
            </a:r>
            <a:endParaRPr sz="3200"/>
          </a:p>
        </p:txBody>
      </p:sp>
      <p:sp>
        <p:nvSpPr>
          <p:cNvPr id="7" name="Google Shape;82;p2"/>
          <p:cNvSpPr txBox="1"/>
          <p:nvPr/>
        </p:nvSpPr>
        <p:spPr>
          <a:xfrm>
            <a:off x="990600" y="2362200"/>
            <a:ext cx="63246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IN" sz="2800" i="1" dirty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Solving relation mystery type</a:t>
            </a:r>
            <a:endParaRPr sz="3200"/>
          </a:p>
        </p:txBody>
      </p:sp>
      <p:sp>
        <p:nvSpPr>
          <p:cNvPr id="8" name="Google Shape;83;p2"/>
          <p:cNvSpPr txBox="1"/>
          <p:nvPr/>
        </p:nvSpPr>
        <p:spPr>
          <a:xfrm>
            <a:off x="990600" y="2971800"/>
            <a:ext cx="533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IN" sz="2800" i="1" dirty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Secretive deduction type</a:t>
            </a:r>
            <a:endParaRPr sz="3200"/>
          </a:p>
        </p:txBody>
      </p:sp>
      <p:sp>
        <p:nvSpPr>
          <p:cNvPr id="9" name="Google Shape;83;p2"/>
          <p:cNvSpPr txBox="1"/>
          <p:nvPr/>
        </p:nvSpPr>
        <p:spPr>
          <a:xfrm>
            <a:off x="990600" y="3505200"/>
            <a:ext cx="533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IN" sz="2800" i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Coded relation type</a:t>
            </a:r>
            <a:endParaRPr sz="3200"/>
          </a:p>
        </p:txBody>
      </p:sp>
      <p:sp>
        <p:nvSpPr>
          <p:cNvPr id="10" name="Google Shape;83;p2"/>
          <p:cNvSpPr txBox="1"/>
          <p:nvPr/>
        </p:nvSpPr>
        <p:spPr>
          <a:xfrm>
            <a:off x="990600" y="4114800"/>
            <a:ext cx="533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IN" sz="2800" i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Puzzle type</a:t>
            </a:r>
            <a:endParaRPr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0;p3"/>
          <p:cNvSpPr txBox="1"/>
          <p:nvPr/>
        </p:nvSpPr>
        <p:spPr>
          <a:xfrm>
            <a:off x="3733800" y="381000"/>
            <a:ext cx="3429000" cy="400069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lt1"/>
                </a:solidFill>
                <a:latin typeface="Stardos Stencil" panose="020B0604020202020204"/>
                <a:ea typeface="Stardos Stencil" panose="020B0604020202020204"/>
                <a:cs typeface="Stardos Stencil" panose="020B0604020202020204"/>
                <a:sym typeface="Stardos Stencil" panose="020B0604020202020204"/>
              </a:rPr>
              <a:t>BLOOD RELATIVES</a:t>
            </a:r>
            <a:endParaRPr sz="2400"/>
          </a:p>
        </p:txBody>
      </p:sp>
      <p:sp>
        <p:nvSpPr>
          <p:cNvPr id="5" name="Google Shape;91;p3"/>
          <p:cNvSpPr txBox="1"/>
          <p:nvPr/>
        </p:nvSpPr>
        <p:spPr>
          <a:xfrm>
            <a:off x="2590800" y="4648200"/>
            <a:ext cx="854092" cy="33851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YOU</a:t>
            </a:r>
            <a:endParaRPr lang="en-IN" sz="1600" b="1" dirty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sp>
        <p:nvSpPr>
          <p:cNvPr id="6" name="Google Shape;92;p3"/>
          <p:cNvSpPr txBox="1"/>
          <p:nvPr/>
        </p:nvSpPr>
        <p:spPr>
          <a:xfrm>
            <a:off x="6477000" y="2819400"/>
            <a:ext cx="1905000" cy="33851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1600" b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MOTHER (-)</a:t>
            </a:r>
            <a:endParaRPr lang="en-IN" sz="1600" b="1" dirty="0" smtClean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sp>
        <p:nvSpPr>
          <p:cNvPr id="7" name="Google Shape;93;p3"/>
          <p:cNvSpPr txBox="1"/>
          <p:nvPr/>
        </p:nvSpPr>
        <p:spPr>
          <a:xfrm>
            <a:off x="3886200" y="2819400"/>
            <a:ext cx="1295400" cy="33851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1600" b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FATHER (+)</a:t>
            </a:r>
            <a:endParaRPr lang="en-IN" sz="1600" b="1" dirty="0" smtClean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sp>
        <p:nvSpPr>
          <p:cNvPr id="8" name="Google Shape;94;p3"/>
          <p:cNvSpPr txBox="1"/>
          <p:nvPr/>
        </p:nvSpPr>
        <p:spPr>
          <a:xfrm>
            <a:off x="4572000" y="5661620"/>
            <a:ext cx="1284367" cy="33851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1600" b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NIECE (-) </a:t>
            </a:r>
            <a:endParaRPr lang="en-IN" sz="1600" b="1" dirty="0" smtClean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sp>
        <p:nvSpPr>
          <p:cNvPr id="9" name="Google Shape;95;p3"/>
          <p:cNvSpPr txBox="1"/>
          <p:nvPr/>
        </p:nvSpPr>
        <p:spPr>
          <a:xfrm>
            <a:off x="4800600" y="4582886"/>
            <a:ext cx="2895600" cy="33851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1600" b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BROTHER (+) / SISTER (-) -</a:t>
            </a:r>
            <a:endParaRPr lang="en-IN" sz="1600" b="1" dirty="0" smtClean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sp>
        <p:nvSpPr>
          <p:cNvPr id="10" name="Google Shape;96;p3"/>
          <p:cNvSpPr txBox="1"/>
          <p:nvPr/>
        </p:nvSpPr>
        <p:spPr>
          <a:xfrm>
            <a:off x="6540820" y="5651440"/>
            <a:ext cx="1536380" cy="33851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1600" b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NEPHEW (+)</a:t>
            </a:r>
            <a:endParaRPr lang="en-IN" sz="1600" b="1" dirty="0" smtClean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sp>
        <p:nvSpPr>
          <p:cNvPr id="11" name="Google Shape;97;p3"/>
          <p:cNvSpPr txBox="1"/>
          <p:nvPr/>
        </p:nvSpPr>
        <p:spPr>
          <a:xfrm>
            <a:off x="408993" y="4114800"/>
            <a:ext cx="1724607" cy="33851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1600" b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COUSIN (+) / (-)</a:t>
            </a:r>
            <a:endParaRPr lang="en-IN" sz="1600" dirty="0" smtClean="0"/>
          </a:p>
        </p:txBody>
      </p:sp>
      <p:sp>
        <p:nvSpPr>
          <p:cNvPr id="12" name="Google Shape;98;p3"/>
          <p:cNvSpPr txBox="1"/>
          <p:nvPr/>
        </p:nvSpPr>
        <p:spPr>
          <a:xfrm>
            <a:off x="9677400" y="2819400"/>
            <a:ext cx="2286000" cy="33851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1600" b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UNCLE (+) / AUNT (-)</a:t>
            </a:r>
            <a:endParaRPr lang="en-IN" sz="1600" b="1" dirty="0" smtClean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sp>
        <p:nvSpPr>
          <p:cNvPr id="13" name="Google Shape;99;p3"/>
          <p:cNvSpPr txBox="1"/>
          <p:nvPr/>
        </p:nvSpPr>
        <p:spPr>
          <a:xfrm>
            <a:off x="152400" y="2808789"/>
            <a:ext cx="2438400" cy="33851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1600" b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UNCLE (+) / AUNT (-)</a:t>
            </a:r>
            <a:endParaRPr lang="en-IN" sz="1600" dirty="0"/>
          </a:p>
        </p:txBody>
      </p:sp>
      <p:sp>
        <p:nvSpPr>
          <p:cNvPr id="14" name="Google Shape;100;p3"/>
          <p:cNvSpPr txBox="1"/>
          <p:nvPr/>
        </p:nvSpPr>
        <p:spPr>
          <a:xfrm>
            <a:off x="7391400" y="3930134"/>
            <a:ext cx="1828800" cy="33851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1600" b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COUSIN (+) / (-)</a:t>
            </a:r>
            <a:endParaRPr lang="en-IN" sz="1600" dirty="0" smtClean="0"/>
          </a:p>
        </p:txBody>
      </p:sp>
      <p:sp>
        <p:nvSpPr>
          <p:cNvPr id="15" name="Google Shape;101;p3"/>
          <p:cNvSpPr txBox="1"/>
          <p:nvPr/>
        </p:nvSpPr>
        <p:spPr>
          <a:xfrm>
            <a:off x="304800" y="1764309"/>
            <a:ext cx="2219866" cy="36929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1600" b="1" dirty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GRAND </a:t>
            </a:r>
            <a:r>
              <a:rPr lang="en-IN" sz="1600" b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FATHER </a:t>
            </a:r>
            <a:r>
              <a:rPr lang="en-IN" b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(+)</a:t>
            </a:r>
            <a:endParaRPr lang="en-IN" b="1" dirty="0" smtClean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sp>
        <p:nvSpPr>
          <p:cNvPr id="16" name="Google Shape;102;p3"/>
          <p:cNvSpPr txBox="1"/>
          <p:nvPr/>
        </p:nvSpPr>
        <p:spPr>
          <a:xfrm>
            <a:off x="3733800" y="1676400"/>
            <a:ext cx="2286000" cy="36929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1600" b="1" dirty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GRAND </a:t>
            </a:r>
            <a:r>
              <a:rPr lang="en-IN" sz="1600" b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MOTHER </a:t>
            </a:r>
            <a:r>
              <a:rPr lang="en-IN" b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(-)</a:t>
            </a:r>
            <a:endParaRPr lang="en-IN" b="1" dirty="0" smtClean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sp>
        <p:nvSpPr>
          <p:cNvPr id="17" name="Google Shape;103;p3"/>
          <p:cNvSpPr txBox="1"/>
          <p:nvPr/>
        </p:nvSpPr>
        <p:spPr>
          <a:xfrm>
            <a:off x="6172200" y="1676400"/>
            <a:ext cx="2199126" cy="33851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GRAND </a:t>
            </a:r>
            <a:r>
              <a:rPr lang="en-IN" sz="1600" b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FATHER (+)</a:t>
            </a:r>
            <a:endParaRPr lang="en-IN" sz="1600" b="1" dirty="0" smtClean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sp>
        <p:nvSpPr>
          <p:cNvPr id="18" name="Google Shape;104;p3"/>
          <p:cNvSpPr txBox="1"/>
          <p:nvPr/>
        </p:nvSpPr>
        <p:spPr>
          <a:xfrm>
            <a:off x="9525000" y="1676400"/>
            <a:ext cx="2475472" cy="33851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GRAND </a:t>
            </a:r>
            <a:r>
              <a:rPr lang="en-IN" sz="1600" b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MOTHER (-)</a:t>
            </a:r>
            <a:endParaRPr lang="en-IN" sz="1600" b="1" dirty="0" smtClean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cxnSp>
        <p:nvCxnSpPr>
          <p:cNvPr id="19" name="Google Shape;105;p3"/>
          <p:cNvCxnSpPr>
            <a:stCxn id="7" idx="3"/>
            <a:endCxn id="6" idx="1"/>
          </p:cNvCxnSpPr>
          <p:nvPr/>
        </p:nvCxnSpPr>
        <p:spPr>
          <a:xfrm>
            <a:off x="5181600" y="2988657"/>
            <a:ext cx="1295400" cy="1588"/>
          </a:xfrm>
          <a:prstGeom prst="straightConnector1">
            <a:avLst/>
          </a:prstGeom>
          <a:noFill/>
          <a:ln w="100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0" name="Google Shape;106;p3"/>
          <p:cNvCxnSpPr>
            <a:stCxn id="7" idx="1"/>
            <a:endCxn id="13" idx="3"/>
          </p:cNvCxnSpPr>
          <p:nvPr/>
        </p:nvCxnSpPr>
        <p:spPr>
          <a:xfrm rot="10800000">
            <a:off x="2590800" y="2978047"/>
            <a:ext cx="1295400" cy="10611"/>
          </a:xfrm>
          <a:prstGeom prst="straightConnector1">
            <a:avLst/>
          </a:prstGeom>
          <a:noFill/>
          <a:ln w="100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" name="Google Shape;107;p3"/>
          <p:cNvCxnSpPr>
            <a:stCxn id="6" idx="3"/>
            <a:endCxn id="12" idx="1"/>
          </p:cNvCxnSpPr>
          <p:nvPr/>
        </p:nvCxnSpPr>
        <p:spPr>
          <a:xfrm>
            <a:off x="8382000" y="2988657"/>
            <a:ext cx="1295400" cy="1588"/>
          </a:xfrm>
          <a:prstGeom prst="straightConnector1">
            <a:avLst/>
          </a:prstGeom>
          <a:noFill/>
          <a:ln w="100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" name="Google Shape;108;p3"/>
          <p:cNvCxnSpPr/>
          <p:nvPr/>
        </p:nvCxnSpPr>
        <p:spPr>
          <a:xfrm>
            <a:off x="7772400" y="3168073"/>
            <a:ext cx="0" cy="762061"/>
          </a:xfrm>
          <a:prstGeom prst="straightConnector1">
            <a:avLst/>
          </a:prstGeom>
          <a:noFill/>
          <a:ln w="100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" name="Google Shape;109;p3"/>
          <p:cNvCxnSpPr>
            <a:stCxn id="5" idx="0"/>
            <a:endCxn id="7" idx="2"/>
          </p:cNvCxnSpPr>
          <p:nvPr/>
        </p:nvCxnSpPr>
        <p:spPr>
          <a:xfrm rot="5400000" flipH="1" flipV="1">
            <a:off x="3030730" y="3145030"/>
            <a:ext cx="1490286" cy="1516054"/>
          </a:xfrm>
          <a:prstGeom prst="straightConnector1">
            <a:avLst/>
          </a:prstGeom>
          <a:noFill/>
          <a:ln w="100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" name="Google Shape;110;p3"/>
          <p:cNvSpPr txBox="1"/>
          <p:nvPr/>
        </p:nvSpPr>
        <p:spPr>
          <a:xfrm>
            <a:off x="1295400" y="3657600"/>
            <a:ext cx="1828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rgbClr val="FF0000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(PATERNAL)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" name="Google Shape;111;p3"/>
          <p:cNvSpPr txBox="1"/>
          <p:nvPr/>
        </p:nvSpPr>
        <p:spPr>
          <a:xfrm>
            <a:off x="9296400" y="3657600"/>
            <a:ext cx="1635796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rgbClr val="FF0000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(MATERNAL)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6" name="Google Shape;112;p3"/>
          <p:cNvCxnSpPr>
            <a:stCxn id="5" idx="0"/>
            <a:endCxn id="6" idx="2"/>
          </p:cNvCxnSpPr>
          <p:nvPr/>
        </p:nvCxnSpPr>
        <p:spPr>
          <a:xfrm rot="5400000" flipH="1" flipV="1">
            <a:off x="4478530" y="1697230"/>
            <a:ext cx="1490286" cy="4411654"/>
          </a:xfrm>
          <a:prstGeom prst="straightConnector1">
            <a:avLst/>
          </a:prstGeom>
          <a:noFill/>
          <a:ln w="100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" name="Google Shape;113;p3"/>
          <p:cNvCxnSpPr/>
          <p:nvPr/>
        </p:nvCxnSpPr>
        <p:spPr>
          <a:xfrm>
            <a:off x="762000" y="3168073"/>
            <a:ext cx="0" cy="946727"/>
          </a:xfrm>
          <a:prstGeom prst="straightConnector1">
            <a:avLst/>
          </a:prstGeom>
          <a:noFill/>
          <a:ln w="100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" name="Google Shape;114;p3"/>
          <p:cNvCxnSpPr>
            <a:stCxn id="9" idx="2"/>
            <a:endCxn id="8" idx="0"/>
          </p:cNvCxnSpPr>
          <p:nvPr/>
        </p:nvCxnSpPr>
        <p:spPr>
          <a:xfrm rot="5400000">
            <a:off x="5361182" y="4774402"/>
            <a:ext cx="740220" cy="1034216"/>
          </a:xfrm>
          <a:prstGeom prst="straightConnector1">
            <a:avLst/>
          </a:prstGeom>
          <a:noFill/>
          <a:ln w="100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" name="Google Shape;115;p3"/>
          <p:cNvCxnSpPr>
            <a:stCxn id="9" idx="2"/>
          </p:cNvCxnSpPr>
          <p:nvPr/>
        </p:nvCxnSpPr>
        <p:spPr>
          <a:xfrm rot="16200000" flipH="1">
            <a:off x="6029592" y="5140207"/>
            <a:ext cx="730037" cy="292421"/>
          </a:xfrm>
          <a:prstGeom prst="straightConnector1">
            <a:avLst/>
          </a:prstGeom>
          <a:noFill/>
          <a:ln w="100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" name="Google Shape;116;p3"/>
          <p:cNvCxnSpPr>
            <a:stCxn id="5" idx="3"/>
          </p:cNvCxnSpPr>
          <p:nvPr/>
        </p:nvCxnSpPr>
        <p:spPr>
          <a:xfrm>
            <a:off x="3444892" y="4817457"/>
            <a:ext cx="1340319" cy="20"/>
          </a:xfrm>
          <a:prstGeom prst="straightConnector1">
            <a:avLst/>
          </a:prstGeom>
          <a:noFill/>
          <a:ln w="100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" name="Google Shape;117;p3"/>
          <p:cNvSpPr txBox="1"/>
          <p:nvPr/>
        </p:nvSpPr>
        <p:spPr>
          <a:xfrm>
            <a:off x="7010400" y="3379826"/>
            <a:ext cx="717499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SON</a:t>
            </a:r>
            <a:endParaRPr lang="en-IN" sz="1400" b="1" dirty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sp>
        <p:nvSpPr>
          <p:cNvPr id="32" name="Google Shape;118;p3"/>
          <p:cNvSpPr txBox="1"/>
          <p:nvPr/>
        </p:nvSpPr>
        <p:spPr>
          <a:xfrm>
            <a:off x="7836494" y="3379826"/>
            <a:ext cx="145990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DAUGHTER</a:t>
            </a:r>
            <a:endParaRPr lang="en-IN" sz="1400" b="1" dirty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sp>
        <p:nvSpPr>
          <p:cNvPr id="33" name="Google Shape;119;p3"/>
          <p:cNvSpPr txBox="1"/>
          <p:nvPr/>
        </p:nvSpPr>
        <p:spPr>
          <a:xfrm>
            <a:off x="6705600" y="5181600"/>
            <a:ext cx="98341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SON</a:t>
            </a:r>
            <a:endParaRPr lang="en-IN" sz="1400" b="1" dirty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sp>
        <p:nvSpPr>
          <p:cNvPr id="34" name="Google Shape;120;p3"/>
          <p:cNvSpPr txBox="1"/>
          <p:nvPr/>
        </p:nvSpPr>
        <p:spPr>
          <a:xfrm>
            <a:off x="4267200" y="5181600"/>
            <a:ext cx="155415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DAUGHTER</a:t>
            </a:r>
            <a:endParaRPr lang="en-IN" sz="1400" b="1" dirty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sp>
        <p:nvSpPr>
          <p:cNvPr id="35" name="Google Shape;121;p3"/>
          <p:cNvSpPr txBox="1"/>
          <p:nvPr/>
        </p:nvSpPr>
        <p:spPr>
          <a:xfrm>
            <a:off x="8458200" y="2590800"/>
            <a:ext cx="1066800" cy="304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1400" b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SIBLING</a:t>
            </a:r>
            <a:endParaRPr lang="en-IN" sz="1400" b="1" dirty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sp>
        <p:nvSpPr>
          <p:cNvPr id="36" name="Google Shape;122;p3"/>
          <p:cNvSpPr txBox="1"/>
          <p:nvPr/>
        </p:nvSpPr>
        <p:spPr>
          <a:xfrm>
            <a:off x="2667000" y="2590800"/>
            <a:ext cx="1143000" cy="304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SIBLING</a:t>
            </a:r>
            <a:endParaRPr lang="en-IN" sz="1400" b="1" dirty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sp>
        <p:nvSpPr>
          <p:cNvPr id="37" name="Google Shape;123;p3"/>
          <p:cNvSpPr txBox="1"/>
          <p:nvPr/>
        </p:nvSpPr>
        <p:spPr>
          <a:xfrm>
            <a:off x="3733800" y="4419600"/>
            <a:ext cx="1011733" cy="3077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SIBLING</a:t>
            </a:r>
            <a:endParaRPr lang="en-IN" sz="1400" b="1" dirty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cxnSp>
        <p:nvCxnSpPr>
          <p:cNvPr id="39" name="Google Shape;125;p3"/>
          <p:cNvCxnSpPr>
            <a:stCxn id="17" idx="3"/>
            <a:endCxn id="18" idx="1"/>
          </p:cNvCxnSpPr>
          <p:nvPr/>
        </p:nvCxnSpPr>
        <p:spPr>
          <a:xfrm>
            <a:off x="8371326" y="1845657"/>
            <a:ext cx="1153674" cy="1588"/>
          </a:xfrm>
          <a:prstGeom prst="straightConnector1">
            <a:avLst/>
          </a:prstGeom>
          <a:noFill/>
          <a:ln w="100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" name="Google Shape;126;p3"/>
          <p:cNvCxnSpPr>
            <a:stCxn id="7" idx="0"/>
            <a:endCxn id="15" idx="2"/>
          </p:cNvCxnSpPr>
          <p:nvPr/>
        </p:nvCxnSpPr>
        <p:spPr>
          <a:xfrm rot="16200000" flipV="1">
            <a:off x="2631417" y="916916"/>
            <a:ext cx="685800" cy="3119167"/>
          </a:xfrm>
          <a:prstGeom prst="straightConnector1">
            <a:avLst/>
          </a:prstGeom>
          <a:noFill/>
          <a:ln w="100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1" name="Google Shape;127;p3"/>
          <p:cNvCxnSpPr>
            <a:stCxn id="7" idx="0"/>
            <a:endCxn id="16" idx="2"/>
          </p:cNvCxnSpPr>
          <p:nvPr/>
        </p:nvCxnSpPr>
        <p:spPr>
          <a:xfrm rot="5400000" flipH="1" flipV="1">
            <a:off x="4318496" y="2261096"/>
            <a:ext cx="773709" cy="342900"/>
          </a:xfrm>
          <a:prstGeom prst="straightConnector1">
            <a:avLst/>
          </a:prstGeom>
          <a:noFill/>
          <a:ln w="100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" name="Google Shape;128;p3"/>
          <p:cNvCxnSpPr>
            <a:endCxn id="17" idx="2"/>
          </p:cNvCxnSpPr>
          <p:nvPr/>
        </p:nvCxnSpPr>
        <p:spPr>
          <a:xfrm rot="16200000" flipV="1">
            <a:off x="6946035" y="2340642"/>
            <a:ext cx="781768" cy="130312"/>
          </a:xfrm>
          <a:prstGeom prst="straightConnector1">
            <a:avLst/>
          </a:prstGeom>
          <a:noFill/>
          <a:ln w="100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" name="Google Shape;129;p3"/>
          <p:cNvCxnSpPr>
            <a:stCxn id="6" idx="0"/>
            <a:endCxn id="18" idx="2"/>
          </p:cNvCxnSpPr>
          <p:nvPr/>
        </p:nvCxnSpPr>
        <p:spPr>
          <a:xfrm rot="5400000" flipH="1" flipV="1">
            <a:off x="8693875" y="750539"/>
            <a:ext cx="804486" cy="3333236"/>
          </a:xfrm>
          <a:prstGeom prst="straightConnector1">
            <a:avLst/>
          </a:prstGeom>
          <a:noFill/>
          <a:ln w="100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" name="Google Shape;130;p3"/>
          <p:cNvSpPr txBox="1"/>
          <p:nvPr/>
        </p:nvSpPr>
        <p:spPr>
          <a:xfrm>
            <a:off x="208315" y="3416167"/>
            <a:ext cx="629885" cy="31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SON</a:t>
            </a:r>
            <a:endParaRPr lang="en-IN" sz="1400" b="1" dirty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sp>
        <p:nvSpPr>
          <p:cNvPr id="45" name="Google Shape;131;p3"/>
          <p:cNvSpPr txBox="1"/>
          <p:nvPr/>
        </p:nvSpPr>
        <p:spPr>
          <a:xfrm>
            <a:off x="760202" y="3416167"/>
            <a:ext cx="1601998" cy="317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DAUGHTER</a:t>
            </a:r>
            <a:endParaRPr lang="en-IN" sz="1400" b="1" dirty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sp>
        <p:nvSpPr>
          <p:cNvPr id="46" name="Google Shape;132;p3"/>
          <p:cNvSpPr txBox="1"/>
          <p:nvPr/>
        </p:nvSpPr>
        <p:spPr>
          <a:xfrm>
            <a:off x="5257800" y="2590800"/>
            <a:ext cx="1091337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COUPLE</a:t>
            </a:r>
            <a:endParaRPr lang="en-IN" sz="1400" b="1" dirty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sp>
        <p:nvSpPr>
          <p:cNvPr id="47" name="Google Shape;133;p3"/>
          <p:cNvSpPr txBox="1"/>
          <p:nvPr/>
        </p:nvSpPr>
        <p:spPr>
          <a:xfrm>
            <a:off x="8458200" y="1447800"/>
            <a:ext cx="9906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1400" b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COUPLE</a:t>
            </a:r>
            <a:endParaRPr lang="en-IN" sz="1400" b="1" dirty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sp>
        <p:nvSpPr>
          <p:cNvPr id="48" name="Google Shape;134;p3"/>
          <p:cNvSpPr txBox="1"/>
          <p:nvPr/>
        </p:nvSpPr>
        <p:spPr>
          <a:xfrm>
            <a:off x="2667000" y="1524000"/>
            <a:ext cx="990600" cy="304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dirty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COUPLE</a:t>
            </a:r>
            <a:endParaRPr lang="en-IN" sz="1400" b="1" dirty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cxnSp>
        <p:nvCxnSpPr>
          <p:cNvPr id="150" name="Google Shape;125;p3"/>
          <p:cNvCxnSpPr/>
          <p:nvPr/>
        </p:nvCxnSpPr>
        <p:spPr>
          <a:xfrm>
            <a:off x="2514600" y="1905000"/>
            <a:ext cx="1229874" cy="1588"/>
          </a:xfrm>
          <a:prstGeom prst="straightConnector1">
            <a:avLst/>
          </a:prstGeom>
          <a:noFill/>
          <a:ln w="1000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00200" y="457200"/>
            <a:ext cx="86868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lvl="0" indent="-285750" algn="ctr">
              <a:buClr>
                <a:schemeClr val="dk1"/>
              </a:buClr>
              <a:buSzPts val="1600"/>
            </a:pPr>
            <a:r>
              <a:rPr lang="en-IN" sz="3600" i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Third person reference type</a:t>
            </a:r>
            <a:endParaRPr lang="en-IN" sz="4000" dirty="0"/>
          </a:p>
        </p:txBody>
      </p:sp>
      <p:sp>
        <p:nvSpPr>
          <p:cNvPr id="6" name="Google Shape;81;p2"/>
          <p:cNvSpPr txBox="1"/>
          <p:nvPr/>
        </p:nvSpPr>
        <p:spPr>
          <a:xfrm>
            <a:off x="990600" y="1828800"/>
            <a:ext cx="52578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endParaRPr sz="3200"/>
          </a:p>
        </p:txBody>
      </p:sp>
      <p:sp>
        <p:nvSpPr>
          <p:cNvPr id="7" name="Google Shape;82;p2"/>
          <p:cNvSpPr txBox="1"/>
          <p:nvPr/>
        </p:nvSpPr>
        <p:spPr>
          <a:xfrm>
            <a:off x="0" y="1447800"/>
            <a:ext cx="1135380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dirty="0"/>
              <a:t>Pointing to a lady in a photograph</a:t>
            </a:r>
            <a:r>
              <a:rPr lang="en-US" sz="2800" dirty="0" smtClean="0"/>
              <a:t>, </a:t>
            </a:r>
            <a:r>
              <a:rPr lang="en-US" sz="2800" dirty="0" err="1" smtClean="0"/>
              <a:t>Meera</a:t>
            </a:r>
            <a:r>
              <a:rPr lang="en-US" sz="2800" dirty="0" smtClean="0"/>
              <a:t> </a:t>
            </a:r>
            <a:r>
              <a:rPr lang="en-US" sz="2800" dirty="0"/>
              <a:t>said, “Her father’s </a:t>
            </a:r>
            <a:r>
              <a:rPr lang="en-US" sz="2800" dirty="0" smtClean="0"/>
              <a:t>only son’s </a:t>
            </a:r>
            <a:r>
              <a:rPr lang="en-US" sz="2800" dirty="0"/>
              <a:t>wife is my mother-in -law</a:t>
            </a:r>
            <a:r>
              <a:rPr lang="en-US" sz="2800" dirty="0" smtClean="0"/>
              <a:t>”. How </a:t>
            </a:r>
            <a:r>
              <a:rPr lang="en-US" sz="2800" dirty="0"/>
              <a:t>is </a:t>
            </a:r>
            <a:r>
              <a:rPr lang="en-US" sz="2800" dirty="0" err="1"/>
              <a:t>Meera’s</a:t>
            </a:r>
            <a:r>
              <a:rPr lang="en-US" sz="2800" dirty="0"/>
              <a:t> husband </a:t>
            </a:r>
            <a:r>
              <a:rPr lang="en-US" sz="2800" dirty="0" smtClean="0"/>
              <a:t>related to </a:t>
            </a:r>
            <a:r>
              <a:rPr lang="en-US" sz="2800" dirty="0"/>
              <a:t>that lady in the </a:t>
            </a:r>
            <a:r>
              <a:rPr lang="en-US" sz="2800" dirty="0" smtClean="0"/>
              <a:t>photo?</a:t>
            </a:r>
            <a:endParaRPr sz="3200"/>
          </a:p>
        </p:txBody>
      </p:sp>
      <p:sp>
        <p:nvSpPr>
          <p:cNvPr id="10" name="Google Shape;83;p2"/>
          <p:cNvSpPr txBox="1"/>
          <p:nvPr/>
        </p:nvSpPr>
        <p:spPr>
          <a:xfrm>
            <a:off x="304800" y="3048000"/>
            <a:ext cx="533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600"/>
            </a:pPr>
            <a:r>
              <a:rPr lang="en-US" sz="2800" dirty="0" smtClean="0"/>
              <a:t>(a) Nephew</a:t>
            </a:r>
            <a:endParaRPr sz="3200"/>
          </a:p>
        </p:txBody>
      </p:sp>
      <p:sp>
        <p:nvSpPr>
          <p:cNvPr id="11" name="Google Shape;83;p2"/>
          <p:cNvSpPr txBox="1"/>
          <p:nvPr/>
        </p:nvSpPr>
        <p:spPr>
          <a:xfrm>
            <a:off x="304800" y="3581400"/>
            <a:ext cx="533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600"/>
            </a:pPr>
            <a:r>
              <a:rPr lang="en-US" sz="2800" dirty="0" smtClean="0"/>
              <a:t>(b) Uncle</a:t>
            </a:r>
            <a:endParaRPr sz="3200"/>
          </a:p>
        </p:txBody>
      </p:sp>
      <p:sp>
        <p:nvSpPr>
          <p:cNvPr id="12" name="Google Shape;83;p2"/>
          <p:cNvSpPr txBox="1"/>
          <p:nvPr/>
        </p:nvSpPr>
        <p:spPr>
          <a:xfrm>
            <a:off x="304800" y="4114800"/>
            <a:ext cx="533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600"/>
            </a:pPr>
            <a:r>
              <a:rPr lang="en-US" sz="2800" dirty="0" smtClean="0"/>
              <a:t>(c) Son</a:t>
            </a:r>
            <a:endParaRPr sz="3200"/>
          </a:p>
        </p:txBody>
      </p:sp>
      <p:sp>
        <p:nvSpPr>
          <p:cNvPr id="13" name="Google Shape;83;p2"/>
          <p:cNvSpPr txBox="1"/>
          <p:nvPr/>
        </p:nvSpPr>
        <p:spPr>
          <a:xfrm>
            <a:off x="304800" y="4724400"/>
            <a:ext cx="533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600"/>
            </a:pPr>
            <a:r>
              <a:rPr lang="en-US" sz="2800" dirty="0" smtClean="0"/>
              <a:t>(d) Father</a:t>
            </a:r>
            <a:endParaRPr sz="3200"/>
          </a:p>
        </p:txBody>
      </p:sp>
      <p:sp>
        <p:nvSpPr>
          <p:cNvPr id="14" name="Google Shape;83;p2"/>
          <p:cNvSpPr txBox="1"/>
          <p:nvPr/>
        </p:nvSpPr>
        <p:spPr>
          <a:xfrm>
            <a:off x="304800" y="5268020"/>
            <a:ext cx="533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600"/>
            </a:pPr>
            <a:r>
              <a:rPr lang="en-US" sz="2800" dirty="0" smtClean="0"/>
              <a:t>(e) None of the above</a:t>
            </a:r>
            <a:endParaRPr sz="3200"/>
          </a:p>
        </p:txBody>
      </p:sp>
      <p:sp>
        <p:nvSpPr>
          <p:cNvPr id="16" name="Google Shape;83;p2"/>
          <p:cNvSpPr txBox="1"/>
          <p:nvPr/>
        </p:nvSpPr>
        <p:spPr>
          <a:xfrm>
            <a:off x="304800" y="6096000"/>
            <a:ext cx="26670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600"/>
            </a:pPr>
            <a:r>
              <a:rPr lang="en-US" sz="2800" b="1" dirty="0" smtClean="0">
                <a:solidFill>
                  <a:schemeClr val="bg1"/>
                </a:solidFill>
              </a:rPr>
              <a:t>ANS :</a:t>
            </a:r>
            <a:endParaRPr sz="3200" b="1">
              <a:solidFill>
                <a:schemeClr val="bg1"/>
              </a:solidFill>
            </a:endParaRPr>
          </a:p>
        </p:txBody>
      </p:sp>
      <p:cxnSp>
        <p:nvCxnSpPr>
          <p:cNvPr id="19" name="Google Shape;279;p16"/>
          <p:cNvCxnSpPr/>
          <p:nvPr/>
        </p:nvCxnSpPr>
        <p:spPr>
          <a:xfrm>
            <a:off x="10287000" y="4572000"/>
            <a:ext cx="609600" cy="158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0" name="Google Shape;280;p16"/>
          <p:cNvSpPr txBox="1"/>
          <p:nvPr/>
        </p:nvSpPr>
        <p:spPr>
          <a:xfrm>
            <a:off x="7924800" y="5638800"/>
            <a:ext cx="2196494" cy="33851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err="1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Meera’s</a:t>
            </a:r>
            <a:r>
              <a:rPr lang="en-IN" sz="1600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 Husband </a:t>
            </a:r>
            <a:r>
              <a:rPr lang="en-IN" sz="1600" dirty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+ </a:t>
            </a:r>
            <a:endParaRPr lang="en-IN" sz="1600" dirty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sp>
        <p:nvSpPr>
          <p:cNvPr id="21" name="Google Shape;281;p16"/>
          <p:cNvSpPr txBox="1"/>
          <p:nvPr/>
        </p:nvSpPr>
        <p:spPr>
          <a:xfrm>
            <a:off x="7010400" y="4343400"/>
            <a:ext cx="1336816" cy="33851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Photo lady </a:t>
            </a:r>
            <a:r>
              <a:rPr lang="en-IN" sz="1600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-</a:t>
            </a:r>
            <a:endParaRPr lang="en-IN" sz="1600" dirty="0" smtClean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sp>
        <p:nvSpPr>
          <p:cNvPr id="22" name="Google Shape;282;p16"/>
          <p:cNvSpPr txBox="1"/>
          <p:nvPr/>
        </p:nvSpPr>
        <p:spPr>
          <a:xfrm>
            <a:off x="7832104" y="3429000"/>
            <a:ext cx="1540806" cy="33855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Father </a:t>
            </a:r>
            <a:r>
              <a:rPr lang="en-IN" sz="1600" dirty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+ </a:t>
            </a:r>
            <a:endParaRPr lang="en-IN" sz="1600" dirty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cxnSp>
        <p:nvCxnSpPr>
          <p:cNvPr id="23" name="Google Shape;283;p16"/>
          <p:cNvCxnSpPr>
            <a:endCxn id="21" idx="0"/>
          </p:cNvCxnSpPr>
          <p:nvPr/>
        </p:nvCxnSpPr>
        <p:spPr>
          <a:xfrm rot="10800000" flipV="1">
            <a:off x="7678808" y="3846020"/>
            <a:ext cx="777952" cy="497379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4" name="Google Shape;284;p16"/>
          <p:cNvCxnSpPr/>
          <p:nvPr/>
        </p:nvCxnSpPr>
        <p:spPr>
          <a:xfrm>
            <a:off x="9753600" y="4800600"/>
            <a:ext cx="0" cy="83256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5" name="Google Shape;285;p16"/>
          <p:cNvSpPr txBox="1"/>
          <p:nvPr/>
        </p:nvSpPr>
        <p:spPr>
          <a:xfrm>
            <a:off x="10972800" y="5638800"/>
            <a:ext cx="986167" cy="33855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err="1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Meera</a:t>
            </a:r>
            <a:r>
              <a:rPr lang="en-IN" sz="1600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 - </a:t>
            </a:r>
            <a:endParaRPr lang="en-IN" sz="1600" dirty="0" smtClean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sp>
        <p:nvSpPr>
          <p:cNvPr id="26" name="Google Shape;286;p16"/>
          <p:cNvSpPr txBox="1"/>
          <p:nvPr/>
        </p:nvSpPr>
        <p:spPr>
          <a:xfrm>
            <a:off x="9372600" y="4419600"/>
            <a:ext cx="898003" cy="33855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Son </a:t>
            </a:r>
            <a:r>
              <a:rPr lang="en-IN" sz="1600" dirty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+ </a:t>
            </a:r>
            <a:endParaRPr lang="en-IN" sz="1600" dirty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cxnSp>
        <p:nvCxnSpPr>
          <p:cNvPr id="27" name="Google Shape;287;p16"/>
          <p:cNvCxnSpPr/>
          <p:nvPr/>
        </p:nvCxnSpPr>
        <p:spPr>
          <a:xfrm rot="10800000" flipV="1">
            <a:off x="9829800" y="4800600"/>
            <a:ext cx="1371600" cy="762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29" name="Google Shape;289;p16"/>
          <p:cNvCxnSpPr>
            <a:endCxn id="26" idx="0"/>
          </p:cNvCxnSpPr>
          <p:nvPr/>
        </p:nvCxnSpPr>
        <p:spPr>
          <a:xfrm>
            <a:off x="8458200" y="3810000"/>
            <a:ext cx="1363402" cy="609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36" name="Google Shape;285;p16"/>
          <p:cNvSpPr txBox="1"/>
          <p:nvPr/>
        </p:nvSpPr>
        <p:spPr>
          <a:xfrm>
            <a:off x="10896600" y="4419600"/>
            <a:ext cx="986167" cy="33855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Wife - </a:t>
            </a:r>
            <a:endParaRPr lang="en-IN" sz="1600" dirty="0" smtClean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cxnSp>
        <p:nvCxnSpPr>
          <p:cNvPr id="37" name="Google Shape;278;p16"/>
          <p:cNvCxnSpPr/>
          <p:nvPr/>
        </p:nvCxnSpPr>
        <p:spPr>
          <a:xfrm>
            <a:off x="10134600" y="5791200"/>
            <a:ext cx="860286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0" name="Google Shape;279;p16"/>
          <p:cNvCxnSpPr/>
          <p:nvPr/>
        </p:nvCxnSpPr>
        <p:spPr>
          <a:xfrm>
            <a:off x="8382000" y="4572000"/>
            <a:ext cx="914400" cy="158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9" name="Google Shape;83;p2"/>
          <p:cNvSpPr txBox="1"/>
          <p:nvPr/>
        </p:nvSpPr>
        <p:spPr>
          <a:xfrm>
            <a:off x="304800" y="6096000"/>
            <a:ext cx="26670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368300" dist="38100" dir="18900000" algn="b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600"/>
            </a:pPr>
            <a:r>
              <a:rPr lang="en-US" sz="2800" b="1" dirty="0" smtClean="0">
                <a:solidFill>
                  <a:schemeClr val="bg1"/>
                </a:solidFill>
              </a:rPr>
              <a:t>ANS : Nephew  </a:t>
            </a:r>
            <a:endParaRPr sz="3200" b="1">
              <a:solidFill>
                <a:schemeClr val="bg1"/>
              </a:solidFill>
            </a:endParaRPr>
          </a:p>
        </p:txBody>
      </p:sp>
      <p:cxnSp>
        <p:nvCxnSpPr>
          <p:cNvPr id="60" name="Curved Connector 59"/>
          <p:cNvCxnSpPr/>
          <p:nvPr/>
        </p:nvCxnSpPr>
        <p:spPr>
          <a:xfrm rot="16200000" flipH="1">
            <a:off x="6828329" y="4830271"/>
            <a:ext cx="1202343" cy="990600"/>
          </a:xfrm>
          <a:prstGeom prst="curvedConnector3">
            <a:avLst>
              <a:gd name="adj1" fmla="val 147112"/>
            </a:avLst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Google Shape;83;p2"/>
          <p:cNvSpPr txBox="1"/>
          <p:nvPr/>
        </p:nvSpPr>
        <p:spPr>
          <a:xfrm>
            <a:off x="8077200" y="2590800"/>
            <a:ext cx="26670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279400" dist="50800" dir="5400000" algn="ctr" rotWithShape="0">
              <a:srgbClr val="000000">
                <a:alpha val="4313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 algn="ctr">
              <a:buClr>
                <a:schemeClr val="dk1"/>
              </a:buClr>
              <a:buSzPts val="1600"/>
            </a:pPr>
            <a:r>
              <a:rPr lang="en-US" sz="2800" b="1" dirty="0" smtClean="0">
                <a:solidFill>
                  <a:schemeClr val="bg1"/>
                </a:solidFill>
              </a:rPr>
              <a:t>Explanation</a:t>
            </a:r>
            <a:endParaRPr sz="32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7" grpId="0"/>
      <p:bldP spid="10" grpId="0"/>
      <p:bldP spid="11" grpId="0"/>
      <p:bldP spid="12" grpId="0"/>
      <p:bldP spid="13" grpId="0"/>
      <p:bldP spid="14" grpId="0"/>
      <p:bldP spid="16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36" grpId="0" animBg="1"/>
      <p:bldP spid="59" grpId="0" animBg="1"/>
      <p:bldP spid="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00200" y="457200"/>
            <a:ext cx="86868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lvl="0" indent="-285750" algn="ctr">
              <a:buClr>
                <a:schemeClr val="dk1"/>
              </a:buClr>
              <a:buSzPts val="1600"/>
            </a:pPr>
            <a:r>
              <a:rPr lang="en-IN" sz="3600" i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Third person reference type</a:t>
            </a:r>
            <a:endParaRPr lang="en-IN" sz="4000" dirty="0"/>
          </a:p>
        </p:txBody>
      </p:sp>
      <p:sp>
        <p:nvSpPr>
          <p:cNvPr id="6" name="Google Shape;81;p2"/>
          <p:cNvSpPr txBox="1"/>
          <p:nvPr/>
        </p:nvSpPr>
        <p:spPr>
          <a:xfrm>
            <a:off x="990600" y="1828800"/>
            <a:ext cx="52578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endParaRPr sz="3200"/>
          </a:p>
        </p:txBody>
      </p:sp>
      <p:sp>
        <p:nvSpPr>
          <p:cNvPr id="7" name="Google Shape;82;p2"/>
          <p:cNvSpPr txBox="1"/>
          <p:nvPr/>
        </p:nvSpPr>
        <p:spPr>
          <a:xfrm>
            <a:off x="0" y="1447800"/>
            <a:ext cx="113538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dirty="0"/>
              <a:t>Pointing to a photograph </a:t>
            </a:r>
            <a:r>
              <a:rPr lang="en-US" sz="2800" dirty="0" err="1" smtClean="0"/>
              <a:t>Vikas</a:t>
            </a:r>
            <a:r>
              <a:rPr lang="en-US" sz="2800" dirty="0" smtClean="0"/>
              <a:t> said </a:t>
            </a:r>
            <a:r>
              <a:rPr lang="en-US" sz="2800" dirty="0"/>
              <a:t>“She is the daughter of </a:t>
            </a:r>
            <a:r>
              <a:rPr lang="en-US" sz="2800" dirty="0" smtClean="0"/>
              <a:t>my grandfather’s </a:t>
            </a:r>
            <a:r>
              <a:rPr lang="en-US" sz="2800" dirty="0"/>
              <a:t>only son”. How is </a:t>
            </a:r>
            <a:r>
              <a:rPr lang="en-US" sz="2800" dirty="0" smtClean="0"/>
              <a:t>the person in the Photograph related </a:t>
            </a:r>
            <a:r>
              <a:rPr lang="en-US" sz="2800" dirty="0"/>
              <a:t>to </a:t>
            </a:r>
            <a:r>
              <a:rPr lang="en-US" sz="2800" dirty="0" err="1" smtClean="0"/>
              <a:t>Vikas</a:t>
            </a:r>
            <a:r>
              <a:rPr lang="en-US" sz="2800" dirty="0" smtClean="0"/>
              <a:t>?</a:t>
            </a:r>
            <a:endParaRPr sz="3200"/>
          </a:p>
        </p:txBody>
      </p:sp>
      <p:sp>
        <p:nvSpPr>
          <p:cNvPr id="10" name="Google Shape;83;p2"/>
          <p:cNvSpPr txBox="1"/>
          <p:nvPr/>
        </p:nvSpPr>
        <p:spPr>
          <a:xfrm>
            <a:off x="304800" y="3048000"/>
            <a:ext cx="533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dirty="0" smtClean="0"/>
              <a:t>(a) Father</a:t>
            </a:r>
            <a:endParaRPr sz="2800"/>
          </a:p>
        </p:txBody>
      </p:sp>
      <p:sp>
        <p:nvSpPr>
          <p:cNvPr id="11" name="Google Shape;83;p2"/>
          <p:cNvSpPr txBox="1"/>
          <p:nvPr/>
        </p:nvSpPr>
        <p:spPr>
          <a:xfrm>
            <a:off x="304800" y="3581400"/>
            <a:ext cx="533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600"/>
            </a:pPr>
            <a:r>
              <a:rPr lang="en-US" sz="2800" dirty="0" smtClean="0"/>
              <a:t>(b)Sister</a:t>
            </a:r>
            <a:endParaRPr sz="2800"/>
          </a:p>
        </p:txBody>
      </p:sp>
      <p:sp>
        <p:nvSpPr>
          <p:cNvPr id="12" name="Google Shape;83;p2"/>
          <p:cNvSpPr txBox="1"/>
          <p:nvPr/>
        </p:nvSpPr>
        <p:spPr>
          <a:xfrm>
            <a:off x="304800" y="4114800"/>
            <a:ext cx="533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600"/>
            </a:pPr>
            <a:r>
              <a:rPr lang="en-US" sz="2800" dirty="0" smtClean="0"/>
              <a:t>(c) Brother</a:t>
            </a:r>
            <a:endParaRPr sz="2800"/>
          </a:p>
        </p:txBody>
      </p:sp>
      <p:sp>
        <p:nvSpPr>
          <p:cNvPr id="13" name="Google Shape;83;p2"/>
          <p:cNvSpPr txBox="1"/>
          <p:nvPr/>
        </p:nvSpPr>
        <p:spPr>
          <a:xfrm>
            <a:off x="304800" y="4648200"/>
            <a:ext cx="533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600"/>
            </a:pPr>
            <a:r>
              <a:rPr lang="en-US" sz="2800" dirty="0" smtClean="0"/>
              <a:t>(d) Uncle</a:t>
            </a:r>
            <a:endParaRPr sz="2800"/>
          </a:p>
        </p:txBody>
      </p:sp>
      <p:sp>
        <p:nvSpPr>
          <p:cNvPr id="14" name="Google Shape;83;p2"/>
          <p:cNvSpPr txBox="1"/>
          <p:nvPr/>
        </p:nvSpPr>
        <p:spPr>
          <a:xfrm>
            <a:off x="304800" y="5181600"/>
            <a:ext cx="533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600"/>
            </a:pPr>
            <a:r>
              <a:rPr lang="en-US" sz="2800" dirty="0" smtClean="0"/>
              <a:t>(e) None of the above</a:t>
            </a:r>
            <a:endParaRPr sz="2800"/>
          </a:p>
        </p:txBody>
      </p:sp>
      <p:sp>
        <p:nvSpPr>
          <p:cNvPr id="16" name="Google Shape;83;p2"/>
          <p:cNvSpPr txBox="1"/>
          <p:nvPr/>
        </p:nvSpPr>
        <p:spPr>
          <a:xfrm>
            <a:off x="304800" y="6096000"/>
            <a:ext cx="26670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600"/>
            </a:pPr>
            <a:r>
              <a:rPr lang="en-US" sz="2800" b="1" dirty="0" smtClean="0">
                <a:solidFill>
                  <a:schemeClr val="bg1"/>
                </a:solidFill>
              </a:rPr>
              <a:t>ANS :</a:t>
            </a:r>
            <a:endParaRPr sz="3200" b="1">
              <a:solidFill>
                <a:schemeClr val="bg1"/>
              </a:solidFill>
            </a:endParaRPr>
          </a:p>
        </p:txBody>
      </p:sp>
      <p:cxnSp>
        <p:nvCxnSpPr>
          <p:cNvPr id="19" name="Google Shape;279;p16"/>
          <p:cNvCxnSpPr>
            <a:stCxn id="26" idx="2"/>
            <a:endCxn id="21" idx="0"/>
          </p:cNvCxnSpPr>
          <p:nvPr/>
        </p:nvCxnSpPr>
        <p:spPr>
          <a:xfrm rot="16200000" flipH="1">
            <a:off x="10100562" y="4479154"/>
            <a:ext cx="880686" cy="143860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0" name="Google Shape;280;p16"/>
          <p:cNvSpPr txBox="1"/>
          <p:nvPr/>
        </p:nvSpPr>
        <p:spPr>
          <a:xfrm>
            <a:off x="7924800" y="5638800"/>
            <a:ext cx="990600" cy="33851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err="1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Vikas</a:t>
            </a:r>
            <a:r>
              <a:rPr lang="en-IN" sz="1600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 + </a:t>
            </a:r>
            <a:endParaRPr lang="en-IN" sz="1600" dirty="0" smtClean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sp>
        <p:nvSpPr>
          <p:cNvPr id="21" name="Google Shape;281;p16"/>
          <p:cNvSpPr txBox="1"/>
          <p:nvPr/>
        </p:nvSpPr>
        <p:spPr>
          <a:xfrm>
            <a:off x="10591800" y="5638800"/>
            <a:ext cx="1336816" cy="33851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Photo lady -</a:t>
            </a:r>
            <a:endParaRPr lang="en-IN" sz="1600" dirty="0" smtClean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sp>
        <p:nvSpPr>
          <p:cNvPr id="22" name="Google Shape;282;p16"/>
          <p:cNvSpPr txBox="1"/>
          <p:nvPr/>
        </p:nvSpPr>
        <p:spPr>
          <a:xfrm>
            <a:off x="8991600" y="3429000"/>
            <a:ext cx="1540806" cy="33855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Father </a:t>
            </a:r>
            <a:r>
              <a:rPr lang="en-IN" sz="1600" dirty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+ </a:t>
            </a:r>
            <a:endParaRPr lang="en-IN" sz="1600" dirty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cxnSp>
        <p:nvCxnSpPr>
          <p:cNvPr id="24" name="Google Shape;284;p16"/>
          <p:cNvCxnSpPr>
            <a:stCxn id="26" idx="2"/>
            <a:endCxn id="20" idx="0"/>
          </p:cNvCxnSpPr>
          <p:nvPr/>
        </p:nvCxnSpPr>
        <p:spPr>
          <a:xfrm rot="5400000">
            <a:off x="8680508" y="4497706"/>
            <a:ext cx="880686" cy="1401502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6" name="Google Shape;286;p16"/>
          <p:cNvSpPr txBox="1"/>
          <p:nvPr/>
        </p:nvSpPr>
        <p:spPr>
          <a:xfrm>
            <a:off x="9372600" y="4419600"/>
            <a:ext cx="898003" cy="33851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en-IN" sz="1600" dirty="0" smtClean="0"/>
          </a:p>
        </p:txBody>
      </p:sp>
      <p:cxnSp>
        <p:nvCxnSpPr>
          <p:cNvPr id="29" name="Google Shape;289;p16"/>
          <p:cNvCxnSpPr/>
          <p:nvPr/>
        </p:nvCxnSpPr>
        <p:spPr>
          <a:xfrm rot="5400000">
            <a:off x="9449594" y="4114006"/>
            <a:ext cx="609600" cy="158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31" name="Google Shape;83;p2"/>
          <p:cNvSpPr txBox="1"/>
          <p:nvPr/>
        </p:nvSpPr>
        <p:spPr>
          <a:xfrm>
            <a:off x="7772400" y="2438400"/>
            <a:ext cx="26670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279400" dist="50800" dir="5400000" algn="ctr" rotWithShape="0">
              <a:srgbClr val="000000">
                <a:alpha val="4313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 algn="ctr">
              <a:buClr>
                <a:schemeClr val="dk1"/>
              </a:buClr>
              <a:buSzPts val="1600"/>
            </a:pPr>
            <a:r>
              <a:rPr lang="en-US" sz="2800" b="1" dirty="0" smtClean="0">
                <a:solidFill>
                  <a:schemeClr val="bg1"/>
                </a:solidFill>
              </a:rPr>
              <a:t>Explanation</a:t>
            </a:r>
            <a:endParaRPr sz="3200" b="1">
              <a:solidFill>
                <a:schemeClr val="bg1"/>
              </a:solidFill>
            </a:endParaRPr>
          </a:p>
        </p:txBody>
      </p:sp>
      <p:sp>
        <p:nvSpPr>
          <p:cNvPr id="59" name="Google Shape;83;p2"/>
          <p:cNvSpPr txBox="1"/>
          <p:nvPr/>
        </p:nvSpPr>
        <p:spPr>
          <a:xfrm>
            <a:off x="304800" y="6096000"/>
            <a:ext cx="26670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368300" dist="38100" dir="18900000" algn="b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600"/>
            </a:pPr>
            <a:r>
              <a:rPr lang="en-US" sz="2800" b="1" dirty="0" smtClean="0">
                <a:solidFill>
                  <a:schemeClr val="bg1"/>
                </a:solidFill>
              </a:rPr>
              <a:t>ANS : sister  </a:t>
            </a:r>
            <a:endParaRPr sz="3200" b="1">
              <a:solidFill>
                <a:schemeClr val="bg1"/>
              </a:solidFill>
            </a:endParaRPr>
          </a:p>
        </p:txBody>
      </p:sp>
      <p:sp>
        <p:nvSpPr>
          <p:cNvPr id="50" name="Google Shape;286;p16"/>
          <p:cNvSpPr txBox="1"/>
          <p:nvPr/>
        </p:nvSpPr>
        <p:spPr>
          <a:xfrm>
            <a:off x="9372600" y="4419600"/>
            <a:ext cx="898003" cy="33851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1600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Son + </a:t>
            </a:r>
            <a:endParaRPr lang="en-IN" sz="1600" dirty="0" smtClean="0"/>
          </a:p>
        </p:txBody>
      </p:sp>
      <p:cxnSp>
        <p:nvCxnSpPr>
          <p:cNvPr id="52" name="Google Shape;279;p16"/>
          <p:cNvCxnSpPr/>
          <p:nvPr/>
        </p:nvCxnSpPr>
        <p:spPr>
          <a:xfrm>
            <a:off x="8915400" y="5867400"/>
            <a:ext cx="1600200" cy="158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7" grpId="0"/>
      <p:bldP spid="10" grpId="0"/>
      <p:bldP spid="11" grpId="0"/>
      <p:bldP spid="12" grpId="0"/>
      <p:bldP spid="13" grpId="0"/>
      <p:bldP spid="14" grpId="0"/>
      <p:bldP spid="16" grpId="0" animBg="1"/>
      <p:bldP spid="20" grpId="0" animBg="1"/>
      <p:bldP spid="21" grpId="0" animBg="1"/>
      <p:bldP spid="22" grpId="0" animBg="1"/>
      <p:bldP spid="26" grpId="0" animBg="1"/>
      <p:bldP spid="26" grpId="1" animBg="1"/>
      <p:bldP spid="31" grpId="0" animBg="1"/>
      <p:bldP spid="5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00200" y="457200"/>
            <a:ext cx="86868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lvl="0" indent="-285750" algn="ctr">
              <a:buClr>
                <a:schemeClr val="dk1"/>
              </a:buClr>
              <a:buSzPts val="1600"/>
            </a:pPr>
            <a:r>
              <a:rPr lang="en-IN" sz="3600" i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Third person reference type</a:t>
            </a:r>
            <a:endParaRPr lang="en-IN" sz="4000" dirty="0"/>
          </a:p>
        </p:txBody>
      </p:sp>
      <p:sp>
        <p:nvSpPr>
          <p:cNvPr id="6" name="Google Shape;81;p2"/>
          <p:cNvSpPr txBox="1"/>
          <p:nvPr/>
        </p:nvSpPr>
        <p:spPr>
          <a:xfrm>
            <a:off x="990600" y="1828800"/>
            <a:ext cx="52578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endParaRPr sz="3200"/>
          </a:p>
        </p:txBody>
      </p:sp>
      <p:sp>
        <p:nvSpPr>
          <p:cNvPr id="7" name="Google Shape;82;p2"/>
          <p:cNvSpPr txBox="1"/>
          <p:nvPr/>
        </p:nvSpPr>
        <p:spPr>
          <a:xfrm>
            <a:off x="0" y="1447800"/>
            <a:ext cx="1135380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dirty="0"/>
              <a:t>Looking at a photograph a </a:t>
            </a:r>
            <a:r>
              <a:rPr lang="en-US" sz="2800" dirty="0" smtClean="0"/>
              <a:t>person said </a:t>
            </a:r>
            <a:r>
              <a:rPr lang="en-US" sz="2800" dirty="0"/>
              <a:t>“I have no brother or </a:t>
            </a:r>
            <a:r>
              <a:rPr lang="en-US" sz="2800" dirty="0" smtClean="0"/>
              <a:t>sister but </a:t>
            </a:r>
            <a:r>
              <a:rPr lang="en-US" sz="2800" dirty="0"/>
              <a:t>that man’s father is </a:t>
            </a:r>
            <a:r>
              <a:rPr lang="en-US" sz="2800" dirty="0" smtClean="0"/>
              <a:t>my father’s </a:t>
            </a:r>
            <a:r>
              <a:rPr lang="en-US" sz="2800" dirty="0"/>
              <a:t>son”. At whose </a:t>
            </a:r>
            <a:r>
              <a:rPr lang="en-US" sz="2800" dirty="0" smtClean="0"/>
              <a:t>photograph was </a:t>
            </a:r>
            <a:r>
              <a:rPr lang="en-US" sz="2800" dirty="0"/>
              <a:t>the person looking at ?</a:t>
            </a:r>
            <a:endParaRPr sz="3200"/>
          </a:p>
        </p:txBody>
      </p:sp>
      <p:sp>
        <p:nvSpPr>
          <p:cNvPr id="10" name="Google Shape;83;p2"/>
          <p:cNvSpPr txBox="1"/>
          <p:nvPr/>
        </p:nvSpPr>
        <p:spPr>
          <a:xfrm>
            <a:off x="304800" y="3048000"/>
            <a:ext cx="533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dirty="0" smtClean="0"/>
              <a:t>(a) His son’s</a:t>
            </a:r>
            <a:endParaRPr sz="3200"/>
          </a:p>
        </p:txBody>
      </p:sp>
      <p:sp>
        <p:nvSpPr>
          <p:cNvPr id="11" name="Google Shape;83;p2"/>
          <p:cNvSpPr txBox="1"/>
          <p:nvPr/>
        </p:nvSpPr>
        <p:spPr>
          <a:xfrm>
            <a:off x="304800" y="3581400"/>
            <a:ext cx="533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600"/>
            </a:pPr>
            <a:r>
              <a:rPr lang="en-US" sz="2800" dirty="0" smtClean="0"/>
              <a:t>(b)</a:t>
            </a:r>
            <a:r>
              <a:rPr lang="en-US" sz="2800" dirty="0"/>
              <a:t> His nephew</a:t>
            </a:r>
            <a:endParaRPr sz="2800"/>
          </a:p>
        </p:txBody>
      </p:sp>
      <p:sp>
        <p:nvSpPr>
          <p:cNvPr id="12" name="Google Shape;83;p2"/>
          <p:cNvSpPr txBox="1"/>
          <p:nvPr/>
        </p:nvSpPr>
        <p:spPr>
          <a:xfrm>
            <a:off x="304800" y="4114800"/>
            <a:ext cx="533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600"/>
            </a:pPr>
            <a:r>
              <a:rPr lang="en-US" sz="2800" dirty="0" smtClean="0"/>
              <a:t>(c) </a:t>
            </a:r>
            <a:r>
              <a:rPr lang="en-US" sz="2800" dirty="0"/>
              <a:t>His father’s</a:t>
            </a:r>
            <a:endParaRPr sz="3200"/>
          </a:p>
        </p:txBody>
      </p:sp>
      <p:sp>
        <p:nvSpPr>
          <p:cNvPr id="13" name="Google Shape;83;p2"/>
          <p:cNvSpPr txBox="1"/>
          <p:nvPr/>
        </p:nvSpPr>
        <p:spPr>
          <a:xfrm>
            <a:off x="304800" y="4648200"/>
            <a:ext cx="533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600"/>
            </a:pPr>
            <a:r>
              <a:rPr lang="en-US" sz="2800" dirty="0" smtClean="0"/>
              <a:t>(d) </a:t>
            </a:r>
            <a:r>
              <a:rPr lang="en-US" sz="2800" dirty="0"/>
              <a:t>His own</a:t>
            </a:r>
            <a:endParaRPr sz="3200"/>
          </a:p>
        </p:txBody>
      </p:sp>
      <p:sp>
        <p:nvSpPr>
          <p:cNvPr id="14" name="Google Shape;83;p2"/>
          <p:cNvSpPr txBox="1"/>
          <p:nvPr/>
        </p:nvSpPr>
        <p:spPr>
          <a:xfrm>
            <a:off x="304800" y="5181600"/>
            <a:ext cx="5334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600"/>
            </a:pPr>
            <a:r>
              <a:rPr lang="en-US" sz="2800" dirty="0" smtClean="0"/>
              <a:t>(e) None of the above</a:t>
            </a:r>
            <a:endParaRPr sz="3200"/>
          </a:p>
        </p:txBody>
      </p:sp>
      <p:sp>
        <p:nvSpPr>
          <p:cNvPr id="16" name="Google Shape;83;p2"/>
          <p:cNvSpPr txBox="1"/>
          <p:nvPr/>
        </p:nvSpPr>
        <p:spPr>
          <a:xfrm>
            <a:off x="304800" y="6096000"/>
            <a:ext cx="26670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600"/>
            </a:pPr>
            <a:r>
              <a:rPr lang="en-US" sz="2800" b="1" dirty="0" smtClean="0">
                <a:solidFill>
                  <a:schemeClr val="bg1"/>
                </a:solidFill>
              </a:rPr>
              <a:t>ANS :</a:t>
            </a:r>
            <a:endParaRPr sz="3200" b="1">
              <a:solidFill>
                <a:schemeClr val="bg1"/>
              </a:solidFill>
            </a:endParaRPr>
          </a:p>
        </p:txBody>
      </p:sp>
      <p:cxnSp>
        <p:nvCxnSpPr>
          <p:cNvPr id="19" name="Google Shape;279;p16"/>
          <p:cNvCxnSpPr>
            <a:endCxn id="21" idx="0"/>
          </p:cNvCxnSpPr>
          <p:nvPr/>
        </p:nvCxnSpPr>
        <p:spPr>
          <a:xfrm rot="5400000">
            <a:off x="9252008" y="5221606"/>
            <a:ext cx="1033086" cy="106102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1" name="Google Shape;281;p16"/>
          <p:cNvSpPr txBox="1"/>
          <p:nvPr/>
        </p:nvSpPr>
        <p:spPr>
          <a:xfrm>
            <a:off x="8534400" y="5791200"/>
            <a:ext cx="2362200" cy="33851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Man in photo+</a:t>
            </a:r>
            <a:endParaRPr lang="en-IN" sz="1600" dirty="0" smtClean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sp>
        <p:nvSpPr>
          <p:cNvPr id="22" name="Google Shape;282;p16"/>
          <p:cNvSpPr txBox="1"/>
          <p:nvPr/>
        </p:nvSpPr>
        <p:spPr>
          <a:xfrm>
            <a:off x="8991600" y="3429000"/>
            <a:ext cx="1905000" cy="33851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Person’s Father </a:t>
            </a:r>
            <a:r>
              <a:rPr lang="en-IN" sz="1600" dirty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+ </a:t>
            </a:r>
            <a:endParaRPr lang="en-IN" sz="1600" dirty="0">
              <a:solidFill>
                <a:schemeClr val="dk1"/>
              </a:solidFill>
              <a:latin typeface="Merriweather" panose="020B0604020202020204"/>
              <a:ea typeface="Merriweather" panose="020B0604020202020204"/>
              <a:cs typeface="Merriweather" panose="020B0604020202020204"/>
              <a:sym typeface="Merriweather" panose="020B0604020202020204"/>
            </a:endParaRPr>
          </a:p>
        </p:txBody>
      </p:sp>
      <p:cxnSp>
        <p:nvCxnSpPr>
          <p:cNvPr id="29" name="Google Shape;289;p16"/>
          <p:cNvCxnSpPr/>
          <p:nvPr/>
        </p:nvCxnSpPr>
        <p:spPr>
          <a:xfrm rot="5400000">
            <a:off x="9449594" y="4114006"/>
            <a:ext cx="609600" cy="158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31" name="Google Shape;83;p2"/>
          <p:cNvSpPr txBox="1"/>
          <p:nvPr/>
        </p:nvSpPr>
        <p:spPr>
          <a:xfrm>
            <a:off x="7772400" y="2438400"/>
            <a:ext cx="26670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279400" dist="50800" dir="5400000" algn="ctr" rotWithShape="0">
              <a:srgbClr val="000000">
                <a:alpha val="4313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 algn="ctr">
              <a:buClr>
                <a:schemeClr val="dk1"/>
              </a:buClr>
              <a:buSzPts val="1600"/>
            </a:pPr>
            <a:r>
              <a:rPr lang="en-US" sz="2800" b="1" dirty="0" smtClean="0">
                <a:solidFill>
                  <a:schemeClr val="bg1"/>
                </a:solidFill>
              </a:rPr>
              <a:t>Explanation</a:t>
            </a:r>
            <a:endParaRPr sz="3200" b="1">
              <a:solidFill>
                <a:schemeClr val="bg1"/>
              </a:solidFill>
            </a:endParaRPr>
          </a:p>
        </p:txBody>
      </p:sp>
      <p:sp>
        <p:nvSpPr>
          <p:cNvPr id="59" name="Google Shape;83;p2"/>
          <p:cNvSpPr txBox="1"/>
          <p:nvPr/>
        </p:nvSpPr>
        <p:spPr>
          <a:xfrm>
            <a:off x="304800" y="6096000"/>
            <a:ext cx="26670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368300" dist="38100" dir="18900000" algn="b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600"/>
            </a:pPr>
            <a:r>
              <a:rPr lang="en-US" sz="2800" b="1" dirty="0" smtClean="0">
                <a:solidFill>
                  <a:schemeClr val="bg1"/>
                </a:solidFill>
              </a:rPr>
              <a:t>ANS : His son’s</a:t>
            </a:r>
            <a:endParaRPr sz="3200" b="1">
              <a:solidFill>
                <a:schemeClr val="bg1"/>
              </a:solidFill>
            </a:endParaRPr>
          </a:p>
        </p:txBody>
      </p:sp>
      <p:sp>
        <p:nvSpPr>
          <p:cNvPr id="50" name="Google Shape;286;p16"/>
          <p:cNvSpPr txBox="1"/>
          <p:nvPr/>
        </p:nvSpPr>
        <p:spPr>
          <a:xfrm>
            <a:off x="8915400" y="4419600"/>
            <a:ext cx="2209800" cy="58473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1600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Father of Man in photo + </a:t>
            </a:r>
            <a:endParaRPr lang="en-IN" sz="1600" dirty="0" smtClean="0"/>
          </a:p>
        </p:txBody>
      </p:sp>
      <p:sp>
        <p:nvSpPr>
          <p:cNvPr id="32" name="Google Shape;281;p16"/>
          <p:cNvSpPr txBox="1"/>
          <p:nvPr/>
        </p:nvSpPr>
        <p:spPr>
          <a:xfrm>
            <a:off x="6934200" y="4343400"/>
            <a:ext cx="1905000" cy="107717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That that photograph indicating person +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  <p:bldP spid="7" grpId="0"/>
      <p:bldP spid="10" grpId="0"/>
      <p:bldP spid="11" grpId="0"/>
      <p:bldP spid="12" grpId="0"/>
      <p:bldP spid="13" grpId="0"/>
      <p:bldP spid="14" grpId="0"/>
      <p:bldP spid="16" grpId="0" animBg="1"/>
      <p:bldP spid="21" grpId="0" animBg="1"/>
      <p:bldP spid="22" grpId="0" animBg="1"/>
      <p:bldP spid="31" grpId="0" animBg="1"/>
      <p:bldP spid="59" grpId="0" animBg="1"/>
      <p:bldP spid="50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1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62200" y="381000"/>
            <a:ext cx="662939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lvl="0" indent="-285750">
              <a:buClr>
                <a:schemeClr val="dk1"/>
              </a:buClr>
              <a:buSzPts val="1600"/>
            </a:pPr>
            <a:r>
              <a:rPr lang="en-IN" sz="3600" i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Solving relation mystery type</a:t>
            </a:r>
            <a:endParaRPr lang="en-IN"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28600" y="1219200"/>
            <a:ext cx="116586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err="1"/>
              <a:t>Tarun</a:t>
            </a:r>
            <a:r>
              <a:rPr lang="en-US" sz="2800" dirty="0"/>
              <a:t> is the father of </a:t>
            </a:r>
            <a:r>
              <a:rPr lang="en-US" sz="2800" dirty="0" err="1"/>
              <a:t>Rohit</a:t>
            </a:r>
            <a:r>
              <a:rPr lang="en-US" sz="2800" dirty="0"/>
              <a:t>. </a:t>
            </a:r>
            <a:r>
              <a:rPr lang="en-US" sz="2800" dirty="0" err="1" smtClean="0"/>
              <a:t>Rohit</a:t>
            </a:r>
            <a:r>
              <a:rPr lang="en-US" sz="2800" dirty="0" smtClean="0"/>
              <a:t> is </a:t>
            </a:r>
            <a:r>
              <a:rPr lang="en-US" sz="2800" dirty="0"/>
              <a:t>the brother of Kala. Kala </a:t>
            </a:r>
            <a:r>
              <a:rPr lang="en-US" sz="2800" dirty="0" smtClean="0"/>
              <a:t>is the </a:t>
            </a:r>
            <a:r>
              <a:rPr lang="en-US" sz="2800" dirty="0"/>
              <a:t>wife of </a:t>
            </a:r>
            <a:r>
              <a:rPr lang="en-US" sz="2800" dirty="0" err="1"/>
              <a:t>Dilip</a:t>
            </a:r>
            <a:r>
              <a:rPr lang="en-US" sz="2800" dirty="0"/>
              <a:t>. How is </a:t>
            </a:r>
            <a:r>
              <a:rPr lang="en-US" sz="2800" dirty="0" err="1"/>
              <a:t>Dilip</a:t>
            </a:r>
            <a:r>
              <a:rPr lang="en-US" sz="2800" dirty="0"/>
              <a:t> </a:t>
            </a:r>
            <a:r>
              <a:rPr lang="en-US" sz="2800" dirty="0" smtClean="0"/>
              <a:t>related to </a:t>
            </a:r>
            <a:r>
              <a:rPr lang="en-US" sz="2800" dirty="0" err="1" smtClean="0"/>
              <a:t>Rohit</a:t>
            </a:r>
            <a:r>
              <a:rPr lang="en-US" sz="2800" dirty="0" smtClean="0"/>
              <a:t>?</a:t>
            </a:r>
            <a:endParaRPr sz="28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2860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(a) Brother-in-law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81000" y="28956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(b) </a:t>
            </a:r>
            <a:r>
              <a:rPr lang="en-US" sz="2800" dirty="0"/>
              <a:t>Father-in-law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381000" y="35052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(c) Son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381000" y="41148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(d) Uncle</a:t>
            </a:r>
            <a:endParaRPr lang="en-US" sz="2800" dirty="0" smtClean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381000" y="4674513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(d) None of the above</a:t>
            </a:r>
            <a:endParaRPr lang="en-US" sz="2800" dirty="0" smtClean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1" name="Google Shape;83;p2"/>
          <p:cNvSpPr txBox="1"/>
          <p:nvPr/>
        </p:nvSpPr>
        <p:spPr>
          <a:xfrm>
            <a:off x="304800" y="6019800"/>
            <a:ext cx="32766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368300" dist="38100" dir="18900000" algn="b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ANS :</a:t>
            </a:r>
            <a:endParaRPr lang="en-US" sz="2800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2" name="Google Shape;83;p2"/>
          <p:cNvSpPr txBox="1"/>
          <p:nvPr/>
        </p:nvSpPr>
        <p:spPr>
          <a:xfrm>
            <a:off x="7924800" y="1981200"/>
            <a:ext cx="26670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279400" dist="50800" dir="5400000" algn="ctr" rotWithShape="0">
              <a:srgbClr val="000000">
                <a:alpha val="4313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 algn="ctr">
              <a:buClr>
                <a:schemeClr val="dk1"/>
              </a:buClr>
              <a:buSzPts val="1600"/>
            </a:pPr>
            <a:r>
              <a:rPr lang="en-US" sz="2800" b="1" dirty="0" smtClean="0">
                <a:solidFill>
                  <a:schemeClr val="bg1"/>
                </a:solidFill>
              </a:rPr>
              <a:t>Explanation</a:t>
            </a:r>
            <a:endParaRPr sz="3200" b="1">
              <a:solidFill>
                <a:schemeClr val="bg1"/>
              </a:solidFill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5715000" y="2819400"/>
            <a:ext cx="3886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4" name="Google Shape;83;p2"/>
          <p:cNvSpPr txBox="1"/>
          <p:nvPr/>
        </p:nvSpPr>
        <p:spPr>
          <a:xfrm>
            <a:off x="304800" y="6019801"/>
            <a:ext cx="42672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368300" dist="38100" dir="18900000" algn="b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ANS : Brother-in-law</a:t>
            </a:r>
            <a:endParaRPr lang="en-US" sz="2800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7696200" y="2667000"/>
            <a:ext cx="1066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en-US" sz="2400" dirty="0" err="1" smtClean="0"/>
              <a:t>Tarun</a:t>
            </a:r>
            <a:r>
              <a:rPr lang="en-US" sz="2400" dirty="0" smtClean="0"/>
              <a:t> +</a:t>
            </a:r>
            <a:endParaRPr lang="en-US" sz="2400" dirty="0" smtClean="0">
              <a:solidFill>
                <a:srgbClr val="000000"/>
              </a:solidFill>
              <a:cs typeface="Calibri" panose="020F0502020204030204"/>
            </a:endParaRPr>
          </a:p>
        </p:txBody>
      </p:sp>
      <p:cxnSp>
        <p:nvCxnSpPr>
          <p:cNvPr id="16" name="Google Shape;279;p16"/>
          <p:cNvCxnSpPr/>
          <p:nvPr/>
        </p:nvCxnSpPr>
        <p:spPr>
          <a:xfrm rot="5400000">
            <a:off x="7751157" y="3450243"/>
            <a:ext cx="652880" cy="794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7" name="object 5"/>
          <p:cNvSpPr txBox="1"/>
          <p:nvPr/>
        </p:nvSpPr>
        <p:spPr>
          <a:xfrm>
            <a:off x="7620000" y="37338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cs typeface="Calibri" panose="020F0502020204030204"/>
              </a:rPr>
              <a:t>Rohit</a:t>
            </a:r>
            <a:endParaRPr lang="en-US" sz="2400" dirty="0" smtClean="0">
              <a:solidFill>
                <a:srgbClr val="000000"/>
              </a:solidFill>
              <a:cs typeface="Calibri" panose="020F0502020204030204"/>
            </a:endParaRPr>
          </a:p>
        </p:txBody>
      </p:sp>
      <p:cxnSp>
        <p:nvCxnSpPr>
          <p:cNvPr id="18" name="Google Shape;279;p16"/>
          <p:cNvCxnSpPr/>
          <p:nvPr/>
        </p:nvCxnSpPr>
        <p:spPr>
          <a:xfrm>
            <a:off x="8534400" y="3886200"/>
            <a:ext cx="685006" cy="1588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0" name="object 5"/>
          <p:cNvSpPr txBox="1"/>
          <p:nvPr/>
        </p:nvSpPr>
        <p:spPr>
          <a:xfrm>
            <a:off x="9220200" y="3733800"/>
            <a:ext cx="6858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cs typeface="Calibri" panose="020F0502020204030204"/>
              </a:rPr>
              <a:t>Kala -</a:t>
            </a:r>
            <a:endParaRPr lang="en-US" sz="2400" dirty="0" smtClean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21" name="object 5"/>
          <p:cNvSpPr txBox="1"/>
          <p:nvPr/>
        </p:nvSpPr>
        <p:spPr>
          <a:xfrm>
            <a:off x="10744200" y="3733800"/>
            <a:ext cx="914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cs typeface="Calibri" panose="020F0502020204030204"/>
              </a:rPr>
              <a:t>Dilip</a:t>
            </a:r>
            <a:r>
              <a:rPr lang="en-US" sz="2400" dirty="0" smtClean="0">
                <a:solidFill>
                  <a:srgbClr val="000000"/>
                </a:solidFill>
                <a:cs typeface="Calibri" panose="020F0502020204030204"/>
              </a:rPr>
              <a:t> +</a:t>
            </a:r>
            <a:endParaRPr lang="en-US" sz="2400" dirty="0" smtClean="0">
              <a:solidFill>
                <a:srgbClr val="000000"/>
              </a:solidFill>
              <a:cs typeface="Calibri" panose="020F0502020204030204"/>
            </a:endParaRPr>
          </a:p>
        </p:txBody>
      </p:sp>
      <p:cxnSp>
        <p:nvCxnSpPr>
          <p:cNvPr id="22" name="Google Shape;278;p16"/>
          <p:cNvCxnSpPr/>
          <p:nvPr/>
        </p:nvCxnSpPr>
        <p:spPr>
          <a:xfrm>
            <a:off x="9906000" y="3886200"/>
            <a:ext cx="860286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triangl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7" grpId="0"/>
      <p:bldP spid="8" grpId="0"/>
      <p:bldP spid="9" grpId="0"/>
      <p:bldP spid="10" grpId="0"/>
      <p:bldP spid="11" grpId="0" animBg="1"/>
      <p:bldP spid="12" grpId="0" animBg="1"/>
      <p:bldP spid="14" grpId="0" animBg="1"/>
      <p:bldP spid="15" grpId="0" animBg="1"/>
      <p:bldP spid="17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1"/>
          </p:cNvPr>
          <p:cNvSpPr/>
          <p:nvPr/>
        </p:nvSpPr>
        <p:spPr>
          <a:xfrm>
            <a:off x="0" y="30480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62200" y="609600"/>
            <a:ext cx="662939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lvl="0" indent="-285750">
              <a:buClr>
                <a:schemeClr val="dk1"/>
              </a:buClr>
              <a:buSzPts val="1600"/>
            </a:pPr>
            <a:r>
              <a:rPr lang="en-IN" sz="3600" i="1" dirty="0" smtClean="0">
                <a:solidFill>
                  <a:schemeClr val="dk1"/>
                </a:solidFill>
                <a:latin typeface="Merriweather" panose="020B0604020202020204"/>
                <a:ea typeface="Merriweather" panose="020B0604020202020204"/>
                <a:cs typeface="Merriweather" panose="020B0604020202020204"/>
                <a:sym typeface="Merriweather" panose="020B0604020202020204"/>
              </a:rPr>
              <a:t>Solving relation mystery type</a:t>
            </a:r>
            <a:endParaRPr lang="en-IN"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28600" y="1219200"/>
            <a:ext cx="116586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err="1"/>
              <a:t>Kusuma</a:t>
            </a:r>
            <a:r>
              <a:rPr lang="en-US" sz="2800" dirty="0"/>
              <a:t> is the wife of Ravi</a:t>
            </a:r>
            <a:r>
              <a:rPr lang="en-US" sz="2800" dirty="0" smtClean="0"/>
              <a:t>. </a:t>
            </a:r>
            <a:r>
              <a:rPr lang="en-US" sz="2800" dirty="0" err="1" smtClean="0"/>
              <a:t>Govind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 err="1"/>
              <a:t>Prabhu</a:t>
            </a:r>
            <a:r>
              <a:rPr lang="en-US" sz="2800" dirty="0"/>
              <a:t> are brothers</a:t>
            </a:r>
            <a:r>
              <a:rPr lang="en-US" sz="2800" dirty="0" smtClean="0"/>
              <a:t>. </a:t>
            </a:r>
            <a:r>
              <a:rPr lang="en-US" sz="2800" dirty="0" err="1" smtClean="0"/>
              <a:t>Govind</a:t>
            </a:r>
            <a:r>
              <a:rPr lang="en-US" sz="2800" dirty="0" smtClean="0"/>
              <a:t> </a:t>
            </a:r>
            <a:r>
              <a:rPr lang="en-US" sz="2800" dirty="0"/>
              <a:t>is the </a:t>
            </a:r>
            <a:r>
              <a:rPr lang="en-US" sz="2800" dirty="0" smtClean="0"/>
              <a:t> brother </a:t>
            </a:r>
            <a:r>
              <a:rPr lang="en-US" sz="2800" dirty="0"/>
              <a:t>of Ravi</a:t>
            </a:r>
            <a:r>
              <a:rPr lang="en-US" sz="2800" dirty="0" smtClean="0"/>
              <a:t>. </a:t>
            </a:r>
            <a:r>
              <a:rPr lang="en-US" sz="2800" dirty="0" err="1" smtClean="0"/>
              <a:t>Prabhu</a:t>
            </a:r>
            <a:r>
              <a:rPr lang="en-US" sz="2800" dirty="0" smtClean="0"/>
              <a:t> </a:t>
            </a:r>
            <a:r>
              <a:rPr lang="en-US" sz="2800" dirty="0"/>
              <a:t>is </a:t>
            </a:r>
            <a:r>
              <a:rPr lang="en-US" sz="2800" dirty="0" err="1"/>
              <a:t>Kusuma’s</a:t>
            </a:r>
            <a:endParaRPr sz="28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22860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(a) Cousin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81000" y="28956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(b) Brother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8" name="object 5"/>
          <p:cNvSpPr txBox="1"/>
          <p:nvPr/>
        </p:nvSpPr>
        <p:spPr>
          <a:xfrm>
            <a:off x="381000" y="35052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(c) Brother-in-law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381000" y="4114800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(d) Uncle</a:t>
            </a:r>
            <a:endParaRPr lang="en-US" sz="2800" dirty="0" smtClean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381000" y="4674513"/>
            <a:ext cx="50292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 smtClean="0"/>
              <a:t>(d) None of the above</a:t>
            </a:r>
            <a:endParaRPr lang="en-US" sz="2800" dirty="0" smtClean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1" name="Google Shape;83;p2"/>
          <p:cNvSpPr txBox="1"/>
          <p:nvPr/>
        </p:nvSpPr>
        <p:spPr>
          <a:xfrm>
            <a:off x="304800" y="6019800"/>
            <a:ext cx="32766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368300" dist="38100" dir="18900000" algn="b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ANS :</a:t>
            </a:r>
            <a:endParaRPr lang="en-US" sz="2800" b="1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12" name="Google Shape;83;p2"/>
          <p:cNvSpPr txBox="1"/>
          <p:nvPr/>
        </p:nvSpPr>
        <p:spPr>
          <a:xfrm>
            <a:off x="7924800" y="1981200"/>
            <a:ext cx="26670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279400" dist="50800" dir="5400000" algn="ctr" rotWithShape="0">
              <a:srgbClr val="000000">
                <a:alpha val="4313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 algn="ctr">
              <a:buClr>
                <a:schemeClr val="dk1"/>
              </a:buClr>
              <a:buSzPts val="1600"/>
            </a:pPr>
            <a:r>
              <a:rPr lang="en-US" sz="2800" b="1" dirty="0" smtClean="0">
                <a:solidFill>
                  <a:schemeClr val="bg1"/>
                </a:solidFill>
              </a:rPr>
              <a:t>Explanation</a:t>
            </a:r>
            <a:endParaRPr sz="3200" b="1">
              <a:solidFill>
                <a:schemeClr val="bg1"/>
              </a:solidFill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5486400" y="2819400"/>
            <a:ext cx="65532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2800" dirty="0"/>
              <a:t>Ravi is brother of </a:t>
            </a:r>
            <a:r>
              <a:rPr lang="en-US" sz="2800" dirty="0" err="1"/>
              <a:t>Govind</a:t>
            </a:r>
            <a:r>
              <a:rPr lang="en-US" sz="2800" dirty="0"/>
              <a:t> </a:t>
            </a:r>
            <a:r>
              <a:rPr lang="en-US" sz="2800" dirty="0" smtClean="0"/>
              <a:t>and </a:t>
            </a:r>
            <a:r>
              <a:rPr lang="en-US" sz="2800" dirty="0" err="1" smtClean="0"/>
              <a:t>Prabhu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/>
              <a:t>Prabhu</a:t>
            </a:r>
            <a:r>
              <a:rPr lang="en-US" sz="2800" dirty="0"/>
              <a:t> is </a:t>
            </a:r>
            <a:r>
              <a:rPr lang="en-US" sz="2800" dirty="0" smtClean="0"/>
              <a:t>Brother-in-law of </a:t>
            </a:r>
            <a:r>
              <a:rPr lang="en-US" sz="2800" dirty="0" err="1" smtClean="0"/>
              <a:t>Kusuma</a:t>
            </a:r>
            <a:r>
              <a:rPr lang="en-US" sz="2800" dirty="0"/>
              <a:t>.</a:t>
            </a:r>
            <a:endParaRPr lang="en-US" sz="2800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4" name="Google Shape;83;p2"/>
          <p:cNvSpPr txBox="1"/>
          <p:nvPr/>
        </p:nvSpPr>
        <p:spPr>
          <a:xfrm>
            <a:off x="304800" y="6019801"/>
            <a:ext cx="4267200" cy="52318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368300" dist="38100" dir="18900000" algn="b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ANS : Brother-in-law</a:t>
            </a:r>
            <a:endParaRPr lang="en-US" sz="2800" b="1" dirty="0">
              <a:solidFill>
                <a:schemeClr val="bg1"/>
              </a:solidFill>
              <a:cs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/>
      <p:bldP spid="14" grpId="0" animBg="1"/>
    </p:bldLst>
  </p:timing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6834</Words>
  <Application>WPS Presentation</Application>
  <PresentationFormat>Custom</PresentationFormat>
  <Paragraphs>472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SimSun</vt:lpstr>
      <vt:lpstr>Wingdings</vt:lpstr>
      <vt:lpstr>MBVGBA+HODIVK+NunitoSans-Bold,Bold</vt:lpstr>
      <vt:lpstr>Noto Sans Symbols</vt:lpstr>
      <vt:lpstr>Segoe Print</vt:lpstr>
      <vt:lpstr>Merriweather</vt:lpstr>
      <vt:lpstr>Stardos Stencil</vt:lpstr>
      <vt:lpstr>Calibri</vt:lpstr>
      <vt:lpstr>Microsoft YaHei</vt:lpstr>
      <vt:lpstr>Arial Unicode MS</vt:lpstr>
      <vt:lpstr>Sylfaen</vt:lpstr>
      <vt:lpstr>Calibri</vt:lpstr>
      <vt:lpstr>Theme Office</vt:lpstr>
      <vt:lpstr>PowerPoint 演示文稿</vt:lpstr>
      <vt:lpstr>Blood Relation 1.1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/>
  <cp:lastModifiedBy>Keerthika</cp:lastModifiedBy>
  <cp:revision>117</cp:revision>
  <dcterms:created xsi:type="dcterms:W3CDTF">2024-10-22T03:31:17Z</dcterms:created>
  <dcterms:modified xsi:type="dcterms:W3CDTF">2024-10-22T04:19:38Z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DA81A421CE09448FBB06991353903918_12</vt:lpwstr>
  </property>
  <property fmtid="{D5CDD505-2E9C-101B-9397-08002B2CF9AE}" pid="3" name="KSOProductBuildVer">
    <vt:lpwstr>1033-12.2.0.18283</vt:lpwstr>
  </property>
</Properties>
</file>