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73" r:id="rId6"/>
    <p:sldId id="278" r:id="rId7"/>
    <p:sldId id="274" r:id="rId8"/>
    <p:sldId id="261" r:id="rId9"/>
    <p:sldId id="282" r:id="rId10"/>
    <p:sldId id="283" r:id="rId11"/>
    <p:sldId id="286" r:id="rId12"/>
    <p:sldId id="287" r:id="rId13"/>
    <p:sldId id="288" r:id="rId14"/>
    <p:sldId id="294" r:id="rId15"/>
    <p:sldId id="293" r:id="rId16"/>
    <p:sldId id="299" r:id="rId17"/>
    <p:sldId id="300" r:id="rId18"/>
    <p:sldId id="301" r:id="rId19"/>
    <p:sldId id="307" r:id="rId20"/>
    <p:sldId id="308" r:id="rId21"/>
    <p:sldId id="309" r:id="rId22"/>
    <p:sldId id="310" r:id="rId23"/>
    <p:sldId id="311" r:id="rId24"/>
    <p:sldId id="304" r:id="rId25"/>
    <p:sldId id="272" r:id="rId26"/>
  </p:sldIdLst>
  <p:sldSz cx="12192000" cy="6858000"/>
  <p:notesSz cx="12192000" cy="6858000"/>
  <p:embeddedFontLst>
    <p:embeddedFont>
      <p:font typeface="Calibri" panose="020F0502020204030204"/>
      <p:regular r:id="rId30"/>
      <p:bold r:id="rId31"/>
      <p:italic r:id="rId32"/>
      <p:boldItalic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userDrawn="1">
          <p15:clr>
            <a:srgbClr val="A4A3A4"/>
          </p15:clr>
        </p15:guide>
        <p15:guide id="2" pos="24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49" autoAdjust="0"/>
  </p:normalViewPr>
  <p:slideViewPr>
    <p:cSldViewPr showGuides="1">
      <p:cViewPr varScale="1">
        <p:scale>
          <a:sx n="55" d="100"/>
          <a:sy n="55" d="100"/>
        </p:scale>
        <p:origin x="1072" y="48"/>
      </p:cViewPr>
      <p:guideLst>
        <p:guide orient="horz" pos="3168"/>
        <p:guide pos="2448"/>
      </p:guideLst>
    </p:cSldViewPr>
  </p:slideViewPr>
  <p:notesTextViewPr>
    <p:cViewPr>
      <p:scale>
        <a:sx n="1" d="1"/>
        <a:sy n="1" d="1"/>
      </p:scale>
      <p:origin x="0" y="0"/>
    </p:cViewPr>
  </p:notesTextViewPr>
  <p:sorterViewPr>
    <p:cViewPr>
      <p:scale>
        <a:sx n="66" d="100"/>
        <a:sy n="66" d="100"/>
      </p:scale>
      <p:origin x="0" y="936"/>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3A5D68B-841F-409D-A8B8-2514348C3FD4}"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617292-8CA2-43E7-8E6B-1C847CBBCB4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3617292-8CA2-43E7-8E6B-1C847CBBCB46}"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C</a:t>
            </a:r>
            <a:endParaRPr lang="en-IN" dirty="0"/>
          </a:p>
          <a:p>
            <a:r>
              <a:rPr lang="en-IN" dirty="0"/>
              <a:t>A</a:t>
            </a:r>
            <a:endParaRPr lang="en-IN" dirty="0"/>
          </a:p>
          <a:p>
            <a:r>
              <a:rPr lang="en-IN" dirty="0"/>
              <a:t>T</a:t>
            </a:r>
            <a:endParaRPr lang="en-IN" dirty="0"/>
          </a:p>
        </p:txBody>
      </p:sp>
      <p:sp>
        <p:nvSpPr>
          <p:cNvPr id="4" name="Slide Number Placeholder 3"/>
          <p:cNvSpPr>
            <a:spLocks noGrp="1"/>
          </p:cNvSpPr>
          <p:nvPr>
            <p:ph type="sldNum" sz="quarter" idx="5"/>
          </p:nvPr>
        </p:nvSpPr>
        <p:spPr/>
        <p:txBody>
          <a:bodyPr/>
          <a:lstStyle/>
          <a:p>
            <a:fld id="{13617292-8CA2-43E7-8E6B-1C847CBBCB46}"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1.C</a:t>
            </a:r>
            <a:endParaRPr lang="en-IN" dirty="0"/>
          </a:p>
          <a:p>
            <a:r>
              <a:rPr lang="en-IN" dirty="0"/>
              <a:t>2.D</a:t>
            </a:r>
            <a:endParaRPr lang="en-IN" dirty="0"/>
          </a:p>
        </p:txBody>
      </p:sp>
      <p:sp>
        <p:nvSpPr>
          <p:cNvPr id="4" name="Slide Number Placeholder 3"/>
          <p:cNvSpPr>
            <a:spLocks noGrp="1"/>
          </p:cNvSpPr>
          <p:nvPr>
            <p:ph type="sldNum" sz="quarter" idx="5"/>
          </p:nvPr>
        </p:nvSpPr>
        <p:spPr/>
        <p:txBody>
          <a:bodyPr/>
          <a:lstStyle/>
          <a:p>
            <a:fld id="{13617292-8CA2-43E7-8E6B-1C847CBBCB46}"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D</a:t>
            </a:r>
            <a:endParaRPr lang="en-IN" dirty="0"/>
          </a:p>
        </p:txBody>
      </p:sp>
      <p:sp>
        <p:nvSpPr>
          <p:cNvPr id="4" name="Slide Number Placeholder 3"/>
          <p:cNvSpPr>
            <a:spLocks noGrp="1"/>
          </p:cNvSpPr>
          <p:nvPr>
            <p:ph type="sldNum" sz="quarter" idx="5"/>
          </p:nvPr>
        </p:nvSpPr>
        <p:spPr/>
        <p:txBody>
          <a:bodyPr/>
          <a:lstStyle/>
          <a:p>
            <a:fld id="{13617292-8CA2-43E7-8E6B-1C847CBBCB46}"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jpeg"/><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jpeg"/><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hyperlink" Target="https://www.marketing91.com/skill-acquisitio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152400"/>
            <a:ext cx="12192000" cy="6858000"/>
          </a:xfrm>
          <a:prstGeom prst="rect">
            <a:avLst/>
          </a:prstGeom>
          <a:blipFill>
            <a:blip r:embed="rId1" cstate="print"/>
            <a:stretch>
              <a:fillRect/>
            </a:stretch>
          </a:blipFill>
        </p:spPr>
        <p:txBody>
          <a:bodyPr wrap="square" lIns="0" tIns="0" rIns="0" bIns="0" rtlCol="0">
            <a:spAutoFit/>
          </a:bodyPr>
          <a:lstStyl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3810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Solving relation mystery type</a:t>
            </a:r>
            <a:endParaRPr lang="en-IN" sz="4000" dirty="0"/>
          </a:p>
        </p:txBody>
      </p:sp>
      <p:sp>
        <p:nvSpPr>
          <p:cNvPr id="4" name="object 4"/>
          <p:cNvSpPr txBox="1"/>
          <p:nvPr/>
        </p:nvSpPr>
        <p:spPr>
          <a:xfrm>
            <a:off x="228600" y="1219200"/>
            <a:ext cx="11658600" cy="861774"/>
          </a:xfrm>
          <a:prstGeom prst="rect">
            <a:avLst/>
          </a:prstGeom>
        </p:spPr>
        <p:txBody>
          <a:bodyPr vert="horz" wrap="square" lIns="0" tIns="0" rIns="0" bIns="0" rtlCol="0">
            <a:spAutoFit/>
          </a:bodyPr>
          <a:lstStyle/>
          <a:p>
            <a:r>
              <a:rPr lang="en-US" sz="2800" dirty="0"/>
              <a:t>Rajiv is the brother of </a:t>
            </a:r>
            <a:r>
              <a:rPr lang="en-US" sz="2800" dirty="0" err="1"/>
              <a:t>Arun</a:t>
            </a:r>
            <a:r>
              <a:rPr lang="en-US" sz="2800" dirty="0"/>
              <a:t>. Sonia is the sister of Sunil. </a:t>
            </a:r>
            <a:r>
              <a:rPr lang="en-US" sz="2800" dirty="0" err="1"/>
              <a:t>Arun</a:t>
            </a:r>
            <a:r>
              <a:rPr lang="en-US" sz="2800" dirty="0"/>
              <a:t> is the son of Sonia. How is Rajiv related to Sunil ?</a:t>
            </a:r>
            <a:endParaRPr sz="2800" dirty="0">
              <a:solidFill>
                <a:srgbClr val="000000"/>
              </a:solidFill>
              <a:latin typeface="Calibri" panose="020F0502020204030204"/>
              <a:cs typeface="Calibri" panose="020F0502020204030204"/>
            </a:endParaRPr>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son</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brother</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nephew</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father</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(d)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19812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1"/>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nephew</a:t>
            </a:r>
            <a:endParaRPr lang="en-US" sz="2800" b="1" dirty="0">
              <a:solidFill>
                <a:schemeClr val="bg1"/>
              </a:solidFill>
              <a:cs typeface="Calibri" panose="020F0502020204030204"/>
            </a:endParaRPr>
          </a:p>
        </p:txBody>
      </p:sp>
      <p:sp>
        <p:nvSpPr>
          <p:cNvPr id="15" name="object 5"/>
          <p:cNvSpPr txBox="1"/>
          <p:nvPr/>
        </p:nvSpPr>
        <p:spPr>
          <a:xfrm>
            <a:off x="6858000" y="2667000"/>
            <a:ext cx="5105400" cy="738664"/>
          </a:xfrm>
          <a:prstGeom prst="rect">
            <a:avLst/>
          </a:prstGeom>
          <a:noFill/>
          <a:ln>
            <a:solidFill>
              <a:schemeClr val="tx1"/>
            </a:solidFill>
          </a:ln>
        </p:spPr>
        <p:txBody>
          <a:bodyPr vert="horz" wrap="square" lIns="0" tIns="0" rIns="0" bIns="0" rtlCol="0">
            <a:spAutoFit/>
          </a:bodyPr>
          <a:lstStyle/>
          <a:p>
            <a:r>
              <a:rPr lang="en-US" sz="2400" dirty="0"/>
              <a:t>Rajiv and </a:t>
            </a:r>
            <a:r>
              <a:rPr lang="en-US" sz="2400" dirty="0" err="1"/>
              <a:t>Arun</a:t>
            </a:r>
            <a:r>
              <a:rPr lang="en-US" sz="2400" dirty="0"/>
              <a:t> are sons of Sonia. Therefore, Rajiv is nephew of Sunil.</a:t>
            </a:r>
            <a:endParaRPr lang="en-US" sz="24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3" grpId="0"/>
      <p:bldP spid="4" grpId="0"/>
      <p:bldP spid="5" grpId="0"/>
      <p:bldP spid="7" grpId="0"/>
      <p:bldP spid="8" grpId="0"/>
      <p:bldP spid="9" grpId="0"/>
      <p:bldP spid="10" grpId="0"/>
      <p:bldP spid="11" grpId="0" animBg="1"/>
      <p:bldP spid="12"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3810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Solving relation mystery type</a:t>
            </a:r>
            <a:endParaRPr lang="en-IN" sz="4000" dirty="0"/>
          </a:p>
        </p:txBody>
      </p:sp>
      <p:sp>
        <p:nvSpPr>
          <p:cNvPr id="4" name="object 4"/>
          <p:cNvSpPr txBox="1"/>
          <p:nvPr/>
        </p:nvSpPr>
        <p:spPr>
          <a:xfrm>
            <a:off x="228600" y="1219200"/>
            <a:ext cx="11658600" cy="861774"/>
          </a:xfrm>
          <a:prstGeom prst="rect">
            <a:avLst/>
          </a:prstGeom>
        </p:spPr>
        <p:txBody>
          <a:bodyPr vert="horz" wrap="square" lIns="0" tIns="0" rIns="0" bIns="0" rtlCol="0">
            <a:spAutoFit/>
          </a:bodyPr>
          <a:lstStyle/>
          <a:p>
            <a:r>
              <a:rPr lang="en-US" sz="2800" dirty="0" err="1"/>
              <a:t>Babita</a:t>
            </a:r>
            <a:r>
              <a:rPr lang="en-US" sz="2800" dirty="0"/>
              <a:t> is Ajay’s wife and </a:t>
            </a:r>
            <a:r>
              <a:rPr lang="en-US" sz="2800" dirty="0" err="1"/>
              <a:t>Chiranjiv</a:t>
            </a:r>
            <a:r>
              <a:rPr lang="en-US" sz="2800" dirty="0"/>
              <a:t> is </a:t>
            </a:r>
            <a:r>
              <a:rPr lang="en-US" sz="2800" dirty="0" err="1"/>
              <a:t>Divya’s</a:t>
            </a:r>
            <a:r>
              <a:rPr lang="en-US" sz="2800" dirty="0"/>
              <a:t> father. If Ajay’s </a:t>
            </a:r>
            <a:r>
              <a:rPr lang="en-US" sz="2800" dirty="0" err="1"/>
              <a:t>motherin</a:t>
            </a:r>
            <a:r>
              <a:rPr lang="en-US" sz="2800" dirty="0"/>
              <a:t>- law is wife of </a:t>
            </a:r>
            <a:r>
              <a:rPr lang="en-US" sz="2800" dirty="0" err="1"/>
              <a:t>Divya’s</a:t>
            </a:r>
            <a:r>
              <a:rPr lang="en-US" sz="2800" dirty="0"/>
              <a:t> grandfather, then what is the relation of </a:t>
            </a:r>
            <a:r>
              <a:rPr lang="en-US" sz="2800" dirty="0" err="1"/>
              <a:t>Babita</a:t>
            </a:r>
            <a:r>
              <a:rPr lang="en-US" sz="2800" dirty="0"/>
              <a:t> with </a:t>
            </a:r>
            <a:r>
              <a:rPr lang="en-US" sz="2800" dirty="0" err="1"/>
              <a:t>Chiranjiv’s</a:t>
            </a:r>
            <a:r>
              <a:rPr lang="en-US" sz="2800" dirty="0"/>
              <a:t> wife ?</a:t>
            </a:r>
            <a:endParaRPr sz="2800" dirty="0">
              <a:solidFill>
                <a:srgbClr val="000000"/>
              </a:solidFill>
              <a:latin typeface="Calibri" panose="020F0502020204030204"/>
              <a:cs typeface="Calibri" panose="020F0502020204030204"/>
            </a:endParaRPr>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Sister-in-law</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Sister</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Cousin</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Nephew</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(d)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23622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1"/>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Sister-in-law</a:t>
            </a:r>
            <a:endParaRPr lang="en-US" sz="2800" b="1" dirty="0">
              <a:solidFill>
                <a:schemeClr val="bg1"/>
              </a:solidFill>
              <a:cs typeface="Calibri" panose="020F0502020204030204"/>
            </a:endParaRPr>
          </a:p>
        </p:txBody>
      </p:sp>
      <p:sp>
        <p:nvSpPr>
          <p:cNvPr id="15" name="object 5"/>
          <p:cNvSpPr txBox="1"/>
          <p:nvPr/>
        </p:nvSpPr>
        <p:spPr>
          <a:xfrm>
            <a:off x="4191000" y="3124200"/>
            <a:ext cx="7772400" cy="2215991"/>
          </a:xfrm>
          <a:prstGeom prst="rect">
            <a:avLst/>
          </a:prstGeom>
          <a:noFill/>
          <a:ln>
            <a:solidFill>
              <a:schemeClr val="tx1"/>
            </a:solidFill>
          </a:ln>
        </p:spPr>
        <p:txBody>
          <a:bodyPr vert="horz" wrap="square" lIns="0" tIns="0" rIns="0" bIns="0" rtlCol="0">
            <a:spAutoFit/>
          </a:bodyPr>
          <a:lstStyle/>
          <a:p>
            <a:r>
              <a:rPr lang="en-US" sz="2400" dirty="0" err="1"/>
              <a:t>Babita</a:t>
            </a:r>
            <a:r>
              <a:rPr lang="en-US" sz="2400" dirty="0"/>
              <a:t> is wife of Ajay. </a:t>
            </a:r>
            <a:r>
              <a:rPr lang="en-US" sz="2400" dirty="0" err="1"/>
              <a:t>Chiranjiv</a:t>
            </a:r>
            <a:r>
              <a:rPr lang="en-US" sz="2400" dirty="0"/>
              <a:t> is father of </a:t>
            </a:r>
            <a:r>
              <a:rPr lang="en-US" sz="2400" dirty="0" err="1"/>
              <a:t>Divya</a:t>
            </a:r>
            <a:r>
              <a:rPr lang="en-US" sz="2400" dirty="0"/>
              <a:t>. Wife of </a:t>
            </a:r>
            <a:r>
              <a:rPr lang="en-US" sz="2400" dirty="0" err="1"/>
              <a:t>Divya’s</a:t>
            </a:r>
            <a:r>
              <a:rPr lang="en-US" sz="2400" dirty="0"/>
              <a:t> grandfather means grandmother of </a:t>
            </a:r>
            <a:r>
              <a:rPr lang="en-US" sz="2400" dirty="0" err="1"/>
              <a:t>Divys</a:t>
            </a:r>
            <a:r>
              <a:rPr lang="en-US" sz="2400" dirty="0"/>
              <a:t>. Grandmother of </a:t>
            </a:r>
            <a:r>
              <a:rPr lang="en-US" sz="2400" dirty="0" err="1"/>
              <a:t>Divya</a:t>
            </a:r>
            <a:r>
              <a:rPr lang="en-US" sz="2400" dirty="0"/>
              <a:t> is mother- in-law of Ajay.</a:t>
            </a:r>
            <a:endParaRPr lang="en-US" sz="2400" dirty="0"/>
          </a:p>
          <a:p>
            <a:r>
              <a:rPr lang="en-US" sz="2400" dirty="0"/>
              <a:t>Therefore, </a:t>
            </a:r>
            <a:r>
              <a:rPr lang="en-US" sz="2400" dirty="0" err="1"/>
              <a:t>Babita</a:t>
            </a:r>
            <a:r>
              <a:rPr lang="en-US" sz="2400" dirty="0"/>
              <a:t> is daughter of </a:t>
            </a:r>
            <a:r>
              <a:rPr lang="en-US" sz="2400" dirty="0" err="1"/>
              <a:t>Divya’s</a:t>
            </a:r>
            <a:r>
              <a:rPr lang="en-US" sz="2400" dirty="0"/>
              <a:t> grandmother.</a:t>
            </a:r>
            <a:endParaRPr lang="en-US" sz="2400" dirty="0"/>
          </a:p>
          <a:p>
            <a:r>
              <a:rPr lang="en-US" sz="2400" dirty="0" err="1"/>
              <a:t>Chiranjiv</a:t>
            </a:r>
            <a:r>
              <a:rPr lang="en-US" sz="2400" dirty="0"/>
              <a:t> is brother of </a:t>
            </a:r>
            <a:r>
              <a:rPr lang="en-US" sz="2400" dirty="0" err="1"/>
              <a:t>Babita</a:t>
            </a:r>
            <a:r>
              <a:rPr lang="en-US" sz="2400" dirty="0"/>
              <a:t>. Therefore, </a:t>
            </a:r>
            <a:r>
              <a:rPr lang="en-US" sz="2400" dirty="0" err="1"/>
              <a:t>Babita</a:t>
            </a:r>
            <a:r>
              <a:rPr lang="en-US" sz="2400" dirty="0"/>
              <a:t> is sister-in-law</a:t>
            </a:r>
            <a:endParaRPr lang="en-US" sz="2400" dirty="0"/>
          </a:p>
          <a:p>
            <a:r>
              <a:rPr lang="en-US" sz="2400" dirty="0"/>
              <a:t>of </a:t>
            </a:r>
            <a:r>
              <a:rPr lang="en-US" sz="2400" dirty="0" err="1"/>
              <a:t>Chiranjiv’s</a:t>
            </a:r>
            <a:r>
              <a:rPr lang="en-US" sz="2400" dirty="0"/>
              <a:t> wife.</a:t>
            </a:r>
            <a:endParaRPr lang="en-US" sz="24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3" grpId="0"/>
      <p:bldP spid="4" grpId="0"/>
      <p:bldP spid="5" grpId="0"/>
      <p:bldP spid="7" grpId="0"/>
      <p:bldP spid="8" grpId="0"/>
      <p:bldP spid="9" grpId="0"/>
      <p:bldP spid="10" grpId="0"/>
      <p:bldP spid="11" grpId="0" animBg="1"/>
      <p:bldP spid="12"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Secretive deduction type</a:t>
            </a:r>
            <a:endParaRPr lang="en-IN" sz="4000" dirty="0"/>
          </a:p>
        </p:txBody>
      </p:sp>
      <p:sp>
        <p:nvSpPr>
          <p:cNvPr id="4" name="object 4"/>
          <p:cNvSpPr txBox="1"/>
          <p:nvPr/>
        </p:nvSpPr>
        <p:spPr>
          <a:xfrm>
            <a:off x="228600" y="1219200"/>
            <a:ext cx="11658600" cy="861774"/>
          </a:xfrm>
          <a:prstGeom prst="rect">
            <a:avLst/>
          </a:prstGeom>
        </p:spPr>
        <p:txBody>
          <a:bodyPr vert="horz" wrap="square" lIns="0" tIns="0" rIns="0" bIns="0" rtlCol="0">
            <a:spAutoFit/>
          </a:bodyPr>
          <a:lstStyle/>
          <a:p>
            <a:r>
              <a:rPr lang="en-US" sz="2800" dirty="0"/>
              <a:t>A is B’s brother. C is D’s father. E is B’s mother. A and D are brothers. How is E related to C?</a:t>
            </a:r>
            <a:endParaRPr lang="en-US" sz="2800" dirty="0"/>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Sister</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Sister-in-law</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Niece </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Wife</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21336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0"/>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Wife</a:t>
            </a:r>
            <a:endParaRPr lang="en-US" sz="2800" b="1" dirty="0">
              <a:solidFill>
                <a:schemeClr val="bg1"/>
              </a:solidFill>
              <a:cs typeface="Calibri" panose="020F0502020204030204"/>
            </a:endParaRPr>
          </a:p>
        </p:txBody>
      </p:sp>
      <p:pic>
        <p:nvPicPr>
          <p:cNvPr id="1030" name="Picture 6" descr="F1 State G  Priya 28-2-2024 D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924800" y="3250287"/>
            <a:ext cx="2514599" cy="2031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bldLst>
      <p:bldP spid="3" grpId="0"/>
      <p:bldP spid="4" grpId="0"/>
      <p:bldP spid="5" grpId="0"/>
      <p:bldP spid="7" grpId="0"/>
      <p:bldP spid="8" grpId="0"/>
      <p:bldP spid="9" grpId="0"/>
      <p:bldP spid="10" grpId="0"/>
      <p:bldP spid="11"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Secretive deduction type</a:t>
            </a:r>
            <a:endParaRPr lang="en-IN" sz="4000" dirty="0"/>
          </a:p>
        </p:txBody>
      </p:sp>
      <p:sp>
        <p:nvSpPr>
          <p:cNvPr id="4" name="object 4"/>
          <p:cNvSpPr txBox="1"/>
          <p:nvPr/>
        </p:nvSpPr>
        <p:spPr>
          <a:xfrm>
            <a:off x="228600" y="1143000"/>
            <a:ext cx="11658600" cy="2154436"/>
          </a:xfrm>
          <a:prstGeom prst="rect">
            <a:avLst/>
          </a:prstGeom>
        </p:spPr>
        <p:txBody>
          <a:bodyPr vert="horz" wrap="square" lIns="0" tIns="0" rIns="0" bIns="0" rtlCol="0">
            <a:spAutoFit/>
          </a:bodyPr>
          <a:lstStyle/>
          <a:p>
            <a:r>
              <a:rPr lang="en-US" sz="2800" dirty="0"/>
              <a:t>Among her children, </a:t>
            </a:r>
            <a:r>
              <a:rPr lang="en-US" sz="2800" dirty="0" err="1"/>
              <a:t>Ganga’s</a:t>
            </a:r>
            <a:r>
              <a:rPr lang="en-US" sz="2800" dirty="0"/>
              <a:t> </a:t>
            </a:r>
            <a:r>
              <a:rPr lang="en-US" sz="2800" dirty="0" err="1"/>
              <a:t>favourites</a:t>
            </a:r>
            <a:r>
              <a:rPr lang="en-US" sz="2800" dirty="0"/>
              <a:t> are Ram and </a:t>
            </a:r>
            <a:r>
              <a:rPr lang="en-US" sz="2800" dirty="0" err="1"/>
              <a:t>Rekha</a:t>
            </a:r>
            <a:r>
              <a:rPr lang="en-US" sz="2800" dirty="0"/>
              <a:t>. Rekha is the mother of Sharat, who is loved most by his uncle Mithun, who is not the brother of ram. The head of the family is Ram Lal, who is succeeded by his sons Gopal and Mohan. </a:t>
            </a:r>
            <a:r>
              <a:rPr lang="en-US" sz="2800" dirty="0" err="1"/>
              <a:t>Gopal</a:t>
            </a:r>
            <a:r>
              <a:rPr lang="en-US" sz="2800" dirty="0"/>
              <a:t> and </a:t>
            </a:r>
            <a:r>
              <a:rPr lang="en-US" sz="2800" dirty="0" err="1"/>
              <a:t>Ganga</a:t>
            </a:r>
            <a:r>
              <a:rPr lang="en-US" sz="2800" dirty="0"/>
              <a:t> have been married for 35 years and have 3 children. What is the relation between Mithun and Mohan?</a:t>
            </a:r>
            <a:endParaRPr lang="en-US" sz="2800" dirty="0"/>
          </a:p>
        </p:txBody>
      </p:sp>
      <p:sp>
        <p:nvSpPr>
          <p:cNvPr id="5" name="object 5"/>
          <p:cNvSpPr txBox="1"/>
          <p:nvPr/>
        </p:nvSpPr>
        <p:spPr>
          <a:xfrm>
            <a:off x="381000" y="3810000"/>
            <a:ext cx="5029200" cy="430887"/>
          </a:xfrm>
          <a:prstGeom prst="rect">
            <a:avLst/>
          </a:prstGeom>
        </p:spPr>
        <p:txBody>
          <a:bodyPr vert="horz" wrap="square" lIns="0" tIns="0" rIns="0" bIns="0" rtlCol="0">
            <a:spAutoFit/>
          </a:bodyPr>
          <a:lstStyle/>
          <a:p>
            <a:r>
              <a:rPr lang="en-US" sz="2800" dirty="0"/>
              <a:t>(b) Brother</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(a) Uncle</a:t>
            </a:r>
            <a:endParaRPr lang="en-US" sz="2800" dirty="0">
              <a:solidFill>
                <a:srgbClr val="000000"/>
              </a:solidFill>
              <a:cs typeface="Calibri" panose="020F0502020204030204"/>
            </a:endParaRPr>
          </a:p>
        </p:txBody>
      </p:sp>
      <p:sp>
        <p:nvSpPr>
          <p:cNvPr id="8" name="object 5"/>
          <p:cNvSpPr txBox="1"/>
          <p:nvPr/>
        </p:nvSpPr>
        <p:spPr>
          <a:xfrm>
            <a:off x="381000" y="4267200"/>
            <a:ext cx="5943600" cy="430887"/>
          </a:xfrm>
          <a:prstGeom prst="rect">
            <a:avLst/>
          </a:prstGeom>
        </p:spPr>
        <p:txBody>
          <a:bodyPr vert="horz" wrap="square" lIns="0" tIns="0" rIns="0" bIns="0" rtlCol="0">
            <a:spAutoFit/>
          </a:bodyPr>
          <a:lstStyle/>
          <a:p>
            <a:r>
              <a:rPr lang="en-US" sz="2800" dirty="0"/>
              <a:t>(c) Father</a:t>
            </a:r>
            <a:endParaRPr lang="en-US" sz="2800" dirty="0">
              <a:solidFill>
                <a:srgbClr val="000000"/>
              </a:solidFill>
              <a:cs typeface="Calibri" panose="020F0502020204030204"/>
            </a:endParaRPr>
          </a:p>
        </p:txBody>
      </p:sp>
      <p:sp>
        <p:nvSpPr>
          <p:cNvPr id="9" name="object 5"/>
          <p:cNvSpPr txBox="1"/>
          <p:nvPr/>
        </p:nvSpPr>
        <p:spPr>
          <a:xfrm>
            <a:off x="381000" y="4724400"/>
            <a:ext cx="5029200" cy="430887"/>
          </a:xfrm>
          <a:prstGeom prst="rect">
            <a:avLst/>
          </a:prstGeom>
        </p:spPr>
        <p:txBody>
          <a:bodyPr vert="horz" wrap="square" lIns="0" tIns="0" rIns="0" bIns="0" rtlCol="0">
            <a:spAutoFit/>
          </a:bodyPr>
          <a:lstStyle/>
          <a:p>
            <a:r>
              <a:rPr lang="en-US" sz="2800" dirty="0"/>
              <a:t>(d) Son</a:t>
            </a:r>
            <a:endParaRPr lang="en-US" sz="2800" dirty="0">
              <a:solidFill>
                <a:srgbClr val="000000"/>
              </a:solidFill>
              <a:cs typeface="Calibri" panose="020F0502020204030204"/>
            </a:endParaRPr>
          </a:p>
        </p:txBody>
      </p:sp>
      <p:sp>
        <p:nvSpPr>
          <p:cNvPr id="10" name="object 5"/>
          <p:cNvSpPr txBox="1"/>
          <p:nvPr/>
        </p:nvSpPr>
        <p:spPr>
          <a:xfrm>
            <a:off x="381000" y="5257800"/>
            <a:ext cx="502920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8001000" y="31242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0"/>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None of the above</a:t>
            </a:r>
            <a:endParaRPr lang="en-US" sz="2800" b="1" dirty="0">
              <a:solidFill>
                <a:schemeClr val="bg1"/>
              </a:solidFill>
              <a:cs typeface="Calibri" panose="020F0502020204030204"/>
            </a:endParaRPr>
          </a:p>
        </p:txBody>
      </p:sp>
      <p:sp>
        <p:nvSpPr>
          <p:cNvPr id="15" name="Rectangle 14"/>
          <p:cNvSpPr/>
          <p:nvPr/>
        </p:nvSpPr>
        <p:spPr>
          <a:xfrm>
            <a:off x="3657600" y="3733800"/>
            <a:ext cx="8229600" cy="2246769"/>
          </a:xfrm>
          <a:prstGeom prst="rect">
            <a:avLst/>
          </a:prstGeom>
        </p:spPr>
        <p:txBody>
          <a:bodyPr wrap="square">
            <a:spAutoFit/>
          </a:bodyPr>
          <a:lstStyle/>
          <a:p>
            <a:r>
              <a:rPr lang="en-US" sz="2800" dirty="0"/>
              <a:t>Mohan is son of Ram </a:t>
            </a:r>
            <a:r>
              <a:rPr lang="en-US" sz="2800" dirty="0" err="1"/>
              <a:t>Lal</a:t>
            </a:r>
            <a:r>
              <a:rPr lang="en-US" sz="2800" dirty="0"/>
              <a:t> and uncle of Ram and </a:t>
            </a:r>
            <a:r>
              <a:rPr lang="en-US" sz="2800" dirty="0" err="1"/>
              <a:t>Rekha</a:t>
            </a:r>
            <a:r>
              <a:rPr lang="en-US" sz="2800" dirty="0"/>
              <a:t>.</a:t>
            </a:r>
            <a:endParaRPr lang="en-US" sz="2800" dirty="0"/>
          </a:p>
          <a:p>
            <a:r>
              <a:rPr lang="en-US" sz="2800" dirty="0" err="1"/>
              <a:t>Mithun</a:t>
            </a:r>
            <a:r>
              <a:rPr lang="en-US" sz="2800" dirty="0"/>
              <a:t> is uncle of </a:t>
            </a:r>
            <a:r>
              <a:rPr lang="en-US" sz="2800" dirty="0" err="1"/>
              <a:t>Sharat</a:t>
            </a:r>
            <a:r>
              <a:rPr lang="en-US" sz="2800" dirty="0"/>
              <a:t> who is son of </a:t>
            </a:r>
            <a:r>
              <a:rPr lang="en-US" sz="2800" dirty="0" err="1"/>
              <a:t>Rekha</a:t>
            </a:r>
            <a:r>
              <a:rPr lang="en-US" sz="2800" dirty="0"/>
              <a:t>.</a:t>
            </a:r>
            <a:endParaRPr lang="en-US" sz="2800" dirty="0"/>
          </a:p>
          <a:p>
            <a:r>
              <a:rPr lang="en-US" sz="2800" dirty="0" err="1"/>
              <a:t>Rekha</a:t>
            </a:r>
            <a:r>
              <a:rPr lang="en-US" sz="2800" dirty="0"/>
              <a:t> is niece of Mohan. Therefore, </a:t>
            </a:r>
            <a:r>
              <a:rPr lang="en-US" sz="2800" dirty="0" err="1"/>
              <a:t>Mithun</a:t>
            </a:r>
            <a:r>
              <a:rPr lang="en-US" sz="2800" dirty="0"/>
              <a:t> is brother of </a:t>
            </a:r>
            <a:r>
              <a:rPr lang="en-US" sz="2800" dirty="0" err="1"/>
              <a:t>Rekha’s</a:t>
            </a:r>
            <a:r>
              <a:rPr lang="en-US" sz="2800" dirty="0"/>
              <a:t> husband. Hence, no blood relation between </a:t>
            </a:r>
            <a:r>
              <a:rPr lang="en-US" sz="2800" dirty="0" err="1"/>
              <a:t>Mithun</a:t>
            </a:r>
            <a:r>
              <a:rPr lang="en-US" sz="2800" dirty="0"/>
              <a:t> and Mohan.</a:t>
            </a:r>
            <a:endParaRPr lang="en-US" sz="2800" dirty="0"/>
          </a:p>
        </p:txBody>
      </p:sp>
    </p:spTree>
  </p:cSld>
  <p:clrMapOvr>
    <a:masterClrMapping/>
  </p:clrMapOvr>
  <p:timing>
    <p:tnLst>
      <p:par>
        <p:cTn id="1" dur="indefinite" restart="never" nodeType="tmRoot"/>
      </p:par>
    </p:tnLst>
    <p:bldLst>
      <p:bldP spid="2" grpId="0" animBg="1"/>
      <p:bldP spid="2" grpId="1" animBg="1"/>
      <p:bldP spid="3" grpId="0"/>
      <p:bldP spid="4" grpId="0"/>
      <p:bldP spid="5" grpId="0"/>
      <p:bldP spid="7" grpId="0"/>
      <p:bldP spid="8" grpId="0"/>
      <p:bldP spid="9" grpId="0"/>
      <p:bldP spid="10" grpId="0"/>
      <p:bldP spid="11" grpId="0" animBg="1"/>
      <p:bldP spid="12" grpId="0" animBg="1"/>
      <p:bldP spid="14"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7620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Coded relation type</a:t>
            </a:r>
            <a:endParaRPr lang="en-IN" sz="4000" dirty="0"/>
          </a:p>
        </p:txBody>
      </p:sp>
      <p:sp>
        <p:nvSpPr>
          <p:cNvPr id="4" name="object 4"/>
          <p:cNvSpPr txBox="1"/>
          <p:nvPr/>
        </p:nvSpPr>
        <p:spPr>
          <a:xfrm>
            <a:off x="228600" y="990600"/>
            <a:ext cx="11658600" cy="1723390"/>
          </a:xfrm>
          <a:prstGeom prst="rect">
            <a:avLst/>
          </a:prstGeom>
        </p:spPr>
        <p:txBody>
          <a:bodyPr vert="horz" wrap="square" lIns="0" tIns="0" rIns="0" bIns="0" rtlCol="0">
            <a:spAutoFit/>
          </a:bodyPr>
          <a:lstStyle/>
          <a:p>
            <a:r>
              <a:rPr lang="en-US" sz="2800" dirty="0"/>
              <a:t>K @ L means K is the husband of L</a:t>
            </a:r>
            <a:endParaRPr lang="en-US" sz="2800" dirty="0"/>
          </a:p>
          <a:p>
            <a:r>
              <a:rPr lang="en-US" sz="2800" dirty="0"/>
              <a:t>K &amp; I means K is the mother of I</a:t>
            </a:r>
            <a:endParaRPr lang="en-US" sz="2800" dirty="0"/>
          </a:p>
          <a:p>
            <a:r>
              <a:rPr lang="en-US" sz="2800" dirty="0"/>
              <a:t>K # L means K is the son of L</a:t>
            </a:r>
            <a:endParaRPr lang="en-US" sz="2800" dirty="0"/>
          </a:p>
          <a:p>
            <a:r>
              <a:rPr lang="en-US" sz="2800" dirty="0"/>
              <a:t>If A &amp; B @ C # D @ E, the how is B related to D?</a:t>
            </a:r>
            <a:endParaRPr lang="en-US" sz="2800" dirty="0"/>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Son’s wife</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Sister</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Mother</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Daughter</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21336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0"/>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Son’s wife</a:t>
            </a:r>
            <a:endParaRPr lang="en-US" sz="2800" b="1" dirty="0">
              <a:solidFill>
                <a:schemeClr val="bg1"/>
              </a:solidFill>
              <a:cs typeface="Calibri" panose="020F0502020204030204"/>
            </a:endParaRPr>
          </a:p>
        </p:txBody>
      </p:sp>
      <p:pic>
        <p:nvPicPr>
          <p:cNvPr id="7171" name="Picture 3" descr="C:\Users\Desperado\Desktop\Untitled12.jpg"/>
          <p:cNvPicPr>
            <a:picLocks noChangeAspect="1" noChangeArrowheads="1"/>
          </p:cNvPicPr>
          <p:nvPr/>
        </p:nvPicPr>
        <p:blipFill>
          <a:blip r:embed="rId3"/>
          <a:srcRect/>
          <a:stretch>
            <a:fillRect/>
          </a:stretch>
        </p:blipFill>
        <p:spPr bwMode="auto">
          <a:xfrm>
            <a:off x="7467600" y="3141663"/>
            <a:ext cx="3611563" cy="2742390"/>
          </a:xfrm>
          <a:prstGeom prst="rect">
            <a:avLst/>
          </a:prstGeom>
          <a:noFill/>
        </p:spPr>
      </p:pic>
    </p:spTree>
  </p:cSld>
  <p:clrMapOvr>
    <a:masterClrMapping/>
  </p:clrMapOvr>
  <p:timing>
    <p:tnLst>
      <p:par>
        <p:cTn id="1" dur="indefinite" restart="never" nodeType="tmRoot"/>
      </p:par>
    </p:tnLst>
    <p:bldLst>
      <p:bldP spid="2" grpId="0" animBg="1"/>
      <p:bldP spid="2" grpId="1" animBg="1"/>
      <p:bldP spid="3" grpId="0"/>
      <p:bldP spid="4" grpId="0"/>
      <p:bldP spid="5" grpId="0"/>
      <p:bldP spid="7" grpId="0"/>
      <p:bldP spid="8" grpId="0"/>
      <p:bldP spid="9" grpId="0"/>
      <p:bldP spid="10" grpId="0"/>
      <p:bldP spid="11" grpId="0" animBg="1"/>
      <p:bldP spid="12"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Coded relation type</a:t>
            </a:r>
            <a:endParaRPr lang="en-IN" sz="4000" dirty="0"/>
          </a:p>
        </p:txBody>
      </p:sp>
      <p:sp>
        <p:nvSpPr>
          <p:cNvPr id="4" name="object 4"/>
          <p:cNvSpPr txBox="1"/>
          <p:nvPr/>
        </p:nvSpPr>
        <p:spPr>
          <a:xfrm>
            <a:off x="228600" y="990600"/>
            <a:ext cx="11658600" cy="1292662"/>
          </a:xfrm>
          <a:prstGeom prst="rect">
            <a:avLst/>
          </a:prstGeom>
        </p:spPr>
        <p:txBody>
          <a:bodyPr vert="horz" wrap="square" lIns="0" tIns="0" rIns="0" bIns="0" rtlCol="0">
            <a:spAutoFit/>
          </a:bodyPr>
          <a:lstStyle/>
          <a:p>
            <a:r>
              <a:rPr lang="en-US" sz="2800" dirty="0"/>
              <a:t>‘R+S’ means ‘R is the daughter of S’. ‘R—S’ means ‘R is the husband of S’.R x S’ means ‘R is the brother of S’. If ‘T x V + Z, then which of the following options is true?</a:t>
            </a:r>
            <a:endParaRPr lang="en-US" sz="2800" dirty="0"/>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T is the uncle of Z</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T is the father of Z</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T is the son of Z</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T is the brother of Z</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(d)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21336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0"/>
            <a:ext cx="38862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T is the son of Z</a:t>
            </a:r>
            <a:endParaRPr lang="en-US" sz="2800" b="1" dirty="0">
              <a:solidFill>
                <a:schemeClr val="bg1"/>
              </a:solidFill>
              <a:cs typeface="Calibri" panose="020F0502020204030204"/>
            </a:endParaRPr>
          </a:p>
        </p:txBody>
      </p:sp>
      <p:pic>
        <p:nvPicPr>
          <p:cNvPr id="8194" name="Picture 2" descr="C:\Users\Desperado\Desktop\Untitled123.jpg"/>
          <p:cNvPicPr>
            <a:picLocks noChangeAspect="1" noChangeArrowheads="1"/>
          </p:cNvPicPr>
          <p:nvPr/>
        </p:nvPicPr>
        <p:blipFill>
          <a:blip r:embed="rId3"/>
          <a:srcRect/>
          <a:stretch>
            <a:fillRect/>
          </a:stretch>
        </p:blipFill>
        <p:spPr bwMode="auto">
          <a:xfrm>
            <a:off x="5218681" y="2819399"/>
            <a:ext cx="6973319" cy="4038601"/>
          </a:xfrm>
          <a:prstGeom prst="rect">
            <a:avLst/>
          </a:prstGeom>
          <a:noFill/>
        </p:spPr>
      </p:pic>
    </p:spTree>
  </p:cSld>
  <p:clrMapOvr>
    <a:masterClrMapping/>
  </p:clrMapOvr>
  <p:timing>
    <p:tnLst>
      <p:par>
        <p:cTn id="1" dur="indefinite" restart="never" nodeType="tmRoot"/>
      </p:par>
    </p:tnLst>
    <p:bldLst>
      <p:bldP spid="2" grpId="0" animBg="1"/>
      <p:bldP spid="2" grpId="1" animBg="1"/>
      <p:bldP spid="3" grpId="0"/>
      <p:bldP spid="4" grpId="0"/>
      <p:bldP spid="5" grpId="0"/>
      <p:bldP spid="7" grpId="0"/>
      <p:bldP spid="8" grpId="0"/>
      <p:bldP spid="9" grpId="0"/>
      <p:bldP spid="10" grpId="0"/>
      <p:bldP spid="11" grpId="0" animBg="1"/>
      <p:bldP spid="12" grpId="0"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Coded relation type</a:t>
            </a:r>
            <a:endParaRPr lang="en-IN" sz="4000" dirty="0"/>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Mother</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Son</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Father</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Husband’s brother</a:t>
            </a:r>
            <a:endParaRPr lang="en-US" sz="2800" dirty="0">
              <a:solidFill>
                <a:srgbClr val="000000"/>
              </a:solidFill>
              <a:cs typeface="Calibri" panose="020F0502020204030204"/>
            </a:endParaRPr>
          </a:p>
        </p:txBody>
      </p:sp>
      <p:sp>
        <p:nvSpPr>
          <p:cNvPr id="10" name="object 5"/>
          <p:cNvSpPr txBox="1"/>
          <p:nvPr/>
        </p:nvSpPr>
        <p:spPr>
          <a:xfrm>
            <a:off x="381000" y="5029200"/>
            <a:ext cx="5029200" cy="430887"/>
          </a:xfrm>
          <a:prstGeom prst="rect">
            <a:avLst/>
          </a:prstGeom>
        </p:spPr>
        <p:txBody>
          <a:bodyPr vert="horz" wrap="square" lIns="0" tIns="0" rIns="0" bIns="0" rtlCol="0">
            <a:spAutoFit/>
          </a:bodyPr>
          <a:lstStyle/>
          <a:p>
            <a:r>
              <a:rPr lang="en-US" sz="2800" dirty="0"/>
              <a:t>(d)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21336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0"/>
            <a:ext cx="38862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Husband’s brother</a:t>
            </a:r>
            <a:endParaRPr lang="en-US" sz="2800" b="1" dirty="0">
              <a:solidFill>
                <a:schemeClr val="bg1"/>
              </a:solidFill>
              <a:cs typeface="Calibri" panose="020F0502020204030204"/>
            </a:endParaRPr>
          </a:p>
        </p:txBody>
      </p:sp>
      <p:pic>
        <p:nvPicPr>
          <p:cNvPr id="9219" name="Picture 3"/>
          <p:cNvPicPr>
            <a:picLocks noChangeAspect="1" noChangeArrowheads="1"/>
          </p:cNvPicPr>
          <p:nvPr/>
        </p:nvPicPr>
        <p:blipFill>
          <a:blip r:embed="rId3"/>
          <a:srcRect/>
          <a:stretch>
            <a:fillRect/>
          </a:stretch>
        </p:blipFill>
        <p:spPr bwMode="auto">
          <a:xfrm>
            <a:off x="457200" y="685801"/>
            <a:ext cx="5181600" cy="2057400"/>
          </a:xfrm>
          <a:prstGeom prst="rect">
            <a:avLst/>
          </a:prstGeom>
          <a:noFill/>
          <a:ln w="9525">
            <a:noFill/>
            <a:miter lim="800000"/>
            <a:headEnd/>
            <a:tailEnd/>
          </a:ln>
          <a:effectLst/>
        </p:spPr>
      </p:pic>
      <p:pic>
        <p:nvPicPr>
          <p:cNvPr id="9220" name="Picture 4" descr="C:\Users\Desperado\Desktop\Untitled2.jpg"/>
          <p:cNvPicPr>
            <a:picLocks noChangeAspect="1" noChangeArrowheads="1"/>
          </p:cNvPicPr>
          <p:nvPr/>
        </p:nvPicPr>
        <p:blipFill>
          <a:blip r:embed="rId4"/>
          <a:srcRect/>
          <a:stretch>
            <a:fillRect/>
          </a:stretch>
        </p:blipFill>
        <p:spPr bwMode="auto">
          <a:xfrm>
            <a:off x="7543800" y="2819400"/>
            <a:ext cx="4465820" cy="2971800"/>
          </a:xfrm>
          <a:prstGeom prst="rect">
            <a:avLst/>
          </a:prstGeom>
          <a:noFill/>
        </p:spPr>
      </p:pic>
    </p:spTree>
  </p:cSld>
  <p:clrMapOvr>
    <a:masterClrMapping/>
  </p:clrMapOvr>
  <p:timing>
    <p:tnLst>
      <p:par>
        <p:cTn id="1" dur="indefinite" restart="never" nodeType="tmRoot"/>
      </p:par>
    </p:tnLst>
    <p:bldLst>
      <p:bldP spid="2" grpId="0" animBg="1"/>
      <p:bldP spid="2" grpId="1" animBg="1"/>
      <p:bldP spid="3" grpId="0"/>
      <p:bldP spid="5" grpId="0"/>
      <p:bldP spid="7" grpId="0"/>
      <p:bldP spid="8" grpId="0"/>
      <p:bldP spid="9" grpId="0"/>
      <p:bldP spid="10" grpId="0"/>
      <p:bldP spid="11" grpId="0" animBg="1"/>
      <p:bldP spid="1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7620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Puzzle type</a:t>
            </a:r>
            <a:endParaRPr lang="en-IN" sz="4000" dirty="0"/>
          </a:p>
        </p:txBody>
      </p:sp>
      <p:sp>
        <p:nvSpPr>
          <p:cNvPr id="4" name="object 4"/>
          <p:cNvSpPr txBox="1"/>
          <p:nvPr/>
        </p:nvSpPr>
        <p:spPr>
          <a:xfrm>
            <a:off x="228600" y="990600"/>
            <a:ext cx="11658600" cy="1292662"/>
          </a:xfrm>
          <a:prstGeom prst="rect">
            <a:avLst/>
          </a:prstGeom>
        </p:spPr>
        <p:txBody>
          <a:bodyPr vert="horz" wrap="square" lIns="0" tIns="0" rIns="0" bIns="0" rtlCol="0">
            <a:spAutoFit/>
          </a:bodyPr>
          <a:lstStyle/>
          <a:p>
            <a:pPr marL="457200" indent="-457200">
              <a:buFont typeface="+mj-lt"/>
              <a:buAutoNum type="arabicPeriod"/>
              <a:defRPr/>
            </a:pPr>
            <a:r>
              <a:rPr lang="en-US" sz="2800" dirty="0"/>
              <a:t>Eight persons in three generation of the family. K is daughter in law of G. M is father of L, who is daughter-in-law of P. H is brother-in-law of G and only son of F. T is grandson of F. H is unmarried. G is male. M has two child.</a:t>
            </a:r>
            <a:endParaRPr lang="en-US" sz="2800" dirty="0"/>
          </a:p>
        </p:txBody>
      </p:sp>
      <p:sp>
        <p:nvSpPr>
          <p:cNvPr id="5" name="object 5"/>
          <p:cNvSpPr txBox="1"/>
          <p:nvPr/>
        </p:nvSpPr>
        <p:spPr>
          <a:xfrm>
            <a:off x="381000" y="2769513"/>
            <a:ext cx="11811000" cy="861774"/>
          </a:xfrm>
          <a:prstGeom prst="rect">
            <a:avLst/>
          </a:prstGeom>
        </p:spPr>
        <p:txBody>
          <a:bodyPr vert="horz" wrap="square" lIns="0" tIns="0" rIns="0" bIns="0" rtlCol="0">
            <a:spAutoFit/>
          </a:bodyPr>
          <a:lstStyle/>
          <a:p>
            <a:pPr marL="457200" indent="-457200">
              <a:defRPr/>
            </a:pPr>
            <a:r>
              <a:rPr lang="en-US" sz="2800" b="1" dirty="0"/>
              <a:t>1. How is M related to G? </a:t>
            </a:r>
            <a:endParaRPr lang="en-US" sz="2800" b="1" dirty="0">
              <a:solidFill>
                <a:srgbClr val="00B0F0"/>
              </a:solidFill>
            </a:endParaRPr>
          </a:p>
          <a:p>
            <a:pPr>
              <a:buNone/>
            </a:pPr>
            <a:r>
              <a:rPr lang="en-US" sz="2800" dirty="0"/>
              <a:t>(a) Father (b) Brother (c) Father-in- law  (d) Brother-in-law (e) None of these</a:t>
            </a:r>
            <a:endParaRPr lang="en-US" sz="2800" dirty="0"/>
          </a:p>
        </p:txBody>
      </p:sp>
      <p:sp>
        <p:nvSpPr>
          <p:cNvPr id="8" name="object 5"/>
          <p:cNvSpPr txBox="1"/>
          <p:nvPr/>
        </p:nvSpPr>
        <p:spPr>
          <a:xfrm>
            <a:off x="457200" y="3733800"/>
            <a:ext cx="11734800" cy="861774"/>
          </a:xfrm>
          <a:prstGeom prst="rect">
            <a:avLst/>
          </a:prstGeom>
        </p:spPr>
        <p:txBody>
          <a:bodyPr vert="horz" wrap="square" lIns="0" tIns="0" rIns="0" bIns="0" rtlCol="0">
            <a:spAutoFit/>
          </a:bodyPr>
          <a:lstStyle/>
          <a:p>
            <a:pPr>
              <a:buNone/>
            </a:pPr>
            <a:r>
              <a:rPr lang="en-US" sz="2800" dirty="0"/>
              <a:t>2. </a:t>
            </a:r>
            <a:r>
              <a:rPr lang="en-US" sz="2800" b="1" dirty="0"/>
              <a:t>How is K related to L? </a:t>
            </a:r>
            <a:endParaRPr lang="en-US" sz="2800" b="1" dirty="0"/>
          </a:p>
          <a:p>
            <a:pPr>
              <a:buNone/>
            </a:pPr>
            <a:r>
              <a:rPr lang="en-US" sz="2800" dirty="0"/>
              <a:t>	(a) Daughter-in-law (b) Sister (c) Mother-in-law (e) Daughter </a:t>
            </a:r>
            <a:endParaRPr lang="en-US" sz="2800" dirty="0">
              <a:solidFill>
                <a:srgbClr val="000000"/>
              </a:solidFill>
              <a:cs typeface="Calibri" panose="020F0502020204030204"/>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5" name="object 5"/>
          <p:cNvSpPr txBox="1"/>
          <p:nvPr/>
        </p:nvSpPr>
        <p:spPr>
          <a:xfrm>
            <a:off x="457200" y="4876800"/>
            <a:ext cx="11734800" cy="861774"/>
          </a:xfrm>
          <a:prstGeom prst="rect">
            <a:avLst/>
          </a:prstGeom>
        </p:spPr>
        <p:txBody>
          <a:bodyPr vert="horz" wrap="square" lIns="0" tIns="0" rIns="0" bIns="0" rtlCol="0">
            <a:spAutoFit/>
          </a:bodyPr>
          <a:lstStyle/>
          <a:p>
            <a:pPr>
              <a:buNone/>
            </a:pPr>
            <a:r>
              <a:rPr lang="en-US" sz="2800" b="1" dirty="0"/>
              <a:t>3. Who among the following is son of M? </a:t>
            </a:r>
            <a:endParaRPr lang="en-US" sz="2800" b="1" dirty="0"/>
          </a:p>
          <a:p>
            <a:pPr>
              <a:buNone/>
            </a:pPr>
            <a:r>
              <a:rPr lang="en-US" sz="2800" dirty="0"/>
              <a:t>		(a) H (b) G(c) T (d) L (e) None of these </a:t>
            </a:r>
            <a:endParaRPr lang="en-US" sz="2800" dirty="0"/>
          </a:p>
        </p:txBody>
      </p:sp>
    </p:spTree>
  </p:cSld>
  <p:clrMapOvr>
    <a:masterClrMapping/>
  </p:clrMapOvr>
  <p:timing>
    <p:tnLst>
      <p:par>
        <p:cTn id="1" dur="indefinite" restart="never" nodeType="tmRoot"/>
      </p:par>
    </p:tnLst>
    <p:bldLst>
      <p:bldP spid="2" grpId="0" animBg="1"/>
      <p:bldP spid="2" grpId="1" animBg="1"/>
      <p:bldP spid="3" grpId="0"/>
      <p:bldP spid="4" grpId="0"/>
      <p:bldP spid="5" grpId="0"/>
      <p:bldP spid="8"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3;p2"/>
          <p:cNvSpPr txBox="1"/>
          <p:nvPr/>
        </p:nvSpPr>
        <p:spPr>
          <a:xfrm>
            <a:off x="4114800" y="3048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7" name="Google Shape;83;p2"/>
          <p:cNvSpPr txBox="1"/>
          <p:nvPr/>
        </p:nvSpPr>
        <p:spPr>
          <a:xfrm>
            <a:off x="6324600" y="1371600"/>
            <a:ext cx="56388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Q1) Father-in- law </a:t>
            </a:r>
            <a:endParaRPr lang="en-US" sz="2800" b="1" dirty="0">
              <a:solidFill>
                <a:schemeClr val="bg1"/>
              </a:solidFill>
              <a:cs typeface="Calibri" panose="020F0502020204030204"/>
            </a:endParaRPr>
          </a:p>
        </p:txBody>
      </p:sp>
      <p:sp>
        <p:nvSpPr>
          <p:cNvPr id="9" name="Google Shape;83;p2"/>
          <p:cNvSpPr txBox="1"/>
          <p:nvPr/>
        </p:nvSpPr>
        <p:spPr>
          <a:xfrm>
            <a:off x="6324600" y="2209800"/>
            <a:ext cx="56388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Q2) Daughter-in-law </a:t>
            </a:r>
            <a:endParaRPr lang="en-US" sz="2800" b="1" dirty="0">
              <a:solidFill>
                <a:schemeClr val="bg1"/>
              </a:solidFill>
              <a:cs typeface="Calibri" panose="020F0502020204030204"/>
            </a:endParaRPr>
          </a:p>
        </p:txBody>
      </p:sp>
      <p:sp>
        <p:nvSpPr>
          <p:cNvPr id="10" name="Google Shape;83;p2"/>
          <p:cNvSpPr txBox="1"/>
          <p:nvPr/>
        </p:nvSpPr>
        <p:spPr>
          <a:xfrm>
            <a:off x="6400800" y="3048000"/>
            <a:ext cx="56388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Q3) </a:t>
            </a:r>
            <a:r>
              <a:rPr lang="en-US" sz="2800" dirty="0"/>
              <a:t> </a:t>
            </a:r>
            <a:r>
              <a:rPr lang="en-US" sz="2800" b="1" dirty="0">
                <a:solidFill>
                  <a:schemeClr val="bg1"/>
                </a:solidFill>
              </a:rPr>
              <a:t>H</a:t>
            </a:r>
            <a:endParaRPr lang="en-US" sz="2800" b="1" dirty="0">
              <a:solidFill>
                <a:schemeClr val="bg1"/>
              </a:solidFill>
              <a:cs typeface="Calibri" panose="020F0502020204030204"/>
            </a:endParaRPr>
          </a:p>
        </p:txBody>
      </p:sp>
      <p:pic>
        <p:nvPicPr>
          <p:cNvPr id="11266" name="Picture 2"/>
          <p:cNvPicPr>
            <a:picLocks noChangeAspect="1" noChangeArrowheads="1"/>
          </p:cNvPicPr>
          <p:nvPr/>
        </p:nvPicPr>
        <p:blipFill>
          <a:blip r:embed="rId1"/>
          <a:srcRect/>
          <a:stretch>
            <a:fillRect/>
          </a:stretch>
        </p:blipFill>
        <p:spPr bwMode="auto">
          <a:xfrm>
            <a:off x="457200" y="1524000"/>
            <a:ext cx="5599315" cy="4495800"/>
          </a:xfrm>
          <a:prstGeom prst="rect">
            <a:avLst/>
          </a:prstGeom>
          <a:noFill/>
          <a:ln w="9525">
            <a:noFill/>
            <a:miter lim="800000"/>
            <a:headEnd/>
            <a:tailEnd/>
          </a:ln>
          <a:effectLst/>
        </p:spPr>
      </p:pic>
    </p:spTree>
  </p:cSld>
  <p:clrMapOvr>
    <a:masterClrMapping/>
  </p:clrMapOvr>
  <p:timing>
    <p:tnLst>
      <p:par>
        <p:cTn id="1" dur="indefinite" restart="never" nodeType="tmRoot"/>
      </p:par>
    </p:tnLst>
    <p:bldLst>
      <p:bldP spid="6" grpId="0" animBg="1"/>
      <p:bldP spid="7" grpId="0" animBg="1"/>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lgn="ctr">
              <a:buClr>
                <a:schemeClr val="dk1"/>
              </a:buClr>
              <a:buSzPts val="1600"/>
            </a:pPr>
            <a:r>
              <a:rPr lang="en-IN" sz="3600" dirty="0">
                <a:solidFill>
                  <a:schemeClr val="dk1"/>
                </a:solidFill>
                <a:latin typeface="Merriweather" panose="00000500000000000000"/>
                <a:ea typeface="Merriweather" panose="00000500000000000000"/>
                <a:cs typeface="Merriweather" panose="00000500000000000000"/>
                <a:sym typeface="Merriweather" panose="00000500000000000000"/>
              </a:rPr>
              <a:t>Get the answers.</a:t>
            </a:r>
            <a:endParaRPr lang="en-IN" sz="4000" dirty="0"/>
          </a:p>
        </p:txBody>
      </p:sp>
      <p:sp>
        <p:nvSpPr>
          <p:cNvPr id="4" name="object 4"/>
          <p:cNvSpPr txBox="1"/>
          <p:nvPr/>
        </p:nvSpPr>
        <p:spPr>
          <a:xfrm>
            <a:off x="228600" y="990600"/>
            <a:ext cx="11658600" cy="2585323"/>
          </a:xfrm>
          <a:prstGeom prst="rect">
            <a:avLst/>
          </a:prstGeom>
        </p:spPr>
        <p:txBody>
          <a:bodyPr vert="horz" wrap="square" lIns="0" tIns="0" rIns="0" bIns="0" rtlCol="0">
            <a:spAutoFit/>
          </a:bodyPr>
          <a:lstStyle/>
          <a:p>
            <a:r>
              <a:rPr lang="en-US" sz="2800" dirty="0"/>
              <a:t>1. Pointing to a woman in a photograph a man says ‘‘she is the only daughter of my wife's mother-in-law." How is the woman related to the man?</a:t>
            </a:r>
            <a:endParaRPr lang="en-US" sz="2800" dirty="0"/>
          </a:p>
          <a:p>
            <a:r>
              <a:rPr lang="en-US" sz="2800" dirty="0"/>
              <a:t>(a) Daughter</a:t>
            </a:r>
            <a:endParaRPr lang="en-US" sz="2800" dirty="0"/>
          </a:p>
          <a:p>
            <a:r>
              <a:rPr lang="en-US" sz="2800" dirty="0"/>
              <a:t>(b) Wife</a:t>
            </a:r>
            <a:endParaRPr lang="en-US" sz="2800" dirty="0"/>
          </a:p>
          <a:p>
            <a:r>
              <a:rPr lang="en-US" sz="2800" dirty="0"/>
              <a:t>(c) Sister</a:t>
            </a:r>
            <a:endParaRPr lang="en-US" sz="2800" dirty="0"/>
          </a:p>
          <a:p>
            <a:r>
              <a:rPr lang="en-US" sz="2800" dirty="0"/>
              <a:t>(d) Sister-in-law</a:t>
            </a:r>
            <a:endParaRPr lang="en-US" sz="2800" dirty="0"/>
          </a:p>
        </p:txBody>
      </p:sp>
      <p:sp>
        <p:nvSpPr>
          <p:cNvPr id="8" name="object 5"/>
          <p:cNvSpPr txBox="1"/>
          <p:nvPr/>
        </p:nvSpPr>
        <p:spPr>
          <a:xfrm>
            <a:off x="152400" y="3810000"/>
            <a:ext cx="11734800" cy="2585323"/>
          </a:xfrm>
          <a:prstGeom prst="rect">
            <a:avLst/>
          </a:prstGeom>
        </p:spPr>
        <p:txBody>
          <a:bodyPr vert="horz" wrap="square" lIns="0" tIns="0" rIns="0" bIns="0" rtlCol="0">
            <a:spAutoFit/>
          </a:bodyPr>
          <a:lstStyle/>
          <a:p>
            <a:r>
              <a:rPr lang="en-US" sz="2800" dirty="0"/>
              <a:t>2. Sushant said "This girl is the wife of the grandson of my mother. How is Sushant to the girl?</a:t>
            </a:r>
            <a:endParaRPr lang="en-US" sz="2800" dirty="0"/>
          </a:p>
          <a:p>
            <a:r>
              <a:rPr lang="en-US" sz="2800" dirty="0"/>
              <a:t>(a) Father</a:t>
            </a:r>
            <a:endParaRPr lang="en-US" sz="2800" dirty="0"/>
          </a:p>
          <a:p>
            <a:r>
              <a:rPr lang="en-US" sz="2800" dirty="0"/>
              <a:t>(b) Grandfather</a:t>
            </a:r>
            <a:endParaRPr lang="en-US" sz="2800" dirty="0"/>
          </a:p>
          <a:p>
            <a:r>
              <a:rPr lang="en-US" sz="2800" dirty="0"/>
              <a:t>(c) Husband</a:t>
            </a:r>
            <a:endParaRPr lang="en-US" sz="2800" dirty="0"/>
          </a:p>
          <a:p>
            <a:r>
              <a:rPr lang="en-US" sz="2800" dirty="0"/>
              <a:t>(d) Father-in-law</a:t>
            </a:r>
            <a:endParaRPr lang="en-US" sz="2800" dirty="0">
              <a:solidFill>
                <a:srgbClr val="000000"/>
              </a:solidFill>
              <a:cs typeface="Calibri" panose="020F0502020204030204"/>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2" grpId="1" animBg="1"/>
      <p:bldP spid="3" grpId="0"/>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195400" y="432104"/>
            <a:ext cx="5624169" cy="551433"/>
          </a:xfrm>
          <a:prstGeom prst="rect">
            <a:avLst/>
          </a:prstGeom>
        </p:spPr>
        <p:txBody>
          <a:bodyPr vert="horz" wrap="square" lIns="0" tIns="0" rIns="0" bIns="0" rtlCol="0">
            <a:spAutoFit/>
          </a:bodyPr>
          <a:lstStyle/>
          <a:p>
            <a:pPr marL="0" marR="0">
              <a:lnSpc>
                <a:spcPts val="4315"/>
              </a:lnSpc>
              <a:spcBef>
                <a:spcPts val="0"/>
              </a:spcBef>
              <a:spcAft>
                <a:spcPts val="0"/>
              </a:spcAft>
            </a:pPr>
            <a:r>
              <a:rPr lang="en-US" sz="3600" dirty="0">
                <a:solidFill>
                  <a:srgbClr val="376092"/>
                </a:solidFill>
                <a:latin typeface="MBVGBA+HODIVK+NunitoSans-Bold,Bold" panose="02000500000000000000"/>
                <a:cs typeface="MBVGBA+HODIVK+NunitoSans-Bold,Bold" panose="02000500000000000000"/>
              </a:rPr>
              <a:t>Quantitative Aptitude</a:t>
            </a:r>
            <a:endParaRPr sz="3600" dirty="0">
              <a:solidFill>
                <a:srgbClr val="376092"/>
              </a:solidFill>
              <a:latin typeface="MBVGBA+HODIVK+NunitoSans-Bold,Bold" panose="02000500000000000000"/>
              <a:cs typeface="MBVGBA+HODIVK+NunitoSans-Bold,Bold" panose="02000500000000000000"/>
            </a:endParaRPr>
          </a:p>
        </p:txBody>
      </p:sp>
      <p:sp>
        <p:nvSpPr>
          <p:cNvPr id="4" name="object 4"/>
          <p:cNvSpPr txBox="1"/>
          <p:nvPr/>
        </p:nvSpPr>
        <p:spPr>
          <a:xfrm>
            <a:off x="654207" y="1691622"/>
            <a:ext cx="9099393" cy="2975173"/>
          </a:xfrm>
          <a:prstGeom prst="rect">
            <a:avLst/>
          </a:prstGeom>
        </p:spPr>
        <p:txBody>
          <a:bodyPr vert="horz" wrap="square" lIns="0" tIns="0" rIns="0" bIns="0" rtlCol="0">
            <a:spAutoFit/>
          </a:bodyPr>
          <a:lstStyle/>
          <a:p>
            <a:pPr marL="0" marR="0">
              <a:lnSpc>
                <a:spcPts val="4000"/>
              </a:lnSpc>
              <a:spcBef>
                <a:spcPts val="0"/>
              </a:spcBef>
              <a:spcAft>
                <a:spcPts val="0"/>
              </a:spcAft>
            </a:pPr>
            <a:r>
              <a:rPr sz="4000" dirty="0">
                <a:solidFill>
                  <a:srgbClr val="000000"/>
                </a:solidFill>
                <a:latin typeface="Calibri" panose="020F0502020204030204"/>
                <a:cs typeface="Calibri" panose="020F0502020204030204"/>
              </a:rPr>
              <a:t>Course</a:t>
            </a:r>
            <a:r>
              <a:rPr sz="4000" spc="-150"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Code</a:t>
            </a:r>
            <a:r>
              <a:rPr sz="4000" spc="-87" dirty="0">
                <a:solidFill>
                  <a:srgbClr val="000000"/>
                </a:solidFill>
                <a:latin typeface="Times New Roman" panose="02020603050405020304"/>
                <a:cs typeface="Times New Roman" panose="02020603050405020304"/>
              </a:rPr>
              <a:t> </a:t>
            </a:r>
            <a:r>
              <a:rPr sz="4000">
                <a:solidFill>
                  <a:srgbClr val="000000"/>
                </a:solidFill>
                <a:latin typeface="Calibri" panose="020F0502020204030204"/>
                <a:cs typeface="Calibri" panose="020F0502020204030204"/>
              </a:rPr>
              <a:t>:</a:t>
            </a:r>
            <a:r>
              <a:rPr sz="4000" spc="-93">
                <a:solidFill>
                  <a:srgbClr val="000000"/>
                </a:solidFill>
                <a:latin typeface="Times New Roman" panose="02020603050405020304"/>
                <a:cs typeface="Times New Roman" panose="02020603050405020304"/>
              </a:rPr>
              <a:t> </a:t>
            </a:r>
            <a:r>
              <a:rPr lang="en-US" sz="4000" dirty="0">
                <a:solidFill>
                  <a:srgbClr val="000000"/>
                </a:solidFill>
                <a:latin typeface="Calibri" panose="020F0502020204030204"/>
                <a:cs typeface="Calibri" panose="020F0502020204030204"/>
              </a:rPr>
              <a:t>B</a:t>
            </a:r>
            <a:r>
              <a:rPr sz="4000">
                <a:solidFill>
                  <a:srgbClr val="000000"/>
                </a:solidFill>
                <a:latin typeface="Calibri" panose="020F0502020204030204"/>
                <a:cs typeface="Calibri" panose="020F0502020204030204"/>
              </a:rPr>
              <a:t>STS10</a:t>
            </a:r>
            <a:r>
              <a:rPr lang="en-US" sz="4000" dirty="0">
                <a:solidFill>
                  <a:srgbClr val="000000"/>
                </a:solidFill>
                <a:latin typeface="Calibri" panose="020F0502020204030204"/>
                <a:cs typeface="Calibri" panose="020F0502020204030204"/>
              </a:rPr>
              <a:t>1P</a:t>
            </a:r>
            <a:endParaRPr sz="4000" dirty="0">
              <a:solidFill>
                <a:srgbClr val="000000"/>
              </a:solidFill>
              <a:latin typeface="Calibri" panose="020F0502020204030204"/>
              <a:cs typeface="Calibri" panose="020F0502020204030204"/>
            </a:endParaRPr>
          </a:p>
          <a:p>
            <a:pPr>
              <a:lnSpc>
                <a:spcPts val="4000"/>
              </a:lnSpc>
              <a:spcBef>
                <a:spcPts val="800"/>
              </a:spcBef>
            </a:pPr>
            <a:r>
              <a:rPr sz="4000" dirty="0">
                <a:solidFill>
                  <a:srgbClr val="000000"/>
                </a:solidFill>
                <a:latin typeface="Calibri" panose="020F0502020204030204"/>
                <a:cs typeface="Calibri" panose="020F0502020204030204"/>
              </a:rPr>
              <a:t>Course</a:t>
            </a:r>
            <a:r>
              <a:rPr sz="4000" spc="-150" dirty="0">
                <a:solidFill>
                  <a:srgbClr val="000000"/>
                </a:solidFill>
                <a:latin typeface="Times New Roman" panose="02020603050405020304"/>
                <a:cs typeface="Times New Roman" panose="02020603050405020304"/>
              </a:rPr>
              <a:t> </a:t>
            </a:r>
            <a:r>
              <a:rPr sz="4000">
                <a:solidFill>
                  <a:srgbClr val="000000"/>
                </a:solidFill>
                <a:latin typeface="Calibri" panose="020F0502020204030204"/>
                <a:cs typeface="Calibri" panose="020F0502020204030204"/>
              </a:rPr>
              <a:t>Title</a:t>
            </a:r>
            <a:r>
              <a:rPr sz="4000" spc="-99">
                <a:solidFill>
                  <a:srgbClr val="000000"/>
                </a:solidFill>
                <a:latin typeface="Times New Roman" panose="02020603050405020304"/>
                <a:cs typeface="Times New Roman" panose="02020603050405020304"/>
              </a:rPr>
              <a:t> </a:t>
            </a:r>
            <a:r>
              <a:rPr sz="4000">
                <a:solidFill>
                  <a:srgbClr val="000000"/>
                </a:solidFill>
                <a:latin typeface="Calibri" panose="020F0502020204030204"/>
                <a:cs typeface="Calibri" panose="020F0502020204030204"/>
              </a:rPr>
              <a:t>:</a:t>
            </a:r>
            <a:r>
              <a:rPr lang="en-US" sz="4000" dirty="0">
                <a:solidFill>
                  <a:srgbClr val="000000"/>
                </a:solidFill>
                <a:latin typeface="Calibri" panose="020F0502020204030204"/>
                <a:cs typeface="Calibri" panose="020F0502020204030204"/>
              </a:rPr>
              <a:t> </a:t>
            </a:r>
            <a:r>
              <a:rPr lang="en-US" sz="4000" dirty="0">
                <a:solidFill>
                  <a:srgbClr val="376092"/>
                </a:solidFill>
                <a:latin typeface="MBVGBA+HODIVK+NunitoSans-Bold,Bold" panose="02000500000000000000"/>
                <a:cs typeface="MBVGBA+HODIVK+NunitoSans-Bold,Bold" panose="02000500000000000000"/>
              </a:rPr>
              <a:t>Quantitative Aptitude</a:t>
            </a:r>
            <a:endParaRPr lang="en-US" sz="4000" dirty="0">
              <a:solidFill>
                <a:srgbClr val="376092"/>
              </a:solidFill>
              <a:latin typeface="MBVGBA+HODIVK+NunitoSans-Bold,Bold" panose="02000500000000000000"/>
              <a:cs typeface="MBVGBA+HODIVK+NunitoSans-Bold,Bold" panose="02000500000000000000"/>
            </a:endParaRPr>
          </a:p>
          <a:p>
            <a:pPr marL="0" marR="0">
              <a:lnSpc>
                <a:spcPts val="4000"/>
              </a:lnSpc>
              <a:spcBef>
                <a:spcPts val="800"/>
              </a:spcBef>
              <a:spcAft>
                <a:spcPts val="0"/>
              </a:spcAft>
            </a:pPr>
            <a:r>
              <a:rPr sz="4000">
                <a:solidFill>
                  <a:srgbClr val="000000"/>
                </a:solidFill>
                <a:latin typeface="Calibri" panose="020F0502020204030204"/>
                <a:cs typeface="Calibri" panose="020F0502020204030204"/>
              </a:rPr>
              <a:t>Credits</a:t>
            </a:r>
            <a:r>
              <a:rPr sz="4000" spc="-135">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a:t>
            </a:r>
            <a:r>
              <a:rPr sz="4000" spc="-93"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1</a:t>
            </a:r>
            <a:endParaRPr sz="4000" dirty="0">
              <a:solidFill>
                <a:srgbClr val="000000"/>
              </a:solidFill>
              <a:latin typeface="Calibri" panose="020F0502020204030204"/>
              <a:cs typeface="Calibri" panose="020F0502020204030204"/>
            </a:endParaRPr>
          </a:p>
          <a:p>
            <a:pPr marL="0" marR="0">
              <a:lnSpc>
                <a:spcPts val="4000"/>
              </a:lnSpc>
              <a:spcBef>
                <a:spcPts val="800"/>
              </a:spcBef>
              <a:spcAft>
                <a:spcPts val="0"/>
              </a:spcAft>
            </a:pPr>
            <a:r>
              <a:rPr sz="4000" dirty="0">
                <a:solidFill>
                  <a:srgbClr val="000000"/>
                </a:solidFill>
                <a:latin typeface="Calibri" panose="020F0502020204030204"/>
                <a:cs typeface="Calibri" panose="020F0502020204030204"/>
              </a:rPr>
              <a:t>Prerequisites</a:t>
            </a:r>
            <a:r>
              <a:rPr sz="4000" spc="-234"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a:t>
            </a:r>
            <a:r>
              <a:rPr sz="4000" spc="-93"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NA</a:t>
            </a:r>
            <a:endParaRPr sz="4000" dirty="0">
              <a:solidFill>
                <a:srgbClr val="000000"/>
              </a:solidFill>
              <a:latin typeface="Calibri" panose="020F0502020204030204"/>
              <a:cs typeface="Calibri" panose="020F0502020204030204"/>
            </a:endParaRPr>
          </a:p>
          <a:p>
            <a:pPr marL="0" marR="0">
              <a:lnSpc>
                <a:spcPts val="4000"/>
              </a:lnSpc>
              <a:spcBef>
                <a:spcPts val="800"/>
              </a:spcBef>
              <a:spcAft>
                <a:spcPts val="0"/>
              </a:spcAft>
            </a:pPr>
            <a:r>
              <a:rPr sz="4000" dirty="0">
                <a:solidFill>
                  <a:srgbClr val="000000"/>
                </a:solidFill>
                <a:latin typeface="Calibri" panose="020F0502020204030204"/>
                <a:cs typeface="Calibri" panose="020F0502020204030204"/>
              </a:rPr>
              <a:t>Antirequisites</a:t>
            </a:r>
            <a:r>
              <a:rPr sz="4000" spc="-255"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a:t>
            </a:r>
            <a:r>
              <a:rPr sz="4000" spc="-93" dirty="0">
                <a:solidFill>
                  <a:srgbClr val="000000"/>
                </a:solidFill>
                <a:latin typeface="Times New Roman" panose="02020603050405020304"/>
                <a:cs typeface="Times New Roman" panose="02020603050405020304"/>
              </a:rPr>
              <a:t> </a:t>
            </a:r>
            <a:r>
              <a:rPr sz="4000" dirty="0">
                <a:solidFill>
                  <a:srgbClr val="000000"/>
                </a:solidFill>
                <a:latin typeface="Calibri" panose="020F0502020204030204"/>
                <a:cs typeface="Calibri" panose="020F0502020204030204"/>
              </a:rPr>
              <a:t>NA</a:t>
            </a:r>
            <a:endParaRPr sz="4000" dirty="0">
              <a:solidFill>
                <a:srgbClr val="000000"/>
              </a:solidFill>
              <a:latin typeface="Calibri" panose="020F0502020204030204"/>
              <a:cs typeface="Calibri" panose="020F0502020204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lgn="ctr">
              <a:buClr>
                <a:schemeClr val="dk1"/>
              </a:buClr>
              <a:buSzPts val="1600"/>
            </a:pPr>
            <a:r>
              <a:rPr lang="en-IN" sz="3600" dirty="0">
                <a:solidFill>
                  <a:schemeClr val="dk1"/>
                </a:solidFill>
                <a:latin typeface="Merriweather" panose="00000500000000000000"/>
                <a:ea typeface="Merriweather" panose="00000500000000000000"/>
                <a:cs typeface="Merriweather" panose="00000500000000000000"/>
                <a:sym typeface="Merriweather" panose="00000500000000000000"/>
              </a:rPr>
              <a:t>Get the answers.</a:t>
            </a:r>
            <a:endParaRPr lang="en-IN" sz="4000" dirty="0"/>
          </a:p>
        </p:txBody>
      </p:sp>
      <p:sp>
        <p:nvSpPr>
          <p:cNvPr id="4" name="object 4"/>
          <p:cNvSpPr txBox="1"/>
          <p:nvPr/>
        </p:nvSpPr>
        <p:spPr>
          <a:xfrm>
            <a:off x="228600" y="990600"/>
            <a:ext cx="11658600" cy="2585323"/>
          </a:xfrm>
          <a:prstGeom prst="rect">
            <a:avLst/>
          </a:prstGeom>
        </p:spPr>
        <p:txBody>
          <a:bodyPr vert="horz" wrap="square" lIns="0" tIns="0" rIns="0" bIns="0" rtlCol="0">
            <a:spAutoFit/>
          </a:bodyPr>
          <a:lstStyle/>
          <a:p>
            <a:r>
              <a:rPr lang="en-US" sz="2800" dirty="0"/>
              <a:t>1. F is the brother of A. C is the daughter of A, K is the sister of F. G is the brother of C. Who is the uncle of G?</a:t>
            </a:r>
            <a:endParaRPr lang="en-US" sz="2800" dirty="0"/>
          </a:p>
          <a:p>
            <a:r>
              <a:rPr lang="en-US" sz="2800" dirty="0"/>
              <a:t>(a) A</a:t>
            </a:r>
            <a:endParaRPr lang="en-US" sz="2800" dirty="0"/>
          </a:p>
          <a:p>
            <a:r>
              <a:rPr lang="en-US" sz="2800" dirty="0"/>
              <a:t>(b) C</a:t>
            </a:r>
            <a:endParaRPr lang="en-US" sz="2800" dirty="0"/>
          </a:p>
          <a:p>
            <a:r>
              <a:rPr lang="en-US" sz="2800" dirty="0"/>
              <a:t>(c) F</a:t>
            </a:r>
            <a:endParaRPr lang="en-US" sz="2800" dirty="0"/>
          </a:p>
          <a:p>
            <a:r>
              <a:rPr lang="en-US" sz="2800" dirty="0"/>
              <a:t>(d) K</a:t>
            </a:r>
            <a:endParaRPr lang="en-US" sz="2800" dirty="0"/>
          </a:p>
        </p:txBody>
      </p:sp>
      <p:sp>
        <p:nvSpPr>
          <p:cNvPr id="8" name="object 5"/>
          <p:cNvSpPr txBox="1"/>
          <p:nvPr/>
        </p:nvSpPr>
        <p:spPr>
          <a:xfrm>
            <a:off x="152400" y="3810000"/>
            <a:ext cx="11734800" cy="2585323"/>
          </a:xfrm>
          <a:prstGeom prst="rect">
            <a:avLst/>
          </a:prstGeom>
        </p:spPr>
        <p:txBody>
          <a:bodyPr vert="horz" wrap="square" lIns="0" tIns="0" rIns="0" bIns="0" rtlCol="0">
            <a:spAutoFit/>
          </a:bodyPr>
          <a:lstStyle/>
          <a:p>
            <a:r>
              <a:rPr lang="en-US" sz="2800" dirty="0"/>
              <a:t>2. A is the uncle of B, who is the daughter of C and C is the daughter-in-law of P. How is A related to P?</a:t>
            </a:r>
            <a:endParaRPr lang="en-US" sz="2800" dirty="0"/>
          </a:p>
          <a:p>
            <a:r>
              <a:rPr lang="en-US" sz="2800" dirty="0"/>
              <a:t>(a) (a) Brother</a:t>
            </a:r>
            <a:endParaRPr lang="en-US" sz="2800" dirty="0"/>
          </a:p>
          <a:p>
            <a:r>
              <a:rPr lang="en-US" sz="2800" dirty="0"/>
              <a:t>(b) Son</a:t>
            </a:r>
            <a:endParaRPr lang="en-US" sz="2800" dirty="0"/>
          </a:p>
          <a:p>
            <a:r>
              <a:rPr lang="en-US" sz="2800" dirty="0"/>
              <a:t>(c) Son-in-law</a:t>
            </a:r>
            <a:endParaRPr lang="en-US" sz="2800" dirty="0"/>
          </a:p>
          <a:p>
            <a:r>
              <a:rPr lang="en-US" sz="2800" dirty="0"/>
              <a:t>(d) None of these</a:t>
            </a:r>
            <a:endParaRPr lang="en-US" sz="2800" dirty="0">
              <a:solidFill>
                <a:srgbClr val="000000"/>
              </a:solidFill>
              <a:cs typeface="Calibri" panose="020F0502020204030204"/>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2" grpId="1" animBg="1"/>
      <p:bldP spid="3" grpId="0"/>
      <p:bldP spid="4"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a:endParaRPr dirty="0"/>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lgn="ctr">
              <a:buClr>
                <a:schemeClr val="dk1"/>
              </a:buClr>
              <a:buSzPts val="1600"/>
            </a:pPr>
            <a:r>
              <a:rPr lang="en-IN" sz="3600" dirty="0">
                <a:solidFill>
                  <a:schemeClr val="dk1"/>
                </a:solidFill>
                <a:latin typeface="Merriweather" panose="00000500000000000000"/>
                <a:ea typeface="Merriweather" panose="00000500000000000000"/>
                <a:cs typeface="Merriweather" panose="00000500000000000000"/>
                <a:sym typeface="Merriweather" panose="00000500000000000000"/>
              </a:rPr>
              <a:t>Get the answers.</a:t>
            </a:r>
            <a:endParaRPr lang="en-IN" sz="4000" dirty="0"/>
          </a:p>
        </p:txBody>
      </p:sp>
      <p:sp>
        <p:nvSpPr>
          <p:cNvPr id="4" name="object 4"/>
          <p:cNvSpPr txBox="1"/>
          <p:nvPr/>
        </p:nvSpPr>
        <p:spPr>
          <a:xfrm>
            <a:off x="228600" y="990600"/>
            <a:ext cx="11658600" cy="4308872"/>
          </a:xfrm>
          <a:prstGeom prst="rect">
            <a:avLst/>
          </a:prstGeom>
        </p:spPr>
        <p:txBody>
          <a:bodyPr vert="horz" wrap="square" lIns="0" tIns="0" rIns="0" bIns="0" rtlCol="0">
            <a:spAutoFit/>
          </a:bodyPr>
          <a:lstStyle/>
          <a:p>
            <a:r>
              <a:rPr lang="en-US" sz="2800" dirty="0"/>
              <a:t>A &amp; B means ‘A is mother of B’</a:t>
            </a:r>
            <a:endParaRPr lang="en-US" sz="2800" dirty="0"/>
          </a:p>
          <a:p>
            <a:r>
              <a:rPr lang="en-US" sz="2800" dirty="0"/>
              <a:t>A % B means ‘A is daughter of B’</a:t>
            </a:r>
            <a:endParaRPr lang="en-US" sz="2800" dirty="0"/>
          </a:p>
          <a:p>
            <a:r>
              <a:rPr lang="en-US" sz="2800" dirty="0"/>
              <a:t>A # B means ‘A is sister of B’</a:t>
            </a:r>
            <a:endParaRPr lang="en-US" sz="2800" dirty="0"/>
          </a:p>
          <a:p>
            <a:r>
              <a:rPr lang="en-US" sz="2800" dirty="0"/>
              <a:t>A $ S B means ‘A is son of B’</a:t>
            </a:r>
            <a:endParaRPr lang="en-US" sz="2800" dirty="0"/>
          </a:p>
          <a:p>
            <a:r>
              <a:rPr lang="en-US" sz="2800" dirty="0"/>
              <a:t>If U &amp; T &amp; K # C % Z $ S, then how is T related to S?</a:t>
            </a:r>
            <a:endParaRPr lang="en-US" sz="2800" dirty="0"/>
          </a:p>
          <a:p>
            <a:endParaRPr lang="en-US" sz="2800" dirty="0"/>
          </a:p>
          <a:p>
            <a:r>
              <a:rPr lang="en-US" sz="2800" dirty="0"/>
              <a:t>(a) Son’s daughter</a:t>
            </a:r>
            <a:endParaRPr lang="en-US" sz="2800" dirty="0"/>
          </a:p>
          <a:p>
            <a:r>
              <a:rPr lang="en-US" sz="2800" dirty="0"/>
              <a:t>(b) Daughter’s Husband</a:t>
            </a:r>
            <a:endParaRPr lang="en-US" sz="2800" dirty="0"/>
          </a:p>
          <a:p>
            <a:r>
              <a:rPr lang="en-US" sz="2800" dirty="0"/>
              <a:t>(c) Son’s wife’s mother</a:t>
            </a:r>
            <a:endParaRPr lang="en-US" sz="2800" dirty="0"/>
          </a:p>
          <a:p>
            <a:r>
              <a:rPr lang="en-US" sz="2800" dirty="0"/>
              <a:t>(d) Son’s wife</a:t>
            </a:r>
            <a:endParaRPr lang="en-US" sz="2800" dirty="0"/>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2" grpId="1" animBg="1"/>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2286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Puzzle type</a:t>
            </a:r>
            <a:endParaRPr lang="en-IN" sz="4000" dirty="0"/>
          </a:p>
        </p:txBody>
      </p:sp>
      <p:sp>
        <p:nvSpPr>
          <p:cNvPr id="4" name="object 4"/>
          <p:cNvSpPr txBox="1"/>
          <p:nvPr/>
        </p:nvSpPr>
        <p:spPr>
          <a:xfrm>
            <a:off x="228600" y="990600"/>
            <a:ext cx="11658600" cy="1723549"/>
          </a:xfrm>
          <a:prstGeom prst="rect">
            <a:avLst/>
          </a:prstGeom>
        </p:spPr>
        <p:txBody>
          <a:bodyPr vert="horz" wrap="square" lIns="0" tIns="0" rIns="0" bIns="0" rtlCol="0">
            <a:spAutoFit/>
          </a:bodyPr>
          <a:lstStyle/>
          <a:p>
            <a:r>
              <a:rPr lang="en-US" sz="2800" dirty="0"/>
              <a:t>Six members of a family namely A, B, C, D, E and F are travelling together. ‘B’ is the son of C but C is not the mother of B. A and C are married couple. E is</a:t>
            </a:r>
            <a:endParaRPr lang="en-US" sz="2800" dirty="0"/>
          </a:p>
          <a:p>
            <a:r>
              <a:rPr lang="en-US" sz="2800" dirty="0"/>
              <a:t>the brother of C. D is the daughter of A. F is the brother of B. How many male members are there in the family?</a:t>
            </a:r>
            <a:endParaRPr lang="en-US" sz="2800" dirty="0"/>
          </a:p>
        </p:txBody>
      </p:sp>
      <p:sp>
        <p:nvSpPr>
          <p:cNvPr id="5" name="object 5"/>
          <p:cNvSpPr txBox="1"/>
          <p:nvPr/>
        </p:nvSpPr>
        <p:spPr>
          <a:xfrm>
            <a:off x="381000" y="3505200"/>
            <a:ext cx="5029200" cy="430887"/>
          </a:xfrm>
          <a:prstGeom prst="rect">
            <a:avLst/>
          </a:prstGeom>
        </p:spPr>
        <p:txBody>
          <a:bodyPr vert="horz" wrap="square" lIns="0" tIns="0" rIns="0" bIns="0" rtlCol="0">
            <a:spAutoFit/>
          </a:bodyPr>
          <a:lstStyle/>
          <a:p>
            <a:r>
              <a:rPr lang="en-US" sz="2800" dirty="0"/>
              <a:t>(a) 1</a:t>
            </a:r>
            <a:endParaRPr lang="en-US" sz="2800" dirty="0">
              <a:solidFill>
                <a:srgbClr val="000000"/>
              </a:solidFill>
              <a:cs typeface="Calibri" panose="020F0502020204030204"/>
            </a:endParaRPr>
          </a:p>
        </p:txBody>
      </p:sp>
      <p:sp>
        <p:nvSpPr>
          <p:cNvPr id="7" name="object 5"/>
          <p:cNvSpPr txBox="1"/>
          <p:nvPr/>
        </p:nvSpPr>
        <p:spPr>
          <a:xfrm>
            <a:off x="381000" y="3962400"/>
            <a:ext cx="5029200" cy="430887"/>
          </a:xfrm>
          <a:prstGeom prst="rect">
            <a:avLst/>
          </a:prstGeom>
        </p:spPr>
        <p:txBody>
          <a:bodyPr vert="horz" wrap="square" lIns="0" tIns="0" rIns="0" bIns="0" rtlCol="0">
            <a:spAutoFit/>
          </a:bodyPr>
          <a:lstStyle/>
          <a:p>
            <a:r>
              <a:rPr lang="en-US" sz="2800" dirty="0"/>
              <a:t>(b) 2</a:t>
            </a:r>
            <a:endParaRPr lang="en-US" sz="2800" dirty="0">
              <a:solidFill>
                <a:srgbClr val="000000"/>
              </a:solidFill>
              <a:cs typeface="Calibri" panose="020F0502020204030204"/>
            </a:endParaRPr>
          </a:p>
        </p:txBody>
      </p:sp>
      <p:sp>
        <p:nvSpPr>
          <p:cNvPr id="8" name="object 5"/>
          <p:cNvSpPr txBox="1"/>
          <p:nvPr/>
        </p:nvSpPr>
        <p:spPr>
          <a:xfrm>
            <a:off x="381000" y="4419600"/>
            <a:ext cx="5943600" cy="430887"/>
          </a:xfrm>
          <a:prstGeom prst="rect">
            <a:avLst/>
          </a:prstGeom>
        </p:spPr>
        <p:txBody>
          <a:bodyPr vert="horz" wrap="square" lIns="0" tIns="0" rIns="0" bIns="0" rtlCol="0">
            <a:spAutoFit/>
          </a:bodyPr>
          <a:lstStyle/>
          <a:p>
            <a:r>
              <a:rPr lang="en-US" sz="2800" dirty="0"/>
              <a:t>(c) 3</a:t>
            </a:r>
            <a:endParaRPr lang="en-US" sz="2800" dirty="0">
              <a:solidFill>
                <a:srgbClr val="000000"/>
              </a:solidFill>
              <a:cs typeface="Calibri" panose="020F0502020204030204"/>
            </a:endParaRPr>
          </a:p>
        </p:txBody>
      </p:sp>
      <p:sp>
        <p:nvSpPr>
          <p:cNvPr id="9" name="object 5"/>
          <p:cNvSpPr txBox="1"/>
          <p:nvPr/>
        </p:nvSpPr>
        <p:spPr>
          <a:xfrm>
            <a:off x="381000" y="4876800"/>
            <a:ext cx="5029200" cy="430887"/>
          </a:xfrm>
          <a:prstGeom prst="rect">
            <a:avLst/>
          </a:prstGeom>
        </p:spPr>
        <p:txBody>
          <a:bodyPr vert="horz" wrap="square" lIns="0" tIns="0" rIns="0" bIns="0" rtlCol="0">
            <a:spAutoFit/>
          </a:bodyPr>
          <a:lstStyle/>
          <a:p>
            <a:r>
              <a:rPr lang="en-US" sz="2800" dirty="0"/>
              <a:t>(d) 4</a:t>
            </a:r>
            <a:endParaRPr lang="en-US" sz="2800" dirty="0">
              <a:solidFill>
                <a:srgbClr val="000000"/>
              </a:solidFill>
              <a:cs typeface="Calibri" panose="020F0502020204030204"/>
            </a:endParaRPr>
          </a:p>
        </p:txBody>
      </p:sp>
      <p:sp>
        <p:nvSpPr>
          <p:cNvPr id="10" name="object 5"/>
          <p:cNvSpPr txBox="1"/>
          <p:nvPr/>
        </p:nvSpPr>
        <p:spPr>
          <a:xfrm>
            <a:off x="381000" y="5410200"/>
            <a:ext cx="502920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2" grpId="1" animBg="1"/>
      <p:bldP spid="3" grpId="0"/>
      <p:bldP spid="4" grpId="0"/>
      <p:bldP spid="5" grpId="0"/>
      <p:bldP spid="7" grpId="0"/>
      <p:bldP spid="8"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103582" y="2360516"/>
            <a:ext cx="6181344" cy="1256284"/>
          </a:xfrm>
          <a:prstGeom prst="rect">
            <a:avLst/>
          </a:prstGeom>
        </p:spPr>
        <p:txBody>
          <a:bodyPr vert="horz" wrap="square" lIns="0" tIns="0" rIns="0" bIns="0" rtlCol="0">
            <a:spAutoFit/>
          </a:bodyPr>
          <a:lstStyle/>
          <a:p>
            <a:pPr marL="0" marR="0">
              <a:lnSpc>
                <a:spcPts val="9590"/>
              </a:lnSpc>
              <a:spcBef>
                <a:spcPts val="0"/>
              </a:spcBef>
              <a:spcAft>
                <a:spcPts val="0"/>
              </a:spcAft>
            </a:pPr>
            <a:r>
              <a:rPr sz="8000" dirty="0">
                <a:solidFill>
                  <a:srgbClr val="4F81BD"/>
                </a:solidFill>
                <a:latin typeface="MBVGBA+HODIVK+NunitoSans-Bold,Bold" panose="02000500000000000000"/>
                <a:cs typeface="MBVGBA+HODIVK+NunitoSans-Bold,Bold" panose="02000500000000000000"/>
              </a:rPr>
              <a:t>THANK</a:t>
            </a:r>
            <a:r>
              <a:rPr sz="8000" spc="168" dirty="0">
                <a:solidFill>
                  <a:srgbClr val="4F81BD"/>
                </a:solidFill>
                <a:latin typeface="MBVGBA+HODIVK+NunitoSans-Bold,Bold" panose="02000500000000000000"/>
                <a:cs typeface="MBVGBA+HODIVK+NunitoSans-Bold,Bold" panose="02000500000000000000"/>
              </a:rPr>
              <a:t> </a:t>
            </a:r>
            <a:r>
              <a:rPr sz="8000" dirty="0">
                <a:solidFill>
                  <a:srgbClr val="4F81BD"/>
                </a:solidFill>
                <a:latin typeface="MBVGBA+HODIVK+NunitoSans-Bold,Bold" panose="02000500000000000000"/>
                <a:cs typeface="MBVGBA+HODIVK+NunitoSans-Bold,Bold" panose="02000500000000000000"/>
              </a:rPr>
              <a:t>YOU</a:t>
            </a:r>
            <a:endParaRPr sz="8000" dirty="0">
              <a:solidFill>
                <a:srgbClr val="4F81BD"/>
              </a:solidFill>
              <a:latin typeface="MBVGBA+HODIVK+NunitoSans-Bold,Bold" panose="02000500000000000000"/>
              <a:cs typeface="MBVGBA+HODIVK+NunitoSans-Bold,Bold" panose="02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0"/>
            <a:ext cx="8613934" cy="923330"/>
          </a:xfrm>
        </p:spPr>
        <p:txBody>
          <a:bodyPr/>
          <a:lstStyle/>
          <a:p>
            <a:pPr algn="ctr"/>
            <a:r>
              <a:rPr lang="en-US" sz="6000" b="1"/>
              <a:t>Blood Relation 1.2</a:t>
            </a:r>
            <a:endParaRPr lang="en-US" sz="6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1600200" y="457200"/>
            <a:ext cx="8686800" cy="551433"/>
          </a:xfrm>
          <a:prstGeom prst="rect">
            <a:avLst/>
          </a:prstGeom>
        </p:spPr>
        <p:txBody>
          <a:bodyPr vert="horz" wrap="square" lIns="0" tIns="0" rIns="0" bIns="0" rtlCol="0">
            <a:spAutoFit/>
          </a:bodyPr>
          <a:lstStyle/>
          <a:p>
            <a:pPr marL="0" marR="0">
              <a:lnSpc>
                <a:spcPts val="4315"/>
              </a:lnSpc>
              <a:spcBef>
                <a:spcPts val="0"/>
              </a:spcBef>
              <a:spcAft>
                <a:spcPts val="0"/>
              </a:spcAft>
            </a:pPr>
            <a:r>
              <a:rPr lang="en-US" sz="3600" dirty="0">
                <a:solidFill>
                  <a:srgbClr val="376092"/>
                </a:solidFill>
                <a:latin typeface="MBVGBA+HODIVK+NunitoSans-Bold,Bold" panose="02000500000000000000"/>
                <a:cs typeface="MBVGBA+HODIVK+NunitoSans-Bold,Bold" panose="02000500000000000000"/>
              </a:rPr>
              <a:t>Types of Blood Relation Questions</a:t>
            </a:r>
            <a:endParaRPr sz="3600" dirty="0">
              <a:solidFill>
                <a:srgbClr val="376092"/>
              </a:solidFill>
              <a:latin typeface="MBVGBA+HODIVK+NunitoSans-Bold,Bold" panose="02000500000000000000"/>
              <a:cs typeface="MBVGBA+HODIVK+NunitoSans-Bold,Bold" panose="02000500000000000000"/>
            </a:endParaRPr>
          </a:p>
        </p:txBody>
      </p:sp>
      <p:sp>
        <p:nvSpPr>
          <p:cNvPr id="6" name="Google Shape;81;p2"/>
          <p:cNvSpPr txBox="1"/>
          <p:nvPr/>
        </p:nvSpPr>
        <p:spPr>
          <a:xfrm>
            <a:off x="990600" y="1828800"/>
            <a:ext cx="5257800" cy="523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2800" i="1" dirty="0">
                <a:solidFill>
                  <a:schemeClr val="dk1"/>
                </a:solidFill>
                <a:latin typeface="Merriweather" panose="00000500000000000000"/>
                <a:ea typeface="Merriweather" panose="00000500000000000000"/>
                <a:cs typeface="Merriweather" panose="00000500000000000000"/>
                <a:sym typeface="Merriweather" panose="00000500000000000000"/>
              </a:rPr>
              <a:t>Third person reference type</a:t>
            </a:r>
            <a:endParaRPr sz="3200"/>
          </a:p>
        </p:txBody>
      </p:sp>
      <p:sp>
        <p:nvSpPr>
          <p:cNvPr id="7" name="Google Shape;82;p2"/>
          <p:cNvSpPr txBox="1"/>
          <p:nvPr/>
        </p:nvSpPr>
        <p:spPr>
          <a:xfrm>
            <a:off x="990600" y="2362200"/>
            <a:ext cx="6324600" cy="523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2800" i="1" dirty="0">
                <a:solidFill>
                  <a:schemeClr val="dk1"/>
                </a:solidFill>
                <a:latin typeface="Merriweather" panose="00000500000000000000"/>
                <a:ea typeface="Merriweather" panose="00000500000000000000"/>
                <a:cs typeface="Merriweather" panose="00000500000000000000"/>
                <a:sym typeface="Merriweather" panose="00000500000000000000"/>
              </a:rPr>
              <a:t>Solving relation mystery type</a:t>
            </a:r>
            <a:endParaRPr sz="3200"/>
          </a:p>
        </p:txBody>
      </p:sp>
      <p:sp>
        <p:nvSpPr>
          <p:cNvPr id="8" name="Google Shape;83;p2"/>
          <p:cNvSpPr txBox="1"/>
          <p:nvPr/>
        </p:nvSpPr>
        <p:spPr>
          <a:xfrm>
            <a:off x="990600" y="2971800"/>
            <a:ext cx="5334000" cy="523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2800" i="1" dirty="0">
                <a:solidFill>
                  <a:schemeClr val="dk1"/>
                </a:solidFill>
                <a:latin typeface="Merriweather" panose="00000500000000000000"/>
                <a:ea typeface="Merriweather" panose="00000500000000000000"/>
                <a:cs typeface="Merriweather" panose="00000500000000000000"/>
                <a:sym typeface="Merriweather" panose="00000500000000000000"/>
              </a:rPr>
              <a:t>Secretive deduction type</a:t>
            </a:r>
            <a:endParaRPr sz="3200"/>
          </a:p>
        </p:txBody>
      </p:sp>
      <p:sp>
        <p:nvSpPr>
          <p:cNvPr id="9" name="Google Shape;83;p2"/>
          <p:cNvSpPr txBox="1"/>
          <p:nvPr/>
        </p:nvSpPr>
        <p:spPr>
          <a:xfrm>
            <a:off x="990600" y="3505200"/>
            <a:ext cx="5334000" cy="523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2800" i="1" dirty="0">
                <a:solidFill>
                  <a:schemeClr val="dk1"/>
                </a:solidFill>
                <a:latin typeface="Merriweather" panose="00000500000000000000"/>
                <a:ea typeface="Merriweather" panose="00000500000000000000"/>
                <a:cs typeface="Merriweather" panose="00000500000000000000"/>
                <a:sym typeface="Merriweather" panose="00000500000000000000"/>
              </a:rPr>
              <a:t>Coded relation type</a:t>
            </a:r>
            <a:endParaRPr sz="3200"/>
          </a:p>
        </p:txBody>
      </p:sp>
      <p:sp>
        <p:nvSpPr>
          <p:cNvPr id="10" name="Google Shape;83;p2"/>
          <p:cNvSpPr txBox="1"/>
          <p:nvPr/>
        </p:nvSpPr>
        <p:spPr>
          <a:xfrm>
            <a:off x="990600" y="4114800"/>
            <a:ext cx="5334000" cy="52318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2800" i="1" dirty="0">
                <a:solidFill>
                  <a:schemeClr val="dk1"/>
                </a:solidFill>
                <a:latin typeface="Merriweather" panose="00000500000000000000"/>
                <a:ea typeface="Merriweather" panose="00000500000000000000"/>
                <a:cs typeface="Merriweather" panose="00000500000000000000"/>
                <a:sym typeface="Merriweather" panose="00000500000000000000"/>
              </a:rPr>
              <a:t>Puzzle type</a:t>
            </a:r>
            <a:endParaRPr sz="32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0;p3"/>
          <p:cNvSpPr txBox="1"/>
          <p:nvPr/>
        </p:nvSpPr>
        <p:spPr>
          <a:xfrm>
            <a:off x="3733800" y="381000"/>
            <a:ext cx="3429000" cy="400069"/>
          </a:xfrm>
          <a:prstGeom prst="rect">
            <a:avLst/>
          </a:prstGeom>
          <a:solidFill>
            <a:srgbClr val="FF0000"/>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dirty="0">
                <a:solidFill>
                  <a:schemeClr val="lt1"/>
                </a:solidFill>
                <a:latin typeface="Stardos Stencil" panose="020B0604020202020204"/>
                <a:ea typeface="Stardos Stencil" panose="020B0604020202020204"/>
                <a:cs typeface="Stardos Stencil" panose="020B0604020202020204"/>
                <a:sym typeface="Stardos Stencil" panose="020B0604020202020204"/>
              </a:rPr>
              <a:t>BLOOD RELATIVES</a:t>
            </a:r>
            <a:endParaRPr sz="2400"/>
          </a:p>
        </p:txBody>
      </p:sp>
      <p:sp>
        <p:nvSpPr>
          <p:cNvPr id="5" name="Google Shape;91;p3"/>
          <p:cNvSpPr txBox="1"/>
          <p:nvPr/>
        </p:nvSpPr>
        <p:spPr>
          <a:xfrm>
            <a:off x="2590800" y="4648200"/>
            <a:ext cx="85409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YOU</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6" name="Google Shape;92;p3"/>
          <p:cNvSpPr txBox="1"/>
          <p:nvPr/>
        </p:nvSpPr>
        <p:spPr>
          <a:xfrm>
            <a:off x="6477000" y="2819400"/>
            <a:ext cx="19050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lvl="0"/>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MOTHER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7" name="Google Shape;93;p3"/>
          <p:cNvSpPr txBox="1"/>
          <p:nvPr/>
        </p:nvSpPr>
        <p:spPr>
          <a:xfrm>
            <a:off x="3886200" y="2819400"/>
            <a:ext cx="12954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FATHER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8" name="Google Shape;94;p3"/>
          <p:cNvSpPr txBox="1"/>
          <p:nvPr/>
        </p:nvSpPr>
        <p:spPr>
          <a:xfrm>
            <a:off x="4572000" y="5661620"/>
            <a:ext cx="1284367"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lvl="0"/>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NIECE (-)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9" name="Google Shape;95;p3"/>
          <p:cNvSpPr txBox="1"/>
          <p:nvPr/>
        </p:nvSpPr>
        <p:spPr>
          <a:xfrm>
            <a:off x="4800600" y="4582886"/>
            <a:ext cx="2895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lvl="0"/>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BROTHER (+) / SISTER (-)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0" name="Google Shape;96;p3"/>
          <p:cNvSpPr txBox="1"/>
          <p:nvPr/>
        </p:nvSpPr>
        <p:spPr>
          <a:xfrm>
            <a:off x="6540820" y="5651440"/>
            <a:ext cx="153638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lvl="0"/>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NEPHEW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1" name="Google Shape;97;p3"/>
          <p:cNvSpPr txBox="1"/>
          <p:nvPr/>
        </p:nvSpPr>
        <p:spPr>
          <a:xfrm>
            <a:off x="408993" y="4114800"/>
            <a:ext cx="1724607"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COUSIN (+) / (-)</a:t>
            </a:r>
            <a:endParaRPr lang="en-IN" sz="1600" dirty="0"/>
          </a:p>
        </p:txBody>
      </p:sp>
      <p:sp>
        <p:nvSpPr>
          <p:cNvPr id="12" name="Google Shape;98;p3"/>
          <p:cNvSpPr txBox="1"/>
          <p:nvPr/>
        </p:nvSpPr>
        <p:spPr>
          <a:xfrm>
            <a:off x="9677400" y="2819400"/>
            <a:ext cx="22860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UNCLE (+) / AUNT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3" name="Google Shape;99;p3"/>
          <p:cNvSpPr txBox="1"/>
          <p:nvPr/>
        </p:nvSpPr>
        <p:spPr>
          <a:xfrm>
            <a:off x="152400" y="2808789"/>
            <a:ext cx="24384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UNCLE (+) / AUNT (-)</a:t>
            </a:r>
            <a:endParaRPr lang="en-IN" sz="1600" dirty="0"/>
          </a:p>
        </p:txBody>
      </p:sp>
      <p:sp>
        <p:nvSpPr>
          <p:cNvPr id="14" name="Google Shape;100;p3"/>
          <p:cNvSpPr txBox="1"/>
          <p:nvPr/>
        </p:nvSpPr>
        <p:spPr>
          <a:xfrm>
            <a:off x="7391400" y="3930134"/>
            <a:ext cx="18288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COUSIN (+) / (-)</a:t>
            </a:r>
            <a:endParaRPr lang="en-IN" sz="1600" dirty="0"/>
          </a:p>
        </p:txBody>
      </p:sp>
      <p:sp>
        <p:nvSpPr>
          <p:cNvPr id="15" name="Google Shape;101;p3"/>
          <p:cNvSpPr txBox="1"/>
          <p:nvPr/>
        </p:nvSpPr>
        <p:spPr>
          <a:xfrm>
            <a:off x="304800" y="1764309"/>
            <a:ext cx="2219866" cy="369291"/>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GRAND FATHER </a:t>
            </a:r>
            <a:r>
              <a:rPr lang="en-IN" b="1" dirty="0">
                <a:solidFill>
                  <a:schemeClr val="dk1"/>
                </a:solidFill>
                <a:latin typeface="Merriweather" panose="00000500000000000000"/>
                <a:ea typeface="Merriweather" panose="00000500000000000000"/>
                <a:cs typeface="Merriweather" panose="00000500000000000000"/>
                <a:sym typeface="Merriweather" panose="00000500000000000000"/>
              </a:rPr>
              <a:t>(+)</a:t>
            </a:r>
            <a:endParaRPr lang="en-IN"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6" name="Google Shape;102;p3"/>
          <p:cNvSpPr txBox="1"/>
          <p:nvPr/>
        </p:nvSpPr>
        <p:spPr>
          <a:xfrm>
            <a:off x="3733800" y="1676400"/>
            <a:ext cx="2286000" cy="369291"/>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GRAND MOTHER </a:t>
            </a:r>
            <a:r>
              <a:rPr lang="en-IN" b="1" dirty="0">
                <a:solidFill>
                  <a:schemeClr val="dk1"/>
                </a:solidFill>
                <a:latin typeface="Merriweather" panose="00000500000000000000"/>
                <a:ea typeface="Merriweather" panose="00000500000000000000"/>
                <a:cs typeface="Merriweather" panose="00000500000000000000"/>
                <a:sym typeface="Merriweather" panose="00000500000000000000"/>
              </a:rPr>
              <a:t>(-)</a:t>
            </a:r>
            <a:endParaRPr lang="en-IN"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7" name="Google Shape;103;p3"/>
          <p:cNvSpPr txBox="1"/>
          <p:nvPr/>
        </p:nvSpPr>
        <p:spPr>
          <a:xfrm>
            <a:off x="6172200" y="1676400"/>
            <a:ext cx="2199126"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GRAND FATHER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18" name="Google Shape;104;p3"/>
          <p:cNvSpPr txBox="1"/>
          <p:nvPr/>
        </p:nvSpPr>
        <p:spPr>
          <a:xfrm>
            <a:off x="9525000" y="1676400"/>
            <a:ext cx="2475472"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rPr>
              <a:t>GRAND MOTHER (-)</a:t>
            </a:r>
            <a:endParaRPr lang="en-IN" sz="16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19" name="Google Shape;105;p3"/>
          <p:cNvCxnSpPr>
            <a:stCxn id="7" idx="3"/>
            <a:endCxn id="6" idx="1"/>
          </p:cNvCxnSpPr>
          <p:nvPr/>
        </p:nvCxnSpPr>
        <p:spPr>
          <a:xfrm>
            <a:off x="5181600" y="2988657"/>
            <a:ext cx="1295400" cy="1588"/>
          </a:xfrm>
          <a:prstGeom prst="straightConnector1">
            <a:avLst/>
          </a:prstGeom>
          <a:noFill/>
          <a:ln w="10000" cap="flat" cmpd="sng">
            <a:solidFill>
              <a:schemeClr val="dk1"/>
            </a:solidFill>
            <a:prstDash val="solid"/>
            <a:round/>
            <a:headEnd type="triangle" w="med" len="med"/>
            <a:tailEnd type="triangle" w="med" len="med"/>
          </a:ln>
        </p:spPr>
      </p:cxnSp>
      <p:cxnSp>
        <p:nvCxnSpPr>
          <p:cNvPr id="20" name="Google Shape;106;p3"/>
          <p:cNvCxnSpPr>
            <a:stCxn id="7" idx="1"/>
            <a:endCxn id="13" idx="3"/>
          </p:cNvCxnSpPr>
          <p:nvPr/>
        </p:nvCxnSpPr>
        <p:spPr>
          <a:xfrm rot="10800000">
            <a:off x="2590800" y="2978047"/>
            <a:ext cx="1295400" cy="10611"/>
          </a:xfrm>
          <a:prstGeom prst="straightConnector1">
            <a:avLst/>
          </a:prstGeom>
          <a:noFill/>
          <a:ln w="10000" cap="flat" cmpd="sng">
            <a:solidFill>
              <a:schemeClr val="dk1"/>
            </a:solidFill>
            <a:prstDash val="solid"/>
            <a:round/>
            <a:headEnd type="none" w="sm" len="sm"/>
            <a:tailEnd type="triangle" w="med" len="med"/>
          </a:ln>
        </p:spPr>
      </p:cxnSp>
      <p:cxnSp>
        <p:nvCxnSpPr>
          <p:cNvPr id="21" name="Google Shape;107;p3"/>
          <p:cNvCxnSpPr>
            <a:stCxn id="6" idx="3"/>
            <a:endCxn id="12" idx="1"/>
          </p:cNvCxnSpPr>
          <p:nvPr/>
        </p:nvCxnSpPr>
        <p:spPr>
          <a:xfrm>
            <a:off x="8382000" y="2988657"/>
            <a:ext cx="1295400" cy="1588"/>
          </a:xfrm>
          <a:prstGeom prst="straightConnector1">
            <a:avLst/>
          </a:prstGeom>
          <a:noFill/>
          <a:ln w="10000" cap="flat" cmpd="sng">
            <a:solidFill>
              <a:schemeClr val="dk1"/>
            </a:solidFill>
            <a:prstDash val="solid"/>
            <a:round/>
            <a:headEnd type="none" w="sm" len="sm"/>
            <a:tailEnd type="triangle" w="med" len="med"/>
          </a:ln>
        </p:spPr>
      </p:cxnSp>
      <p:cxnSp>
        <p:nvCxnSpPr>
          <p:cNvPr id="22" name="Google Shape;108;p3"/>
          <p:cNvCxnSpPr/>
          <p:nvPr/>
        </p:nvCxnSpPr>
        <p:spPr>
          <a:xfrm>
            <a:off x="7772400" y="3168073"/>
            <a:ext cx="0" cy="762061"/>
          </a:xfrm>
          <a:prstGeom prst="straightConnector1">
            <a:avLst/>
          </a:prstGeom>
          <a:noFill/>
          <a:ln w="10000" cap="flat" cmpd="sng">
            <a:solidFill>
              <a:schemeClr val="dk1"/>
            </a:solidFill>
            <a:prstDash val="solid"/>
            <a:round/>
            <a:headEnd type="none" w="sm" len="sm"/>
            <a:tailEnd type="triangle" w="med" len="med"/>
          </a:ln>
        </p:spPr>
      </p:cxnSp>
      <p:cxnSp>
        <p:nvCxnSpPr>
          <p:cNvPr id="23" name="Google Shape;109;p3"/>
          <p:cNvCxnSpPr>
            <a:stCxn id="5" idx="0"/>
            <a:endCxn id="7" idx="2"/>
          </p:cNvCxnSpPr>
          <p:nvPr/>
        </p:nvCxnSpPr>
        <p:spPr>
          <a:xfrm rot="5400000" flipH="1" flipV="1">
            <a:off x="3030730" y="3145030"/>
            <a:ext cx="1490286" cy="1516054"/>
          </a:xfrm>
          <a:prstGeom prst="straightConnector1">
            <a:avLst/>
          </a:prstGeom>
          <a:noFill/>
          <a:ln w="10000" cap="flat" cmpd="sng">
            <a:solidFill>
              <a:schemeClr val="dk1"/>
            </a:solidFill>
            <a:prstDash val="solid"/>
            <a:round/>
            <a:headEnd type="none" w="sm" len="sm"/>
            <a:tailEnd type="triangle" w="med" len="med"/>
          </a:ln>
        </p:spPr>
      </p:cxnSp>
      <p:sp>
        <p:nvSpPr>
          <p:cNvPr id="24" name="Google Shape;110;p3"/>
          <p:cNvSpPr txBox="1"/>
          <p:nvPr/>
        </p:nvSpPr>
        <p:spPr>
          <a:xfrm>
            <a:off x="1295400" y="3657600"/>
            <a:ext cx="1828800"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rgbClr val="FF0000"/>
                </a:solidFill>
                <a:latin typeface="Merriweather" panose="00000500000000000000"/>
                <a:ea typeface="Merriweather" panose="00000500000000000000"/>
                <a:cs typeface="Merriweather" panose="00000500000000000000"/>
                <a:sym typeface="Merriweather" panose="00000500000000000000"/>
              </a:rPr>
              <a:t>(PATERNAL)</a:t>
            </a:r>
            <a:endParaRPr>
              <a:solidFill>
                <a:srgbClr val="FF0000"/>
              </a:solidFill>
            </a:endParaRPr>
          </a:p>
        </p:txBody>
      </p:sp>
      <p:sp>
        <p:nvSpPr>
          <p:cNvPr id="25" name="Google Shape;111;p3"/>
          <p:cNvSpPr txBox="1"/>
          <p:nvPr/>
        </p:nvSpPr>
        <p:spPr>
          <a:xfrm>
            <a:off x="9296400" y="3657600"/>
            <a:ext cx="1635796"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1" dirty="0">
                <a:solidFill>
                  <a:srgbClr val="FF0000"/>
                </a:solidFill>
                <a:latin typeface="Merriweather" panose="00000500000000000000"/>
                <a:ea typeface="Merriweather" panose="00000500000000000000"/>
                <a:cs typeface="Merriweather" panose="00000500000000000000"/>
                <a:sym typeface="Merriweather" panose="00000500000000000000"/>
              </a:rPr>
              <a:t>(MATERNAL)</a:t>
            </a:r>
            <a:endParaRPr>
              <a:solidFill>
                <a:srgbClr val="FF0000"/>
              </a:solidFill>
            </a:endParaRPr>
          </a:p>
        </p:txBody>
      </p:sp>
      <p:cxnSp>
        <p:nvCxnSpPr>
          <p:cNvPr id="26" name="Google Shape;112;p3"/>
          <p:cNvCxnSpPr>
            <a:stCxn id="5" idx="0"/>
            <a:endCxn id="6" idx="2"/>
          </p:cNvCxnSpPr>
          <p:nvPr/>
        </p:nvCxnSpPr>
        <p:spPr>
          <a:xfrm rot="5400000" flipH="1" flipV="1">
            <a:off x="4478530" y="1697230"/>
            <a:ext cx="1490286" cy="4411654"/>
          </a:xfrm>
          <a:prstGeom prst="straightConnector1">
            <a:avLst/>
          </a:prstGeom>
          <a:noFill/>
          <a:ln w="10000" cap="flat" cmpd="sng">
            <a:solidFill>
              <a:schemeClr val="dk1"/>
            </a:solidFill>
            <a:prstDash val="solid"/>
            <a:round/>
            <a:headEnd type="none" w="sm" len="sm"/>
            <a:tailEnd type="triangle" w="med" len="med"/>
          </a:ln>
        </p:spPr>
      </p:cxnSp>
      <p:cxnSp>
        <p:nvCxnSpPr>
          <p:cNvPr id="27" name="Google Shape;113;p3"/>
          <p:cNvCxnSpPr/>
          <p:nvPr/>
        </p:nvCxnSpPr>
        <p:spPr>
          <a:xfrm>
            <a:off x="762000" y="3168073"/>
            <a:ext cx="0" cy="946727"/>
          </a:xfrm>
          <a:prstGeom prst="straightConnector1">
            <a:avLst/>
          </a:prstGeom>
          <a:noFill/>
          <a:ln w="10000" cap="flat" cmpd="sng">
            <a:solidFill>
              <a:schemeClr val="dk1"/>
            </a:solidFill>
            <a:prstDash val="solid"/>
            <a:round/>
            <a:headEnd type="none" w="sm" len="sm"/>
            <a:tailEnd type="triangle" w="med" len="med"/>
          </a:ln>
        </p:spPr>
      </p:cxnSp>
      <p:cxnSp>
        <p:nvCxnSpPr>
          <p:cNvPr id="28" name="Google Shape;114;p3"/>
          <p:cNvCxnSpPr>
            <a:stCxn id="9" idx="2"/>
            <a:endCxn id="8" idx="0"/>
          </p:cNvCxnSpPr>
          <p:nvPr/>
        </p:nvCxnSpPr>
        <p:spPr>
          <a:xfrm rot="5400000">
            <a:off x="5361182" y="4774402"/>
            <a:ext cx="740220" cy="1034216"/>
          </a:xfrm>
          <a:prstGeom prst="straightConnector1">
            <a:avLst/>
          </a:prstGeom>
          <a:noFill/>
          <a:ln w="10000" cap="flat" cmpd="sng">
            <a:solidFill>
              <a:schemeClr val="dk1"/>
            </a:solidFill>
            <a:prstDash val="solid"/>
            <a:round/>
            <a:headEnd type="none" w="sm" len="sm"/>
            <a:tailEnd type="triangle" w="med" len="med"/>
          </a:ln>
        </p:spPr>
      </p:cxnSp>
      <p:cxnSp>
        <p:nvCxnSpPr>
          <p:cNvPr id="29" name="Google Shape;115;p3"/>
          <p:cNvCxnSpPr>
            <a:stCxn id="9" idx="2"/>
          </p:cNvCxnSpPr>
          <p:nvPr/>
        </p:nvCxnSpPr>
        <p:spPr>
          <a:xfrm rot="16200000" flipH="1">
            <a:off x="6029592" y="5140207"/>
            <a:ext cx="730037" cy="292421"/>
          </a:xfrm>
          <a:prstGeom prst="straightConnector1">
            <a:avLst/>
          </a:prstGeom>
          <a:noFill/>
          <a:ln w="10000" cap="flat" cmpd="sng">
            <a:solidFill>
              <a:schemeClr val="dk1"/>
            </a:solidFill>
            <a:prstDash val="solid"/>
            <a:round/>
            <a:headEnd type="none" w="sm" len="sm"/>
            <a:tailEnd type="triangle" w="med" len="med"/>
          </a:ln>
        </p:spPr>
      </p:cxnSp>
      <p:cxnSp>
        <p:nvCxnSpPr>
          <p:cNvPr id="30" name="Google Shape;116;p3"/>
          <p:cNvCxnSpPr>
            <a:stCxn id="5" idx="3"/>
          </p:cNvCxnSpPr>
          <p:nvPr/>
        </p:nvCxnSpPr>
        <p:spPr>
          <a:xfrm>
            <a:off x="3444892" y="4817457"/>
            <a:ext cx="1340319" cy="20"/>
          </a:xfrm>
          <a:prstGeom prst="straightConnector1">
            <a:avLst/>
          </a:prstGeom>
          <a:noFill/>
          <a:ln w="10000" cap="flat" cmpd="sng">
            <a:solidFill>
              <a:schemeClr val="dk1"/>
            </a:solidFill>
            <a:prstDash val="solid"/>
            <a:round/>
            <a:headEnd type="none" w="sm" len="sm"/>
            <a:tailEnd type="triangle" w="med" len="med"/>
          </a:ln>
        </p:spPr>
      </p:cxnSp>
      <p:sp>
        <p:nvSpPr>
          <p:cNvPr id="31" name="Google Shape;117;p3"/>
          <p:cNvSpPr txBox="1"/>
          <p:nvPr/>
        </p:nvSpPr>
        <p:spPr>
          <a:xfrm>
            <a:off x="7010400" y="3379826"/>
            <a:ext cx="71749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SON</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2" name="Google Shape;118;p3"/>
          <p:cNvSpPr txBox="1"/>
          <p:nvPr/>
        </p:nvSpPr>
        <p:spPr>
          <a:xfrm>
            <a:off x="7836494" y="3379826"/>
            <a:ext cx="1459906"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DAUGHTER</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3" name="Google Shape;119;p3"/>
          <p:cNvSpPr txBox="1"/>
          <p:nvPr/>
        </p:nvSpPr>
        <p:spPr>
          <a:xfrm>
            <a:off x="6705600" y="5181600"/>
            <a:ext cx="98341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SON</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4" name="Google Shape;120;p3"/>
          <p:cNvSpPr txBox="1"/>
          <p:nvPr/>
        </p:nvSpPr>
        <p:spPr>
          <a:xfrm>
            <a:off x="4267200" y="5181600"/>
            <a:ext cx="1554152"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DAUGHTER</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5" name="Google Shape;121;p3"/>
          <p:cNvSpPr txBox="1"/>
          <p:nvPr/>
        </p:nvSpPr>
        <p:spPr>
          <a:xfrm>
            <a:off x="8458200" y="2590800"/>
            <a:ext cx="1066800" cy="304800"/>
          </a:xfrm>
          <a:prstGeom prst="rect">
            <a:avLst/>
          </a:prstGeom>
          <a:solidFill>
            <a:srgbClr val="92D050"/>
          </a:solidFill>
          <a:ln>
            <a:noFill/>
          </a:ln>
        </p:spPr>
        <p:txBody>
          <a:bodyPr spcFirstLastPara="1" wrap="square" lIns="91425" tIns="45700" rIns="91425" bIns="45700" anchor="t" anchorCtr="0">
            <a:spAutoFit/>
          </a:bodyPr>
          <a:lstStyle/>
          <a:p>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SIBLING</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6" name="Google Shape;122;p3"/>
          <p:cNvSpPr txBox="1"/>
          <p:nvPr/>
        </p:nvSpPr>
        <p:spPr>
          <a:xfrm>
            <a:off x="2667000" y="2590800"/>
            <a:ext cx="1143000" cy="304800"/>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SIBLING</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37" name="Google Shape;123;p3"/>
          <p:cNvSpPr txBox="1"/>
          <p:nvPr/>
        </p:nvSpPr>
        <p:spPr>
          <a:xfrm>
            <a:off x="3733800" y="4419600"/>
            <a:ext cx="1011733" cy="307736"/>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SIBLING</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39" name="Google Shape;125;p3"/>
          <p:cNvCxnSpPr>
            <a:stCxn id="17" idx="3"/>
            <a:endCxn id="18" idx="1"/>
          </p:cNvCxnSpPr>
          <p:nvPr/>
        </p:nvCxnSpPr>
        <p:spPr>
          <a:xfrm>
            <a:off x="8371326" y="1845657"/>
            <a:ext cx="1153674" cy="1588"/>
          </a:xfrm>
          <a:prstGeom prst="straightConnector1">
            <a:avLst/>
          </a:prstGeom>
          <a:noFill/>
          <a:ln w="10000" cap="flat" cmpd="sng">
            <a:solidFill>
              <a:schemeClr val="dk1"/>
            </a:solidFill>
            <a:prstDash val="solid"/>
            <a:round/>
            <a:headEnd type="triangle" w="med" len="med"/>
            <a:tailEnd type="triangle" w="med" len="med"/>
          </a:ln>
        </p:spPr>
      </p:cxnSp>
      <p:cxnSp>
        <p:nvCxnSpPr>
          <p:cNvPr id="40" name="Google Shape;126;p3"/>
          <p:cNvCxnSpPr>
            <a:stCxn id="7" idx="0"/>
            <a:endCxn id="15" idx="2"/>
          </p:cNvCxnSpPr>
          <p:nvPr/>
        </p:nvCxnSpPr>
        <p:spPr>
          <a:xfrm rot="16200000" flipV="1">
            <a:off x="2631417" y="916916"/>
            <a:ext cx="685800" cy="3119167"/>
          </a:xfrm>
          <a:prstGeom prst="straightConnector1">
            <a:avLst/>
          </a:prstGeom>
          <a:noFill/>
          <a:ln w="10000" cap="flat" cmpd="sng">
            <a:solidFill>
              <a:schemeClr val="dk1"/>
            </a:solidFill>
            <a:prstDash val="solid"/>
            <a:round/>
            <a:headEnd type="none" w="sm" len="sm"/>
            <a:tailEnd type="triangle" w="med" len="med"/>
          </a:ln>
        </p:spPr>
      </p:cxnSp>
      <p:cxnSp>
        <p:nvCxnSpPr>
          <p:cNvPr id="41" name="Google Shape;127;p3"/>
          <p:cNvCxnSpPr>
            <a:stCxn id="7" idx="0"/>
            <a:endCxn id="16" idx="2"/>
          </p:cNvCxnSpPr>
          <p:nvPr/>
        </p:nvCxnSpPr>
        <p:spPr>
          <a:xfrm rot="5400000" flipH="1" flipV="1">
            <a:off x="4318496" y="2261096"/>
            <a:ext cx="773709" cy="342900"/>
          </a:xfrm>
          <a:prstGeom prst="straightConnector1">
            <a:avLst/>
          </a:prstGeom>
          <a:noFill/>
          <a:ln w="10000" cap="flat" cmpd="sng">
            <a:solidFill>
              <a:schemeClr val="dk1"/>
            </a:solidFill>
            <a:prstDash val="solid"/>
            <a:round/>
            <a:headEnd type="none" w="sm" len="sm"/>
            <a:tailEnd type="triangle" w="med" len="med"/>
          </a:ln>
        </p:spPr>
      </p:cxnSp>
      <p:cxnSp>
        <p:nvCxnSpPr>
          <p:cNvPr id="42" name="Google Shape;128;p3"/>
          <p:cNvCxnSpPr>
            <a:endCxn id="17" idx="2"/>
          </p:cNvCxnSpPr>
          <p:nvPr/>
        </p:nvCxnSpPr>
        <p:spPr>
          <a:xfrm rot="16200000" flipV="1">
            <a:off x="6946035" y="2340642"/>
            <a:ext cx="781768" cy="130312"/>
          </a:xfrm>
          <a:prstGeom prst="straightConnector1">
            <a:avLst/>
          </a:prstGeom>
          <a:noFill/>
          <a:ln w="10000" cap="flat" cmpd="sng">
            <a:solidFill>
              <a:schemeClr val="dk1"/>
            </a:solidFill>
            <a:prstDash val="solid"/>
            <a:round/>
            <a:headEnd type="none" w="sm" len="sm"/>
            <a:tailEnd type="triangle" w="med" len="med"/>
          </a:ln>
        </p:spPr>
      </p:cxnSp>
      <p:cxnSp>
        <p:nvCxnSpPr>
          <p:cNvPr id="43" name="Google Shape;129;p3"/>
          <p:cNvCxnSpPr>
            <a:stCxn id="6" idx="0"/>
            <a:endCxn id="18" idx="2"/>
          </p:cNvCxnSpPr>
          <p:nvPr/>
        </p:nvCxnSpPr>
        <p:spPr>
          <a:xfrm rot="5400000" flipH="1" flipV="1">
            <a:off x="8693875" y="750539"/>
            <a:ext cx="804486" cy="3333236"/>
          </a:xfrm>
          <a:prstGeom prst="straightConnector1">
            <a:avLst/>
          </a:prstGeom>
          <a:noFill/>
          <a:ln w="10000" cap="flat" cmpd="sng">
            <a:solidFill>
              <a:schemeClr val="dk1"/>
            </a:solidFill>
            <a:prstDash val="solid"/>
            <a:round/>
            <a:headEnd type="none" w="sm" len="sm"/>
            <a:tailEnd type="triangle" w="med" len="med"/>
          </a:ln>
        </p:spPr>
      </p:cxnSp>
      <p:sp>
        <p:nvSpPr>
          <p:cNvPr id="44" name="Google Shape;130;p3"/>
          <p:cNvSpPr txBox="1"/>
          <p:nvPr/>
        </p:nvSpPr>
        <p:spPr>
          <a:xfrm>
            <a:off x="208315" y="3416167"/>
            <a:ext cx="629885" cy="3176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SON</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45" name="Google Shape;131;p3"/>
          <p:cNvSpPr txBox="1"/>
          <p:nvPr/>
        </p:nvSpPr>
        <p:spPr>
          <a:xfrm>
            <a:off x="760202" y="3416167"/>
            <a:ext cx="1601998" cy="3176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DAUGHTER</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46" name="Google Shape;132;p3"/>
          <p:cNvSpPr txBox="1"/>
          <p:nvPr/>
        </p:nvSpPr>
        <p:spPr>
          <a:xfrm>
            <a:off x="5257800" y="2590800"/>
            <a:ext cx="1091337" cy="307777"/>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COUPLE</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47" name="Google Shape;133;p3"/>
          <p:cNvSpPr txBox="1"/>
          <p:nvPr/>
        </p:nvSpPr>
        <p:spPr>
          <a:xfrm>
            <a:off x="8458200" y="1447800"/>
            <a:ext cx="990600" cy="304800"/>
          </a:xfrm>
          <a:prstGeom prst="rect">
            <a:avLst/>
          </a:prstGeom>
          <a:solidFill>
            <a:srgbClr val="FFFF00"/>
          </a:solidFill>
          <a:ln>
            <a:noFill/>
          </a:ln>
        </p:spPr>
        <p:txBody>
          <a:bodyPr spcFirstLastPara="1" wrap="square" lIns="91425" tIns="45700" rIns="91425" bIns="45700" anchor="t" anchorCtr="0">
            <a:spAutoFit/>
          </a:bodyPr>
          <a:lstStyle/>
          <a:p>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COUPLE</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48" name="Google Shape;134;p3"/>
          <p:cNvSpPr txBox="1"/>
          <p:nvPr/>
        </p:nvSpPr>
        <p:spPr>
          <a:xfrm>
            <a:off x="2667000" y="1524000"/>
            <a:ext cx="990600" cy="304800"/>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rPr>
              <a:t>COUPLE</a:t>
            </a:r>
            <a:endParaRPr lang="en-IN" sz="1400" b="1"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150" name="Google Shape;125;p3"/>
          <p:cNvCxnSpPr/>
          <p:nvPr/>
        </p:nvCxnSpPr>
        <p:spPr>
          <a:xfrm>
            <a:off x="2514600" y="1905000"/>
            <a:ext cx="1229874" cy="1588"/>
          </a:xfrm>
          <a:prstGeom prst="straightConnector1">
            <a:avLst/>
          </a:prstGeom>
          <a:noFill/>
          <a:ln w="10000" cap="flat" cmpd="sng">
            <a:solidFill>
              <a:schemeClr val="dk1"/>
            </a:solidFill>
            <a:prstDash val="solid"/>
            <a:round/>
            <a:headEnd type="triangle" w="med" len="med"/>
            <a:tailEnd type="triangl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4" name="object 4"/>
          <p:cNvSpPr txBox="1"/>
          <p:nvPr/>
        </p:nvSpPr>
        <p:spPr>
          <a:xfrm>
            <a:off x="457200" y="1600200"/>
            <a:ext cx="11353800" cy="1292662"/>
          </a:xfrm>
          <a:prstGeom prst="rect">
            <a:avLst/>
          </a:prstGeom>
        </p:spPr>
        <p:txBody>
          <a:bodyPr vert="horz" wrap="square" lIns="0" tIns="0" rIns="0" bIns="0" rtlCol="0">
            <a:spAutoFit/>
          </a:bodyPr>
          <a:lstStyle/>
          <a:p>
            <a:r>
              <a:rPr lang="en-US" sz="2800" dirty="0"/>
              <a:t>Pointing towards a woman in a photograph Vijay said, “She is the daughter of the father of sister of my brother”. How is the lady in the photograph related to Vijay?</a:t>
            </a:r>
            <a:endParaRPr sz="3600" dirty="0">
              <a:solidFill>
                <a:srgbClr val="000000"/>
              </a:solidFill>
              <a:latin typeface="Calibri" panose="020F0502020204030204"/>
              <a:cs typeface="Calibri" panose="020F0502020204030204"/>
            </a:endParaRPr>
          </a:p>
        </p:txBody>
      </p:sp>
      <p:sp>
        <p:nvSpPr>
          <p:cNvPr id="5" name="object 5"/>
          <p:cNvSpPr txBox="1"/>
          <p:nvPr/>
        </p:nvSpPr>
        <p:spPr>
          <a:xfrm>
            <a:off x="609600" y="2971800"/>
            <a:ext cx="8984694" cy="430887"/>
          </a:xfrm>
          <a:prstGeom prst="rect">
            <a:avLst/>
          </a:prstGeom>
        </p:spPr>
        <p:txBody>
          <a:bodyPr vert="horz" wrap="square" lIns="0" tIns="0" rIns="0" bIns="0" rtlCol="0">
            <a:spAutoFit/>
          </a:bodyPr>
          <a:lstStyle/>
          <a:p>
            <a:r>
              <a:rPr lang="en-US" sz="2800" dirty="0"/>
              <a:t>(a) Wife</a:t>
            </a:r>
            <a:endParaRPr sz="2800" dirty="0">
              <a:solidFill>
                <a:srgbClr val="000000"/>
              </a:solidFill>
              <a:latin typeface="Calibri" panose="020F0502020204030204"/>
              <a:cs typeface="Calibri" panose="020F0502020204030204"/>
            </a:endParaRPr>
          </a:p>
        </p:txBody>
      </p:sp>
      <p:sp>
        <p:nvSpPr>
          <p:cNvPr id="6" name="object 6"/>
          <p:cNvSpPr txBox="1"/>
          <p:nvPr/>
        </p:nvSpPr>
        <p:spPr>
          <a:xfrm>
            <a:off x="609600" y="3581400"/>
            <a:ext cx="10101471" cy="430887"/>
          </a:xfrm>
          <a:prstGeom prst="rect">
            <a:avLst/>
          </a:prstGeom>
        </p:spPr>
        <p:txBody>
          <a:bodyPr vert="horz" wrap="square" lIns="0" tIns="0" rIns="0" bIns="0" rtlCol="0">
            <a:spAutoFit/>
          </a:bodyPr>
          <a:lstStyle/>
          <a:p>
            <a:r>
              <a:rPr lang="en-US" sz="2800" dirty="0"/>
              <a:t>(b) Mother</a:t>
            </a:r>
            <a:endParaRPr lang="en-US" sz="2800" dirty="0"/>
          </a:p>
        </p:txBody>
      </p:sp>
      <p:sp>
        <p:nvSpPr>
          <p:cNvPr id="7" name="object 7"/>
          <p:cNvSpPr txBox="1"/>
          <p:nvPr/>
        </p:nvSpPr>
        <p:spPr>
          <a:xfrm>
            <a:off x="609600" y="4114800"/>
            <a:ext cx="10974430" cy="430887"/>
          </a:xfrm>
          <a:prstGeom prst="rect">
            <a:avLst/>
          </a:prstGeom>
        </p:spPr>
        <p:txBody>
          <a:bodyPr vert="horz" wrap="square" lIns="0" tIns="0" rIns="0" bIns="0" rtlCol="0">
            <a:spAutoFit/>
          </a:bodyPr>
          <a:lstStyle/>
          <a:p>
            <a:r>
              <a:rPr lang="en-US" sz="2800" dirty="0"/>
              <a:t>(c) Sister</a:t>
            </a:r>
            <a:endParaRPr lang="en-US" sz="2800" dirty="0">
              <a:solidFill>
                <a:srgbClr val="000000"/>
              </a:solidFill>
              <a:cs typeface="Calibri" panose="020F0502020204030204"/>
            </a:endParaRPr>
          </a:p>
        </p:txBody>
      </p:sp>
      <p:sp>
        <p:nvSpPr>
          <p:cNvPr id="9" name="object 3"/>
          <p:cNvSpPr txBox="1"/>
          <p:nvPr/>
        </p:nvSpPr>
        <p:spPr>
          <a:xfrm>
            <a:off x="1600200" y="457200"/>
            <a:ext cx="8686800" cy="553998"/>
          </a:xfrm>
          <a:prstGeom prst="rect">
            <a:avLst/>
          </a:prstGeom>
        </p:spPr>
        <p:txBody>
          <a:bodyPr vert="horz" wrap="square" lIns="0" tIns="0" rIns="0" bIns="0" rtlCol="0">
            <a:spAutoFit/>
          </a:bodyPr>
          <a:lstStyle/>
          <a:p>
            <a:pPr marL="285750" lvl="0" indent="-285750" algn="ctr">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Third person reference type</a:t>
            </a:r>
            <a:endParaRPr lang="en-IN" sz="4000" dirty="0"/>
          </a:p>
        </p:txBody>
      </p:sp>
      <p:sp>
        <p:nvSpPr>
          <p:cNvPr id="10" name="object 7"/>
          <p:cNvSpPr txBox="1"/>
          <p:nvPr/>
        </p:nvSpPr>
        <p:spPr>
          <a:xfrm>
            <a:off x="609600" y="4724400"/>
            <a:ext cx="10974430" cy="430887"/>
          </a:xfrm>
          <a:prstGeom prst="rect">
            <a:avLst/>
          </a:prstGeom>
        </p:spPr>
        <p:txBody>
          <a:bodyPr vert="horz" wrap="square" lIns="0" tIns="0" rIns="0" bIns="0" rtlCol="0">
            <a:spAutoFit/>
          </a:bodyPr>
          <a:lstStyle/>
          <a:p>
            <a:r>
              <a:rPr lang="en-US" sz="2800" dirty="0"/>
              <a:t>(d) Daughter</a:t>
            </a:r>
            <a:endParaRPr lang="en-US" sz="2800" dirty="0">
              <a:solidFill>
                <a:srgbClr val="000000"/>
              </a:solidFill>
              <a:cs typeface="Calibri" panose="020F0502020204030204"/>
            </a:endParaRPr>
          </a:p>
        </p:txBody>
      </p:sp>
      <p:sp>
        <p:nvSpPr>
          <p:cNvPr id="11" name="object 7"/>
          <p:cNvSpPr txBox="1"/>
          <p:nvPr/>
        </p:nvSpPr>
        <p:spPr>
          <a:xfrm>
            <a:off x="609600" y="5298757"/>
            <a:ext cx="1097443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2" name="Google Shape;83;p2"/>
          <p:cNvSpPr txBox="1"/>
          <p:nvPr/>
        </p:nvSpPr>
        <p:spPr>
          <a:xfrm>
            <a:off x="685800" y="6019800"/>
            <a:ext cx="266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pPr marL="285750" lvl="0" indent="-285750">
              <a:buClr>
                <a:schemeClr val="dk1"/>
              </a:buClr>
              <a:buSzPts val="1600"/>
            </a:pPr>
            <a:r>
              <a:rPr lang="en-US" sz="2800" b="1" dirty="0">
                <a:solidFill>
                  <a:schemeClr val="bg1"/>
                </a:solidFill>
              </a:rPr>
              <a:t>ANS :</a:t>
            </a:r>
            <a:endParaRPr sz="3200" b="1">
              <a:solidFill>
                <a:schemeClr val="bg1"/>
              </a:solidFill>
            </a:endParaRPr>
          </a:p>
        </p:txBody>
      </p:sp>
      <p:sp>
        <p:nvSpPr>
          <p:cNvPr id="13" name="Google Shape;83;p2"/>
          <p:cNvSpPr txBox="1"/>
          <p:nvPr/>
        </p:nvSpPr>
        <p:spPr>
          <a:xfrm>
            <a:off x="8001000" y="25908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4" name="Google Shape;281;p16"/>
          <p:cNvSpPr txBox="1"/>
          <p:nvPr/>
        </p:nvSpPr>
        <p:spPr>
          <a:xfrm>
            <a:off x="5029200" y="5791200"/>
            <a:ext cx="8382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Vijay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15" name="Google Shape;279;p16"/>
          <p:cNvCxnSpPr/>
          <p:nvPr/>
        </p:nvCxnSpPr>
        <p:spPr>
          <a:xfrm>
            <a:off x="5867400" y="5943600"/>
            <a:ext cx="762000" cy="1588"/>
          </a:xfrm>
          <a:prstGeom prst="straightConnector1">
            <a:avLst/>
          </a:prstGeom>
          <a:noFill/>
          <a:ln w="25400" cap="flat" cmpd="sng">
            <a:solidFill>
              <a:schemeClr val="dk1"/>
            </a:solidFill>
            <a:prstDash val="solid"/>
            <a:round/>
            <a:headEnd type="none" w="sm" len="sm"/>
            <a:tailEnd type="triangle" w="lg" len="lg"/>
          </a:ln>
        </p:spPr>
      </p:cxnSp>
      <p:sp>
        <p:nvSpPr>
          <p:cNvPr id="17" name="Google Shape;281;p16"/>
          <p:cNvSpPr txBox="1"/>
          <p:nvPr/>
        </p:nvSpPr>
        <p:spPr>
          <a:xfrm>
            <a:off x="6629400" y="5791200"/>
            <a:ext cx="1371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Vijay’s Bro+</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18" name="Google Shape;279;p16"/>
          <p:cNvCxnSpPr/>
          <p:nvPr/>
        </p:nvCxnSpPr>
        <p:spPr>
          <a:xfrm rot="5400000">
            <a:off x="8970357" y="5431443"/>
            <a:ext cx="652880" cy="794"/>
          </a:xfrm>
          <a:prstGeom prst="straightConnector1">
            <a:avLst/>
          </a:prstGeom>
          <a:noFill/>
          <a:ln w="25400" cap="flat" cmpd="sng">
            <a:solidFill>
              <a:schemeClr val="dk1"/>
            </a:solidFill>
            <a:prstDash val="solid"/>
            <a:round/>
            <a:headEnd type="none" w="sm" len="sm"/>
            <a:tailEnd type="triangle" w="lg" len="lg"/>
          </a:ln>
        </p:spPr>
      </p:cxnSp>
      <p:sp>
        <p:nvSpPr>
          <p:cNvPr id="21" name="Google Shape;281;p16"/>
          <p:cNvSpPr txBox="1"/>
          <p:nvPr/>
        </p:nvSpPr>
        <p:spPr>
          <a:xfrm>
            <a:off x="8915400" y="4572000"/>
            <a:ext cx="990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Father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22" name="Google Shape;281;p16"/>
          <p:cNvSpPr txBox="1"/>
          <p:nvPr/>
        </p:nvSpPr>
        <p:spPr>
          <a:xfrm>
            <a:off x="8763000" y="5791200"/>
            <a:ext cx="1371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Vijay’s Sis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23" name="Google Shape;279;p16"/>
          <p:cNvCxnSpPr/>
          <p:nvPr/>
        </p:nvCxnSpPr>
        <p:spPr>
          <a:xfrm>
            <a:off x="8001000" y="5943600"/>
            <a:ext cx="762000" cy="1588"/>
          </a:xfrm>
          <a:prstGeom prst="straightConnector1">
            <a:avLst/>
          </a:prstGeom>
          <a:noFill/>
          <a:ln w="25400" cap="flat" cmpd="sng">
            <a:solidFill>
              <a:schemeClr val="dk1"/>
            </a:solidFill>
            <a:prstDash val="solid"/>
            <a:round/>
            <a:headEnd type="none" w="sm" len="sm"/>
            <a:tailEnd type="triangle" w="lg" len="lg"/>
          </a:ln>
        </p:spPr>
      </p:cxnSp>
      <p:sp>
        <p:nvSpPr>
          <p:cNvPr id="26" name="Google Shape;281;p16"/>
          <p:cNvSpPr txBox="1"/>
          <p:nvPr/>
        </p:nvSpPr>
        <p:spPr>
          <a:xfrm>
            <a:off x="10896600" y="5791200"/>
            <a:ext cx="12192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Ph. Lady-</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27" name="Google Shape;279;p16"/>
          <p:cNvCxnSpPr/>
          <p:nvPr/>
        </p:nvCxnSpPr>
        <p:spPr>
          <a:xfrm>
            <a:off x="10134600" y="5943600"/>
            <a:ext cx="762000" cy="1588"/>
          </a:xfrm>
          <a:prstGeom prst="straightConnector1">
            <a:avLst/>
          </a:prstGeom>
          <a:noFill/>
          <a:ln w="25400" cap="flat" cmpd="sng">
            <a:solidFill>
              <a:schemeClr val="dk1"/>
            </a:solidFill>
            <a:prstDash val="solid"/>
            <a:round/>
            <a:headEnd type="none" w="sm" len="sm"/>
            <a:tailEnd type="triangle" w="lg" len="lg"/>
          </a:ln>
        </p:spPr>
      </p:cxnSp>
      <p:sp>
        <p:nvSpPr>
          <p:cNvPr id="28" name="Google Shape;83;p2"/>
          <p:cNvSpPr txBox="1"/>
          <p:nvPr/>
        </p:nvSpPr>
        <p:spPr>
          <a:xfrm>
            <a:off x="685800" y="6019800"/>
            <a:ext cx="266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pPr marL="285750" lvl="0" indent="-285750">
              <a:buClr>
                <a:schemeClr val="dk1"/>
              </a:buClr>
              <a:buSzPts val="1600"/>
            </a:pPr>
            <a:r>
              <a:rPr lang="en-US" sz="2800" b="1" dirty="0">
                <a:solidFill>
                  <a:schemeClr val="bg1"/>
                </a:solidFill>
              </a:rPr>
              <a:t>ANS : Sister</a:t>
            </a:r>
            <a:endParaRPr sz="3200" b="1">
              <a:solidFill>
                <a:schemeClr val="bg1"/>
              </a:solidFill>
            </a:endParaRPr>
          </a:p>
        </p:txBody>
      </p:sp>
    </p:spTree>
  </p:cSld>
  <p:clrMapOvr>
    <a:masterClrMapping/>
  </p:clrMapOvr>
  <p:timing>
    <p:tnLst>
      <p:par>
        <p:cTn id="1" dur="indefinite" restart="never" nodeType="tmRoot"/>
      </p:par>
    </p:tnLst>
    <p:bldLst>
      <p:bldP spid="2" grpId="0" animBg="1"/>
      <p:bldP spid="4" grpId="0"/>
      <p:bldP spid="5" grpId="0"/>
      <p:bldP spid="6" grpId="0"/>
      <p:bldP spid="7" grpId="0"/>
      <p:bldP spid="9" grpId="0"/>
      <p:bldP spid="10" grpId="0"/>
      <p:bldP spid="11" grpId="0"/>
      <p:bldP spid="12" grpId="0" animBg="1"/>
      <p:bldP spid="13" grpId="0" animBg="1"/>
      <p:bldP spid="14" grpId="0" animBg="1"/>
      <p:bldP spid="17" grpId="0" animBg="1"/>
      <p:bldP spid="21" grpId="0" animBg="1"/>
      <p:bldP spid="22" grpId="0" animBg="1"/>
      <p:bldP spid="26" grpId="0" animBg="1"/>
      <p:bldP spid="28" grpId="0" animBg="1"/>
      <p:bldP spid="2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1" cstate="print"/>
            <a:stretch>
              <a:fillRect/>
            </a:stretch>
          </a:blipFill>
        </p:spPr>
        <p:txBody>
          <a:bodyPr wrap="square" lIns="0" tIns="0" rIns="0" bIns="0" rtlCol="0">
            <a:spAutoFit/>
          </a:bodyPr>
          <a:lstStyle/>
          <a:p/>
        </p:txBody>
      </p:sp>
      <p:sp>
        <p:nvSpPr>
          <p:cNvPr id="4" name="object 4"/>
          <p:cNvSpPr txBox="1"/>
          <p:nvPr/>
        </p:nvSpPr>
        <p:spPr>
          <a:xfrm>
            <a:off x="457200" y="1600200"/>
            <a:ext cx="11353800" cy="1292662"/>
          </a:xfrm>
          <a:prstGeom prst="rect">
            <a:avLst/>
          </a:prstGeom>
        </p:spPr>
        <p:txBody>
          <a:bodyPr vert="horz" wrap="square" lIns="0" tIns="0" rIns="0" bIns="0" rtlCol="0">
            <a:spAutoFit/>
          </a:bodyPr>
          <a:lstStyle/>
          <a:p>
            <a:r>
              <a:rPr lang="en-US" sz="2800" dirty="0"/>
              <a:t>Pointing to a man in a photograph, a woman said, “His brother’s father is the only son of my grandfather.” How is the woman related to the man in the photograph ?</a:t>
            </a:r>
            <a:endParaRPr sz="3600" dirty="0">
              <a:solidFill>
                <a:srgbClr val="000000"/>
              </a:solidFill>
              <a:latin typeface="Calibri" panose="020F0502020204030204"/>
              <a:cs typeface="Calibri" panose="020F0502020204030204"/>
            </a:endParaRPr>
          </a:p>
        </p:txBody>
      </p:sp>
      <p:sp>
        <p:nvSpPr>
          <p:cNvPr id="5" name="object 5"/>
          <p:cNvSpPr txBox="1"/>
          <p:nvPr/>
        </p:nvSpPr>
        <p:spPr>
          <a:xfrm>
            <a:off x="609600" y="2971800"/>
            <a:ext cx="8984694" cy="430887"/>
          </a:xfrm>
          <a:prstGeom prst="rect">
            <a:avLst/>
          </a:prstGeom>
        </p:spPr>
        <p:txBody>
          <a:bodyPr vert="horz" wrap="square" lIns="0" tIns="0" rIns="0" bIns="0" rtlCol="0">
            <a:spAutoFit/>
          </a:bodyPr>
          <a:lstStyle/>
          <a:p>
            <a:r>
              <a:rPr lang="en-US" sz="2800" dirty="0"/>
              <a:t>(a) Daughter</a:t>
            </a:r>
            <a:endParaRPr sz="2800" dirty="0">
              <a:solidFill>
                <a:srgbClr val="000000"/>
              </a:solidFill>
              <a:latin typeface="Calibri" panose="020F0502020204030204"/>
              <a:cs typeface="Calibri" panose="020F0502020204030204"/>
            </a:endParaRPr>
          </a:p>
        </p:txBody>
      </p:sp>
      <p:sp>
        <p:nvSpPr>
          <p:cNvPr id="6" name="object 6"/>
          <p:cNvSpPr txBox="1"/>
          <p:nvPr/>
        </p:nvSpPr>
        <p:spPr>
          <a:xfrm>
            <a:off x="609600" y="3581400"/>
            <a:ext cx="10101471" cy="430887"/>
          </a:xfrm>
          <a:prstGeom prst="rect">
            <a:avLst/>
          </a:prstGeom>
        </p:spPr>
        <p:txBody>
          <a:bodyPr vert="horz" wrap="square" lIns="0" tIns="0" rIns="0" bIns="0" rtlCol="0">
            <a:spAutoFit/>
          </a:bodyPr>
          <a:lstStyle/>
          <a:p>
            <a:r>
              <a:rPr lang="en-US" sz="2800" dirty="0"/>
              <a:t>(b) Mother</a:t>
            </a:r>
            <a:endParaRPr lang="en-US" sz="2800" dirty="0"/>
          </a:p>
        </p:txBody>
      </p:sp>
      <p:sp>
        <p:nvSpPr>
          <p:cNvPr id="7" name="object 7"/>
          <p:cNvSpPr txBox="1"/>
          <p:nvPr/>
        </p:nvSpPr>
        <p:spPr>
          <a:xfrm>
            <a:off x="609600" y="4114800"/>
            <a:ext cx="10974430" cy="430887"/>
          </a:xfrm>
          <a:prstGeom prst="rect">
            <a:avLst/>
          </a:prstGeom>
        </p:spPr>
        <p:txBody>
          <a:bodyPr vert="horz" wrap="square" lIns="0" tIns="0" rIns="0" bIns="0" rtlCol="0">
            <a:spAutoFit/>
          </a:bodyPr>
          <a:lstStyle/>
          <a:p>
            <a:r>
              <a:rPr lang="en-US" sz="2800" dirty="0"/>
              <a:t>(c) Aunt</a:t>
            </a:r>
            <a:endParaRPr lang="en-US" sz="2800" dirty="0">
              <a:solidFill>
                <a:srgbClr val="000000"/>
              </a:solidFill>
              <a:cs typeface="Calibri" panose="020F0502020204030204"/>
            </a:endParaRPr>
          </a:p>
        </p:txBody>
      </p:sp>
      <p:sp>
        <p:nvSpPr>
          <p:cNvPr id="9" name="object 3"/>
          <p:cNvSpPr txBox="1"/>
          <p:nvPr/>
        </p:nvSpPr>
        <p:spPr>
          <a:xfrm>
            <a:off x="1600200" y="457200"/>
            <a:ext cx="8686800" cy="553998"/>
          </a:xfrm>
          <a:prstGeom prst="rect">
            <a:avLst/>
          </a:prstGeom>
        </p:spPr>
        <p:txBody>
          <a:bodyPr vert="horz" wrap="square" lIns="0" tIns="0" rIns="0" bIns="0" rtlCol="0">
            <a:spAutoFit/>
          </a:bodyPr>
          <a:lstStyle/>
          <a:p>
            <a:pPr marL="285750" lvl="0" indent="-285750" algn="ctr">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Third person reference type</a:t>
            </a:r>
            <a:endParaRPr lang="en-IN" sz="4000" dirty="0"/>
          </a:p>
        </p:txBody>
      </p:sp>
      <p:sp>
        <p:nvSpPr>
          <p:cNvPr id="10" name="object 7"/>
          <p:cNvSpPr txBox="1"/>
          <p:nvPr/>
        </p:nvSpPr>
        <p:spPr>
          <a:xfrm>
            <a:off x="609600" y="4724400"/>
            <a:ext cx="10974430" cy="430887"/>
          </a:xfrm>
          <a:prstGeom prst="rect">
            <a:avLst/>
          </a:prstGeom>
        </p:spPr>
        <p:txBody>
          <a:bodyPr vert="horz" wrap="square" lIns="0" tIns="0" rIns="0" bIns="0" rtlCol="0">
            <a:spAutoFit/>
          </a:bodyPr>
          <a:lstStyle/>
          <a:p>
            <a:r>
              <a:rPr lang="en-US" sz="2800" dirty="0"/>
              <a:t>(d) Sister</a:t>
            </a:r>
            <a:endParaRPr lang="en-US" sz="2800" dirty="0">
              <a:solidFill>
                <a:srgbClr val="000000"/>
              </a:solidFill>
              <a:cs typeface="Calibri" panose="020F0502020204030204"/>
            </a:endParaRPr>
          </a:p>
        </p:txBody>
      </p:sp>
      <p:sp>
        <p:nvSpPr>
          <p:cNvPr id="11" name="object 7"/>
          <p:cNvSpPr txBox="1"/>
          <p:nvPr/>
        </p:nvSpPr>
        <p:spPr>
          <a:xfrm>
            <a:off x="609600" y="5298757"/>
            <a:ext cx="1097443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2" name="Google Shape;83;p2"/>
          <p:cNvSpPr txBox="1"/>
          <p:nvPr/>
        </p:nvSpPr>
        <p:spPr>
          <a:xfrm>
            <a:off x="685800" y="6019800"/>
            <a:ext cx="266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pPr marL="285750" lvl="0" indent="-285750">
              <a:buClr>
                <a:schemeClr val="dk1"/>
              </a:buClr>
              <a:buSzPts val="1600"/>
            </a:pPr>
            <a:r>
              <a:rPr lang="en-US" sz="2800" b="1" dirty="0">
                <a:solidFill>
                  <a:schemeClr val="bg1"/>
                </a:solidFill>
              </a:rPr>
              <a:t>ANS :</a:t>
            </a:r>
            <a:endParaRPr sz="3200" b="1">
              <a:solidFill>
                <a:schemeClr val="bg1"/>
              </a:solidFill>
            </a:endParaRPr>
          </a:p>
        </p:txBody>
      </p:sp>
      <p:sp>
        <p:nvSpPr>
          <p:cNvPr id="13" name="Google Shape;83;p2"/>
          <p:cNvSpPr txBox="1"/>
          <p:nvPr/>
        </p:nvSpPr>
        <p:spPr>
          <a:xfrm>
            <a:off x="8001000" y="25908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7" name="Google Shape;281;p16"/>
          <p:cNvSpPr txBox="1"/>
          <p:nvPr/>
        </p:nvSpPr>
        <p:spPr>
          <a:xfrm>
            <a:off x="6629400" y="5791200"/>
            <a:ext cx="1371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Woman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18" name="Google Shape;279;p16"/>
          <p:cNvCxnSpPr/>
          <p:nvPr/>
        </p:nvCxnSpPr>
        <p:spPr>
          <a:xfrm rot="5400000">
            <a:off x="9046557" y="5431443"/>
            <a:ext cx="652880" cy="794"/>
          </a:xfrm>
          <a:prstGeom prst="straightConnector1">
            <a:avLst/>
          </a:prstGeom>
          <a:noFill/>
          <a:ln w="25400" cap="flat" cmpd="sng">
            <a:solidFill>
              <a:schemeClr val="dk1"/>
            </a:solidFill>
            <a:prstDash val="solid"/>
            <a:round/>
            <a:headEnd type="none" w="sm" len="sm"/>
            <a:tailEnd type="triangle" w="lg" len="lg"/>
          </a:ln>
        </p:spPr>
      </p:cxnSp>
      <p:sp>
        <p:nvSpPr>
          <p:cNvPr id="21" name="Google Shape;281;p16"/>
          <p:cNvSpPr txBox="1"/>
          <p:nvPr/>
        </p:nvSpPr>
        <p:spPr>
          <a:xfrm>
            <a:off x="8915400" y="4724400"/>
            <a:ext cx="990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Father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22" name="Google Shape;281;p16"/>
          <p:cNvSpPr txBox="1"/>
          <p:nvPr/>
        </p:nvSpPr>
        <p:spPr>
          <a:xfrm>
            <a:off x="8763000" y="5791200"/>
            <a:ext cx="1371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Man in ph.-+</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23" name="Google Shape;279;p16"/>
          <p:cNvCxnSpPr/>
          <p:nvPr/>
        </p:nvCxnSpPr>
        <p:spPr>
          <a:xfrm>
            <a:off x="8001000" y="5943600"/>
            <a:ext cx="762000" cy="1588"/>
          </a:xfrm>
          <a:prstGeom prst="straightConnector1">
            <a:avLst/>
          </a:prstGeom>
          <a:noFill/>
          <a:ln w="25400" cap="flat" cmpd="sng">
            <a:solidFill>
              <a:schemeClr val="dk1"/>
            </a:solidFill>
            <a:prstDash val="solid"/>
            <a:round/>
            <a:headEnd type="none" w="sm" len="sm"/>
            <a:tailEnd type="triangle" w="lg" len="lg"/>
          </a:ln>
        </p:spPr>
      </p:cxnSp>
      <p:sp>
        <p:nvSpPr>
          <p:cNvPr id="26" name="Google Shape;281;p16"/>
          <p:cNvSpPr txBox="1"/>
          <p:nvPr/>
        </p:nvSpPr>
        <p:spPr>
          <a:xfrm>
            <a:off x="10896600" y="5791200"/>
            <a:ext cx="12192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Bro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27" name="Google Shape;279;p16"/>
          <p:cNvCxnSpPr/>
          <p:nvPr/>
        </p:nvCxnSpPr>
        <p:spPr>
          <a:xfrm>
            <a:off x="10134600" y="5943600"/>
            <a:ext cx="762000" cy="1588"/>
          </a:xfrm>
          <a:prstGeom prst="straightConnector1">
            <a:avLst/>
          </a:prstGeom>
          <a:noFill/>
          <a:ln w="25400" cap="flat" cmpd="sng">
            <a:solidFill>
              <a:schemeClr val="dk1"/>
            </a:solidFill>
            <a:prstDash val="solid"/>
            <a:round/>
            <a:headEnd type="none" w="sm" len="sm"/>
            <a:tailEnd type="triangle" w="lg" len="lg"/>
          </a:ln>
        </p:spPr>
      </p:cxnSp>
      <p:sp>
        <p:nvSpPr>
          <p:cNvPr id="28" name="Google Shape;83;p2"/>
          <p:cNvSpPr txBox="1"/>
          <p:nvPr/>
        </p:nvSpPr>
        <p:spPr>
          <a:xfrm>
            <a:off x="685800" y="6019800"/>
            <a:ext cx="266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pPr marL="285750" lvl="0" indent="-285750">
              <a:buClr>
                <a:schemeClr val="dk1"/>
              </a:buClr>
              <a:buSzPts val="1600"/>
            </a:pPr>
            <a:r>
              <a:rPr lang="en-US" sz="2800" b="1" dirty="0">
                <a:solidFill>
                  <a:schemeClr val="bg1"/>
                </a:solidFill>
              </a:rPr>
              <a:t>ANS : Sister</a:t>
            </a:r>
            <a:endParaRPr sz="3200" b="1">
              <a:solidFill>
                <a:schemeClr val="bg1"/>
              </a:solidFill>
            </a:endParaRPr>
          </a:p>
        </p:txBody>
      </p:sp>
      <p:cxnSp>
        <p:nvCxnSpPr>
          <p:cNvPr id="24" name="Google Shape;279;p16"/>
          <p:cNvCxnSpPr/>
          <p:nvPr/>
        </p:nvCxnSpPr>
        <p:spPr>
          <a:xfrm rot="5400000">
            <a:off x="9046557" y="4364643"/>
            <a:ext cx="652880" cy="794"/>
          </a:xfrm>
          <a:prstGeom prst="straightConnector1">
            <a:avLst/>
          </a:prstGeom>
          <a:noFill/>
          <a:ln w="25400" cap="flat" cmpd="sng">
            <a:solidFill>
              <a:schemeClr val="dk1"/>
            </a:solidFill>
            <a:prstDash val="solid"/>
            <a:round/>
            <a:headEnd type="none" w="sm" len="sm"/>
            <a:tailEnd type="triangle" w="lg" len="lg"/>
          </a:ln>
        </p:spPr>
      </p:cxnSp>
      <p:sp>
        <p:nvSpPr>
          <p:cNvPr id="25" name="Google Shape;281;p16"/>
          <p:cNvSpPr txBox="1"/>
          <p:nvPr/>
        </p:nvSpPr>
        <p:spPr>
          <a:xfrm>
            <a:off x="8839200" y="3657600"/>
            <a:ext cx="1371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Gr. Father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Tree>
  </p:cSld>
  <p:clrMapOvr>
    <a:masterClrMapping/>
  </p:clrMapOvr>
  <p:timing>
    <p:tnLst>
      <p:par>
        <p:cTn id="1" dur="indefinite" restart="never" nodeType="tmRoot"/>
      </p:par>
    </p:tnLst>
    <p:bldLst>
      <p:bldP spid="4" grpId="0"/>
      <p:bldP spid="5" grpId="0"/>
      <p:bldP spid="6" grpId="0"/>
      <p:bldP spid="7" grpId="0"/>
      <p:bldP spid="9" grpId="0"/>
      <p:bldP spid="10" grpId="0"/>
      <p:bldP spid="11" grpId="0"/>
      <p:bldP spid="12" grpId="0" animBg="1"/>
      <p:bldP spid="13" grpId="0" animBg="1"/>
      <p:bldP spid="17" grpId="0" animBg="1"/>
      <p:bldP spid="21" grpId="0" animBg="1"/>
      <p:bldP spid="22" grpId="0" animBg="1"/>
      <p:bldP spid="26" grpId="0" animBg="1"/>
      <p:bldP spid="28"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57200" y="1600200"/>
            <a:ext cx="11353800" cy="1292662"/>
          </a:xfrm>
          <a:prstGeom prst="rect">
            <a:avLst/>
          </a:prstGeom>
        </p:spPr>
        <p:txBody>
          <a:bodyPr vert="horz" wrap="square" lIns="0" tIns="0" rIns="0" bIns="0" rtlCol="0">
            <a:spAutoFit/>
          </a:bodyPr>
          <a:lstStyle/>
          <a:p>
            <a:r>
              <a:rPr lang="en-US" sz="2800" dirty="0"/>
              <a:t>Introducing a lady, a lady said, “She is the only daughter of Mohan’s grandfather who is my husband’s father”. How does the lady relate herself with the introduced lady?</a:t>
            </a:r>
            <a:endParaRPr sz="3600" dirty="0">
              <a:solidFill>
                <a:srgbClr val="000000"/>
              </a:solidFill>
              <a:latin typeface="Calibri" panose="020F0502020204030204"/>
              <a:cs typeface="Calibri" panose="020F0502020204030204"/>
            </a:endParaRPr>
          </a:p>
        </p:txBody>
      </p:sp>
      <p:sp>
        <p:nvSpPr>
          <p:cNvPr id="5" name="object 5"/>
          <p:cNvSpPr txBox="1"/>
          <p:nvPr/>
        </p:nvSpPr>
        <p:spPr>
          <a:xfrm>
            <a:off x="609600" y="2971800"/>
            <a:ext cx="8984694" cy="430887"/>
          </a:xfrm>
          <a:prstGeom prst="rect">
            <a:avLst/>
          </a:prstGeom>
        </p:spPr>
        <p:txBody>
          <a:bodyPr vert="horz" wrap="square" lIns="0" tIns="0" rIns="0" bIns="0" rtlCol="0">
            <a:spAutoFit/>
          </a:bodyPr>
          <a:lstStyle/>
          <a:p>
            <a:r>
              <a:rPr lang="en-US" sz="2800" dirty="0"/>
              <a:t>(a) Mother</a:t>
            </a:r>
            <a:endParaRPr sz="2800" dirty="0">
              <a:solidFill>
                <a:srgbClr val="000000"/>
              </a:solidFill>
              <a:latin typeface="Calibri" panose="020F0502020204030204"/>
              <a:cs typeface="Calibri" panose="020F0502020204030204"/>
            </a:endParaRPr>
          </a:p>
        </p:txBody>
      </p:sp>
      <p:sp>
        <p:nvSpPr>
          <p:cNvPr id="6" name="object 6"/>
          <p:cNvSpPr txBox="1"/>
          <p:nvPr/>
        </p:nvSpPr>
        <p:spPr>
          <a:xfrm>
            <a:off x="609600" y="3581400"/>
            <a:ext cx="10101471" cy="430887"/>
          </a:xfrm>
          <a:prstGeom prst="rect">
            <a:avLst/>
          </a:prstGeom>
        </p:spPr>
        <p:txBody>
          <a:bodyPr vert="horz" wrap="square" lIns="0" tIns="0" rIns="0" bIns="0" rtlCol="0">
            <a:spAutoFit/>
          </a:bodyPr>
          <a:lstStyle/>
          <a:p>
            <a:r>
              <a:rPr lang="en-US" sz="2800" dirty="0"/>
              <a:t>(b) Aunt</a:t>
            </a:r>
            <a:endParaRPr lang="en-US" sz="2800" dirty="0"/>
          </a:p>
        </p:txBody>
      </p:sp>
      <p:sp>
        <p:nvSpPr>
          <p:cNvPr id="7" name="object 7"/>
          <p:cNvSpPr txBox="1"/>
          <p:nvPr/>
        </p:nvSpPr>
        <p:spPr>
          <a:xfrm>
            <a:off x="609600" y="4114800"/>
            <a:ext cx="10974430" cy="430887"/>
          </a:xfrm>
          <a:prstGeom prst="rect">
            <a:avLst/>
          </a:prstGeom>
        </p:spPr>
        <p:txBody>
          <a:bodyPr vert="horz" wrap="square" lIns="0" tIns="0" rIns="0" bIns="0" rtlCol="0">
            <a:spAutoFit/>
          </a:bodyPr>
          <a:lstStyle/>
          <a:p>
            <a:r>
              <a:rPr lang="en-US" sz="2800" dirty="0"/>
              <a:t>(c) Mother-in-law</a:t>
            </a:r>
            <a:endParaRPr lang="en-US" sz="2800" dirty="0">
              <a:solidFill>
                <a:srgbClr val="000000"/>
              </a:solidFill>
              <a:cs typeface="Calibri" panose="020F0502020204030204"/>
            </a:endParaRPr>
          </a:p>
        </p:txBody>
      </p:sp>
      <p:sp>
        <p:nvSpPr>
          <p:cNvPr id="9" name="object 3"/>
          <p:cNvSpPr txBox="1"/>
          <p:nvPr/>
        </p:nvSpPr>
        <p:spPr>
          <a:xfrm>
            <a:off x="1600200" y="457200"/>
            <a:ext cx="8686800" cy="553998"/>
          </a:xfrm>
          <a:prstGeom prst="rect">
            <a:avLst/>
          </a:prstGeom>
          <a:solidFill>
            <a:schemeClr val="accent5">
              <a:lumMod val="40000"/>
              <a:lumOff val="60000"/>
            </a:schemeClr>
          </a:solidFill>
        </p:spPr>
        <p:txBody>
          <a:bodyPr vert="horz" wrap="square" lIns="0" tIns="0" rIns="0" bIns="0" rtlCol="0">
            <a:spAutoFit/>
          </a:bodyPr>
          <a:lstStyle/>
          <a:p>
            <a:pPr marL="285750" lvl="0" indent="-285750" algn="ctr">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Third person reference type</a:t>
            </a:r>
            <a:endParaRPr lang="en-IN" sz="4000" dirty="0"/>
          </a:p>
        </p:txBody>
      </p:sp>
      <p:sp>
        <p:nvSpPr>
          <p:cNvPr id="10" name="object 7"/>
          <p:cNvSpPr txBox="1"/>
          <p:nvPr/>
        </p:nvSpPr>
        <p:spPr>
          <a:xfrm>
            <a:off x="609600" y="4724400"/>
            <a:ext cx="10974430" cy="430887"/>
          </a:xfrm>
          <a:prstGeom prst="rect">
            <a:avLst/>
          </a:prstGeom>
        </p:spPr>
        <p:txBody>
          <a:bodyPr vert="horz" wrap="square" lIns="0" tIns="0" rIns="0" bIns="0" rtlCol="0">
            <a:spAutoFit/>
          </a:bodyPr>
          <a:lstStyle/>
          <a:p>
            <a:r>
              <a:rPr lang="en-US" sz="2800" dirty="0"/>
              <a:t>(d) Sister-in-law</a:t>
            </a:r>
            <a:endParaRPr lang="en-US" sz="2800" dirty="0">
              <a:solidFill>
                <a:srgbClr val="000000"/>
              </a:solidFill>
              <a:cs typeface="Calibri" panose="020F0502020204030204"/>
            </a:endParaRPr>
          </a:p>
        </p:txBody>
      </p:sp>
      <p:sp>
        <p:nvSpPr>
          <p:cNvPr id="11" name="object 7"/>
          <p:cNvSpPr txBox="1"/>
          <p:nvPr/>
        </p:nvSpPr>
        <p:spPr>
          <a:xfrm>
            <a:off x="609600" y="5298757"/>
            <a:ext cx="10974430" cy="430887"/>
          </a:xfrm>
          <a:prstGeom prst="rect">
            <a:avLst/>
          </a:prstGeom>
        </p:spPr>
        <p:txBody>
          <a:bodyPr vert="horz" wrap="square" lIns="0" tIns="0" rIns="0" bIns="0" rtlCol="0">
            <a:spAutoFit/>
          </a:bodyPr>
          <a:lstStyle/>
          <a:p>
            <a:r>
              <a:rPr lang="en-US" sz="2800" dirty="0"/>
              <a:t>(e) None of the above</a:t>
            </a:r>
            <a:endParaRPr lang="en-US" sz="2800" dirty="0">
              <a:solidFill>
                <a:srgbClr val="000000"/>
              </a:solidFill>
              <a:cs typeface="Calibri" panose="020F0502020204030204"/>
            </a:endParaRPr>
          </a:p>
        </p:txBody>
      </p:sp>
      <p:sp>
        <p:nvSpPr>
          <p:cNvPr id="12" name="Google Shape;83;p2"/>
          <p:cNvSpPr txBox="1"/>
          <p:nvPr/>
        </p:nvSpPr>
        <p:spPr>
          <a:xfrm>
            <a:off x="685800" y="6019800"/>
            <a:ext cx="266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pPr marL="285750" lvl="0" indent="-285750">
              <a:buClr>
                <a:schemeClr val="dk1"/>
              </a:buClr>
              <a:buSzPts val="1600"/>
            </a:pPr>
            <a:r>
              <a:rPr lang="en-US" sz="2800" b="1" dirty="0">
                <a:solidFill>
                  <a:schemeClr val="bg1"/>
                </a:solidFill>
              </a:rPr>
              <a:t>ANS :</a:t>
            </a:r>
            <a:endParaRPr sz="3200" b="1">
              <a:solidFill>
                <a:schemeClr val="bg1"/>
              </a:solidFill>
            </a:endParaRPr>
          </a:p>
        </p:txBody>
      </p:sp>
      <p:sp>
        <p:nvSpPr>
          <p:cNvPr id="13" name="Google Shape;83;p2"/>
          <p:cNvSpPr txBox="1"/>
          <p:nvPr/>
        </p:nvSpPr>
        <p:spPr>
          <a:xfrm>
            <a:off x="8001000" y="25908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cxnSp>
        <p:nvCxnSpPr>
          <p:cNvPr id="18" name="Google Shape;279;p16"/>
          <p:cNvCxnSpPr/>
          <p:nvPr/>
        </p:nvCxnSpPr>
        <p:spPr>
          <a:xfrm rot="5400000">
            <a:off x="9046557" y="5431443"/>
            <a:ext cx="652880" cy="794"/>
          </a:xfrm>
          <a:prstGeom prst="straightConnector1">
            <a:avLst/>
          </a:prstGeom>
          <a:noFill/>
          <a:ln w="25400" cap="flat" cmpd="sng">
            <a:solidFill>
              <a:schemeClr val="dk1"/>
            </a:solidFill>
            <a:prstDash val="solid"/>
            <a:round/>
            <a:headEnd type="none" w="sm" len="sm"/>
            <a:tailEnd type="triangle" w="lg" len="lg"/>
          </a:ln>
        </p:spPr>
      </p:cxnSp>
      <p:sp>
        <p:nvSpPr>
          <p:cNvPr id="21" name="Google Shape;281;p16"/>
          <p:cNvSpPr txBox="1"/>
          <p:nvPr/>
        </p:nvSpPr>
        <p:spPr>
          <a:xfrm>
            <a:off x="6477000" y="4648200"/>
            <a:ext cx="1676400" cy="369291"/>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t>Lady 2’s Hus.</a:t>
            </a:r>
            <a:endParaRPr lang="en-US" dirty="0"/>
          </a:p>
        </p:txBody>
      </p:sp>
      <p:sp>
        <p:nvSpPr>
          <p:cNvPr id="22" name="Google Shape;281;p16"/>
          <p:cNvSpPr txBox="1"/>
          <p:nvPr/>
        </p:nvSpPr>
        <p:spPr>
          <a:xfrm>
            <a:off x="8839200" y="5791200"/>
            <a:ext cx="10668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Mohan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28" name="Google Shape;83;p2"/>
          <p:cNvSpPr txBox="1"/>
          <p:nvPr/>
        </p:nvSpPr>
        <p:spPr>
          <a:xfrm>
            <a:off x="685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Sister-in-law</a:t>
            </a:r>
            <a:endParaRPr lang="en-US" sz="2800" b="1" dirty="0">
              <a:solidFill>
                <a:schemeClr val="bg1"/>
              </a:solidFill>
              <a:cs typeface="Calibri" panose="020F0502020204030204"/>
            </a:endParaRPr>
          </a:p>
        </p:txBody>
      </p:sp>
      <p:cxnSp>
        <p:nvCxnSpPr>
          <p:cNvPr id="24" name="Google Shape;279;p16"/>
          <p:cNvCxnSpPr/>
          <p:nvPr/>
        </p:nvCxnSpPr>
        <p:spPr>
          <a:xfrm rot="5400000">
            <a:off x="9046557" y="4364643"/>
            <a:ext cx="652880" cy="794"/>
          </a:xfrm>
          <a:prstGeom prst="straightConnector1">
            <a:avLst/>
          </a:prstGeom>
          <a:noFill/>
          <a:ln w="25400" cap="flat" cmpd="sng">
            <a:solidFill>
              <a:schemeClr val="dk1"/>
            </a:solidFill>
            <a:prstDash val="solid"/>
            <a:round/>
            <a:headEnd type="none" w="sm" len="sm"/>
            <a:tailEnd type="triangle" w="lg" len="lg"/>
          </a:ln>
        </p:spPr>
      </p:cxnSp>
      <p:sp>
        <p:nvSpPr>
          <p:cNvPr id="25" name="Google Shape;281;p16"/>
          <p:cNvSpPr txBox="1"/>
          <p:nvPr/>
        </p:nvSpPr>
        <p:spPr>
          <a:xfrm>
            <a:off x="8458200" y="3657600"/>
            <a:ext cx="22860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Mohan’s Gr. Father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sp>
        <p:nvSpPr>
          <p:cNvPr id="29" name="Google Shape;281;p16"/>
          <p:cNvSpPr txBox="1"/>
          <p:nvPr/>
        </p:nvSpPr>
        <p:spPr>
          <a:xfrm>
            <a:off x="8915400" y="4724400"/>
            <a:ext cx="990600" cy="338514"/>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rPr>
              <a:t>Lady 1 -</a:t>
            </a:r>
            <a:endParaRPr lang="en-IN" sz="1600" dirty="0">
              <a:solidFill>
                <a:schemeClr val="dk1"/>
              </a:solidFill>
              <a:latin typeface="Merriweather" panose="00000500000000000000"/>
              <a:ea typeface="Merriweather" panose="00000500000000000000"/>
              <a:cs typeface="Merriweather" panose="00000500000000000000"/>
              <a:sym typeface="Merriweather" panose="00000500000000000000"/>
            </a:endParaRPr>
          </a:p>
        </p:txBody>
      </p:sp>
      <p:cxnSp>
        <p:nvCxnSpPr>
          <p:cNvPr id="30" name="Google Shape;279;p16"/>
          <p:cNvCxnSpPr/>
          <p:nvPr/>
        </p:nvCxnSpPr>
        <p:spPr>
          <a:xfrm>
            <a:off x="8153400" y="4876800"/>
            <a:ext cx="762000" cy="1588"/>
          </a:xfrm>
          <a:prstGeom prst="straightConnector1">
            <a:avLst/>
          </a:prstGeom>
          <a:noFill/>
          <a:ln w="25400" cap="flat" cmpd="sng">
            <a:solidFill>
              <a:schemeClr val="dk1"/>
            </a:solidFill>
            <a:prstDash val="solid"/>
            <a:round/>
            <a:headEnd type="none" w="sm" len="sm"/>
            <a:tailEnd type="triangle" w="lg" len="lg"/>
          </a:ln>
        </p:spPr>
      </p:cxnSp>
      <p:cxnSp>
        <p:nvCxnSpPr>
          <p:cNvPr id="31" name="Google Shape;278;p16"/>
          <p:cNvCxnSpPr/>
          <p:nvPr/>
        </p:nvCxnSpPr>
        <p:spPr>
          <a:xfrm>
            <a:off x="5638800" y="4876800"/>
            <a:ext cx="860286" cy="0"/>
          </a:xfrm>
          <a:prstGeom prst="straightConnector1">
            <a:avLst/>
          </a:prstGeom>
          <a:noFill/>
          <a:ln w="25400" cap="flat" cmpd="sng">
            <a:solidFill>
              <a:schemeClr val="dk1"/>
            </a:solidFill>
            <a:prstDash val="solid"/>
            <a:round/>
            <a:headEnd type="triangle" w="lg" len="lg"/>
            <a:tailEnd type="triangle" w="lg" len="lg"/>
          </a:ln>
        </p:spPr>
      </p:cxnSp>
      <p:sp>
        <p:nvSpPr>
          <p:cNvPr id="32" name="Google Shape;281;p16"/>
          <p:cNvSpPr txBox="1"/>
          <p:nvPr/>
        </p:nvSpPr>
        <p:spPr>
          <a:xfrm>
            <a:off x="4724400" y="4648201"/>
            <a:ext cx="914400" cy="369291"/>
          </a:xfrm>
          <a:prstGeom prst="rect">
            <a:avLst/>
          </a:prstGeom>
          <a:solidFill>
            <a:schemeClr val="lt1"/>
          </a:solidFill>
          <a:ln w="19050" cap="flat" cmpd="sng">
            <a:solidFill>
              <a:schemeClr val="dk1"/>
            </a:solidFill>
            <a:prstDash val="solid"/>
            <a:round/>
            <a:headEnd type="none" w="sm" len="sm"/>
            <a:tailEnd type="none" w="sm" len="sm"/>
          </a:ln>
          <a:effectLst>
            <a:outerShdw blurRad="50800" dist="38100" dir="5400000" algn="t" rotWithShape="0">
              <a:srgbClr val="000000">
                <a:alpha val="40000"/>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t>Lady 2</a:t>
            </a:r>
            <a:endParaRPr lang="en-US" dirty="0"/>
          </a:p>
        </p:txBody>
      </p:sp>
    </p:spTree>
  </p:cSld>
  <p:clrMapOvr>
    <a:masterClrMapping/>
  </p:clrMapOvr>
  <p:timing>
    <p:tnLst>
      <p:par>
        <p:cTn id="1" dur="indefinite" restart="never" nodeType="tmRoot"/>
      </p:par>
    </p:tnLst>
    <p:bldLst>
      <p:bldP spid="4" grpId="0"/>
      <p:bldP spid="5" grpId="0"/>
      <p:bldP spid="6" grpId="0"/>
      <p:bldP spid="7" grpId="0"/>
      <p:bldP spid="9" grpId="0" animBg="1"/>
      <p:bldP spid="10" grpId="0"/>
      <p:bldP spid="11" grpId="0"/>
      <p:bldP spid="12" grpId="0" animBg="1"/>
      <p:bldP spid="13" grpId="0" animBg="1"/>
      <p:bldP spid="21" grpId="0" animBg="1"/>
      <p:bldP spid="22" grpId="0" animBg="1"/>
      <p:bldP spid="28" grpId="0" animBg="1"/>
      <p:bldP spid="25" grpId="0" animBg="1"/>
      <p:bldP spid="29"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a:hlinkClick r:id="rId1"/>
          </p:cNvPr>
          <p:cNvSpPr/>
          <p:nvPr/>
        </p:nvSpPr>
        <p:spPr>
          <a:xfrm>
            <a:off x="0" y="0"/>
            <a:ext cx="12192000" cy="6858000"/>
          </a:xfrm>
          <a:prstGeom prst="rect">
            <a:avLst/>
          </a:prstGeom>
          <a:blipFill>
            <a:blip r:embed="rId2" cstate="print"/>
            <a:stretch>
              <a:fillRect/>
            </a:stretch>
          </a:blipFill>
          <a:ln>
            <a:solidFill>
              <a:schemeClr val="tx1"/>
            </a:solidFill>
          </a:ln>
        </p:spPr>
        <p:txBody>
          <a:bodyPr wrap="square" lIns="0" tIns="0" rIns="0" bIns="0" rtlCol="0">
            <a:spAutoFit/>
          </a:bodyPr>
          <a:lstStyle/>
          <a:p/>
        </p:txBody>
      </p:sp>
      <p:sp>
        <p:nvSpPr>
          <p:cNvPr id="3" name="object 3"/>
          <p:cNvSpPr txBox="1"/>
          <p:nvPr/>
        </p:nvSpPr>
        <p:spPr>
          <a:xfrm>
            <a:off x="2362200" y="381000"/>
            <a:ext cx="6629399" cy="553998"/>
          </a:xfrm>
          <a:prstGeom prst="rect">
            <a:avLst/>
          </a:prstGeom>
        </p:spPr>
        <p:txBody>
          <a:bodyPr vert="horz" wrap="square" lIns="0" tIns="0" rIns="0" bIns="0" rtlCol="0">
            <a:spAutoFit/>
          </a:bodyPr>
          <a:lstStyle/>
          <a:p>
            <a:pPr marL="285750" lvl="0" indent="-285750">
              <a:buClr>
                <a:schemeClr val="dk1"/>
              </a:buClr>
              <a:buSzPts val="1600"/>
            </a:pPr>
            <a:r>
              <a:rPr lang="en-IN" sz="3600" i="1" dirty="0">
                <a:solidFill>
                  <a:schemeClr val="dk1"/>
                </a:solidFill>
                <a:latin typeface="Merriweather" panose="00000500000000000000"/>
                <a:ea typeface="Merriweather" panose="00000500000000000000"/>
                <a:cs typeface="Merriweather" panose="00000500000000000000"/>
                <a:sym typeface="Merriweather" panose="00000500000000000000"/>
              </a:rPr>
              <a:t>Solving relation mystery type</a:t>
            </a:r>
            <a:endParaRPr lang="en-IN" sz="4000" dirty="0"/>
          </a:p>
        </p:txBody>
      </p:sp>
      <p:sp>
        <p:nvSpPr>
          <p:cNvPr id="4" name="object 4"/>
          <p:cNvSpPr txBox="1"/>
          <p:nvPr/>
        </p:nvSpPr>
        <p:spPr>
          <a:xfrm>
            <a:off x="228600" y="1219200"/>
            <a:ext cx="11734800" cy="1292662"/>
          </a:xfrm>
          <a:prstGeom prst="rect">
            <a:avLst/>
          </a:prstGeom>
        </p:spPr>
        <p:txBody>
          <a:bodyPr vert="horz" wrap="square" lIns="0" tIns="0" rIns="0" bIns="0" rtlCol="0">
            <a:spAutoFit/>
          </a:bodyPr>
          <a:lstStyle/>
          <a:p>
            <a:r>
              <a:rPr lang="en-US" sz="2800" dirty="0" err="1"/>
              <a:t>Sita</a:t>
            </a:r>
            <a:r>
              <a:rPr lang="en-US" sz="2800" dirty="0"/>
              <a:t> is the niece of Ashok. </a:t>
            </a:r>
            <a:r>
              <a:rPr lang="en-US" sz="2800" dirty="0" err="1"/>
              <a:t>Ashok’s</a:t>
            </a:r>
            <a:r>
              <a:rPr lang="en-US" sz="2800" dirty="0"/>
              <a:t> mother is </a:t>
            </a:r>
            <a:r>
              <a:rPr lang="en-US" sz="2800" dirty="0" err="1"/>
              <a:t>Lakshmi</a:t>
            </a:r>
            <a:r>
              <a:rPr lang="en-US" sz="2800" dirty="0"/>
              <a:t>. Kalyani is Lakshmi’s mother.</a:t>
            </a:r>
            <a:endParaRPr lang="en-US" sz="2800" dirty="0"/>
          </a:p>
          <a:p>
            <a:r>
              <a:rPr lang="en-US" sz="2800" dirty="0" err="1"/>
              <a:t>Kalyani’s</a:t>
            </a:r>
            <a:r>
              <a:rPr lang="en-US" sz="2800" dirty="0"/>
              <a:t> husband is </a:t>
            </a:r>
            <a:r>
              <a:rPr lang="en-US" sz="2800" dirty="0" err="1"/>
              <a:t>Gopal</a:t>
            </a:r>
            <a:r>
              <a:rPr lang="en-US" sz="2800" dirty="0"/>
              <a:t>. </a:t>
            </a:r>
            <a:r>
              <a:rPr lang="en-US" sz="2800" dirty="0" err="1"/>
              <a:t>Parvathi</a:t>
            </a:r>
            <a:r>
              <a:rPr lang="en-US" sz="2800" dirty="0"/>
              <a:t> is the mother-in-law of </a:t>
            </a:r>
            <a:r>
              <a:rPr lang="en-US" sz="2800" dirty="0" err="1"/>
              <a:t>Gopal</a:t>
            </a:r>
            <a:r>
              <a:rPr lang="en-US" sz="2800" dirty="0"/>
              <a:t>. How is </a:t>
            </a:r>
            <a:r>
              <a:rPr lang="en-US" sz="2800" dirty="0" err="1"/>
              <a:t>Sita</a:t>
            </a:r>
            <a:r>
              <a:rPr lang="en-US" sz="2800" dirty="0"/>
              <a:t> related to </a:t>
            </a:r>
            <a:r>
              <a:rPr lang="en-US" sz="2800" dirty="0" err="1"/>
              <a:t>Gopal</a:t>
            </a:r>
            <a:r>
              <a:rPr lang="en-US" sz="2800" dirty="0"/>
              <a:t> ?</a:t>
            </a:r>
            <a:endParaRPr sz="2800" dirty="0">
              <a:solidFill>
                <a:srgbClr val="000000"/>
              </a:solidFill>
              <a:latin typeface="Calibri" panose="020F0502020204030204"/>
              <a:cs typeface="Calibri" panose="020F0502020204030204"/>
            </a:endParaRPr>
          </a:p>
        </p:txBody>
      </p:sp>
      <p:sp>
        <p:nvSpPr>
          <p:cNvPr id="5" name="object 5"/>
          <p:cNvSpPr txBox="1"/>
          <p:nvPr/>
        </p:nvSpPr>
        <p:spPr>
          <a:xfrm>
            <a:off x="381000" y="2769513"/>
            <a:ext cx="5029200" cy="430887"/>
          </a:xfrm>
          <a:prstGeom prst="rect">
            <a:avLst/>
          </a:prstGeom>
        </p:spPr>
        <p:txBody>
          <a:bodyPr vert="horz" wrap="square" lIns="0" tIns="0" rIns="0" bIns="0" rtlCol="0">
            <a:spAutoFit/>
          </a:bodyPr>
          <a:lstStyle/>
          <a:p>
            <a:r>
              <a:rPr lang="en-US" sz="2800" dirty="0"/>
              <a:t>(a) Great grandson’s daughter</a:t>
            </a:r>
            <a:endParaRPr lang="en-US" sz="2800" dirty="0">
              <a:solidFill>
                <a:srgbClr val="000000"/>
              </a:solidFill>
              <a:cs typeface="Calibri" panose="020F0502020204030204"/>
            </a:endParaRPr>
          </a:p>
        </p:txBody>
      </p:sp>
      <p:sp>
        <p:nvSpPr>
          <p:cNvPr id="7" name="object 5"/>
          <p:cNvSpPr txBox="1"/>
          <p:nvPr/>
        </p:nvSpPr>
        <p:spPr>
          <a:xfrm>
            <a:off x="381000" y="3352800"/>
            <a:ext cx="5029200" cy="430887"/>
          </a:xfrm>
          <a:prstGeom prst="rect">
            <a:avLst/>
          </a:prstGeom>
        </p:spPr>
        <p:txBody>
          <a:bodyPr vert="horz" wrap="square" lIns="0" tIns="0" rIns="0" bIns="0" rtlCol="0">
            <a:spAutoFit/>
          </a:bodyPr>
          <a:lstStyle/>
          <a:p>
            <a:r>
              <a:rPr lang="en-US" sz="2800" dirty="0"/>
              <a:t>(b) </a:t>
            </a:r>
            <a:r>
              <a:rPr lang="en-US" sz="2800" dirty="0" err="1"/>
              <a:t>Gopal</a:t>
            </a:r>
            <a:r>
              <a:rPr lang="en-US" sz="2800" dirty="0"/>
              <a:t> is </a:t>
            </a:r>
            <a:r>
              <a:rPr lang="en-US" sz="2800" dirty="0" err="1"/>
              <a:t>Sita’s</a:t>
            </a:r>
            <a:r>
              <a:rPr lang="en-US" sz="2800" dirty="0"/>
              <a:t> father</a:t>
            </a:r>
            <a:endParaRPr lang="en-US" sz="2800" dirty="0">
              <a:solidFill>
                <a:srgbClr val="000000"/>
              </a:solidFill>
              <a:cs typeface="Calibri" panose="020F0502020204030204"/>
            </a:endParaRPr>
          </a:p>
        </p:txBody>
      </p:sp>
      <p:sp>
        <p:nvSpPr>
          <p:cNvPr id="8" name="object 5"/>
          <p:cNvSpPr txBox="1"/>
          <p:nvPr/>
        </p:nvSpPr>
        <p:spPr>
          <a:xfrm>
            <a:off x="381000" y="3886200"/>
            <a:ext cx="5943600" cy="430887"/>
          </a:xfrm>
          <a:prstGeom prst="rect">
            <a:avLst/>
          </a:prstGeom>
        </p:spPr>
        <p:txBody>
          <a:bodyPr vert="horz" wrap="square" lIns="0" tIns="0" rIns="0" bIns="0" rtlCol="0">
            <a:spAutoFit/>
          </a:bodyPr>
          <a:lstStyle/>
          <a:p>
            <a:r>
              <a:rPr lang="en-US" sz="2800" dirty="0"/>
              <a:t>(c) </a:t>
            </a:r>
            <a:r>
              <a:rPr lang="en-US" sz="2800" dirty="0" err="1"/>
              <a:t>Sita</a:t>
            </a:r>
            <a:r>
              <a:rPr lang="en-US" sz="2800" dirty="0"/>
              <a:t> is </a:t>
            </a:r>
            <a:r>
              <a:rPr lang="en-US" sz="2800" dirty="0" err="1"/>
              <a:t>Gopal’s</a:t>
            </a:r>
            <a:r>
              <a:rPr lang="en-US" sz="2800" dirty="0"/>
              <a:t> great granddaughter</a:t>
            </a:r>
            <a:endParaRPr lang="en-US" sz="2800" dirty="0">
              <a:solidFill>
                <a:srgbClr val="000000"/>
              </a:solidFill>
              <a:cs typeface="Calibri" panose="020F0502020204030204"/>
            </a:endParaRPr>
          </a:p>
        </p:txBody>
      </p:sp>
      <p:sp>
        <p:nvSpPr>
          <p:cNvPr id="9" name="object 5"/>
          <p:cNvSpPr txBox="1"/>
          <p:nvPr/>
        </p:nvSpPr>
        <p:spPr>
          <a:xfrm>
            <a:off x="381000" y="4419600"/>
            <a:ext cx="5029200" cy="430887"/>
          </a:xfrm>
          <a:prstGeom prst="rect">
            <a:avLst/>
          </a:prstGeom>
        </p:spPr>
        <p:txBody>
          <a:bodyPr vert="horz" wrap="square" lIns="0" tIns="0" rIns="0" bIns="0" rtlCol="0">
            <a:spAutoFit/>
          </a:bodyPr>
          <a:lstStyle/>
          <a:p>
            <a:r>
              <a:rPr lang="en-US" sz="2800" dirty="0"/>
              <a:t>(d) Grand niece</a:t>
            </a:r>
            <a:endParaRPr lang="en-US" sz="2800" dirty="0">
              <a:solidFill>
                <a:srgbClr val="000000"/>
              </a:solidFill>
              <a:cs typeface="Calibri" panose="020F0502020204030204"/>
            </a:endParaRPr>
          </a:p>
        </p:txBody>
      </p:sp>
      <p:sp>
        <p:nvSpPr>
          <p:cNvPr id="10" name="object 5"/>
          <p:cNvSpPr txBox="1"/>
          <p:nvPr/>
        </p:nvSpPr>
        <p:spPr>
          <a:xfrm>
            <a:off x="381000" y="4953000"/>
            <a:ext cx="5029200" cy="430887"/>
          </a:xfrm>
          <a:prstGeom prst="rect">
            <a:avLst/>
          </a:prstGeom>
        </p:spPr>
        <p:txBody>
          <a:bodyPr vert="horz" wrap="square" lIns="0" tIns="0" rIns="0" bIns="0" rtlCol="0">
            <a:spAutoFit/>
          </a:bodyPr>
          <a:lstStyle/>
          <a:p>
            <a:r>
              <a:rPr lang="en-US" sz="2800" dirty="0"/>
              <a:t>(d) None of the above</a:t>
            </a:r>
            <a:endParaRPr lang="en-US" sz="2800" dirty="0">
              <a:solidFill>
                <a:srgbClr val="000000"/>
              </a:solidFill>
              <a:cs typeface="Calibri" panose="020F0502020204030204"/>
            </a:endParaRPr>
          </a:p>
        </p:txBody>
      </p:sp>
      <p:sp>
        <p:nvSpPr>
          <p:cNvPr id="11" name="Google Shape;83;p2"/>
          <p:cNvSpPr txBox="1"/>
          <p:nvPr/>
        </p:nvSpPr>
        <p:spPr>
          <a:xfrm>
            <a:off x="304800" y="6019800"/>
            <a:ext cx="32766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a:t>
            </a:r>
            <a:endParaRPr lang="en-US" sz="2800" b="1" dirty="0">
              <a:solidFill>
                <a:schemeClr val="bg1"/>
              </a:solidFill>
              <a:cs typeface="Calibri" panose="020F0502020204030204"/>
            </a:endParaRPr>
          </a:p>
        </p:txBody>
      </p:sp>
      <p:sp>
        <p:nvSpPr>
          <p:cNvPr id="12" name="Google Shape;83;p2"/>
          <p:cNvSpPr txBox="1"/>
          <p:nvPr/>
        </p:nvSpPr>
        <p:spPr>
          <a:xfrm>
            <a:off x="7924800" y="1981200"/>
            <a:ext cx="2667000" cy="523180"/>
          </a:xfrm>
          <a:prstGeom prst="rect">
            <a:avLst/>
          </a:prstGeom>
          <a:solidFill>
            <a:srgbClr val="FF0000"/>
          </a:solidFill>
          <a:ln>
            <a:solidFill>
              <a:schemeClr val="tx1"/>
            </a:solidFill>
          </a:ln>
          <a:effectLst>
            <a:outerShdw blurRad="279400" dist="50800" dir="5400000" algn="ctr" rotWithShape="0">
              <a:srgbClr val="000000">
                <a:alpha val="43137"/>
              </a:srgbClr>
            </a:outerShdw>
          </a:effectLst>
        </p:spPr>
        <p:txBody>
          <a:bodyPr spcFirstLastPara="1" wrap="square" lIns="91425" tIns="45700" rIns="91425" bIns="45700" anchor="t" anchorCtr="0">
            <a:spAutoFit/>
          </a:bodyPr>
          <a:lstStyle/>
          <a:p>
            <a:pPr marL="285750" lvl="0" indent="-285750" algn="ctr">
              <a:buClr>
                <a:schemeClr val="dk1"/>
              </a:buClr>
              <a:buSzPts val="1600"/>
            </a:pPr>
            <a:r>
              <a:rPr lang="en-US" sz="2800" b="1" dirty="0">
                <a:solidFill>
                  <a:schemeClr val="bg1"/>
                </a:solidFill>
              </a:rPr>
              <a:t>Explanation</a:t>
            </a:r>
            <a:endParaRPr sz="3200" b="1">
              <a:solidFill>
                <a:schemeClr val="bg1"/>
              </a:solidFill>
            </a:endParaRPr>
          </a:p>
        </p:txBody>
      </p:sp>
      <p:sp>
        <p:nvSpPr>
          <p:cNvPr id="13" name="object 5"/>
          <p:cNvSpPr txBox="1"/>
          <p:nvPr/>
        </p:nvSpPr>
        <p:spPr>
          <a:xfrm>
            <a:off x="5715000" y="2819400"/>
            <a:ext cx="3886200" cy="430887"/>
          </a:xfrm>
          <a:prstGeom prst="rect">
            <a:avLst/>
          </a:prstGeom>
        </p:spPr>
        <p:txBody>
          <a:bodyPr vert="horz" wrap="square" lIns="0" tIns="0" rIns="0" bIns="0" rtlCol="0">
            <a:spAutoFit/>
          </a:bodyPr>
          <a:lstStyle/>
          <a:p>
            <a:endParaRPr lang="en-US" sz="2800" dirty="0">
              <a:solidFill>
                <a:srgbClr val="000000"/>
              </a:solidFill>
              <a:cs typeface="Calibri" panose="020F0502020204030204"/>
            </a:endParaRPr>
          </a:p>
        </p:txBody>
      </p:sp>
      <p:sp>
        <p:nvSpPr>
          <p:cNvPr id="14" name="Google Shape;83;p2"/>
          <p:cNvSpPr txBox="1"/>
          <p:nvPr/>
        </p:nvSpPr>
        <p:spPr>
          <a:xfrm>
            <a:off x="304800" y="6019801"/>
            <a:ext cx="6477000" cy="523180"/>
          </a:xfrm>
          <a:prstGeom prst="rect">
            <a:avLst/>
          </a:prstGeom>
          <a:solidFill>
            <a:srgbClr val="FF0000"/>
          </a:solidFill>
          <a:ln>
            <a:solidFill>
              <a:schemeClr val="tx1"/>
            </a:solidFill>
          </a:ln>
          <a:effectLst>
            <a:outerShdw blurRad="368300" dist="38100" dir="18900000" algn="bl" rotWithShape="0">
              <a:prstClr val="black">
                <a:alpha val="40000"/>
              </a:prstClr>
            </a:outerShdw>
          </a:effectLst>
        </p:spPr>
        <p:txBody>
          <a:bodyPr spcFirstLastPara="1" wrap="square" lIns="91425" tIns="45700" rIns="91425" bIns="45700" anchor="t" anchorCtr="0">
            <a:spAutoFit/>
          </a:bodyPr>
          <a:lstStyle/>
          <a:p>
            <a:r>
              <a:rPr lang="en-US" sz="2800" b="1" dirty="0">
                <a:solidFill>
                  <a:schemeClr val="bg1"/>
                </a:solidFill>
              </a:rPr>
              <a:t>ANS : </a:t>
            </a:r>
            <a:r>
              <a:rPr lang="en-US" sz="2800" b="1" dirty="0" err="1">
                <a:solidFill>
                  <a:schemeClr val="bg1"/>
                </a:solidFill>
              </a:rPr>
              <a:t>Sita</a:t>
            </a:r>
            <a:r>
              <a:rPr lang="en-US" sz="2800" b="1" dirty="0">
                <a:solidFill>
                  <a:schemeClr val="bg1"/>
                </a:solidFill>
              </a:rPr>
              <a:t> is </a:t>
            </a:r>
            <a:r>
              <a:rPr lang="en-US" sz="2800" b="1" dirty="0" err="1">
                <a:solidFill>
                  <a:schemeClr val="bg1"/>
                </a:solidFill>
              </a:rPr>
              <a:t>Gopal’s</a:t>
            </a:r>
            <a:r>
              <a:rPr lang="en-US" sz="2800" b="1" dirty="0">
                <a:solidFill>
                  <a:schemeClr val="bg1"/>
                </a:solidFill>
              </a:rPr>
              <a:t> great granddaughter</a:t>
            </a:r>
            <a:endParaRPr lang="en-US" sz="2800" b="1" dirty="0">
              <a:solidFill>
                <a:schemeClr val="bg1"/>
              </a:solidFill>
              <a:cs typeface="Calibri" panose="020F0502020204030204"/>
            </a:endParaRPr>
          </a:p>
        </p:txBody>
      </p:sp>
      <p:sp>
        <p:nvSpPr>
          <p:cNvPr id="15" name="object 5"/>
          <p:cNvSpPr txBox="1"/>
          <p:nvPr/>
        </p:nvSpPr>
        <p:spPr>
          <a:xfrm>
            <a:off x="6858000" y="2667000"/>
            <a:ext cx="5105400" cy="1477328"/>
          </a:xfrm>
          <a:prstGeom prst="rect">
            <a:avLst/>
          </a:prstGeom>
          <a:noFill/>
          <a:ln>
            <a:solidFill>
              <a:schemeClr val="tx1"/>
            </a:solidFill>
          </a:ln>
        </p:spPr>
        <p:txBody>
          <a:bodyPr vert="horz" wrap="square" lIns="0" tIns="0" rIns="0" bIns="0" rtlCol="0">
            <a:spAutoFit/>
          </a:bodyPr>
          <a:lstStyle/>
          <a:p>
            <a:r>
              <a:rPr lang="en-US" sz="2400" dirty="0" err="1"/>
              <a:t>Sita</a:t>
            </a:r>
            <a:r>
              <a:rPr lang="en-US" sz="2400" dirty="0"/>
              <a:t> is granddaughter of </a:t>
            </a:r>
            <a:r>
              <a:rPr lang="en-US" sz="2400" dirty="0" err="1"/>
              <a:t>Lakshmi</a:t>
            </a:r>
            <a:r>
              <a:rPr lang="en-US" sz="2400" dirty="0"/>
              <a:t>.</a:t>
            </a:r>
            <a:endParaRPr lang="en-US" sz="2400" dirty="0"/>
          </a:p>
          <a:p>
            <a:r>
              <a:rPr lang="en-US" sz="2400" dirty="0" err="1"/>
              <a:t>Gopal</a:t>
            </a:r>
            <a:r>
              <a:rPr lang="en-US" sz="2400" dirty="0"/>
              <a:t> is father of </a:t>
            </a:r>
            <a:r>
              <a:rPr lang="en-US" sz="2400" dirty="0" err="1"/>
              <a:t>Lakshmi</a:t>
            </a:r>
            <a:r>
              <a:rPr lang="en-US" sz="2400" dirty="0"/>
              <a:t>.</a:t>
            </a:r>
            <a:endParaRPr lang="en-US" sz="2400" dirty="0"/>
          </a:p>
          <a:p>
            <a:r>
              <a:rPr lang="en-US" sz="2400" dirty="0"/>
              <a:t>Therefore, </a:t>
            </a:r>
            <a:r>
              <a:rPr lang="en-US" sz="2400" dirty="0" err="1"/>
              <a:t>Sita</a:t>
            </a:r>
            <a:r>
              <a:rPr lang="en-US" sz="2400" dirty="0"/>
              <a:t> is great granddaughter</a:t>
            </a:r>
            <a:endParaRPr lang="en-US" sz="2400" dirty="0"/>
          </a:p>
          <a:p>
            <a:r>
              <a:rPr lang="en-US" sz="2400" dirty="0"/>
              <a:t>of </a:t>
            </a:r>
            <a:r>
              <a:rPr lang="en-US" sz="2400" dirty="0" err="1"/>
              <a:t>Gopal</a:t>
            </a:r>
            <a:r>
              <a:rPr lang="en-US" sz="2400" dirty="0"/>
              <a:t>.</a:t>
            </a:r>
            <a:endParaRPr lang="en-US" sz="2400" dirty="0">
              <a:solidFill>
                <a:srgbClr val="000000"/>
              </a:solidFill>
              <a:cs typeface="Calibri" panose="020F0502020204030204"/>
            </a:endParaRPr>
          </a:p>
        </p:txBody>
      </p:sp>
    </p:spTree>
  </p:cSld>
  <p:clrMapOvr>
    <a:masterClrMapping/>
  </p:clrMapOvr>
  <p:timing>
    <p:tnLst>
      <p:par>
        <p:cTn id="1" dur="indefinite" restart="never" nodeType="tmRoot"/>
      </p:par>
    </p:tnLst>
    <p:bldLst>
      <p:bldP spid="2" grpId="0" animBg="1"/>
      <p:bldP spid="3" grpId="0"/>
      <p:bldP spid="4" grpId="0"/>
      <p:bldP spid="5" grpId="0"/>
      <p:bldP spid="7" grpId="0"/>
      <p:bldP spid="8" grpId="0"/>
      <p:bldP spid="9" grpId="0"/>
      <p:bldP spid="10" grpId="0"/>
      <p:bldP spid="11" grpId="0" animBg="1"/>
      <p:bldP spid="12" grpId="0" animBg="1"/>
      <p:bldP spid="14" grpId="0" animBg="1"/>
      <p:bldP spid="15" grpId="0" animBg="1"/>
    </p:bldLst>
  </p:timing>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6508</Words>
  <Application>WPS Presentation</Application>
  <PresentationFormat>Widescreen</PresentationFormat>
  <Paragraphs>427</Paragraphs>
  <Slides>23</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MBVGBA+HODIVK+NunitoSans-Bold,Bold</vt:lpstr>
      <vt:lpstr>Segoe UI Symbol</vt:lpstr>
      <vt:lpstr>Calibri</vt:lpstr>
      <vt:lpstr>Times New Roman</vt:lpstr>
      <vt:lpstr>Noto Sans Symbols</vt:lpstr>
      <vt:lpstr>Merriweather</vt:lpstr>
      <vt:lpstr>Stardos Stencil</vt:lpstr>
      <vt:lpstr>Stencil</vt:lpstr>
      <vt:lpstr>Segoe Print</vt:lpstr>
      <vt:lpstr>Microsoft YaHei</vt:lpstr>
      <vt:lpstr>Arial Unicode MS</vt:lpstr>
      <vt:lpstr>Calibri</vt:lpstr>
      <vt:lpstr>Theme Office</vt:lpstr>
      <vt:lpstr>PowerPoint 演示文稿</vt:lpstr>
      <vt:lpstr>PowerPoint 演示文稿</vt:lpstr>
      <vt:lpstr>Blood Relation 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keert</cp:lastModifiedBy>
  <cp:revision>123</cp:revision>
  <dcterms:created xsi:type="dcterms:W3CDTF">2024-07-02T06:12:00Z</dcterms:created>
  <dcterms:modified xsi:type="dcterms:W3CDTF">2024-07-02T09:32:26Z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3EC469ED7D6B425E93F3357FB86B1CC4_12</vt:lpwstr>
  </property>
  <property fmtid="{D5CDD505-2E9C-101B-9397-08002B2CF9AE}" pid="3" name="KSOProductBuildVer">
    <vt:lpwstr>1033-12.2.0.17119</vt:lpwstr>
  </property>
</Properties>
</file>