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29"/>
  </p:handoutMasterIdLst>
  <p:sldIdLst>
    <p:sldId id="421" r:id="rId3"/>
    <p:sldId id="426" r:id="rId5"/>
    <p:sldId id="430" r:id="rId6"/>
    <p:sldId id="433" r:id="rId7"/>
    <p:sldId id="438" r:id="rId8"/>
    <p:sldId id="437" r:id="rId9"/>
    <p:sldId id="436" r:id="rId10"/>
    <p:sldId id="441" r:id="rId11"/>
    <p:sldId id="440" r:id="rId12"/>
    <p:sldId id="439" r:id="rId13"/>
    <p:sldId id="435" r:id="rId14"/>
    <p:sldId id="434" r:id="rId15"/>
    <p:sldId id="448" r:id="rId16"/>
    <p:sldId id="447" r:id="rId17"/>
    <p:sldId id="446" r:id="rId18"/>
    <p:sldId id="445" r:id="rId19"/>
    <p:sldId id="444" r:id="rId20"/>
    <p:sldId id="443" r:id="rId21"/>
    <p:sldId id="442" r:id="rId22"/>
    <p:sldId id="453" r:id="rId23"/>
    <p:sldId id="452" r:id="rId24"/>
    <p:sldId id="451" r:id="rId25"/>
    <p:sldId id="450" r:id="rId26"/>
    <p:sldId id="449" r:id="rId27"/>
    <p:sldId id="289" r:id="rId28"/>
  </p:sldIdLst>
  <p:sldSz cx="12192000" cy="6858000"/>
  <p:notesSz cx="6858000" cy="9144000"/>
  <p:embeddedFontLst>
    <p:embeddedFont>
      <p:font typeface="Algerian" panose="04020705040A02060702" pitchFamily="82" charset="0"/>
      <p:regular r:id="rId33"/>
    </p:embeddedFont>
    <p:embeddedFont>
      <p:font typeface="Poppins" panose="00000500000000000000" pitchFamily="2" charset="0"/>
      <p:regular r:id="rId34"/>
      <p:bold r:id="rId35"/>
      <p:italic r:id="rId36"/>
      <p:boldItalic r:id="rId37"/>
    </p:embeddedFont>
    <p:embeddedFont>
      <p:font typeface="Calibri" panose="020F0502020204030204" charset="0"/>
      <p:regular r:id="rId38"/>
      <p:bold r:id="rId39"/>
      <p:italic r:id="rId40"/>
      <p:boldItalic r:id="rId41"/>
    </p:embeddedFont>
    <p:embeddedFont>
      <p:font typeface="Nunito" pitchFamily="2" charset="0"/>
      <p:regular r:id="rId42"/>
      <p:bold r:id="rId43"/>
      <p:italic r:id="rId44"/>
    </p:embeddedFont>
    <p:embeddedFont>
      <p:font typeface="Nunito Sans" panose="00000500000000000000" pitchFamily="2"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userDrawn="1">
          <p15:clr>
            <a:srgbClr val="A4A3A4"/>
          </p15:clr>
        </p15:guide>
        <p15:guide id="2" pos="60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294" autoAdjust="0"/>
    <p:restoredTop sz="76471" autoAdjust="0"/>
  </p:normalViewPr>
  <p:slideViewPr>
    <p:cSldViewPr showGuides="1">
      <p:cViewPr varScale="1">
        <p:scale>
          <a:sx n="63" d="100"/>
          <a:sy n="63" d="100"/>
        </p:scale>
        <p:origin x="1214" y="53"/>
      </p:cViewPr>
      <p:guideLst>
        <p:guide orient="horz" pos="698"/>
        <p:guide pos="600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16.fntdata"/><Relationship Id="rId47" Type="http://schemas.openxmlformats.org/officeDocument/2006/relationships/font" Target="fonts/font15.fntdata"/><Relationship Id="rId46" Type="http://schemas.openxmlformats.org/officeDocument/2006/relationships/font" Target="fonts/font14.fntdata"/><Relationship Id="rId45" Type="http://schemas.openxmlformats.org/officeDocument/2006/relationships/font" Target="fonts/font13.fntdata"/><Relationship Id="rId44" Type="http://schemas.openxmlformats.org/officeDocument/2006/relationships/font" Target="fonts/font12.fntdata"/><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lang="en-US" b="1"/>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46F79"/>
                </a:solidFill>
                <a:effectLst/>
                <a:latin typeface="acumin-pro"/>
              </a:rPr>
              <a:t>Solution: </a:t>
            </a:r>
            <a:r>
              <a:rPr lang="en-US" b="0" i="0" dirty="0">
                <a:solidFill>
                  <a:srgbClr val="646F79"/>
                </a:solidFill>
                <a:effectLst/>
                <a:latin typeface="acumin-pro"/>
              </a:rPr>
              <a:t>Five students – A, K, L, M and T are compared.</a:t>
            </a:r>
            <a:endParaRPr lang="en-US" b="0" i="0" dirty="0">
              <a:solidFill>
                <a:srgbClr val="646F79"/>
              </a:solidFill>
              <a:effectLst/>
              <a:latin typeface="acumin-pro"/>
            </a:endParaRPr>
          </a:p>
          <a:p>
            <a:pPr algn="l"/>
            <a:r>
              <a:rPr lang="en-US" b="0" i="0" dirty="0">
                <a:solidFill>
                  <a:srgbClr val="646F79"/>
                </a:solidFill>
                <a:effectLst/>
                <a:latin typeface="acumin-pro"/>
              </a:rPr>
              <a:t>1. Height of K is more than only two students.</a:t>
            </a:r>
            <a:endParaRPr lang="en-US" b="0" i="0" dirty="0">
              <a:solidFill>
                <a:srgbClr val="646F79"/>
              </a:solidFill>
              <a:effectLst/>
              <a:latin typeface="acumin-pro"/>
            </a:endParaRPr>
          </a:p>
          <a:p>
            <a:pPr algn="l"/>
            <a:r>
              <a:rPr lang="en-US" b="0" i="0" dirty="0">
                <a:solidFill>
                  <a:srgbClr val="646F79"/>
                </a:solidFill>
                <a:effectLst/>
                <a:latin typeface="acumin-pro"/>
              </a:rPr>
              <a:t>_ &gt; _ &gt; K &gt; _ &gt; _</a:t>
            </a:r>
            <a:endParaRPr lang="en-US" b="0" i="0" dirty="0">
              <a:solidFill>
                <a:srgbClr val="646F79"/>
              </a:solidFill>
              <a:effectLst/>
              <a:latin typeface="acumin-pro"/>
            </a:endParaRPr>
          </a:p>
          <a:p>
            <a:pPr algn="l"/>
            <a:r>
              <a:rPr lang="en-US" b="0" i="0" dirty="0">
                <a:solidFill>
                  <a:srgbClr val="646F79"/>
                </a:solidFill>
                <a:effectLst/>
                <a:latin typeface="acumin-pro"/>
              </a:rPr>
              <a:t>2. Height of M is greater than T and Height of T is greater than K. M &gt; T &gt; K</a:t>
            </a:r>
            <a:endParaRPr lang="en-US" b="0" i="0" dirty="0">
              <a:solidFill>
                <a:srgbClr val="646F79"/>
              </a:solidFill>
              <a:effectLst/>
              <a:latin typeface="acumin-pro"/>
            </a:endParaRPr>
          </a:p>
          <a:p>
            <a:pPr algn="l"/>
            <a:r>
              <a:rPr lang="en-US" b="0" i="0" dirty="0">
                <a:solidFill>
                  <a:srgbClr val="646F79"/>
                </a:solidFill>
                <a:effectLst/>
                <a:latin typeface="acumin-pro"/>
              </a:rPr>
              <a:t>From 1 and 2, we get:</a:t>
            </a:r>
            <a:endParaRPr lang="en-US" b="0" i="0" dirty="0">
              <a:solidFill>
                <a:srgbClr val="646F79"/>
              </a:solidFill>
              <a:effectLst/>
              <a:latin typeface="acumin-pro"/>
            </a:endParaRPr>
          </a:p>
          <a:p>
            <a:pPr algn="l"/>
            <a:r>
              <a:rPr lang="en-US" b="0" i="0" dirty="0">
                <a:solidFill>
                  <a:srgbClr val="646F79"/>
                </a:solidFill>
                <a:effectLst/>
                <a:latin typeface="acumin-pro"/>
              </a:rPr>
              <a:t>M &gt; T &gt; K &gt; _ &gt; _</a:t>
            </a:r>
            <a:endParaRPr lang="en-US" b="0" i="0" dirty="0">
              <a:solidFill>
                <a:srgbClr val="646F79"/>
              </a:solidFill>
              <a:effectLst/>
              <a:latin typeface="acumin-pro"/>
            </a:endParaRPr>
          </a:p>
          <a:p>
            <a:pPr algn="l"/>
            <a:r>
              <a:rPr lang="en-US" b="0" i="0" dirty="0">
                <a:solidFill>
                  <a:srgbClr val="646F79"/>
                </a:solidFill>
                <a:effectLst/>
                <a:latin typeface="acumin-pro"/>
              </a:rPr>
              <a:t>So, 3 students are smaller than T.</a:t>
            </a:r>
            <a:endParaRPr lang="en-US" b="0" i="0" dirty="0">
              <a:solidFill>
                <a:srgbClr val="646F79"/>
              </a:solidFill>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4</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Here, P is 14th from the left end and 6th to the right of K. Hence, K is 8th from the left side.  </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Again, K is 15th to the left of H, who is 22nd from the right end.</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Hence, K is 37th from the right side.  </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Therefore, the total number of Children is =  </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K’s position from the right ends + K’s position from the left ends – 1</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37 + 8 – 1 = 45 – 1 = 44</a:t>
            </a:r>
            <a:endParaRPr lang="en-US" b="0" i="0" dirty="0">
              <a:solidFill>
                <a:srgbClr val="273239"/>
              </a:solidFill>
              <a:effectLst/>
              <a:latin typeface="Nunito" pitchFamily="2" charset="0"/>
            </a:endParaRPr>
          </a:p>
          <a:p>
            <a:pPr algn="l" fontAlgn="base"/>
            <a:r>
              <a:rPr lang="en-IN" altLang="en-US" b="0" i="0" dirty="0">
                <a:solidFill>
                  <a:srgbClr val="273239"/>
                </a:solidFill>
                <a:effectLst/>
                <a:latin typeface="Nunito" pitchFamily="2" charset="0"/>
              </a:rPr>
              <a:t>k---------p-----------h  36+8</a:t>
            </a:r>
            <a:endParaRPr lang="en-IN" altLang="en-US" b="0" i="0" dirty="0">
              <a:solidFill>
                <a:srgbClr val="273239"/>
              </a:solidFill>
              <a:effectLst/>
              <a:latin typeface="Nunito" pitchFamily="2" charset="0"/>
            </a:endParaRPr>
          </a:p>
          <a:p>
            <a:pPr algn="l" fontAlgn="base"/>
            <a:r>
              <a:rPr lang="en-IN" altLang="en-US" b="0" i="0" dirty="0">
                <a:solidFill>
                  <a:srgbClr val="273239"/>
                </a:solidFill>
                <a:effectLst/>
                <a:latin typeface="Nunito" pitchFamily="2" charset="0"/>
              </a:rPr>
              <a:t>8            14              22</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2</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r>
              <a:rPr lang="en-IN" altLang="en-US" b="1" i="0" dirty="0">
                <a:solidFill>
                  <a:srgbClr val="273239"/>
                </a:solidFill>
                <a:effectLst/>
                <a:latin typeface="Nunito" pitchFamily="2" charset="0"/>
              </a:rPr>
              <a:t>   m------------s</a:t>
            </a:r>
            <a:endParaRPr lang="en-IN" altLang="en-US" b="1" i="0" dirty="0">
              <a:solidFill>
                <a:srgbClr val="273239"/>
              </a:solidFill>
              <a:effectLst/>
              <a:latin typeface="Nunito" pitchFamily="2" charset="0"/>
            </a:endParaRPr>
          </a:p>
          <a:p>
            <a:pPr algn="l" fontAlgn="base"/>
            <a:r>
              <a:rPr lang="en-IN" altLang="en-US" b="1" i="0" dirty="0">
                <a:solidFill>
                  <a:srgbClr val="273239"/>
                </a:solidFill>
                <a:effectLst/>
                <a:latin typeface="Nunito" pitchFamily="2" charset="0"/>
              </a:rPr>
              <a:t>                  15                19</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From the left ends the position of Mahak is = 19th – 4th = 15th</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Hence, the position of Mahak from the right end is = Number of Boys – position of Mahak from the left ends + 1</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50 – 15 + 1 = 36th  </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i="0" dirty="0">
                <a:solidFill>
                  <a:srgbClr val="273239"/>
                </a:solidFill>
                <a:effectLst/>
                <a:latin typeface="Nunito" pitchFamily="2" charset="0"/>
              </a:rPr>
              <a:t>Ans: 1</a:t>
            </a:r>
            <a:endParaRPr lang="en-IN"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i="0" dirty="0">
                <a:solidFill>
                  <a:srgbClr val="273239"/>
                </a:solidFill>
                <a:effectLst/>
                <a:latin typeface="Nunito" pitchFamily="2" charset="0"/>
              </a:rPr>
              <a:t>Ans: 1</a:t>
            </a:r>
            <a:r>
              <a:rPr lang="en-IN" altLang="en-US" b="1" i="0" dirty="0">
                <a:solidFill>
                  <a:srgbClr val="273239"/>
                </a:solidFill>
                <a:effectLst/>
                <a:latin typeface="Nunito" pitchFamily="2" charset="0"/>
              </a:rPr>
              <a:t>    9+10+6+2=27</a:t>
            </a:r>
            <a:endParaRPr lang="en-US" b="1" i="0" dirty="0">
              <a:solidFill>
                <a:srgbClr val="273239"/>
              </a:solidFill>
              <a:effectLst/>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b="1" i="0" dirty="0">
                <a:solidFill>
                  <a:srgbClr val="273239"/>
                </a:solidFill>
                <a:effectLst/>
                <a:latin typeface="Nunito" pitchFamily="2" charset="0"/>
              </a:rPr>
              <a:t>---------m------------j-------</a:t>
            </a:r>
            <a:endParaRPr lang="en-IN" altLang="en-US" b="1" i="0" dirty="0">
              <a:solidFill>
                <a:srgbClr val="273239"/>
              </a:solidFill>
              <a:effectLst/>
              <a:latin typeface="Nunito" pitchFamily="2"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IN" altLang="en-US" b="1" i="0" dirty="0">
                <a:solidFill>
                  <a:srgbClr val="273239"/>
                </a:solidFill>
                <a:effectLst/>
                <a:latin typeface="Nunito" pitchFamily="2" charset="0"/>
              </a:rPr>
              <a:t>  9        10    10        7     6</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3</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To count the minimum number of students we have to consider this as the Case of Overlapping.</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Thus, the minimum number of students in the class is = Rank of Vijay + Rank of Ajay – 3  </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 34 + 37 – 3 = 68</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1</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From the left ends the position of L is = 12th – 4th = 8th  </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3</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1"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Short cut formula: </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The total number of persons is = Position of Pradip from the right ends + Position of Pradip from the left ends – 1</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463 + 531 – 1 = 993</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Hence, the total number of persons is 993.</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ANS:18</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1</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Short cut formula: </a:t>
            </a:r>
            <a:r>
              <a:rPr lang="en-US" b="0" i="0" dirty="0">
                <a:solidFill>
                  <a:srgbClr val="273239"/>
                </a:solidFill>
                <a:effectLst/>
                <a:latin typeface="Nunito" pitchFamily="2" charset="0"/>
              </a:rPr>
              <a:t>The total number of person =  Position of Ganesh from the right ends + Position of Ganesh from the left ends – 1</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Now, Position of Ganesh from the right ends = The total number of person – Position of Ganesh from the left ends + 1</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60 – 26 + 1 = 35.</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Hence, Ganesh is 35th from the right ends.</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i="0" dirty="0">
                <a:solidFill>
                  <a:srgbClr val="000000"/>
                </a:solidFill>
                <a:effectLst/>
                <a:latin typeface="Poppins" panose="00000500000000000000" pitchFamily="2" charset="0"/>
              </a:rPr>
              <a:t>Comparison Based: </a:t>
            </a:r>
            <a:r>
              <a:rPr lang="en-US" b="0" i="0" dirty="0">
                <a:solidFill>
                  <a:srgbClr val="000000"/>
                </a:solidFill>
                <a:effectLst/>
                <a:latin typeface="Poppins" panose="00000500000000000000" pitchFamily="2" charset="0"/>
              </a:rPr>
              <a:t>In this type of order and ranking, question candidates need to compare different quantities and find the correct answer.</a:t>
            </a:r>
            <a:endParaRPr lang="en-US" b="0" i="0" dirty="0">
              <a:solidFill>
                <a:srgbClr val="000000"/>
              </a:solidFill>
              <a:effectLst/>
              <a:latin typeface="Poppins" panose="00000500000000000000" pitchFamily="2" charset="0"/>
            </a:endParaRPr>
          </a:p>
          <a:p>
            <a:pPr algn="just"/>
            <a:r>
              <a:rPr lang="en-US" b="1" i="0" dirty="0">
                <a:solidFill>
                  <a:srgbClr val="000000"/>
                </a:solidFill>
                <a:effectLst/>
                <a:latin typeface="Poppins" panose="00000500000000000000" pitchFamily="2" charset="0"/>
              </a:rPr>
              <a:t>Ranking Based:</a:t>
            </a:r>
            <a:r>
              <a:rPr lang="en-US" b="0" i="0" dirty="0">
                <a:solidFill>
                  <a:srgbClr val="000000"/>
                </a:solidFill>
                <a:effectLst/>
                <a:latin typeface="Poppins" panose="00000500000000000000" pitchFamily="2" charset="0"/>
              </a:rPr>
              <a:t> In this type of order and ranking question, candidates need to find the rank position of a person, like top, bottom, left, right position, etc.</a:t>
            </a:r>
            <a:endParaRPr lang="en-US" b="0" i="0" dirty="0">
              <a:solidFill>
                <a:srgbClr val="000000"/>
              </a:solidFill>
              <a:effectLst/>
              <a:latin typeface="Poppins" panose="00000500000000000000" pitchFamily="2" charset="0"/>
            </a:endParaRPr>
          </a:p>
          <a:p>
            <a:pPr algn="just"/>
            <a:r>
              <a:rPr lang="en-US" b="1" i="0" dirty="0">
                <a:solidFill>
                  <a:srgbClr val="000000"/>
                </a:solidFill>
                <a:effectLst/>
                <a:latin typeface="Poppins" panose="00000500000000000000" pitchFamily="2" charset="0"/>
              </a:rPr>
              <a:t>Row Based: </a:t>
            </a:r>
            <a:r>
              <a:rPr lang="en-US" b="0" i="0" dirty="0">
                <a:solidFill>
                  <a:srgbClr val="000000"/>
                </a:solidFill>
                <a:effectLst/>
                <a:latin typeface="Poppins" panose="00000500000000000000" pitchFamily="2" charset="0"/>
              </a:rPr>
              <a:t>In this type of order and ranking question, row-based questions are given</a:t>
            </a:r>
            <a:endParaRPr lang="en-US" b="0" i="0" dirty="0">
              <a:solidFill>
                <a:srgbClr val="000000"/>
              </a:solidFill>
              <a:effectLst/>
              <a:latin typeface="Poppins" panose="00000500000000000000"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2</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Rinku is 38th from the right end, it means there are 37 person to the right side of Rinku.</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Siya is 18th from left end and 12th to the right of Rinku. It means there are 17 persons to the left side of Siya and there are 11 persons between Rinku and Siya in that row.</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Therefore, the number of person = 38 + 6 -1 = 43</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1</a:t>
            </a:r>
            <a:r>
              <a:rPr lang="en-US" b="0" i="0" dirty="0">
                <a:solidFill>
                  <a:srgbClr val="273239"/>
                </a:solidFill>
                <a:effectLst/>
                <a:latin typeface="Nunito" pitchFamily="2" charset="0"/>
              </a:rPr>
              <a:t>  </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Here, the number of students is greater than the sum of the ranks of Ravi and Sarika.</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Hence, the number of students in between Ravi and Sarika = 105 – (sum of the ranks of Ravi and Sarika)</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105 – (36 + 41) = 28</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1" i="0" dirty="0">
                <a:solidFill>
                  <a:srgbClr val="273239"/>
                </a:solidFill>
                <a:effectLst/>
                <a:latin typeface="Nunito" pitchFamily="2" charset="0"/>
              </a:rPr>
              <a:t>Ans: 2 </a:t>
            </a:r>
            <a:r>
              <a:rPr lang="en-US" b="0" i="0" dirty="0">
                <a:solidFill>
                  <a:srgbClr val="273239"/>
                </a:solidFill>
                <a:effectLst/>
                <a:latin typeface="Nunito" pitchFamily="2" charset="0"/>
              </a:rPr>
              <a:t> </a:t>
            </a:r>
            <a:endParaRPr lang="en-US" b="0" i="0" dirty="0">
              <a:solidFill>
                <a:srgbClr val="273239"/>
              </a:solidFill>
              <a:effectLst/>
              <a:latin typeface="Nunito" pitchFamily="2" charset="0"/>
            </a:endParaRPr>
          </a:p>
          <a:p>
            <a:pPr algn="l" fontAlgn="base"/>
            <a:r>
              <a:rPr lang="en-US" b="1" i="0" dirty="0">
                <a:solidFill>
                  <a:srgbClr val="273239"/>
                </a:solidFill>
                <a:effectLst/>
                <a:latin typeface="Nunito" pitchFamily="2" charset="0"/>
              </a:rPr>
              <a:t>Solution:</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Here, the number of students is less than the sum of the ranks of Kavya and Lucky.</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Hence, the number of students in between Kavya and Lucky is  </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(Sum of the ranks of Kavya and Lucky) – Total number of students – 2</a:t>
            </a:r>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(50 + 68) – 100 – 2 = 16</a:t>
            </a:r>
            <a:endParaRPr lang="en-US" b="0" i="0" dirty="0">
              <a:solidFill>
                <a:srgbClr val="273239"/>
              </a:solidFill>
              <a:effectLst/>
              <a:latin typeface="Nunito"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cumin-pro"/>
              </a:rPr>
              <a:t>Solution:</a:t>
            </a:r>
            <a:r>
              <a:rPr lang="en-US" b="0" i="0" dirty="0">
                <a:effectLst/>
                <a:latin typeface="acumin-pro"/>
              </a:rPr>
              <a:t> Position from left end = (Total number of cars + 1) – Position from right end </a:t>
            </a:r>
            <a:endParaRPr lang="en-US" b="0" i="0" dirty="0">
              <a:effectLst/>
              <a:latin typeface="acumin-pro"/>
            </a:endParaRPr>
          </a:p>
          <a:p>
            <a:pPr algn="l"/>
            <a:r>
              <a:rPr lang="en-US" b="0" i="0" dirty="0">
                <a:effectLst/>
                <a:latin typeface="acumin-pro"/>
              </a:rPr>
              <a:t>Position from left end = (60 + 1) – 32 = 61 – 32 = 29. </a:t>
            </a:r>
            <a:endParaRPr lang="en-US" b="0" i="0" dirty="0">
              <a:effectLst/>
              <a:latin typeface="acumin-pro"/>
            </a:endParaRPr>
          </a:p>
          <a:p>
            <a:pPr algn="l"/>
            <a:r>
              <a:rPr lang="en-US" b="0" i="0" dirty="0">
                <a:effectLst/>
                <a:latin typeface="acumin-pro"/>
              </a:rPr>
              <a:t>Hence, the position of car A from left end is 29.</a:t>
            </a:r>
            <a:endParaRPr lang="en-US" b="0" i="0" dirty="0">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acumin-pro"/>
              </a:rPr>
              <a:t>Solution</a:t>
            </a:r>
            <a:r>
              <a:rPr lang="en-US" b="0" i="0" dirty="0">
                <a:effectLst/>
                <a:latin typeface="acumin-pro"/>
              </a:rPr>
              <a:t>: Total number of cards = Position of the card from right + Position of the card from left – 1</a:t>
            </a:r>
            <a:endParaRPr lang="en-US" b="0" i="0" dirty="0">
              <a:effectLst/>
              <a:latin typeface="acumin-pro"/>
            </a:endParaRPr>
          </a:p>
          <a:p>
            <a:pPr algn="l"/>
            <a:r>
              <a:rPr lang="en-US" b="0" i="0" dirty="0">
                <a:effectLst/>
                <a:latin typeface="acumin-pro"/>
              </a:rPr>
              <a:t>50 = Position of Radha’s card from right + 27 – 1 </a:t>
            </a:r>
            <a:endParaRPr lang="en-US" b="0" i="0" dirty="0">
              <a:effectLst/>
              <a:latin typeface="acumin-pro"/>
            </a:endParaRPr>
          </a:p>
          <a:p>
            <a:pPr algn="l"/>
            <a:r>
              <a:rPr lang="en-US" b="0" i="0" dirty="0">
                <a:effectLst/>
                <a:latin typeface="acumin-pro"/>
              </a:rPr>
              <a:t>Position of Radha’s card from right = 50 – 27 + 1 = 24. </a:t>
            </a:r>
            <a:endParaRPr lang="en-US" b="0" i="0" dirty="0">
              <a:effectLst/>
              <a:latin typeface="acumin-pro"/>
            </a:endParaRPr>
          </a:p>
          <a:p>
            <a:pPr algn="l"/>
            <a:r>
              <a:rPr lang="en-US" b="0" i="0" dirty="0">
                <a:effectLst/>
                <a:latin typeface="acumin-pro"/>
              </a:rPr>
              <a:t>Hence, the position of the card from the right end is 24.</a:t>
            </a:r>
            <a:endParaRPr lang="en-US" b="0" i="0" dirty="0">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46F79"/>
                </a:solidFill>
                <a:effectLst/>
                <a:latin typeface="acumin-pro"/>
              </a:rPr>
              <a:t>Solution</a:t>
            </a:r>
            <a:r>
              <a:rPr lang="en-US" b="0" i="0" dirty="0">
                <a:solidFill>
                  <a:srgbClr val="646F79"/>
                </a:solidFill>
                <a:effectLst/>
                <a:latin typeface="acumin-pro"/>
              </a:rPr>
              <a:t>: Number of students in the class = 16 + 13 – 1 = 29 – 1 = 28.</a:t>
            </a:r>
            <a:endParaRPr lang="en-US" b="0" i="0" dirty="0">
              <a:solidFill>
                <a:srgbClr val="646F79"/>
              </a:solidFill>
              <a:effectLst/>
              <a:latin typeface="acumin-pro"/>
            </a:endParaRPr>
          </a:p>
          <a:p>
            <a:pPr algn="l"/>
            <a:r>
              <a:rPr lang="en-US" b="0" i="0" dirty="0">
                <a:solidFill>
                  <a:srgbClr val="646F79"/>
                </a:solidFill>
                <a:effectLst/>
                <a:latin typeface="acumin-pro"/>
              </a:rPr>
              <a:t>Hence, “28” is the correct answer.</a:t>
            </a:r>
            <a:endParaRPr lang="en-US" b="0" i="0" dirty="0">
              <a:solidFill>
                <a:srgbClr val="646F79"/>
              </a:solidFill>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46F79"/>
                </a:solidFill>
                <a:effectLst/>
                <a:latin typeface="acumin-pro"/>
              </a:rPr>
              <a:t>Solution</a:t>
            </a:r>
            <a:r>
              <a:rPr lang="en-US" b="0" i="0" dirty="0">
                <a:solidFill>
                  <a:srgbClr val="646F79"/>
                </a:solidFill>
                <a:effectLst/>
                <a:latin typeface="acumin-pro"/>
              </a:rPr>
              <a:t>: 35 + 22 = 57 &gt; total number of persons i.e. 54</a:t>
            </a:r>
            <a:endParaRPr lang="en-US" b="0" i="0" dirty="0">
              <a:solidFill>
                <a:srgbClr val="646F79"/>
              </a:solidFill>
              <a:effectLst/>
              <a:latin typeface="acumin-pro"/>
            </a:endParaRPr>
          </a:p>
          <a:p>
            <a:pPr algn="l"/>
            <a:r>
              <a:rPr lang="en-US" b="0" i="0" dirty="0">
                <a:solidFill>
                  <a:srgbClr val="646F79"/>
                </a:solidFill>
                <a:effectLst/>
                <a:latin typeface="acumin-pro"/>
              </a:rPr>
              <a:t> </a:t>
            </a:r>
            <a:endParaRPr lang="en-US" b="0" i="0" dirty="0">
              <a:solidFill>
                <a:srgbClr val="646F79"/>
              </a:solidFill>
              <a:effectLst/>
              <a:latin typeface="acumin-pro"/>
            </a:endParaRPr>
          </a:p>
          <a:p>
            <a:pPr algn="l"/>
            <a:r>
              <a:rPr lang="en-US" b="0" i="0" dirty="0">
                <a:solidFill>
                  <a:srgbClr val="646F79"/>
                </a:solidFill>
                <a:effectLst/>
                <a:latin typeface="acumin-pro"/>
              </a:rPr>
              <a:t>Total number of persons between them = (35 + 22) – 54 –2 = 1 </a:t>
            </a:r>
            <a:endParaRPr lang="en-US" b="0" i="0" dirty="0">
              <a:solidFill>
                <a:srgbClr val="646F79"/>
              </a:solidFill>
              <a:effectLst/>
              <a:latin typeface="acumin-pro"/>
            </a:endParaRPr>
          </a:p>
          <a:p>
            <a:pPr algn="l"/>
            <a:r>
              <a:rPr lang="en-US" b="0" i="0" dirty="0">
                <a:solidFill>
                  <a:srgbClr val="646F79"/>
                </a:solidFill>
                <a:effectLst/>
                <a:latin typeface="acumin-pro"/>
              </a:rPr>
              <a:t>Hence, there is only one person between them.</a:t>
            </a:r>
            <a:endParaRPr lang="en-US" b="0" i="0" dirty="0">
              <a:solidFill>
                <a:srgbClr val="646F79"/>
              </a:solidFill>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46F79"/>
                </a:solidFill>
                <a:effectLst/>
                <a:latin typeface="acumin-pro"/>
              </a:rPr>
              <a:t>Solution: </a:t>
            </a:r>
            <a:r>
              <a:rPr lang="en-US" b="0" i="0" dirty="0">
                <a:solidFill>
                  <a:srgbClr val="646F79"/>
                </a:solidFill>
                <a:effectLst/>
                <a:latin typeface="acumin-pro"/>
              </a:rPr>
              <a:t>15 + 20 = 35 &lt; Total number of persons.</a:t>
            </a:r>
            <a:endParaRPr lang="en-US" b="0" i="0" dirty="0">
              <a:solidFill>
                <a:srgbClr val="646F79"/>
              </a:solidFill>
              <a:effectLst/>
              <a:latin typeface="acumin-pro"/>
            </a:endParaRPr>
          </a:p>
          <a:p>
            <a:pPr algn="l"/>
            <a:r>
              <a:rPr lang="en-US" b="0" i="0" dirty="0">
                <a:solidFill>
                  <a:srgbClr val="646F79"/>
                </a:solidFill>
                <a:effectLst/>
                <a:latin typeface="acumin-pro"/>
              </a:rPr>
              <a:t>Number of persons between the two end persons: = 54 – (15 + 20) = 19. </a:t>
            </a:r>
            <a:endParaRPr lang="en-US" b="0" i="0" dirty="0">
              <a:solidFill>
                <a:srgbClr val="646F79"/>
              </a:solidFill>
              <a:effectLst/>
              <a:latin typeface="acumin-pro"/>
            </a:endParaRPr>
          </a:p>
          <a:p>
            <a:pPr algn="l"/>
            <a:r>
              <a:rPr lang="en-US" b="0" i="0" dirty="0">
                <a:solidFill>
                  <a:srgbClr val="646F79"/>
                </a:solidFill>
                <a:effectLst/>
                <a:latin typeface="acumin-pro"/>
              </a:rPr>
              <a:t>Hence, there are only 19 persons between them.</a:t>
            </a:r>
            <a:endParaRPr lang="en-US" b="0" i="0" dirty="0">
              <a:solidFill>
                <a:srgbClr val="646F79"/>
              </a:solidFill>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46F79"/>
                </a:solidFill>
                <a:effectLst/>
                <a:latin typeface="acumin-pro"/>
              </a:rPr>
              <a:t>Solution: </a:t>
            </a:r>
            <a:r>
              <a:rPr lang="en-US" b="0" i="0" dirty="0">
                <a:solidFill>
                  <a:srgbClr val="646F79"/>
                </a:solidFill>
                <a:effectLst/>
                <a:latin typeface="acumin-pro"/>
              </a:rPr>
              <a:t>Total person = Position from Left + Position from right – 1</a:t>
            </a:r>
            <a:endParaRPr lang="en-US" b="0" i="0" dirty="0">
              <a:solidFill>
                <a:srgbClr val="646F79"/>
              </a:solidFill>
              <a:effectLst/>
              <a:latin typeface="acumin-pro"/>
            </a:endParaRPr>
          </a:p>
          <a:p>
            <a:pPr algn="l"/>
            <a:r>
              <a:rPr lang="en-US" b="0" i="0" dirty="0">
                <a:solidFill>
                  <a:srgbClr val="646F79"/>
                </a:solidFill>
                <a:effectLst/>
                <a:latin typeface="acumin-pro"/>
              </a:rPr>
              <a:t>Position of Sahil from Left = 25 (after interchanging)</a:t>
            </a:r>
            <a:endParaRPr lang="en-US" b="0" i="0" dirty="0">
              <a:solidFill>
                <a:srgbClr val="646F79"/>
              </a:solidFill>
              <a:effectLst/>
              <a:latin typeface="acumin-pro"/>
            </a:endParaRPr>
          </a:p>
          <a:p>
            <a:pPr algn="l"/>
            <a:r>
              <a:rPr lang="en-US" b="0" i="0" dirty="0">
                <a:solidFill>
                  <a:srgbClr val="646F79"/>
                </a:solidFill>
                <a:effectLst/>
                <a:latin typeface="acumin-pro"/>
              </a:rPr>
              <a:t>Position of Sahil from Right = 18 (position of Sahil from right end is same as Gaurav after interchanging) – 1</a:t>
            </a:r>
            <a:endParaRPr lang="en-US" b="0" i="0" dirty="0">
              <a:solidFill>
                <a:srgbClr val="646F79"/>
              </a:solidFill>
              <a:effectLst/>
              <a:latin typeface="acumin-pro"/>
            </a:endParaRPr>
          </a:p>
          <a:p>
            <a:pPr algn="l"/>
            <a:r>
              <a:rPr lang="en-US" b="0" i="0" dirty="0">
                <a:solidFill>
                  <a:srgbClr val="646F79"/>
                </a:solidFill>
                <a:effectLst/>
                <a:latin typeface="acumin-pro"/>
              </a:rPr>
              <a:t>Total person = 25 + 18 – 1 = 42</a:t>
            </a:r>
            <a:endParaRPr lang="en-US" b="0" i="0" dirty="0">
              <a:solidFill>
                <a:srgbClr val="646F79"/>
              </a:solidFill>
              <a:effectLst/>
              <a:latin typeface="acumin-pro"/>
            </a:endParaRPr>
          </a:p>
          <a:p>
            <a:pPr algn="l"/>
            <a:r>
              <a:rPr lang="en-US" b="0" i="0" dirty="0">
                <a:solidFill>
                  <a:srgbClr val="646F79"/>
                </a:solidFill>
                <a:effectLst/>
                <a:latin typeface="acumin-pro"/>
              </a:rPr>
              <a:t>Hence, there are 42 persons in the row.</a:t>
            </a:r>
            <a:endParaRPr lang="en-US" b="0" i="0" dirty="0">
              <a:solidFill>
                <a:srgbClr val="646F79"/>
              </a:solidFill>
              <a:effectLst/>
              <a:latin typeface="acumin-pro"/>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646F79"/>
                </a:solidFill>
                <a:effectLst/>
                <a:latin typeface="acumin-pro"/>
              </a:rPr>
              <a:t>Solution: </a:t>
            </a:r>
            <a:r>
              <a:rPr lang="en-US" b="0" i="0" dirty="0">
                <a:solidFill>
                  <a:srgbClr val="646F79"/>
                </a:solidFill>
                <a:effectLst/>
                <a:latin typeface="acumin-pro"/>
              </a:rPr>
              <a:t>Total number of students = 147 </a:t>
            </a:r>
            <a:endParaRPr lang="en-US" b="0" i="0" dirty="0">
              <a:solidFill>
                <a:srgbClr val="646F79"/>
              </a:solidFill>
              <a:effectLst/>
              <a:latin typeface="acumin-pro"/>
            </a:endParaRPr>
          </a:p>
          <a:p>
            <a:pPr algn="l"/>
            <a:r>
              <a:rPr lang="en-US" b="0" i="0" dirty="0">
                <a:solidFill>
                  <a:srgbClr val="646F79"/>
                </a:solidFill>
                <a:effectLst/>
                <a:latin typeface="acumin-pro"/>
              </a:rPr>
              <a:t>Girls : Boys = 1:6</a:t>
            </a:r>
            <a:endParaRPr lang="en-US" b="0" i="0" dirty="0">
              <a:solidFill>
                <a:srgbClr val="646F79"/>
              </a:solidFill>
              <a:effectLst/>
              <a:latin typeface="acumin-pro"/>
            </a:endParaRPr>
          </a:p>
          <a:p>
            <a:pPr algn="l"/>
            <a:r>
              <a:rPr lang="en-US" b="0" i="0" dirty="0">
                <a:solidFill>
                  <a:srgbClr val="646F79"/>
                </a:solidFill>
                <a:effectLst/>
                <a:latin typeface="acumin-pro"/>
              </a:rPr>
              <a:t>x + 6X =147 </a:t>
            </a:r>
            <a:endParaRPr lang="en-US" b="0" i="0" dirty="0">
              <a:solidFill>
                <a:srgbClr val="646F79"/>
              </a:solidFill>
              <a:effectLst/>
              <a:latin typeface="acumin-pro"/>
            </a:endParaRPr>
          </a:p>
          <a:p>
            <a:pPr algn="l"/>
            <a:r>
              <a:rPr lang="en-US" b="0" i="0" dirty="0">
                <a:solidFill>
                  <a:srgbClr val="646F79"/>
                </a:solidFill>
                <a:effectLst/>
                <a:latin typeface="acumin-pro"/>
              </a:rPr>
              <a:t>7X = 147</a:t>
            </a:r>
            <a:endParaRPr lang="en-US" b="0" i="0" dirty="0">
              <a:solidFill>
                <a:srgbClr val="646F79"/>
              </a:solidFill>
              <a:effectLst/>
              <a:latin typeface="acumin-pro"/>
            </a:endParaRPr>
          </a:p>
          <a:p>
            <a:pPr algn="l"/>
            <a:r>
              <a:rPr lang="en-US" b="0" i="0" dirty="0">
                <a:solidFill>
                  <a:srgbClr val="646F79"/>
                </a:solidFill>
                <a:effectLst/>
                <a:latin typeface="acumin-pro"/>
              </a:rPr>
              <a:t>X = 21</a:t>
            </a:r>
            <a:endParaRPr lang="en-US" b="0" i="0" dirty="0">
              <a:solidFill>
                <a:srgbClr val="646F79"/>
              </a:solidFill>
              <a:effectLst/>
              <a:latin typeface="acumin-pro"/>
            </a:endParaRPr>
          </a:p>
          <a:p>
            <a:pPr algn="l"/>
            <a:r>
              <a:rPr lang="en-US" b="0" i="0" dirty="0">
                <a:solidFill>
                  <a:srgbClr val="646F79"/>
                </a:solidFill>
                <a:effectLst/>
                <a:latin typeface="acumin-pro"/>
              </a:rPr>
              <a:t>Girls = 21 and boys = 126</a:t>
            </a:r>
            <a:endParaRPr lang="en-US" b="0" i="0" dirty="0">
              <a:solidFill>
                <a:srgbClr val="646F79"/>
              </a:solidFill>
              <a:effectLst/>
              <a:latin typeface="acumin-pro"/>
            </a:endParaRPr>
          </a:p>
          <a:p>
            <a:pPr algn="l"/>
            <a:r>
              <a:rPr lang="en-US" b="0" i="0" dirty="0">
                <a:solidFill>
                  <a:srgbClr val="646F79"/>
                </a:solidFill>
                <a:effectLst/>
                <a:latin typeface="acumin-pro"/>
              </a:rPr>
              <a:t>Soumya is a girl who stands 15th from the top of a row. We know that there are 7 girls in front of her. </a:t>
            </a:r>
            <a:endParaRPr lang="en-US" b="0" i="0" dirty="0">
              <a:solidFill>
                <a:srgbClr val="646F79"/>
              </a:solidFill>
              <a:effectLst/>
              <a:latin typeface="acumin-pro"/>
            </a:endParaRPr>
          </a:p>
          <a:p>
            <a:pPr algn="l"/>
            <a:endParaRPr lang="en-US" b="0" i="0" dirty="0">
              <a:solidFill>
                <a:srgbClr val="646F79"/>
              </a:solidFill>
              <a:effectLst/>
              <a:latin typeface="acumin-pro"/>
            </a:endParaRPr>
          </a:p>
          <a:p>
            <a:pPr algn="l"/>
            <a:r>
              <a:rPr lang="en-US" b="0" i="0" dirty="0">
                <a:solidFill>
                  <a:srgbClr val="646F79"/>
                </a:solidFill>
                <a:effectLst/>
                <a:latin typeface="acumin-pro"/>
              </a:rPr>
              <a:t>Given that Soumya is 15th from the top and there are 7 girls ahead of her, we can find how many people are ahead of her in total:</a:t>
            </a:r>
            <a:endParaRPr lang="en-US" b="0" i="0" dirty="0">
              <a:solidFill>
                <a:srgbClr val="646F79"/>
              </a:solidFill>
              <a:effectLst/>
              <a:latin typeface="acumin-pro"/>
            </a:endParaRPr>
          </a:p>
          <a:p>
            <a:pPr algn="l"/>
            <a:r>
              <a:rPr lang="en-US" b="0" i="0" dirty="0">
                <a:solidFill>
                  <a:srgbClr val="646F79"/>
                </a:solidFill>
                <a:effectLst/>
                <a:latin typeface="acumin-pro"/>
              </a:rPr>
              <a:t>[ \text{Total people ahead of Soumya} = 14 ]</a:t>
            </a:r>
            <a:endParaRPr lang="en-US" b="0" i="0" dirty="0">
              <a:solidFill>
                <a:srgbClr val="646F79"/>
              </a:solidFill>
              <a:effectLst/>
              <a:latin typeface="acumin-pro"/>
            </a:endParaRPr>
          </a:p>
          <a:p>
            <a:pPr algn="l"/>
            <a:r>
              <a:rPr lang="en-US" b="0" i="0" dirty="0">
                <a:solidFill>
                  <a:srgbClr val="646F79"/>
                </a:solidFill>
                <a:effectLst/>
                <a:latin typeface="acumin-pro"/>
              </a:rPr>
              <a:t>(since she is 15th, there are 14 people ahead of her)</a:t>
            </a:r>
            <a:endParaRPr lang="en-US" b="0" i="0" dirty="0">
              <a:solidFill>
                <a:srgbClr val="646F79"/>
              </a:solidFill>
              <a:effectLst/>
              <a:latin typeface="acumin-pro"/>
            </a:endParaRPr>
          </a:p>
          <a:p>
            <a:pPr algn="l"/>
            <a:endParaRPr lang="en-US" b="0" i="0" dirty="0">
              <a:solidFill>
                <a:srgbClr val="646F79"/>
              </a:solidFill>
              <a:effectLst/>
              <a:latin typeface="acumin-pro"/>
            </a:endParaRPr>
          </a:p>
          <a:p>
            <a:pPr algn="l"/>
            <a:r>
              <a:rPr lang="en-US" b="0" i="0" dirty="0">
                <a:solidFill>
                  <a:srgbClr val="646F79"/>
                </a:solidFill>
                <a:effectLst/>
                <a:latin typeface="acumin-pro"/>
              </a:rPr>
              <a:t>Out of these 14 people, 7 are girls. Therefore, the remaining people ahead of her must be boys:</a:t>
            </a:r>
            <a:endParaRPr lang="en-US" b="0" i="0" dirty="0">
              <a:solidFill>
                <a:srgbClr val="646F79"/>
              </a:solidFill>
              <a:effectLst/>
              <a:latin typeface="acumin-pro"/>
            </a:endParaRPr>
          </a:p>
          <a:p>
            <a:pPr algn="l"/>
            <a:r>
              <a:rPr lang="en-US" b="0" i="0" dirty="0">
                <a:solidFill>
                  <a:srgbClr val="646F79"/>
                </a:solidFill>
                <a:effectLst/>
                <a:latin typeface="acumin-pro"/>
              </a:rPr>
              <a:t>[ \text{Boys ahead of Soumya} = 14 - 7 = 7 ]</a:t>
            </a:r>
            <a:endParaRPr lang="en-US" b="0" i="0" dirty="0">
              <a:solidFill>
                <a:srgbClr val="646F79"/>
              </a:solidFill>
              <a:effectLst/>
              <a:latin typeface="acumin-pro"/>
            </a:endParaRPr>
          </a:p>
          <a:p>
            <a:pPr algn="l"/>
            <a:endParaRPr lang="en-US" b="0" i="0" dirty="0">
              <a:solidFill>
                <a:srgbClr val="646F79"/>
              </a:solidFill>
              <a:effectLst/>
              <a:latin typeface="acumin-pro"/>
            </a:endParaRPr>
          </a:p>
          <a:p>
            <a:pPr algn="l"/>
            <a:r>
              <a:rPr lang="en-US" b="0" i="0" dirty="0">
                <a:solidFill>
                  <a:srgbClr val="646F79"/>
                </a:solidFill>
                <a:effectLst/>
                <a:latin typeface="acumin-pro"/>
              </a:rPr>
              <a:t>Find the number of boys behind Soumya:</a:t>
            </a:r>
            <a:endParaRPr lang="en-US" b="0" i="0" dirty="0">
              <a:solidFill>
                <a:srgbClr val="646F79"/>
              </a:solidFill>
              <a:effectLst/>
              <a:latin typeface="acumin-pro"/>
            </a:endParaRPr>
          </a:p>
          <a:p>
            <a:pPr algn="l"/>
            <a:r>
              <a:rPr lang="en-US" b="0" i="0" dirty="0">
                <a:solidFill>
                  <a:srgbClr val="646F79"/>
                </a:solidFill>
                <a:effectLst/>
                <a:latin typeface="acumin-pro"/>
              </a:rPr>
              <a:t>Since there are a total of 126 boys in the school, we can find out how many boys are behind Soumya. We already know:</a:t>
            </a:r>
            <a:endParaRPr lang="en-US" b="0" i="0" dirty="0">
              <a:solidFill>
                <a:srgbClr val="646F79"/>
              </a:solidFill>
              <a:effectLst/>
              <a:latin typeface="acumin-pro"/>
            </a:endParaRPr>
          </a:p>
          <a:p>
            <a:pPr algn="l"/>
            <a:endParaRPr lang="en-US" b="0" i="0" dirty="0">
              <a:solidFill>
                <a:srgbClr val="646F79"/>
              </a:solidFill>
              <a:effectLst/>
              <a:latin typeface="acumin-pro"/>
            </a:endParaRPr>
          </a:p>
          <a:p>
            <a:pPr algn="l"/>
            <a:r>
              <a:rPr lang="en-US" b="0" i="0" dirty="0">
                <a:solidFill>
                  <a:srgbClr val="646F79"/>
                </a:solidFill>
                <a:effectLst/>
                <a:latin typeface="acumin-pro"/>
              </a:rPr>
              <a:t>Boys ahead of her: 7</a:t>
            </a:r>
            <a:endParaRPr lang="en-US" b="0" i="0" dirty="0">
              <a:solidFill>
                <a:srgbClr val="646F79"/>
              </a:solidFill>
              <a:effectLst/>
              <a:latin typeface="acumin-pro"/>
            </a:endParaRPr>
          </a:p>
          <a:p>
            <a:pPr algn="l"/>
            <a:r>
              <a:rPr lang="en-US" b="0" i="0" dirty="0">
                <a:solidFill>
                  <a:srgbClr val="646F79"/>
                </a:solidFill>
                <a:effectLst/>
                <a:latin typeface="acumin-pro"/>
              </a:rPr>
              <a:t>Total boys: 126</a:t>
            </a:r>
            <a:endParaRPr lang="en-US" b="0" i="0" dirty="0">
              <a:solidFill>
                <a:srgbClr val="646F79"/>
              </a:solidFill>
              <a:effectLst/>
              <a:latin typeface="acumin-pro"/>
            </a:endParaRPr>
          </a:p>
          <a:p>
            <a:pPr algn="l"/>
            <a:r>
              <a:rPr lang="en-US" b="0" i="0" dirty="0">
                <a:solidFill>
                  <a:srgbClr val="646F79"/>
                </a:solidFill>
                <a:effectLst/>
                <a:latin typeface="acumin-pro"/>
              </a:rPr>
              <a:t>Therefore, the number of boys behind her is:</a:t>
            </a:r>
            <a:endParaRPr lang="en-US" b="0" i="0" dirty="0">
              <a:solidFill>
                <a:srgbClr val="646F79"/>
              </a:solidFill>
              <a:effectLst/>
              <a:latin typeface="acumin-pro"/>
            </a:endParaRPr>
          </a:p>
          <a:p>
            <a:pPr algn="l"/>
            <a:r>
              <a:rPr lang="en-US" b="0" i="0" dirty="0">
                <a:solidFill>
                  <a:srgbClr val="646F79"/>
                </a:solidFill>
                <a:effectLst/>
                <a:latin typeface="acumin-pro"/>
              </a:rPr>
              <a:t>[ \text{Boys behind Soumya} = 126 - 7 = 119 ]</a:t>
            </a:r>
            <a:endParaRPr lang="en-US" b="0" i="0" dirty="0">
              <a:solidFill>
                <a:srgbClr val="646F79"/>
              </a:solidFill>
              <a:effectLst/>
              <a:latin typeface="acumin-pro"/>
            </a:endParaRPr>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524000" y="838200"/>
            <a:ext cx="9829800" cy="3539430"/>
          </a:xfrm>
          <a:prstGeom prst="rect">
            <a:avLst/>
          </a:prstGeom>
          <a:noFill/>
        </p:spPr>
        <p:txBody>
          <a:bodyPr wrap="square">
            <a:spAutoFit/>
          </a:bodyPr>
          <a:lstStyle/>
          <a:p>
            <a:pPr algn="l"/>
            <a:r>
              <a:rPr lang="en-US" sz="3200" b="1" i="0" dirty="0">
                <a:effectLst/>
                <a:latin typeface="acumin-pro"/>
              </a:rPr>
              <a:t>Question 6:</a:t>
            </a:r>
            <a:r>
              <a:rPr lang="en-US" sz="3200" b="0" i="0" dirty="0">
                <a:effectLst/>
                <a:latin typeface="acumin-pro"/>
              </a:rPr>
              <a:t> </a:t>
            </a:r>
            <a:endParaRPr lang="en-US" sz="3200" b="0" i="0" dirty="0">
              <a:effectLst/>
              <a:latin typeface="acumin-pro"/>
            </a:endParaRPr>
          </a:p>
          <a:p>
            <a:pPr algn="l"/>
            <a:endParaRPr lang="en-US" sz="3200" dirty="0">
              <a:latin typeface="acumin-pro"/>
            </a:endParaRPr>
          </a:p>
          <a:p>
            <a:pPr algn="l"/>
            <a:r>
              <a:rPr lang="en-US" sz="3200" b="0" i="0" dirty="0">
                <a:effectLst/>
                <a:latin typeface="acumin-pro"/>
              </a:rPr>
              <a:t>Sahil and Gaurav are standing in a row of persons. Sahil is 12th from left side and Gaurav is 18th from the right side of the row. If they interchanged their positions Sahil becomes 25th from left. What is the total number of persons standing in the row?</a:t>
            </a:r>
            <a:endParaRPr lang="en-US" sz="3200" b="0" i="0" dirty="0">
              <a:effectLst/>
              <a:latin typeface="acumin-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95400" y="1031391"/>
            <a:ext cx="9677400" cy="3416320"/>
          </a:xfrm>
          <a:prstGeom prst="rect">
            <a:avLst/>
          </a:prstGeom>
          <a:noFill/>
        </p:spPr>
        <p:txBody>
          <a:bodyPr wrap="square">
            <a:spAutoFit/>
          </a:bodyPr>
          <a:lstStyle/>
          <a:p>
            <a:pPr algn="l"/>
            <a:r>
              <a:rPr lang="en-US" sz="3600" b="1" i="0" dirty="0">
                <a:effectLst/>
                <a:latin typeface="acumin-pro"/>
              </a:rPr>
              <a:t>Question 7:</a:t>
            </a:r>
            <a:r>
              <a:rPr lang="en-US" sz="3600" b="0" i="0" dirty="0">
                <a:effectLst/>
                <a:latin typeface="acumin-pro"/>
              </a:rPr>
              <a:t> </a:t>
            </a:r>
            <a:endParaRPr lang="en-US" sz="3600" b="0" i="0" dirty="0">
              <a:effectLst/>
              <a:latin typeface="acumin-pro"/>
            </a:endParaRPr>
          </a:p>
          <a:p>
            <a:pPr algn="l"/>
            <a:endParaRPr lang="en-US" sz="3600" dirty="0">
              <a:latin typeface="acumin-pro"/>
            </a:endParaRPr>
          </a:p>
          <a:p>
            <a:pPr algn="l"/>
            <a:r>
              <a:rPr lang="en-US" sz="3600" b="0" i="0" dirty="0">
                <a:effectLst/>
                <a:latin typeface="acumin-pro"/>
              </a:rPr>
              <a:t>In a School, there are 147 people, the ratio of girls : boys is 1:6. Soumya is a girl who stands 15th from the top of that row and 7 girls are in front of her. How many boys are behind her?</a:t>
            </a:r>
            <a:endParaRPr lang="en-US" sz="3600" b="0" i="0" dirty="0">
              <a:effectLst/>
              <a:latin typeface="acumin-pr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p:cNvSpPr txBox="1"/>
          <p:nvPr/>
        </p:nvSpPr>
        <p:spPr>
          <a:xfrm>
            <a:off x="1371600" y="1295400"/>
            <a:ext cx="9677400" cy="3046988"/>
          </a:xfrm>
          <a:prstGeom prst="rect">
            <a:avLst/>
          </a:prstGeom>
          <a:noFill/>
        </p:spPr>
        <p:txBody>
          <a:bodyPr wrap="square">
            <a:spAutoFit/>
          </a:bodyPr>
          <a:lstStyle/>
          <a:p>
            <a:pPr algn="l"/>
            <a:r>
              <a:rPr lang="en-US" sz="3200" b="1" i="0" dirty="0">
                <a:effectLst/>
                <a:latin typeface="acumin-pro"/>
              </a:rPr>
              <a:t>Question 8: </a:t>
            </a:r>
            <a:endParaRPr lang="en-US" sz="3200" b="1" i="0" dirty="0">
              <a:effectLst/>
              <a:latin typeface="acumin-pro"/>
            </a:endParaRPr>
          </a:p>
          <a:p>
            <a:pPr algn="l"/>
            <a:endParaRPr lang="en-US" sz="3200" b="1" dirty="0">
              <a:latin typeface="acumin-pro"/>
            </a:endParaRPr>
          </a:p>
          <a:p>
            <a:pPr algn="l"/>
            <a:r>
              <a:rPr lang="en-US" sz="3200" b="0" i="0" dirty="0">
                <a:effectLst/>
                <a:latin typeface="acumin-pro"/>
              </a:rPr>
              <a:t>Height of five students A, K, L, M and T are compared. Height of K is more than only two students. Height of M is greater than T and Height of T is greater than K. How many students are smaller than T?</a:t>
            </a:r>
            <a:endParaRPr lang="en-US" sz="3200" b="0" i="0" dirty="0">
              <a:effectLst/>
              <a:latin typeface="acumin-pr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95400" y="1413698"/>
            <a:ext cx="10058400" cy="4030980"/>
          </a:xfrm>
          <a:prstGeom prst="rect">
            <a:avLst/>
          </a:prstGeom>
          <a:noFill/>
        </p:spPr>
        <p:txBody>
          <a:bodyPr wrap="square">
            <a:spAutoFit/>
          </a:bodyPr>
          <a:lstStyle/>
          <a:p>
            <a:pPr fontAlgn="base"/>
            <a:r>
              <a:rPr lang="en-US" sz="3200" b="1" i="0" dirty="0">
                <a:effectLst/>
                <a:latin typeface="acumin-pro"/>
              </a:rPr>
              <a:t>Question 9: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row of Children facing north, K is 15th to the left of H, who is 22nd from the right end. If P is 14th from the left end and 6th to the right of K, how many children are there in that row?</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143000" y="1524188"/>
            <a:ext cx="10591800" cy="4030980"/>
          </a:xfrm>
          <a:prstGeom prst="rect">
            <a:avLst/>
          </a:prstGeom>
          <a:noFill/>
        </p:spPr>
        <p:txBody>
          <a:bodyPr wrap="square">
            <a:spAutoFit/>
          </a:bodyPr>
          <a:lstStyle/>
          <a:p>
            <a:pPr fontAlgn="base"/>
            <a:r>
              <a:rPr lang="en-US" sz="3200" b="1" i="0" dirty="0">
                <a:effectLst/>
                <a:latin typeface="acumin-pro"/>
              </a:rPr>
              <a:t>Question 10: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row of boys there are 50 boys and all of them are facing North, Sahaj is 19th from the left end and fourth to the right of Mahak, what is the position of Mahak from the right ends of that row?</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066800" y="1219388"/>
            <a:ext cx="10439400" cy="4030980"/>
          </a:xfrm>
          <a:prstGeom prst="rect">
            <a:avLst/>
          </a:prstGeom>
          <a:noFill/>
        </p:spPr>
        <p:txBody>
          <a:bodyPr wrap="square">
            <a:spAutoFit/>
          </a:bodyPr>
          <a:lstStyle/>
          <a:p>
            <a:pPr fontAlgn="base"/>
            <a:r>
              <a:rPr lang="en-US" sz="3200" b="1" i="0" dirty="0">
                <a:effectLst/>
                <a:latin typeface="acumin-pro"/>
              </a:rPr>
              <a:t>Question 11: </a:t>
            </a:r>
            <a:endParaRPr lang="en-US" sz="3200" b="1" i="0" dirty="0">
              <a:effectLst/>
              <a:latin typeface="acumin-pro"/>
            </a:endParaRPr>
          </a:p>
          <a:p>
            <a:pPr algn="l" fontAlgn="base"/>
            <a:endParaRPr lang="en-IN" sz="3200" b="0" i="0" dirty="0">
              <a:effectLst/>
              <a:latin typeface="Nunito" pitchFamily="2" charset="0"/>
            </a:endParaRPr>
          </a:p>
          <a:p>
            <a:pPr algn="l" fontAlgn="base"/>
            <a:r>
              <a:rPr lang="en-IN" sz="3200" b="0" i="0" dirty="0">
                <a:effectLst/>
                <a:latin typeface="Nunito" pitchFamily="2" charset="0"/>
              </a:rPr>
              <a:t>There are five persons named Firoz, </a:t>
            </a:r>
            <a:r>
              <a:rPr lang="en-IN" sz="3200" b="0" i="0" dirty="0" err="1">
                <a:effectLst/>
                <a:latin typeface="Nunito" pitchFamily="2" charset="0"/>
              </a:rPr>
              <a:t>Quasif</a:t>
            </a:r>
            <a:r>
              <a:rPr lang="en-IN" sz="3200" b="0" i="0" dirty="0">
                <a:effectLst/>
                <a:latin typeface="Nunito" pitchFamily="2" charset="0"/>
              </a:rPr>
              <a:t>, Riyaz, Salman and </a:t>
            </a:r>
            <a:r>
              <a:rPr lang="en-IN" sz="3200" b="0" i="0" dirty="0" err="1">
                <a:effectLst/>
                <a:latin typeface="Nunito" pitchFamily="2" charset="0"/>
              </a:rPr>
              <a:t>Taukir</a:t>
            </a:r>
            <a:r>
              <a:rPr lang="en-IN" sz="3200" b="0" i="0" dirty="0">
                <a:effectLst/>
                <a:latin typeface="Nunito" pitchFamily="2" charset="0"/>
              </a:rPr>
              <a:t>. </a:t>
            </a:r>
            <a:r>
              <a:rPr lang="en-IN" sz="3200" b="0" i="0" dirty="0" err="1">
                <a:effectLst/>
                <a:latin typeface="Nunito" pitchFamily="2" charset="0"/>
              </a:rPr>
              <a:t>Quasif</a:t>
            </a:r>
            <a:r>
              <a:rPr lang="en-IN" sz="3200" b="0" i="0" dirty="0">
                <a:effectLst/>
                <a:latin typeface="Nunito" pitchFamily="2" charset="0"/>
              </a:rPr>
              <a:t> is taller than Salman and Riyaz but smaller than Firoz. Firoz is not the tallest among them. Who is the tallest person among all?</a:t>
            </a:r>
            <a:endParaRPr lang="en-IN" sz="3200" b="0" i="0" dirty="0">
              <a:effectLst/>
              <a:latin typeface="Nunito" pitchFamily="2" charset="0"/>
            </a:endParaRPr>
          </a:p>
          <a:p>
            <a:pPr algn="l" fontAlgn="base"/>
            <a:r>
              <a:rPr lang="en-IN" sz="3200" b="0" i="0" dirty="0">
                <a:effectLst/>
                <a:latin typeface="Nunito" pitchFamily="2" charset="0"/>
              </a:rPr>
              <a:t>  </a:t>
            </a:r>
            <a:endParaRPr lang="en-IN" sz="3200" b="0" i="0" dirty="0">
              <a:effectLst/>
              <a:latin typeface="Nunito" pitchFamily="2" charset="0"/>
            </a:endParaRPr>
          </a:p>
          <a:p>
            <a:pPr algn="l" fontAlgn="base"/>
            <a:endParaRPr lang="en-IN" sz="3200" b="0" i="0" dirty="0">
              <a:effectLst/>
              <a:latin typeface="Nunito"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371600" y="1295588"/>
            <a:ext cx="10134600" cy="4030980"/>
          </a:xfrm>
          <a:prstGeom prst="rect">
            <a:avLst/>
          </a:prstGeom>
          <a:noFill/>
        </p:spPr>
        <p:txBody>
          <a:bodyPr wrap="square">
            <a:spAutoFit/>
          </a:bodyPr>
          <a:lstStyle/>
          <a:p>
            <a:pPr fontAlgn="base"/>
            <a:r>
              <a:rPr lang="en-US" sz="3200" b="1" i="0" dirty="0">
                <a:effectLst/>
                <a:latin typeface="acumin-pro"/>
              </a:rPr>
              <a:t>Question 12: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Jinni is 7th from the right end and Money is 10th from the left end in a row of girls. If there are 10 girls between Jinni and Money, how many girls are there in that row?</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19200" y="1447988"/>
            <a:ext cx="9677400" cy="4030980"/>
          </a:xfrm>
          <a:prstGeom prst="rect">
            <a:avLst/>
          </a:prstGeom>
          <a:noFill/>
        </p:spPr>
        <p:txBody>
          <a:bodyPr wrap="square">
            <a:spAutoFit/>
          </a:bodyPr>
          <a:lstStyle/>
          <a:p>
            <a:pPr fontAlgn="base"/>
            <a:r>
              <a:rPr lang="en-US" sz="3200" b="1" i="0" dirty="0">
                <a:effectLst/>
                <a:latin typeface="acumin-pro"/>
              </a:rPr>
              <a:t>Question 13: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class, Vijay’s rank is 34th from the left and Ajay’s rank is 37th from the right. If Only Diwakar sits exactly in between them. What could be the minimum number of students in the class?</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19200" y="1676430"/>
            <a:ext cx="10439400" cy="3538220"/>
          </a:xfrm>
          <a:prstGeom prst="rect">
            <a:avLst/>
          </a:prstGeom>
          <a:noFill/>
        </p:spPr>
        <p:txBody>
          <a:bodyPr wrap="square">
            <a:spAutoFit/>
          </a:bodyPr>
          <a:lstStyle/>
          <a:p>
            <a:pPr fontAlgn="base"/>
            <a:r>
              <a:rPr lang="en-US" sz="3200" b="1" i="0" dirty="0">
                <a:effectLst/>
                <a:latin typeface="acumin-pro"/>
              </a:rPr>
              <a:t>Question 14: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row of boys facing West, K is twelfth from the left end and fourth to the right of L. What is the position of L from the left ends of that row?</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19200" y="1600200"/>
            <a:ext cx="9982200" cy="3538220"/>
          </a:xfrm>
          <a:prstGeom prst="rect">
            <a:avLst/>
          </a:prstGeom>
          <a:noFill/>
        </p:spPr>
        <p:txBody>
          <a:bodyPr wrap="square">
            <a:spAutoFit/>
          </a:bodyPr>
          <a:lstStyle/>
          <a:p>
            <a:pPr fontAlgn="base"/>
            <a:r>
              <a:rPr lang="en-US" sz="3200" b="1" i="0" dirty="0">
                <a:effectLst/>
                <a:latin typeface="acumin-pro"/>
              </a:rPr>
              <a:t>Question 15: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row of certain persons, Pradip is sitting 463 from the left end and 531 from the right end. Find out the total number of persons in that row?  </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904567" y="2590800"/>
            <a:ext cx="8382866" cy="707886"/>
          </a:xfrm>
          <a:prstGeom prst="rect">
            <a:avLst/>
          </a:prstGeom>
          <a:noFill/>
        </p:spPr>
        <p:txBody>
          <a:bodyPr wrap="square">
            <a:spAutoFit/>
          </a:bodyPr>
          <a:lstStyle/>
          <a:p>
            <a:r>
              <a:rPr lang="en-IN" sz="4000" b="1" dirty="0">
                <a:latin typeface="Algerian" panose="04020705040A02060702" pitchFamily="82" charset="0"/>
              </a:rPr>
              <a:t>ORDERING, RANKING &amp; GROUPING</a:t>
            </a:r>
            <a:endParaRPr lang="en-IN" sz="4000" b="1" dirty="0">
              <a:latin typeface="Algerian" panose="04020705040A02060702" pitchFamily="8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95400" y="1371788"/>
            <a:ext cx="10287000" cy="3538220"/>
          </a:xfrm>
          <a:prstGeom prst="rect">
            <a:avLst/>
          </a:prstGeom>
          <a:noFill/>
        </p:spPr>
        <p:txBody>
          <a:bodyPr wrap="square">
            <a:spAutoFit/>
          </a:bodyPr>
          <a:lstStyle/>
          <a:p>
            <a:r>
              <a:rPr lang="en-US" sz="3200" b="1" i="0" dirty="0">
                <a:effectLst/>
                <a:latin typeface="acumin-pro"/>
              </a:rPr>
              <a:t>Question 16: </a:t>
            </a:r>
            <a:endParaRPr lang="en-US" sz="3200" b="1" i="0" dirty="0">
              <a:effectLst/>
              <a:latin typeface="acumin-pro"/>
            </a:endParaRPr>
          </a:p>
          <a:p>
            <a:endParaRPr lang="en-US" sz="3200" dirty="0">
              <a:latin typeface="Nunito" pitchFamily="2" charset="0"/>
            </a:endParaRPr>
          </a:p>
          <a:p>
            <a:r>
              <a:rPr lang="en-IN" altLang="en-US" sz="3200" b="0" i="0" dirty="0">
                <a:effectLst/>
                <a:latin typeface="Nunito" pitchFamily="2" charset="0"/>
              </a:rPr>
              <a:t>In a queue amirta is 10th from the front while mukul is 25th from rear and mamta is just in the middle of the two. If there are 50 persons in the queue, what is the position of mamta ?</a:t>
            </a:r>
            <a:endParaRPr lang="en-US" sz="3200" dirty="0">
              <a:latin typeface="Nunito" pitchFamily="2" charset="0"/>
            </a:endParaRPr>
          </a:p>
          <a:p>
            <a:pPr algn="l" fontAlgn="base"/>
            <a:endParaRPr lang="en-US" sz="3200" b="0" i="0" dirty="0">
              <a:effectLst/>
              <a:latin typeface="Nunito" pitchFamily="2"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043940" y="920621"/>
            <a:ext cx="10134600" cy="5016758"/>
          </a:xfrm>
          <a:prstGeom prst="rect">
            <a:avLst/>
          </a:prstGeom>
          <a:noFill/>
        </p:spPr>
        <p:txBody>
          <a:bodyPr wrap="square">
            <a:spAutoFit/>
          </a:bodyPr>
          <a:lstStyle/>
          <a:p>
            <a:pPr fontAlgn="base"/>
            <a:r>
              <a:rPr lang="en-US" sz="3200" b="1" i="0" dirty="0">
                <a:effectLst/>
                <a:latin typeface="acumin-pro"/>
              </a:rPr>
              <a:t>Question 17: </a:t>
            </a:r>
            <a:endParaRPr lang="en-US" sz="3200" b="1" i="0" dirty="0">
              <a:effectLst/>
              <a:latin typeface="acumin-pro"/>
            </a:endParaRPr>
          </a:p>
          <a:p>
            <a:pPr algn="l" fontAlgn="base"/>
            <a:endParaRPr lang="en-US" sz="3200" b="0" i="0" dirty="0">
              <a:solidFill>
                <a:srgbClr val="273239"/>
              </a:solidFill>
              <a:effectLst/>
              <a:latin typeface="Nunito" pitchFamily="2" charset="0"/>
            </a:endParaRPr>
          </a:p>
          <a:p>
            <a:pPr algn="l" fontAlgn="base"/>
            <a:r>
              <a:rPr lang="en-US" sz="3200" b="0" i="0" dirty="0">
                <a:solidFill>
                  <a:srgbClr val="273239"/>
                </a:solidFill>
                <a:effectLst/>
                <a:latin typeface="Nunito" pitchFamily="2" charset="0"/>
              </a:rPr>
              <a:t>In a row of 60 persons, Ganesh is 26th from left end. Find out his position from the right end.</a:t>
            </a:r>
            <a:endParaRPr lang="en-US" sz="3200" b="0" i="0" dirty="0">
              <a:solidFill>
                <a:srgbClr val="273239"/>
              </a:solidFill>
              <a:effectLst/>
              <a:latin typeface="Nunito" pitchFamily="2" charset="0"/>
            </a:endParaRPr>
          </a:p>
          <a:p>
            <a:pPr algn="l" fontAlgn="base"/>
            <a:endParaRPr lang="en-US" sz="3200" b="0" i="0" dirty="0">
              <a:solidFill>
                <a:srgbClr val="273239"/>
              </a:solidFill>
              <a:effectLst/>
              <a:latin typeface="Nunito" pitchFamily="2" charset="0"/>
            </a:endParaRPr>
          </a:p>
          <a:p>
            <a:pPr algn="l" fontAlgn="base"/>
            <a:r>
              <a:rPr lang="en-US" sz="3200" b="0" i="0" dirty="0">
                <a:solidFill>
                  <a:srgbClr val="273239"/>
                </a:solidFill>
                <a:effectLst/>
                <a:latin typeface="Nunito" pitchFamily="2" charset="0"/>
              </a:rPr>
              <a:t>1) 35</a:t>
            </a:r>
            <a:endParaRPr lang="en-US" sz="3200" b="0" i="0" dirty="0">
              <a:solidFill>
                <a:srgbClr val="273239"/>
              </a:solidFill>
              <a:effectLst/>
              <a:latin typeface="Nunito" pitchFamily="2" charset="0"/>
            </a:endParaRPr>
          </a:p>
          <a:p>
            <a:pPr algn="l" fontAlgn="base"/>
            <a:r>
              <a:rPr lang="en-US" sz="3200" b="0" i="0" dirty="0">
                <a:solidFill>
                  <a:srgbClr val="273239"/>
                </a:solidFill>
                <a:effectLst/>
                <a:latin typeface="Nunito" pitchFamily="2" charset="0"/>
              </a:rPr>
              <a:t>2) 36</a:t>
            </a:r>
            <a:endParaRPr lang="en-US" sz="3200" b="0" i="0" dirty="0">
              <a:solidFill>
                <a:srgbClr val="273239"/>
              </a:solidFill>
              <a:effectLst/>
              <a:latin typeface="Nunito" pitchFamily="2" charset="0"/>
            </a:endParaRPr>
          </a:p>
          <a:p>
            <a:pPr algn="l" fontAlgn="base"/>
            <a:r>
              <a:rPr lang="en-US" sz="3200" b="0" i="0" dirty="0">
                <a:solidFill>
                  <a:srgbClr val="273239"/>
                </a:solidFill>
                <a:effectLst/>
                <a:latin typeface="Nunito" pitchFamily="2" charset="0"/>
              </a:rPr>
              <a:t>3) 34</a:t>
            </a:r>
            <a:endParaRPr lang="en-US" sz="3200" b="0" i="0" dirty="0">
              <a:solidFill>
                <a:srgbClr val="273239"/>
              </a:solidFill>
              <a:effectLst/>
              <a:latin typeface="Nunito" pitchFamily="2" charset="0"/>
            </a:endParaRPr>
          </a:p>
          <a:p>
            <a:pPr algn="l" fontAlgn="base"/>
            <a:r>
              <a:rPr lang="en-US" sz="3200" b="0" i="0" dirty="0">
                <a:solidFill>
                  <a:srgbClr val="273239"/>
                </a:solidFill>
                <a:effectLst/>
                <a:latin typeface="Nunito" pitchFamily="2" charset="0"/>
              </a:rPr>
              <a:t>4) Can’t be determined</a:t>
            </a:r>
            <a:endParaRPr lang="en-US" sz="3200" b="0" i="0" dirty="0">
              <a:solidFill>
                <a:srgbClr val="273239"/>
              </a:solidFill>
              <a:effectLst/>
              <a:latin typeface="Nunito" pitchFamily="2" charset="0"/>
            </a:endParaRPr>
          </a:p>
          <a:p>
            <a:pPr algn="l" fontAlgn="base"/>
            <a:r>
              <a:rPr lang="en-US" sz="3200" b="0" i="0" dirty="0">
                <a:solidFill>
                  <a:srgbClr val="273239"/>
                </a:solidFill>
                <a:effectLst/>
                <a:latin typeface="Nunito" pitchFamily="2" charset="0"/>
              </a:rPr>
              <a:t>5) None of the above</a:t>
            </a:r>
            <a:endParaRPr lang="en-US" sz="3200" b="0" i="0" dirty="0">
              <a:solidFill>
                <a:srgbClr val="273239"/>
              </a:solidFill>
              <a:effectLst/>
              <a:latin typeface="Nunito"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219200" y="674400"/>
            <a:ext cx="10515600" cy="5509200"/>
          </a:xfrm>
          <a:prstGeom prst="rect">
            <a:avLst/>
          </a:prstGeom>
          <a:noFill/>
        </p:spPr>
        <p:txBody>
          <a:bodyPr wrap="square">
            <a:spAutoFit/>
          </a:bodyPr>
          <a:lstStyle/>
          <a:p>
            <a:pPr fontAlgn="base"/>
            <a:r>
              <a:rPr lang="en-US" sz="3200" b="1" i="0" dirty="0">
                <a:effectLst/>
                <a:latin typeface="acumin-pro"/>
              </a:rPr>
              <a:t>Question 18: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Siya is 18th from left end and 12th to the right of Rinku who is 38th from the right end. If all of them are facing north, Find out total number of persons in the row?  </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1) 44  </a:t>
            </a:r>
            <a:endParaRPr lang="en-US" sz="3200" b="0" i="0" dirty="0">
              <a:effectLst/>
              <a:latin typeface="Nunito" pitchFamily="2" charset="0"/>
            </a:endParaRPr>
          </a:p>
          <a:p>
            <a:pPr algn="l" fontAlgn="base"/>
            <a:r>
              <a:rPr lang="en-US" sz="3200" b="0" i="0" dirty="0">
                <a:effectLst/>
                <a:latin typeface="Nunito" pitchFamily="2" charset="0"/>
              </a:rPr>
              <a:t>2) 43</a:t>
            </a:r>
            <a:endParaRPr lang="en-US" sz="3200" b="0" i="0" dirty="0">
              <a:effectLst/>
              <a:latin typeface="Nunito" pitchFamily="2" charset="0"/>
            </a:endParaRPr>
          </a:p>
          <a:p>
            <a:pPr algn="l" fontAlgn="base"/>
            <a:r>
              <a:rPr lang="en-US" sz="3200" b="0" i="0" dirty="0">
                <a:effectLst/>
                <a:latin typeface="Nunito" pitchFamily="2" charset="0"/>
              </a:rPr>
              <a:t>3) 45</a:t>
            </a:r>
            <a:endParaRPr lang="en-US" sz="3200" b="0" i="0" dirty="0">
              <a:effectLst/>
              <a:latin typeface="Nunito" pitchFamily="2" charset="0"/>
            </a:endParaRPr>
          </a:p>
          <a:p>
            <a:pPr algn="l" fontAlgn="base"/>
            <a:r>
              <a:rPr lang="en-US" sz="3200" b="0" i="0" dirty="0">
                <a:effectLst/>
                <a:latin typeface="Nunito" pitchFamily="2" charset="0"/>
              </a:rPr>
              <a:t>4) Can’t be determined</a:t>
            </a:r>
            <a:endParaRPr lang="en-US" sz="3200" b="0" i="0" dirty="0">
              <a:effectLst/>
              <a:latin typeface="Nunito" pitchFamily="2" charset="0"/>
            </a:endParaRPr>
          </a:p>
          <a:p>
            <a:pPr algn="l" fontAlgn="base"/>
            <a:r>
              <a:rPr lang="en-US" sz="3200" b="0" i="0" dirty="0">
                <a:effectLst/>
                <a:latin typeface="Nunito" pitchFamily="2" charset="0"/>
              </a:rPr>
              <a:t>5) None of these</a:t>
            </a:r>
            <a:endParaRPr lang="en-US" sz="3200" b="0" i="0" dirty="0">
              <a:effectLst/>
              <a:latin typeface="Nunito" pitchFamily="2"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104900" y="428178"/>
            <a:ext cx="9982200" cy="6001643"/>
          </a:xfrm>
          <a:prstGeom prst="rect">
            <a:avLst/>
          </a:prstGeom>
          <a:noFill/>
        </p:spPr>
        <p:txBody>
          <a:bodyPr wrap="square">
            <a:spAutoFit/>
          </a:bodyPr>
          <a:lstStyle/>
          <a:p>
            <a:pPr fontAlgn="base"/>
            <a:r>
              <a:rPr lang="en-US" sz="3200" b="1" i="0" dirty="0">
                <a:effectLst/>
                <a:latin typeface="acumin-pro"/>
              </a:rPr>
              <a:t>Question 19: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group of 105 students, Ravi’s rank is 36th from the top and Sarika’s rank is 41th from the bottom. How many students are there in between Ravi and Sarika (if no two persons got the same rank)?</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1) 28</a:t>
            </a:r>
            <a:endParaRPr lang="en-US" sz="3200" b="0" i="0" dirty="0">
              <a:effectLst/>
              <a:latin typeface="Nunito" pitchFamily="2" charset="0"/>
            </a:endParaRPr>
          </a:p>
          <a:p>
            <a:pPr algn="l" fontAlgn="base"/>
            <a:r>
              <a:rPr lang="en-US" sz="3200" b="0" i="0" dirty="0">
                <a:effectLst/>
                <a:latin typeface="Nunito" pitchFamily="2" charset="0"/>
              </a:rPr>
              <a:t>2) 39</a:t>
            </a:r>
            <a:endParaRPr lang="en-US" sz="3200" b="0" i="0" dirty="0">
              <a:effectLst/>
              <a:latin typeface="Nunito" pitchFamily="2" charset="0"/>
            </a:endParaRPr>
          </a:p>
          <a:p>
            <a:pPr algn="l" fontAlgn="base"/>
            <a:r>
              <a:rPr lang="en-US" sz="3200" b="0" i="0" dirty="0">
                <a:effectLst/>
                <a:latin typeface="Nunito" pitchFamily="2" charset="0"/>
              </a:rPr>
              <a:t>3) Can’t be determined</a:t>
            </a:r>
            <a:endParaRPr lang="en-US" sz="3200" b="0" i="0" dirty="0">
              <a:effectLst/>
              <a:latin typeface="Nunito" pitchFamily="2" charset="0"/>
            </a:endParaRPr>
          </a:p>
          <a:p>
            <a:pPr algn="l" fontAlgn="base"/>
            <a:r>
              <a:rPr lang="en-US" sz="3200" b="0" i="0" dirty="0">
                <a:effectLst/>
                <a:latin typeface="Nunito" pitchFamily="2" charset="0"/>
              </a:rPr>
              <a:t>4) None of these</a:t>
            </a:r>
            <a:endParaRPr lang="en-US" sz="3200" b="0" i="0" dirty="0">
              <a:effectLst/>
              <a:latin typeface="Nunito" pitchFamily="2" charset="0"/>
            </a:endParaRPr>
          </a:p>
          <a:p>
            <a:pPr algn="l" fontAlgn="base"/>
            <a:r>
              <a:rPr lang="en-US" sz="3200" b="0" i="0" dirty="0">
                <a:effectLst/>
                <a:latin typeface="Nunito" pitchFamily="2" charset="0"/>
              </a:rPr>
              <a:t>5) 48</a:t>
            </a:r>
            <a:endParaRPr lang="en-US" sz="3200" b="0" i="0" dirty="0">
              <a:effectLst/>
              <a:latin typeface="Nunito"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066800" y="533400"/>
            <a:ext cx="10058400" cy="6001643"/>
          </a:xfrm>
          <a:prstGeom prst="rect">
            <a:avLst/>
          </a:prstGeom>
          <a:noFill/>
        </p:spPr>
        <p:txBody>
          <a:bodyPr wrap="square">
            <a:spAutoFit/>
          </a:bodyPr>
          <a:lstStyle/>
          <a:p>
            <a:pPr fontAlgn="base"/>
            <a:r>
              <a:rPr lang="en-US" sz="3200" b="1" i="0" dirty="0">
                <a:effectLst/>
                <a:latin typeface="acumin-pro"/>
              </a:rPr>
              <a:t>Question 20: </a:t>
            </a:r>
            <a:endParaRPr lang="en-US" sz="3200" b="1" i="0" dirty="0">
              <a:effectLst/>
              <a:latin typeface="acumin-pro"/>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In a batch of 100 students Kavya’s rank is 50th from the top and Lucky’s rank is 68th from the bottom. How many students are there in between Kavya and Lucky (if no two persons got the same rank)?</a:t>
            </a:r>
            <a:endParaRPr lang="en-US" sz="3200" b="0" i="0" dirty="0">
              <a:effectLst/>
              <a:latin typeface="Nunito" pitchFamily="2" charset="0"/>
            </a:endParaRPr>
          </a:p>
          <a:p>
            <a:pPr algn="l" fontAlgn="base"/>
            <a:endParaRPr lang="en-US" sz="3200" b="0" i="0" dirty="0">
              <a:effectLst/>
              <a:latin typeface="Nunito" pitchFamily="2" charset="0"/>
            </a:endParaRPr>
          </a:p>
          <a:p>
            <a:pPr algn="l" fontAlgn="base"/>
            <a:r>
              <a:rPr lang="en-US" sz="3200" b="0" i="0" dirty="0">
                <a:effectLst/>
                <a:latin typeface="Nunito" pitchFamily="2" charset="0"/>
              </a:rPr>
              <a:t>1) Less than 10</a:t>
            </a:r>
            <a:endParaRPr lang="en-US" sz="3200" b="0" i="0" dirty="0">
              <a:effectLst/>
              <a:latin typeface="Nunito" pitchFamily="2" charset="0"/>
            </a:endParaRPr>
          </a:p>
          <a:p>
            <a:pPr algn="l" fontAlgn="base"/>
            <a:r>
              <a:rPr lang="en-US" sz="3200" b="0" i="0" dirty="0">
                <a:effectLst/>
                <a:latin typeface="Nunito" pitchFamily="2" charset="0"/>
              </a:rPr>
              <a:t>2) 16</a:t>
            </a:r>
            <a:endParaRPr lang="en-US" sz="3200" b="0" i="0" dirty="0">
              <a:effectLst/>
              <a:latin typeface="Nunito" pitchFamily="2" charset="0"/>
            </a:endParaRPr>
          </a:p>
          <a:p>
            <a:pPr algn="l" fontAlgn="base"/>
            <a:r>
              <a:rPr lang="en-US" sz="3200" b="0" i="0" dirty="0">
                <a:effectLst/>
                <a:latin typeface="Nunito" pitchFamily="2" charset="0"/>
              </a:rPr>
              <a:t>3) Can’t be determined</a:t>
            </a:r>
            <a:endParaRPr lang="en-US" sz="3200" b="0" i="0" dirty="0">
              <a:effectLst/>
              <a:latin typeface="Nunito" pitchFamily="2" charset="0"/>
            </a:endParaRPr>
          </a:p>
          <a:p>
            <a:pPr algn="l" fontAlgn="base"/>
            <a:r>
              <a:rPr lang="en-US" sz="3200" b="0" i="0" dirty="0">
                <a:effectLst/>
                <a:latin typeface="Nunito" pitchFamily="2" charset="0"/>
              </a:rPr>
              <a:t>4) 13</a:t>
            </a:r>
            <a:endParaRPr lang="en-US" sz="3200" b="0" i="0" dirty="0">
              <a:effectLst/>
              <a:latin typeface="Nunito" pitchFamily="2" charset="0"/>
            </a:endParaRPr>
          </a:p>
          <a:p>
            <a:pPr algn="l" fontAlgn="base"/>
            <a:r>
              <a:rPr lang="en-US" sz="3200" b="0" i="0" dirty="0">
                <a:effectLst/>
                <a:latin typeface="Nunito" pitchFamily="2" charset="0"/>
              </a:rPr>
              <a:t>5) 14</a:t>
            </a:r>
            <a:endParaRPr lang="en-US" sz="3200" b="0" i="0" dirty="0">
              <a:effectLst/>
              <a:latin typeface="Nunito"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742950" y="1705451"/>
            <a:ext cx="10706100" cy="3447098"/>
          </a:xfrm>
          <a:prstGeom prst="rect">
            <a:avLst/>
          </a:prstGeom>
          <a:noFill/>
        </p:spPr>
        <p:txBody>
          <a:bodyPr wrap="square">
            <a:spAutoFit/>
          </a:bodyPr>
          <a:lstStyle/>
          <a:p>
            <a:pPr algn="l"/>
            <a:r>
              <a:rPr lang="en-US" sz="4000" b="1" i="0" u="sng" dirty="0">
                <a:solidFill>
                  <a:srgbClr val="333399"/>
                </a:solidFill>
                <a:effectLst/>
                <a:latin typeface="-apple-system"/>
              </a:rPr>
              <a:t>Types of Ordering, Grouping &amp; Ranking Questions</a:t>
            </a:r>
            <a:endParaRPr lang="en-US" sz="4000" b="1" i="0" u="sng" dirty="0">
              <a:solidFill>
                <a:srgbClr val="333399"/>
              </a:solidFill>
              <a:effectLst/>
              <a:latin typeface="-apple-system"/>
            </a:endParaRPr>
          </a:p>
          <a:p>
            <a:pPr algn="l"/>
            <a:endParaRPr lang="en-US" sz="4000" b="1" i="0" u="sng" dirty="0">
              <a:solidFill>
                <a:srgbClr val="333399"/>
              </a:solidFill>
              <a:effectLst/>
              <a:latin typeface="-apple-system"/>
            </a:endParaRPr>
          </a:p>
          <a:p>
            <a:pPr algn="just"/>
            <a:endParaRPr lang="en-US" b="1" i="0" dirty="0">
              <a:solidFill>
                <a:srgbClr val="000000"/>
              </a:solidFill>
              <a:effectLst/>
              <a:latin typeface="Poppins" panose="00000500000000000000" pitchFamily="2" charset="0"/>
            </a:endParaRPr>
          </a:p>
          <a:p>
            <a:pPr marL="285750" indent="-285750" algn="just">
              <a:buFont typeface="Wingdings" panose="05000000000000000000" pitchFamily="2" charset="2"/>
              <a:buChar char="q"/>
            </a:pPr>
            <a:r>
              <a:rPr lang="en-US" sz="4000" b="1" i="0" dirty="0">
                <a:solidFill>
                  <a:srgbClr val="000000"/>
                </a:solidFill>
                <a:effectLst/>
                <a:latin typeface="Poppins" panose="00000500000000000000" pitchFamily="2" charset="0"/>
              </a:rPr>
              <a:t>Comparison Based</a:t>
            </a:r>
            <a:endParaRPr lang="en-US" sz="4000" b="0" i="0" dirty="0">
              <a:solidFill>
                <a:srgbClr val="000000"/>
              </a:solidFill>
              <a:effectLst/>
              <a:latin typeface="Poppins" panose="00000500000000000000" pitchFamily="2" charset="0"/>
            </a:endParaRPr>
          </a:p>
          <a:p>
            <a:pPr marL="285750" indent="-285750" algn="just">
              <a:buFont typeface="Wingdings" panose="05000000000000000000" pitchFamily="2" charset="2"/>
              <a:buChar char="q"/>
            </a:pPr>
            <a:r>
              <a:rPr lang="en-US" sz="4000" b="1" i="0" dirty="0">
                <a:solidFill>
                  <a:srgbClr val="000000"/>
                </a:solidFill>
                <a:effectLst/>
                <a:latin typeface="Poppins" panose="00000500000000000000" pitchFamily="2" charset="0"/>
              </a:rPr>
              <a:t>Ranking Based</a:t>
            </a:r>
            <a:endParaRPr lang="en-US" sz="4000" b="1" i="0" dirty="0">
              <a:solidFill>
                <a:srgbClr val="000000"/>
              </a:solidFill>
              <a:effectLst/>
              <a:latin typeface="Poppins" panose="00000500000000000000" pitchFamily="2" charset="0"/>
            </a:endParaRPr>
          </a:p>
          <a:p>
            <a:pPr marL="285750" indent="-285750" algn="just">
              <a:buFont typeface="Wingdings" panose="05000000000000000000" pitchFamily="2" charset="2"/>
              <a:buChar char="q"/>
            </a:pPr>
            <a:r>
              <a:rPr lang="en-US" sz="4000" b="1" i="0" dirty="0">
                <a:solidFill>
                  <a:srgbClr val="000000"/>
                </a:solidFill>
                <a:effectLst/>
                <a:latin typeface="Poppins" panose="00000500000000000000" pitchFamily="2" charset="0"/>
              </a:rPr>
              <a:t>Row Based</a:t>
            </a:r>
            <a:endParaRPr lang="en-US" sz="4000" b="0" i="0" dirty="0">
              <a:solidFill>
                <a:srgbClr val="000000"/>
              </a:solidFill>
              <a:effectLst/>
              <a:latin typeface="Poppins"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181100" y="561706"/>
            <a:ext cx="9829800" cy="5232202"/>
          </a:xfrm>
          <a:prstGeom prst="rect">
            <a:avLst/>
          </a:prstGeom>
          <a:noFill/>
        </p:spPr>
        <p:txBody>
          <a:bodyPr wrap="square">
            <a:spAutoFit/>
          </a:bodyPr>
          <a:lstStyle/>
          <a:p>
            <a:pPr algn="l"/>
            <a:r>
              <a:rPr lang="en-US" sz="2800" b="1" i="0" u="sng" dirty="0">
                <a:solidFill>
                  <a:srgbClr val="444444"/>
                </a:solidFill>
                <a:effectLst/>
                <a:latin typeface="Poppins" panose="00000500000000000000" pitchFamily="2" charset="0"/>
              </a:rPr>
              <a:t>Steps to solve the questions:</a:t>
            </a:r>
            <a:endParaRPr lang="en-US" sz="2800" b="1" i="0" u="sng" dirty="0">
              <a:solidFill>
                <a:srgbClr val="444444"/>
              </a:solidFill>
              <a:effectLst/>
              <a:latin typeface="Poppins" panose="00000500000000000000" pitchFamily="2" charset="0"/>
            </a:endParaRPr>
          </a:p>
          <a:p>
            <a:pPr algn="l"/>
            <a:endParaRPr lang="en-US" b="1" i="0" dirty="0">
              <a:solidFill>
                <a:srgbClr val="444444"/>
              </a:solidFill>
              <a:effectLst/>
              <a:latin typeface="Poppins" panose="00000500000000000000" pitchFamily="2" charset="0"/>
            </a:endParaRPr>
          </a:p>
          <a:p>
            <a:pPr algn="l">
              <a:buFont typeface="+mj-lt"/>
              <a:buAutoNum type="arabicPeriod"/>
            </a:pPr>
            <a:r>
              <a:rPr lang="en-US" b="0" i="0" dirty="0">
                <a:solidFill>
                  <a:srgbClr val="444444"/>
                </a:solidFill>
                <a:effectLst/>
                <a:latin typeface="Poppins" panose="00000500000000000000" pitchFamily="2" charset="0"/>
              </a:rPr>
              <a:t>Don not read the complete question in one go, read sentence by sentence and construct the logic accordingly.</a:t>
            </a:r>
            <a:endParaRPr lang="en-US" b="0" i="0" dirty="0">
              <a:solidFill>
                <a:srgbClr val="444444"/>
              </a:solidFill>
              <a:effectLst/>
              <a:latin typeface="Poppins" panose="00000500000000000000" pitchFamily="2" charset="0"/>
            </a:endParaRPr>
          </a:p>
          <a:p>
            <a:pPr algn="l"/>
            <a:endParaRPr lang="en-US" b="0" i="0" dirty="0">
              <a:solidFill>
                <a:srgbClr val="444444"/>
              </a:solidFill>
              <a:effectLst/>
              <a:latin typeface="Poppins" panose="00000500000000000000" pitchFamily="2" charset="0"/>
            </a:endParaRPr>
          </a:p>
          <a:p>
            <a:pPr algn="l"/>
            <a:r>
              <a:rPr lang="en-US" b="0" i="0" dirty="0">
                <a:solidFill>
                  <a:srgbClr val="444444"/>
                </a:solidFill>
                <a:effectLst/>
                <a:latin typeface="Poppins" panose="00000500000000000000" pitchFamily="2" charset="0"/>
              </a:rPr>
              <a:t>2.Order or Position will be either horizontal or vertical. Decide the direction of the arrangement.</a:t>
            </a:r>
            <a:endParaRPr lang="en-US" b="0" i="0" dirty="0">
              <a:solidFill>
                <a:srgbClr val="444444"/>
              </a:solidFill>
              <a:effectLst/>
              <a:latin typeface="Poppins" panose="00000500000000000000" pitchFamily="2" charset="0"/>
            </a:endParaRPr>
          </a:p>
          <a:p>
            <a:pPr algn="l"/>
            <a:endParaRPr lang="en-US" b="0" i="0" dirty="0">
              <a:solidFill>
                <a:srgbClr val="444444"/>
              </a:solidFill>
              <a:effectLst/>
              <a:latin typeface="Poppins" panose="00000500000000000000" pitchFamily="2" charset="0"/>
            </a:endParaRPr>
          </a:p>
          <a:p>
            <a:pPr algn="l"/>
            <a:r>
              <a:rPr lang="en-US" b="0" i="0" dirty="0">
                <a:solidFill>
                  <a:srgbClr val="444444"/>
                </a:solidFill>
                <a:effectLst/>
                <a:latin typeface="Poppins" panose="00000500000000000000" pitchFamily="2" charset="0"/>
              </a:rPr>
              <a:t>3.Consider all possible cases, but discard all except the correct one at the end to get the correct order or ranking.</a:t>
            </a:r>
            <a:endParaRPr lang="en-US" b="0" i="0" dirty="0">
              <a:solidFill>
                <a:srgbClr val="444444"/>
              </a:solidFill>
              <a:effectLst/>
              <a:latin typeface="Poppins" panose="00000500000000000000" pitchFamily="2" charset="0"/>
            </a:endParaRPr>
          </a:p>
          <a:p>
            <a:pPr algn="l"/>
            <a:endParaRPr lang="en-US" b="0" i="0" dirty="0">
              <a:solidFill>
                <a:srgbClr val="444444"/>
              </a:solidFill>
              <a:effectLst/>
              <a:latin typeface="Poppins" panose="00000500000000000000" pitchFamily="2" charset="0"/>
            </a:endParaRPr>
          </a:p>
          <a:p>
            <a:pPr algn="l"/>
            <a:r>
              <a:rPr lang="en-US" b="0" i="0" dirty="0">
                <a:solidFill>
                  <a:srgbClr val="444444"/>
                </a:solidFill>
                <a:effectLst/>
                <a:latin typeface="Poppins" panose="00000500000000000000" pitchFamily="2" charset="0"/>
              </a:rPr>
              <a:t>4.Non-consideration of all the possible cases will lead to the wrong order or ranking.</a:t>
            </a:r>
            <a:endParaRPr lang="en-US" b="0" i="0" dirty="0">
              <a:solidFill>
                <a:srgbClr val="444444"/>
              </a:solidFill>
              <a:effectLst/>
              <a:latin typeface="Poppins" panose="00000500000000000000" pitchFamily="2" charset="0"/>
            </a:endParaRPr>
          </a:p>
          <a:p>
            <a:pPr algn="l"/>
            <a:endParaRPr lang="en-US" b="0" i="0" dirty="0">
              <a:solidFill>
                <a:srgbClr val="444444"/>
              </a:solidFill>
              <a:effectLst/>
              <a:latin typeface="Poppins" panose="00000500000000000000" pitchFamily="2" charset="0"/>
            </a:endParaRPr>
          </a:p>
          <a:p>
            <a:pPr algn="l"/>
            <a:r>
              <a:rPr lang="en-US" b="0" i="0" dirty="0">
                <a:solidFill>
                  <a:srgbClr val="444444"/>
                </a:solidFill>
                <a:effectLst/>
                <a:latin typeface="Poppins" panose="00000500000000000000" pitchFamily="2" charset="0"/>
              </a:rPr>
              <a:t>5.Either use the ranking to get the total number of objects/people or use the total number to evaluate the ranking.</a:t>
            </a:r>
            <a:endParaRPr lang="en-US" b="0" i="0" dirty="0">
              <a:solidFill>
                <a:srgbClr val="444444"/>
              </a:solidFill>
              <a:effectLst/>
              <a:latin typeface="Poppins" panose="00000500000000000000" pitchFamily="2" charset="0"/>
            </a:endParaRPr>
          </a:p>
          <a:p>
            <a:pPr algn="l"/>
            <a:endParaRPr lang="en-US" b="0" i="0" dirty="0">
              <a:solidFill>
                <a:srgbClr val="444444"/>
              </a:solidFill>
              <a:effectLst/>
              <a:latin typeface="Poppins" panose="00000500000000000000" pitchFamily="2" charset="0"/>
            </a:endParaRPr>
          </a:p>
          <a:p>
            <a:pPr algn="l"/>
            <a:r>
              <a:rPr lang="en-US" dirty="0">
                <a:solidFill>
                  <a:srgbClr val="444444"/>
                </a:solidFill>
                <a:latin typeface="Poppins" panose="00000500000000000000" pitchFamily="2" charset="0"/>
              </a:rPr>
              <a:t>6.</a:t>
            </a:r>
            <a:r>
              <a:rPr lang="en-US" b="0" i="0" dirty="0">
                <a:solidFill>
                  <a:srgbClr val="444444"/>
                </a:solidFill>
                <a:effectLst/>
                <a:latin typeface="Poppins" panose="00000500000000000000" pitchFamily="2" charset="0"/>
              </a:rPr>
              <a:t>Follow the processor arrangement in a right way; reverse engineering technique doesn’t work all the time to get the correct answer.</a:t>
            </a:r>
            <a:endParaRPr lang="en-US" b="0" i="0" dirty="0">
              <a:solidFill>
                <a:srgbClr val="444444"/>
              </a:solidFill>
              <a:effectLst/>
              <a:latin typeface="Poppins"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828800" y="1371600"/>
            <a:ext cx="9067800" cy="2308324"/>
          </a:xfrm>
          <a:prstGeom prst="rect">
            <a:avLst/>
          </a:prstGeom>
          <a:noFill/>
        </p:spPr>
        <p:txBody>
          <a:bodyPr wrap="square">
            <a:spAutoFit/>
          </a:bodyPr>
          <a:lstStyle/>
          <a:p>
            <a:pPr algn="l"/>
            <a:r>
              <a:rPr lang="en-US" sz="3600" b="1" i="0" dirty="0">
                <a:effectLst/>
                <a:latin typeface="acumin-pro"/>
              </a:rPr>
              <a:t>Question 1:</a:t>
            </a:r>
            <a:r>
              <a:rPr lang="en-US" sz="3600" b="0" i="0" dirty="0">
                <a:effectLst/>
                <a:latin typeface="acumin-pro"/>
              </a:rPr>
              <a:t> </a:t>
            </a:r>
            <a:endParaRPr lang="en-US" sz="3600" b="0" i="0" dirty="0">
              <a:effectLst/>
              <a:latin typeface="acumin-pro"/>
            </a:endParaRPr>
          </a:p>
          <a:p>
            <a:pPr algn="l"/>
            <a:endParaRPr lang="en-US" sz="3600" dirty="0">
              <a:latin typeface="acumin-pro"/>
            </a:endParaRPr>
          </a:p>
          <a:p>
            <a:pPr algn="l"/>
            <a:r>
              <a:rPr lang="en-US" sz="3600" b="0" i="0" dirty="0">
                <a:effectLst/>
                <a:latin typeface="acumin-pro"/>
              </a:rPr>
              <a:t>In a row of 60 cars, car A is 32nd from the right end. What is its position from the left end?</a:t>
            </a:r>
            <a:endParaRPr lang="en-US" sz="3600" b="0" i="0" dirty="0">
              <a:effectLst/>
              <a:latin typeface="acumin-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2286000" y="1447800"/>
            <a:ext cx="8229600" cy="2554545"/>
          </a:xfrm>
          <a:prstGeom prst="rect">
            <a:avLst/>
          </a:prstGeom>
          <a:noFill/>
        </p:spPr>
        <p:txBody>
          <a:bodyPr wrap="square">
            <a:spAutoFit/>
          </a:bodyPr>
          <a:lstStyle/>
          <a:p>
            <a:pPr algn="l"/>
            <a:r>
              <a:rPr lang="en-US" sz="3200" b="1" i="0" dirty="0">
                <a:effectLst/>
                <a:latin typeface="acumin-pro"/>
              </a:rPr>
              <a:t>Question 2:</a:t>
            </a:r>
            <a:r>
              <a:rPr lang="en-US" sz="3200" b="0" i="0" dirty="0">
                <a:effectLst/>
                <a:latin typeface="acumin-pro"/>
              </a:rPr>
              <a:t> </a:t>
            </a:r>
            <a:endParaRPr lang="en-US" sz="3200" b="0" i="0" dirty="0">
              <a:effectLst/>
              <a:latin typeface="acumin-pro"/>
            </a:endParaRPr>
          </a:p>
          <a:p>
            <a:pPr algn="l"/>
            <a:endParaRPr lang="en-US" sz="3200" dirty="0">
              <a:latin typeface="acumin-pro"/>
            </a:endParaRPr>
          </a:p>
          <a:p>
            <a:pPr algn="l"/>
            <a:r>
              <a:rPr lang="en-US" sz="3200" b="0" i="0" dirty="0">
                <a:effectLst/>
                <a:latin typeface="acumin-pro"/>
              </a:rPr>
              <a:t>Radha selected the 27th card from the left in a row of 50 cards. What will be the position of the same card from the right?</a:t>
            </a:r>
            <a:endParaRPr lang="en-US" sz="3200" b="0" i="0" dirty="0">
              <a:effectLst/>
              <a:latin typeface="acumin-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2019300" y="1371600"/>
            <a:ext cx="9144000" cy="2554545"/>
          </a:xfrm>
          <a:prstGeom prst="rect">
            <a:avLst/>
          </a:prstGeom>
          <a:noFill/>
        </p:spPr>
        <p:txBody>
          <a:bodyPr wrap="square">
            <a:spAutoFit/>
          </a:bodyPr>
          <a:lstStyle/>
          <a:p>
            <a:pPr algn="l"/>
            <a:r>
              <a:rPr lang="en-US" sz="3200" b="1" i="0" dirty="0">
                <a:effectLst/>
                <a:latin typeface="acumin-pro"/>
              </a:rPr>
              <a:t>Question 3:</a:t>
            </a:r>
            <a:r>
              <a:rPr lang="en-US" sz="3200" b="0" i="0" dirty="0">
                <a:effectLst/>
                <a:latin typeface="acumin-pro"/>
              </a:rPr>
              <a:t> </a:t>
            </a:r>
            <a:endParaRPr lang="en-US" sz="3200" b="0" i="0" dirty="0">
              <a:effectLst/>
              <a:latin typeface="acumin-pro"/>
            </a:endParaRPr>
          </a:p>
          <a:p>
            <a:pPr algn="l"/>
            <a:endParaRPr lang="en-US" sz="3200" dirty="0">
              <a:latin typeface="acumin-pro"/>
            </a:endParaRPr>
          </a:p>
          <a:p>
            <a:pPr algn="l"/>
            <a:r>
              <a:rPr lang="en-US" sz="3200" b="0" i="0" dirty="0">
                <a:effectLst/>
                <a:latin typeface="acumin-pro"/>
              </a:rPr>
              <a:t>Radhika ranks 16th from the top and 13th from the bottom in a certain examination. How many students are there in the class?</a:t>
            </a:r>
            <a:endParaRPr lang="en-US" sz="3200" b="0" i="0" dirty="0">
              <a:effectLst/>
              <a:latin typeface="acumin-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p:cNvSpPr txBox="1"/>
          <p:nvPr/>
        </p:nvSpPr>
        <p:spPr>
          <a:xfrm>
            <a:off x="2040636" y="1371600"/>
            <a:ext cx="9144000" cy="3415030"/>
          </a:xfrm>
          <a:prstGeom prst="rect">
            <a:avLst/>
          </a:prstGeom>
          <a:noFill/>
        </p:spPr>
        <p:txBody>
          <a:bodyPr wrap="square">
            <a:spAutoFit/>
          </a:bodyPr>
          <a:lstStyle/>
          <a:p>
            <a:pPr algn="l"/>
            <a:r>
              <a:rPr lang="en-US" sz="3600" b="1" i="0" dirty="0">
                <a:effectLst/>
                <a:latin typeface="acumin-pro"/>
              </a:rPr>
              <a:t>Question 4:</a:t>
            </a:r>
            <a:r>
              <a:rPr lang="en-US" sz="3600" b="0" i="0" dirty="0">
                <a:effectLst/>
                <a:latin typeface="acumin-pro"/>
              </a:rPr>
              <a:t> </a:t>
            </a:r>
            <a:endParaRPr lang="en-US" sz="3600" b="0" i="0" dirty="0">
              <a:effectLst/>
              <a:latin typeface="acumin-pro"/>
            </a:endParaRPr>
          </a:p>
          <a:p>
            <a:pPr algn="l"/>
            <a:endParaRPr lang="en-US" sz="3600" dirty="0">
              <a:latin typeface="acumin-pro"/>
            </a:endParaRPr>
          </a:p>
          <a:p>
            <a:pPr algn="l"/>
            <a:r>
              <a:rPr lang="en-US" sz="3600" b="0" i="0" dirty="0">
                <a:effectLst/>
                <a:latin typeface="acumin-pro"/>
              </a:rPr>
              <a:t>In a row of 54 persons, A is 35 from left side and B is 22 from right. Find the total number of persons between them.</a:t>
            </a:r>
            <a:endParaRPr lang="en-US" sz="3600" b="0" i="0" dirty="0">
              <a:effectLst/>
              <a:latin typeface="acumin-p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p:cNvSpPr txBox="1"/>
          <p:nvPr/>
        </p:nvSpPr>
        <p:spPr>
          <a:xfrm>
            <a:off x="1943100" y="1219200"/>
            <a:ext cx="9220200" cy="2862322"/>
          </a:xfrm>
          <a:prstGeom prst="rect">
            <a:avLst/>
          </a:prstGeom>
          <a:noFill/>
        </p:spPr>
        <p:txBody>
          <a:bodyPr wrap="square">
            <a:spAutoFit/>
          </a:bodyPr>
          <a:lstStyle/>
          <a:p>
            <a:pPr algn="l"/>
            <a:r>
              <a:rPr lang="en-US" sz="3600" b="1" i="0" dirty="0">
                <a:effectLst/>
                <a:latin typeface="acumin-pro"/>
              </a:rPr>
              <a:t>Question 5: </a:t>
            </a:r>
            <a:endParaRPr lang="en-US" sz="3600" b="1" i="0" dirty="0">
              <a:effectLst/>
              <a:latin typeface="acumin-pro"/>
            </a:endParaRPr>
          </a:p>
          <a:p>
            <a:pPr algn="l"/>
            <a:endParaRPr lang="en-US" sz="3600" b="1" dirty="0">
              <a:latin typeface="acumin-pro"/>
            </a:endParaRPr>
          </a:p>
          <a:p>
            <a:pPr algn="l"/>
            <a:r>
              <a:rPr lang="en-US" sz="3600" b="0" i="0" dirty="0">
                <a:effectLst/>
                <a:latin typeface="acumin-pro"/>
              </a:rPr>
              <a:t>In a row 54 persons, A is 15th from left side and B is 20th from right side. Find the total number of persons between A and B</a:t>
            </a:r>
            <a:endParaRPr lang="en-US" sz="3600" b="0" i="0" dirty="0">
              <a:effectLst/>
              <a:latin typeface="acumin-pr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4601</Words>
  <Application>WPS Presentation</Application>
  <PresentationFormat>Widescreen</PresentationFormat>
  <Paragraphs>144</Paragraphs>
  <Slides>25</Slides>
  <Notes>23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25</vt:i4>
      </vt:variant>
    </vt:vector>
  </HeadingPairs>
  <TitlesOfParts>
    <vt:vector size="39" baseType="lpstr">
      <vt:lpstr>Arial</vt:lpstr>
      <vt:lpstr>SimSun</vt:lpstr>
      <vt:lpstr>Wingdings</vt:lpstr>
      <vt:lpstr>Algerian</vt:lpstr>
      <vt:lpstr>-apple-system</vt:lpstr>
      <vt:lpstr>Segoe Print</vt:lpstr>
      <vt:lpstr>Poppins</vt:lpstr>
      <vt:lpstr>acumin-pro</vt:lpstr>
      <vt:lpstr>Microsoft YaHei</vt:lpstr>
      <vt:lpstr>Arial Unicode MS</vt:lpstr>
      <vt:lpstr>Calibri</vt:lpstr>
      <vt:lpstr>Nunito</vt:lpstr>
      <vt:lpstr>Nunito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Keerthika</cp:lastModifiedBy>
  <cp:revision>409</cp:revision>
  <dcterms:created xsi:type="dcterms:W3CDTF">2006-08-16T00:00:00Z</dcterms:created>
  <dcterms:modified xsi:type="dcterms:W3CDTF">2024-11-12T08:45:45Z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9C1F62E35E2F4C288A7EAFB8D5123A49_12</vt:lpwstr>
  </property>
</Properties>
</file>