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3" r:id="rId4"/>
  </p:sldMasterIdLst>
  <p:notesMasterIdLst>
    <p:notesMasterId r:id="rId7"/>
  </p:notesMasterIdLst>
  <p:sldIdLst>
    <p:sldId id="276" r:id="rId5"/>
    <p:sldId id="277" r:id="rId6"/>
    <p:sldId id="297" r:id="rId8"/>
    <p:sldId id="318" r:id="rId9"/>
    <p:sldId id="298" r:id="rId10"/>
    <p:sldId id="319" r:id="rId11"/>
    <p:sldId id="262" r:id="rId12"/>
    <p:sldId id="264" r:id="rId13"/>
    <p:sldId id="263" r:id="rId14"/>
    <p:sldId id="266" r:id="rId15"/>
    <p:sldId id="267" r:id="rId16"/>
    <p:sldId id="268" r:id="rId17"/>
    <p:sldId id="269" r:id="rId18"/>
    <p:sldId id="270" r:id="rId19"/>
    <p:sldId id="271" r:id="rId20"/>
    <p:sldId id="272" r:id="rId21"/>
    <p:sldId id="273" r:id="rId22"/>
    <p:sldId id="274" r:id="rId23"/>
    <p:sldId id="275" r:id="rId24"/>
    <p:sldId id="257" r:id="rId25"/>
    <p:sldId id="259" r:id="rId26"/>
    <p:sldId id="260" r:id="rId27"/>
    <p:sldId id="261" r:id="rId28"/>
    <p:sldId id="265" r:id="rId29"/>
    <p:sldId id="258"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AB273B-4D50-4519-BD80-C35E56C2CB61}"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CAC91A8-8D5B-4EF4-9257-4B890D00C78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FCAC91A8-8D5B-4EF4-9257-4B890D00C782}"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a:t>
            </a:r>
            <a:endParaRPr lang="en-US" dirty="0" smtClean="0"/>
          </a:p>
          <a:p>
            <a:r>
              <a:rPr lang="en-IN" altLang="en-US" dirty="0"/>
              <a:t>4*3=12--&gt;3+3=6</a:t>
            </a:r>
            <a:endParaRPr lang="en-IN" altLang="en-US" dirty="0"/>
          </a:p>
          <a:p>
            <a:r>
              <a:rPr lang="en-IN" altLang="en-US" dirty="0"/>
              <a:t>8*10=80--&gt;10+10=20</a:t>
            </a:r>
            <a:endParaRPr lang="en-IN" altLang="en-US" dirty="0"/>
          </a:p>
          <a:p>
            <a:r>
              <a:rPr lang="en-IN" altLang="en-US" dirty="0"/>
              <a:t>21*3=63--&gt;3+3=6</a:t>
            </a:r>
            <a:endParaRPr lang="en-IN" altLang="en-US" dirty="0"/>
          </a:p>
        </p:txBody>
      </p:sp>
      <p:sp>
        <p:nvSpPr>
          <p:cNvPr id="4" name="Slide Number Placeholder 3"/>
          <p:cNvSpPr>
            <a:spLocks noGrp="1"/>
          </p:cNvSpPr>
          <p:nvPr>
            <p:ph type="sldNum" sz="quarter" idx="10"/>
          </p:nvPr>
        </p:nvSpPr>
        <p:spPr/>
        <p:txBody>
          <a:bodyPr/>
          <a:lstStyle/>
          <a:p>
            <a:fld id="{FCAC91A8-8D5B-4EF4-9257-4B890D00C782}"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C</a:t>
            </a:r>
            <a:endParaRPr lang="en-US" dirty="0" smtClean="0"/>
          </a:p>
          <a:p>
            <a:r>
              <a:rPr lang="en-IN" altLang="en-US" dirty="0"/>
              <a:t>7*7=49-7=42</a:t>
            </a:r>
            <a:endParaRPr lang="en-IN" altLang="en-US" dirty="0"/>
          </a:p>
          <a:p>
            <a:r>
              <a:rPr lang="en-IN" altLang="en-US" dirty="0"/>
              <a:t>6*7=42-6=36</a:t>
            </a:r>
            <a:endParaRPr lang="en-IN" altLang="en-US" dirty="0"/>
          </a:p>
        </p:txBody>
      </p:sp>
      <p:sp>
        <p:nvSpPr>
          <p:cNvPr id="4" name="Slide Number Placeholder 3"/>
          <p:cNvSpPr>
            <a:spLocks noGrp="1"/>
          </p:cNvSpPr>
          <p:nvPr>
            <p:ph type="sldNum" sz="quarter" idx="10"/>
          </p:nvPr>
        </p:nvSpPr>
        <p:spPr/>
        <p:txBody>
          <a:bodyPr/>
          <a:lstStyle/>
          <a:p>
            <a:fld id="{182DBBAF-910F-46AB-B8A0-DFAB9CF07F5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Ans</a:t>
            </a:r>
            <a:r>
              <a:rPr lang="en-US" dirty="0" smtClean="0"/>
              <a:t> option b</a:t>
            </a:r>
            <a:endParaRPr lang="en-US" dirty="0" smtClean="0"/>
          </a:p>
          <a:p>
            <a:r>
              <a:rPr lang="en-US" dirty="0" smtClean="0"/>
              <a:t>Logic:</a:t>
            </a:r>
            <a:r>
              <a:rPr lang="en-US" baseline="0" dirty="0" smtClean="0"/>
              <a:t> For each pair of </a:t>
            </a:r>
            <a:r>
              <a:rPr lang="en-US" baseline="0" dirty="0" err="1" smtClean="0"/>
              <a:t>vertcially</a:t>
            </a:r>
            <a:r>
              <a:rPr lang="en-US" baseline="0" dirty="0" smtClean="0"/>
              <a:t> opposite  angles number1=number*3 (14*3=42)</a:t>
            </a:r>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8F33402-230E-4D75-A961-5A994BC2A12A}"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Ans</a:t>
            </a:r>
            <a:r>
              <a:rPr lang="en-US" baseline="0" dirty="0" smtClean="0"/>
              <a:t> option b-8</a:t>
            </a:r>
            <a:endParaRPr lang="en-US" baseline="0" dirty="0" smtClean="0"/>
          </a:p>
          <a:p>
            <a:r>
              <a:rPr lang="en-US" baseline="0" dirty="0" smtClean="0"/>
              <a:t> logic column I  3*6*12=216=6^3</a:t>
            </a:r>
            <a:endParaRPr lang="en-US" baseline="0" dirty="0" smtClean="0"/>
          </a:p>
          <a:p>
            <a:r>
              <a:rPr lang="en-US" dirty="0" smtClean="0"/>
              <a:t>         column</a:t>
            </a:r>
            <a:r>
              <a:rPr lang="en-US" baseline="0" dirty="0" smtClean="0"/>
              <a:t> II 20*25*10=1000=10^3</a:t>
            </a:r>
            <a:endParaRPr lang="en-US" baseline="0" dirty="0" smtClean="0"/>
          </a:p>
          <a:p>
            <a:r>
              <a:rPr lang="en-US" baseline="0" dirty="0" smtClean="0"/>
              <a:t>         column III 2*4*64=512=8^3</a:t>
            </a:r>
            <a:endParaRPr lang="en-US" dirty="0"/>
          </a:p>
        </p:txBody>
      </p:sp>
      <p:sp>
        <p:nvSpPr>
          <p:cNvPr id="4" name="Slide Number Placeholder 3"/>
          <p:cNvSpPr>
            <a:spLocks noGrp="1"/>
          </p:cNvSpPr>
          <p:nvPr>
            <p:ph type="sldNum" sz="quarter" idx="10"/>
          </p:nvPr>
        </p:nvSpPr>
        <p:spPr/>
        <p:txBody>
          <a:bodyPr/>
          <a:lstStyle/>
          <a:p>
            <a:fld id="{78F33402-230E-4D75-A961-5A994BC2A12A}"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Ans</a:t>
            </a:r>
            <a:r>
              <a:rPr lang="en-US" dirty="0" smtClean="0"/>
              <a:t> </a:t>
            </a:r>
            <a:r>
              <a:rPr lang="en-US" dirty="0" err="1" smtClean="0"/>
              <a:t>oprtion</a:t>
            </a:r>
            <a:r>
              <a:rPr lang="en-US" dirty="0" smtClean="0"/>
              <a:t> c-1</a:t>
            </a:r>
            <a:endParaRPr lang="en-US" dirty="0" smtClean="0"/>
          </a:p>
          <a:p>
            <a:r>
              <a:rPr lang="en-US" dirty="0" smtClean="0"/>
              <a:t>Logic</a:t>
            </a:r>
            <a:r>
              <a:rPr lang="en-US" baseline="0" dirty="0" smtClean="0"/>
              <a:t> 1</a:t>
            </a:r>
            <a:r>
              <a:rPr lang="en-US" baseline="30000" dirty="0" smtClean="0"/>
              <a:t>st</a:t>
            </a:r>
            <a:r>
              <a:rPr lang="en-US" baseline="0" dirty="0" smtClean="0"/>
              <a:t> row remainder of (27/4)=3</a:t>
            </a:r>
            <a:endParaRPr lang="en-US" baseline="0" dirty="0" smtClean="0"/>
          </a:p>
          <a:p>
            <a:r>
              <a:rPr lang="en-US" baseline="0" dirty="0" smtClean="0"/>
              <a:t>2</a:t>
            </a:r>
            <a:r>
              <a:rPr lang="en-US" baseline="30000" dirty="0" smtClean="0"/>
              <a:t>nd</a:t>
            </a:r>
            <a:r>
              <a:rPr lang="en-US" baseline="0" dirty="0" smtClean="0"/>
              <a:t> row remainder (17/6)=5</a:t>
            </a:r>
            <a:endParaRPr lang="en-US" baseline="0" dirty="0" smtClean="0"/>
          </a:p>
          <a:p>
            <a:r>
              <a:rPr lang="en-US" baseline="0" dirty="0" smtClean="0"/>
              <a:t>3</a:t>
            </a:r>
            <a:r>
              <a:rPr lang="en-US" baseline="30000" dirty="0" smtClean="0"/>
              <a:t>rd</a:t>
            </a:r>
            <a:r>
              <a:rPr lang="en-US" baseline="0" dirty="0" smtClean="0"/>
              <a:t> row remainder (31/3)=1</a:t>
            </a:r>
            <a:endParaRPr lang="en-US" dirty="0"/>
          </a:p>
        </p:txBody>
      </p:sp>
      <p:sp>
        <p:nvSpPr>
          <p:cNvPr id="4" name="Slide Number Placeholder 3"/>
          <p:cNvSpPr>
            <a:spLocks noGrp="1"/>
          </p:cNvSpPr>
          <p:nvPr>
            <p:ph type="sldNum" sz="quarter" idx="10"/>
          </p:nvPr>
        </p:nvSpPr>
        <p:spPr/>
        <p:txBody>
          <a:bodyPr/>
          <a:lstStyle/>
          <a:p>
            <a:fld id="{78F33402-230E-4D75-A961-5A994BC2A12A}"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Ans</a:t>
            </a:r>
            <a:r>
              <a:rPr lang="en-US" dirty="0" smtClean="0"/>
              <a:t> option</a:t>
            </a:r>
            <a:r>
              <a:rPr lang="en-US" baseline="0" dirty="0" smtClean="0"/>
              <a:t> c 431</a:t>
            </a:r>
            <a:endParaRPr lang="en-US" baseline="0" dirty="0" smtClean="0"/>
          </a:p>
          <a:p>
            <a:r>
              <a:rPr lang="en-US" baseline="0" dirty="0" smtClean="0"/>
              <a:t> logic-In each Row (1st number)^3 – (2</a:t>
            </a:r>
            <a:r>
              <a:rPr lang="en-US" baseline="30000" dirty="0" smtClean="0"/>
              <a:t>nd</a:t>
            </a:r>
            <a:r>
              <a:rPr lang="en-US" baseline="0" dirty="0" smtClean="0"/>
              <a:t> number)^2 = 3</a:t>
            </a:r>
            <a:r>
              <a:rPr lang="en-US" baseline="30000" dirty="0" smtClean="0"/>
              <a:t>rd</a:t>
            </a:r>
            <a:r>
              <a:rPr lang="en-US" baseline="0" dirty="0" smtClean="0"/>
              <a:t> number </a:t>
            </a:r>
            <a:endParaRPr lang="en-US" baseline="0" dirty="0" smtClean="0"/>
          </a:p>
          <a:p>
            <a:r>
              <a:rPr lang="en-US" baseline="0" dirty="0" smtClean="0"/>
              <a:t> For example 2</a:t>
            </a:r>
            <a:r>
              <a:rPr lang="en-US" baseline="30000" dirty="0" smtClean="0"/>
              <a:t>nd</a:t>
            </a:r>
            <a:r>
              <a:rPr lang="en-US" baseline="0" dirty="0" smtClean="0"/>
              <a:t> row 9^3-25^2=104</a:t>
            </a:r>
            <a:endParaRPr lang="en-US" dirty="0"/>
          </a:p>
        </p:txBody>
      </p:sp>
      <p:sp>
        <p:nvSpPr>
          <p:cNvPr id="4" name="Slide Number Placeholder 3"/>
          <p:cNvSpPr>
            <a:spLocks noGrp="1"/>
          </p:cNvSpPr>
          <p:nvPr>
            <p:ph type="sldNum" sz="quarter" idx="10"/>
          </p:nvPr>
        </p:nvSpPr>
        <p:spPr/>
        <p:txBody>
          <a:bodyPr/>
          <a:lstStyle/>
          <a:p>
            <a:fld id="{78F33402-230E-4D75-A961-5A994BC2A12A}"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Ans</a:t>
            </a:r>
            <a:r>
              <a:rPr lang="en-US" dirty="0" smtClean="0"/>
              <a:t> 95</a:t>
            </a:r>
            <a:endParaRPr lang="en-US" dirty="0"/>
          </a:p>
        </p:txBody>
      </p:sp>
      <p:sp>
        <p:nvSpPr>
          <p:cNvPr id="4" name="Slide Number Placeholder 3"/>
          <p:cNvSpPr>
            <a:spLocks noGrp="1"/>
          </p:cNvSpPr>
          <p:nvPr>
            <p:ph type="sldNum" sz="quarter" idx="10"/>
          </p:nvPr>
        </p:nvSpPr>
        <p:spPr/>
        <p:txBody>
          <a:bodyPr/>
          <a:lstStyle/>
          <a:p>
            <a:fld id="{78F33402-230E-4D75-A961-5A994BC2A12A}"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Ans</a:t>
            </a:r>
            <a:r>
              <a:rPr lang="en-US" dirty="0" smtClean="0"/>
              <a:t> option c-464</a:t>
            </a:r>
            <a:endParaRPr lang="en-US" dirty="0" smtClean="0"/>
          </a:p>
          <a:p>
            <a:r>
              <a:rPr lang="en-US" dirty="0" smtClean="0"/>
              <a:t>Logic</a:t>
            </a:r>
            <a:r>
              <a:rPr lang="en-US" baseline="0" dirty="0" smtClean="0"/>
              <a:t> -The first clue lies inside the circle the number 3 which act as a cube for all numbers</a:t>
            </a:r>
            <a:endParaRPr lang="en-US" baseline="0" dirty="0" smtClean="0"/>
          </a:p>
          <a:p>
            <a:r>
              <a:rPr lang="en-US" baseline="0" dirty="0" smtClean="0"/>
              <a:t>For example 11 is written as 1 and 1^3=11 </a:t>
            </a:r>
            <a:endParaRPr lang="en-US" baseline="0" dirty="0" smtClean="0"/>
          </a:p>
          <a:p>
            <a:r>
              <a:rPr lang="en-US" baseline="0" dirty="0" smtClean="0"/>
              <a:t>28 is written as 2 and 2^3=28</a:t>
            </a:r>
            <a:endParaRPr lang="en-US" baseline="0" dirty="0" smtClean="0"/>
          </a:p>
          <a:p>
            <a:r>
              <a:rPr lang="en-US" baseline="0" dirty="0" smtClean="0"/>
              <a:t>327 is </a:t>
            </a:r>
            <a:r>
              <a:rPr lang="en-US" baseline="0" dirty="0" err="1" smtClean="0"/>
              <a:t>wriiten</a:t>
            </a:r>
            <a:r>
              <a:rPr lang="en-US" baseline="0" dirty="0" smtClean="0"/>
              <a:t> as 3 and 3^3=327 </a:t>
            </a:r>
            <a:endParaRPr lang="en-US" baseline="0" dirty="0" smtClean="0"/>
          </a:p>
          <a:p>
            <a:r>
              <a:rPr lang="en-US" baseline="0" dirty="0" smtClean="0"/>
              <a:t>5125 is </a:t>
            </a:r>
            <a:r>
              <a:rPr lang="en-US" baseline="0" dirty="0" err="1" smtClean="0"/>
              <a:t>wriiten</a:t>
            </a:r>
            <a:r>
              <a:rPr lang="en-US" baseline="0" dirty="0" smtClean="0"/>
              <a:t> as 5 and 5^3=5125</a:t>
            </a:r>
            <a:endParaRPr lang="en-US" baseline="0" dirty="0" smtClean="0"/>
          </a:p>
          <a:p>
            <a:r>
              <a:rPr lang="en-US" baseline="0" dirty="0" smtClean="0"/>
              <a:t>So therefore 4 and 4^3 =464</a:t>
            </a:r>
            <a:endParaRPr lang="en-US" dirty="0"/>
          </a:p>
        </p:txBody>
      </p:sp>
      <p:sp>
        <p:nvSpPr>
          <p:cNvPr id="4" name="Slide Number Placeholder 3"/>
          <p:cNvSpPr>
            <a:spLocks noGrp="1"/>
          </p:cNvSpPr>
          <p:nvPr>
            <p:ph type="sldNum" sz="quarter" idx="10"/>
          </p:nvPr>
        </p:nvSpPr>
        <p:spPr/>
        <p:txBody>
          <a:bodyPr/>
          <a:lstStyle/>
          <a:p>
            <a:fld id="{78F33402-230E-4D75-A961-5A994BC2A12A}"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FCAC91A8-8D5B-4EF4-9257-4B890D00C782}"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FCAC91A8-8D5B-4EF4-9257-4B890D00C782}"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ANS:C</a:t>
            </a:r>
            <a:endParaRPr lang="en-I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a:t>
            </a:r>
            <a:endParaRPr lang="en-US" dirty="0"/>
          </a:p>
        </p:txBody>
      </p:sp>
      <p:sp>
        <p:nvSpPr>
          <p:cNvPr id="4" name="Slide Number Placeholder 3"/>
          <p:cNvSpPr>
            <a:spLocks noGrp="1"/>
          </p:cNvSpPr>
          <p:nvPr>
            <p:ph type="sldNum" sz="quarter" idx="10"/>
          </p:nvPr>
        </p:nvSpPr>
        <p:spPr/>
        <p:txBody>
          <a:bodyPr/>
          <a:lstStyle/>
          <a:p>
            <a:fld id="{182DBBAF-910F-46AB-B8A0-DFAB9CF07F5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FCAC91A8-8D5B-4EF4-9257-4B890D00C782}"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IN" altLang="en-US" b="0" i="0" dirty="0">
                <a:solidFill>
                  <a:srgbClr val="000000"/>
                </a:solidFill>
                <a:effectLst/>
                <a:latin typeface="OpenSans"/>
              </a:rPr>
              <a:t>ANS:6</a:t>
            </a:r>
            <a:endParaRPr lang="en-US" b="0" i="0" dirty="0">
              <a:solidFill>
                <a:srgbClr val="000000"/>
              </a:solidFill>
              <a:effectLst/>
              <a:latin typeface="OpenSans"/>
            </a:endParaRPr>
          </a:p>
          <a:p>
            <a:pPr algn="l"/>
            <a:r>
              <a:rPr lang="en-US" b="1" i="0" dirty="0">
                <a:solidFill>
                  <a:srgbClr val="000000"/>
                </a:solidFill>
                <a:effectLst/>
                <a:latin typeface="OpenSans"/>
              </a:rPr>
              <a:t>Step 1</a:t>
            </a:r>
            <a:r>
              <a:rPr lang="en-US" b="0" i="0" dirty="0">
                <a:solidFill>
                  <a:srgbClr val="000000"/>
                </a:solidFill>
                <a:effectLst/>
                <a:latin typeface="OpenSans"/>
              </a:rPr>
              <a:t>: Find whether there is any relation between the numbers in vertical rows.</a:t>
            </a:r>
            <a:endParaRPr lang="en-US" b="0" i="0" dirty="0">
              <a:solidFill>
                <a:srgbClr val="000000"/>
              </a:solidFill>
              <a:effectLst/>
              <a:latin typeface="OpenSans"/>
            </a:endParaRPr>
          </a:p>
          <a:p>
            <a:pPr algn="l"/>
            <a:r>
              <a:rPr lang="en-US" b="0" i="0" dirty="0">
                <a:solidFill>
                  <a:srgbClr val="000000"/>
                </a:solidFill>
                <a:effectLst/>
                <a:latin typeface="OpenSans"/>
              </a:rPr>
              <a:t>4+4 = 8 ; 8*2 = 16</a:t>
            </a:r>
            <a:endParaRPr lang="en-US" b="0" i="0" dirty="0">
              <a:solidFill>
                <a:srgbClr val="000000"/>
              </a:solidFill>
              <a:effectLst/>
              <a:latin typeface="OpenSans"/>
            </a:endParaRPr>
          </a:p>
          <a:p>
            <a:pPr algn="l"/>
            <a:r>
              <a:rPr lang="en-US" b="0" i="0" dirty="0">
                <a:solidFill>
                  <a:srgbClr val="000000"/>
                </a:solidFill>
                <a:effectLst/>
                <a:latin typeface="OpenSans"/>
              </a:rPr>
              <a:t>6+3 = 9 ; 9*3 = 27 (Relation satisfies)</a:t>
            </a:r>
            <a:endParaRPr lang="en-US" b="0" i="0" dirty="0">
              <a:solidFill>
                <a:srgbClr val="000000"/>
              </a:solidFill>
              <a:effectLst/>
              <a:latin typeface="OpenSans"/>
            </a:endParaRPr>
          </a:p>
          <a:p>
            <a:pPr algn="l"/>
            <a:r>
              <a:rPr lang="en-US" b="0" i="0" dirty="0">
                <a:solidFill>
                  <a:srgbClr val="000000"/>
                </a:solidFill>
                <a:effectLst/>
                <a:latin typeface="OpenSans"/>
              </a:rPr>
              <a:t>Step 2: As vertical rows satisfy the relation, there is no need to find whether there is any relation between the numbers in horizontal columns.</a:t>
            </a:r>
            <a:endParaRPr lang="en-US" b="0" i="0" dirty="0">
              <a:solidFill>
                <a:srgbClr val="000000"/>
              </a:solidFill>
              <a:effectLst/>
              <a:latin typeface="OpenSans"/>
            </a:endParaRPr>
          </a:p>
          <a:p>
            <a:pPr algn="l"/>
            <a:r>
              <a:rPr lang="en-US" b="0" i="0" dirty="0">
                <a:solidFill>
                  <a:srgbClr val="000000"/>
                </a:solidFill>
                <a:effectLst/>
                <a:latin typeface="OpenSans"/>
              </a:rPr>
              <a:t>Therefore to solve “?”</a:t>
            </a:r>
            <a:endParaRPr lang="en-US" b="0" i="0" dirty="0">
              <a:solidFill>
                <a:srgbClr val="000000"/>
              </a:solidFill>
              <a:effectLst/>
              <a:latin typeface="OpenSans"/>
            </a:endParaRPr>
          </a:p>
          <a:p>
            <a:pPr algn="l"/>
            <a:r>
              <a:rPr lang="en-US" b="0" i="0" dirty="0">
                <a:solidFill>
                  <a:srgbClr val="000000"/>
                </a:solidFill>
                <a:effectLst/>
                <a:latin typeface="OpenSans"/>
              </a:rPr>
              <a:t>12+4 = 16 ; 16*? = 96 =&gt; 96/16 = ? =&gt; ? = 6</a:t>
            </a:r>
            <a:endParaRPr lang="en-US" b="0" i="0" dirty="0">
              <a:solidFill>
                <a:srgbClr val="000000"/>
              </a:solidFill>
              <a:effectLst/>
              <a:latin typeface="OpenSans"/>
            </a:endParaRPr>
          </a:p>
          <a:p>
            <a:pPr algn="l"/>
            <a:endParaRPr lang="en-US" b="0" i="0" dirty="0">
              <a:solidFill>
                <a:srgbClr val="000000"/>
              </a:solidFill>
              <a:effectLst/>
              <a:latin typeface="OpenSans"/>
            </a:endParaRPr>
          </a:p>
          <a:p>
            <a:pPr algn="l"/>
            <a:r>
              <a:rPr lang="en-US" b="0" i="0" dirty="0">
                <a:solidFill>
                  <a:srgbClr val="000000"/>
                </a:solidFill>
                <a:effectLst/>
                <a:latin typeface="OpenSans"/>
              </a:rPr>
              <a:t>Therefore the value of? is 6.</a:t>
            </a:r>
            <a:endParaRPr lang="en-US" b="0" i="0" dirty="0">
              <a:solidFill>
                <a:srgbClr val="000000"/>
              </a:solidFill>
              <a:effectLst/>
              <a:latin typeface="OpenSans"/>
            </a:endParaRPr>
          </a:p>
          <a:p>
            <a:pPr algn="l"/>
            <a:endParaRPr lang="en-US" b="0" i="0" dirty="0">
              <a:solidFill>
                <a:srgbClr val="000000"/>
              </a:solidFill>
              <a:effectLst/>
              <a:latin typeface="OpenSans"/>
            </a:endParaRPr>
          </a:p>
          <a:p>
            <a:pPr algn="l"/>
            <a:r>
              <a:rPr lang="en-US" b="0" i="0" dirty="0">
                <a:solidFill>
                  <a:srgbClr val="000000"/>
                </a:solidFill>
                <a:effectLst/>
                <a:latin typeface="OpenSans"/>
              </a:rPr>
              <a:t>Note: Here the unknown variable is in the third row, so we related the first, second, and last row.</a:t>
            </a:r>
            <a:endParaRPr lang="en-US" b="0" i="0" dirty="0">
              <a:solidFill>
                <a:srgbClr val="000000"/>
              </a:solidFill>
              <a:effectLst/>
              <a:latin typeface="OpenSans"/>
            </a:endParaRPr>
          </a:p>
          <a:p>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US"/>
              <a:t>ANS:D</a:t>
            </a:r>
            <a:endParaRPr lang="en-IN" altLang="en-US"/>
          </a:p>
          <a:p>
            <a:r>
              <a:rPr lang="en-IN" altLang="en-US"/>
              <a:t>Monday - mango</a:t>
            </a:r>
            <a:endParaRPr lang="en-IN" altLang="en-US"/>
          </a:p>
          <a:p>
            <a:r>
              <a:rPr lang="en-IN" altLang="en-US"/>
              <a:t>Tuesday - gujarat</a:t>
            </a:r>
            <a:endParaRPr lang="en-IN" altLang="en-US"/>
          </a:p>
          <a:p>
            <a:r>
              <a:rPr lang="en-IN" altLang="en-US"/>
              <a:t>wednesday - rest day</a:t>
            </a:r>
            <a:endParaRPr lang="en-IN" altLang="en-US"/>
          </a:p>
          <a:p>
            <a:r>
              <a:rPr lang="en-IN" altLang="en-US"/>
              <a:t>thursday - andhra pradesh</a:t>
            </a:r>
            <a:endParaRPr lang="en-IN" altLang="en-US"/>
          </a:p>
          <a:p>
            <a:r>
              <a:rPr lang="en-IN" altLang="en-US"/>
              <a:t>friday - punjab</a:t>
            </a:r>
            <a:endParaRPr lang="en-IN" altLang="en-US"/>
          </a:p>
          <a:p>
            <a:r>
              <a:rPr lang="en-IN" altLang="en-US"/>
              <a:t>saturday - uttarakhand</a:t>
            </a:r>
            <a:endParaRPr lang="en-IN" altLang="en-US"/>
          </a:p>
          <a:p>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b="1" dirty="0">
                <a:solidFill>
                  <a:srgbClr val="000000"/>
                </a:solidFill>
                <a:effectLst/>
                <a:latin typeface="OpenSans"/>
              </a:rPr>
              <a:t>ANS:15</a:t>
            </a:r>
            <a:endParaRPr lang="en-IN" altLang="en-US" b="1" dirty="0">
              <a:solidFill>
                <a:srgbClr val="000000"/>
              </a:solidFill>
              <a:effectLst/>
              <a:latin typeface="OpenSans"/>
            </a:endParaRPr>
          </a:p>
          <a:p>
            <a:r>
              <a:rPr lang="en-US" b="1" dirty="0">
                <a:solidFill>
                  <a:srgbClr val="000000"/>
                </a:solidFill>
                <a:effectLst/>
                <a:latin typeface="OpenSans"/>
              </a:rPr>
              <a:t>Step 1</a:t>
            </a:r>
            <a:r>
              <a:rPr lang="en-US" b="0" dirty="0">
                <a:solidFill>
                  <a:srgbClr val="000000"/>
                </a:solidFill>
                <a:effectLst/>
                <a:latin typeface="OpenSans"/>
              </a:rPr>
              <a:t>: Find whether there is any relation between the numbers in vertical rows.</a:t>
            </a:r>
            <a:endParaRPr lang="en-US" b="0" dirty="0">
              <a:effectLst/>
              <a:latin typeface="OpenSans"/>
            </a:endParaRPr>
          </a:p>
          <a:p>
            <a:r>
              <a:rPr lang="en-US" b="0" dirty="0">
                <a:solidFill>
                  <a:srgbClr val="000000"/>
                </a:solidFill>
                <a:effectLst/>
                <a:latin typeface="OpenSans"/>
              </a:rPr>
              <a:t>10+6 = 16 ; 16+9 = 25</a:t>
            </a:r>
            <a:endParaRPr lang="en-US" b="0" dirty="0">
              <a:effectLst/>
              <a:latin typeface="OpenSans"/>
            </a:endParaRPr>
          </a:p>
          <a:p>
            <a:r>
              <a:rPr lang="en-US" b="0" dirty="0">
                <a:solidFill>
                  <a:srgbClr val="000000"/>
                </a:solidFill>
                <a:effectLst/>
                <a:latin typeface="OpenSans"/>
              </a:rPr>
              <a:t>11+2 = 13 ; 13+12 = 25 (Relation satisfies)</a:t>
            </a:r>
            <a:endParaRPr lang="en-US" b="0" dirty="0">
              <a:effectLst/>
              <a:latin typeface="OpenSans"/>
            </a:endParaRPr>
          </a:p>
          <a:p>
            <a:r>
              <a:rPr lang="en-US" b="0" dirty="0">
                <a:solidFill>
                  <a:srgbClr val="000000"/>
                </a:solidFill>
                <a:effectLst/>
                <a:latin typeface="OpenSans"/>
              </a:rPr>
              <a:t>Step 2: As vertical rows satisfy the relation, there is no need to find whether there is any relation between the numbers in horizontal columns.</a:t>
            </a:r>
            <a:endParaRPr lang="en-US" b="0" dirty="0">
              <a:effectLst/>
              <a:latin typeface="OpenSans"/>
            </a:endParaRPr>
          </a:p>
          <a:p>
            <a:r>
              <a:rPr lang="en-US" b="0" dirty="0">
                <a:solidFill>
                  <a:srgbClr val="000000"/>
                </a:solidFill>
                <a:effectLst/>
                <a:latin typeface="OpenSans"/>
              </a:rPr>
              <a:t>Therefore to solve “?”</a:t>
            </a:r>
            <a:endParaRPr lang="en-US" b="0" dirty="0">
              <a:effectLst/>
              <a:latin typeface="OpenSans"/>
            </a:endParaRPr>
          </a:p>
          <a:p>
            <a:r>
              <a:rPr lang="en-US" b="0" dirty="0">
                <a:solidFill>
                  <a:srgbClr val="000000"/>
                </a:solidFill>
                <a:effectLst/>
                <a:latin typeface="OpenSans"/>
              </a:rPr>
              <a:t>10+? = 25 ; =&gt; 25-10 = ? =&gt; ? =15</a:t>
            </a:r>
            <a:endParaRPr lang="en-US" b="0" dirty="0">
              <a:effectLst/>
              <a:latin typeface="OpenSans"/>
            </a:endParaRPr>
          </a:p>
          <a:p>
            <a:endParaRPr lang="en-US" b="0" dirty="0">
              <a:effectLst/>
              <a:latin typeface="OpenSans"/>
            </a:endParaRPr>
          </a:p>
          <a:p>
            <a:r>
              <a:rPr lang="en-US" b="0" dirty="0">
                <a:solidFill>
                  <a:srgbClr val="000000"/>
                </a:solidFill>
                <a:effectLst/>
                <a:latin typeface="OpenSans"/>
              </a:rPr>
              <a:t>Therefore the value of ? is 15</a:t>
            </a:r>
            <a:endParaRPr lang="en-US" b="0" dirty="0">
              <a:effectLst/>
              <a:latin typeface="OpenSans"/>
            </a:endParaRPr>
          </a:p>
          <a:p>
            <a:br>
              <a:rPr lang="en-US" b="0" dirty="0">
                <a:effectLst/>
                <a:latin typeface="OpenSans"/>
              </a:rPr>
            </a:br>
            <a:endParaRPr lang="en-IN"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a:t>
            </a:r>
            <a:r>
              <a:rPr lang="en-IN" altLang="en-US" dirty="0" smtClean="0"/>
              <a:t>NS: 54/18=3+3=6</a:t>
            </a:r>
            <a:endParaRPr lang="en-IN" altLang="en-US" dirty="0" smtClean="0"/>
          </a:p>
          <a:p>
            <a:r>
              <a:rPr lang="en-IN" altLang="en-US" dirty="0" smtClean="0"/>
              <a:t>34/17=2+2=4</a:t>
            </a:r>
            <a:endParaRPr lang="en-IN" altLang="en-US" dirty="0" smtClean="0"/>
          </a:p>
          <a:p>
            <a:r>
              <a:rPr lang="en-IN" altLang="en-US" dirty="0" smtClean="0"/>
              <a:t>16/4=4+4=8</a:t>
            </a:r>
            <a:endParaRPr lang="en-IN" altLang="en-US" dirty="0" smtClean="0"/>
          </a:p>
        </p:txBody>
      </p:sp>
      <p:sp>
        <p:nvSpPr>
          <p:cNvPr id="4" name="Slide Number Placeholder 3"/>
          <p:cNvSpPr>
            <a:spLocks noGrp="1"/>
          </p:cNvSpPr>
          <p:nvPr>
            <p:ph type="sldNum" sz="quarter" idx="10"/>
          </p:nvPr>
        </p:nvSpPr>
        <p:spPr/>
        <p:txBody>
          <a:bodyPr/>
          <a:lstStyle/>
          <a:p>
            <a:fld id="{FCAC91A8-8D5B-4EF4-9257-4B890D00C782}"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altLang="en-US" dirty="0"/>
              <a:t>D</a:t>
            </a:r>
            <a:endParaRPr lang="en-IN" altLang="en-US" dirty="0"/>
          </a:p>
          <a:p>
            <a:r>
              <a:rPr lang="en-IN" altLang="en-US" dirty="0"/>
              <a:t>7*5*6=41</a:t>
            </a:r>
            <a:endParaRPr lang="en-IN" altLang="en-US" dirty="0"/>
          </a:p>
          <a:p>
            <a:r>
              <a:rPr lang="en-IN" altLang="en-US" dirty="0"/>
              <a:t>9*7*8=71</a:t>
            </a:r>
            <a:endParaRPr lang="en-IN" altLang="en-US" dirty="0"/>
          </a:p>
        </p:txBody>
      </p:sp>
      <p:sp>
        <p:nvSpPr>
          <p:cNvPr id="4" name="Slide Number Placeholder 3"/>
          <p:cNvSpPr>
            <a:spLocks noGrp="1"/>
          </p:cNvSpPr>
          <p:nvPr>
            <p:ph type="sldNum" sz="quarter" idx="10"/>
          </p:nvPr>
        </p:nvSpPr>
        <p:spPr/>
        <p:txBody>
          <a:bodyPr/>
          <a:lstStyle/>
          <a:p>
            <a:fld id="{FCAC91A8-8D5B-4EF4-9257-4B890D00C782}"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endParaRPr lang="en-US" dirty="0" smtClean="0"/>
          </a:p>
          <a:p>
            <a:r>
              <a:rPr lang="en-IN" altLang="en-US" dirty="0"/>
              <a:t>41-19-8=14</a:t>
            </a:r>
            <a:endParaRPr lang="en-IN" altLang="en-US" dirty="0"/>
          </a:p>
          <a:p>
            <a:r>
              <a:rPr lang="en-IN" altLang="en-US" dirty="0"/>
              <a:t>22-20+8=10</a:t>
            </a:r>
            <a:endParaRPr lang="en-IN" altLang="en-US" dirty="0"/>
          </a:p>
          <a:p>
            <a:r>
              <a:rPr lang="en-IN" altLang="en-US" dirty="0"/>
              <a:t>25-3+8=30</a:t>
            </a:r>
            <a:endParaRPr lang="en-IN" altLang="en-US" dirty="0"/>
          </a:p>
          <a:p>
            <a:endParaRPr lang="en-IN" altLang="en-US" dirty="0"/>
          </a:p>
        </p:txBody>
      </p:sp>
      <p:sp>
        <p:nvSpPr>
          <p:cNvPr id="4" name="Slide Number Placeholder 3"/>
          <p:cNvSpPr>
            <a:spLocks noGrp="1"/>
          </p:cNvSpPr>
          <p:nvPr>
            <p:ph type="sldNum" sz="quarter" idx="10"/>
          </p:nvPr>
        </p:nvSpPr>
        <p:spPr/>
        <p:txBody>
          <a:bodyPr/>
          <a:lstStyle/>
          <a:p>
            <a:fld id="{FCAC91A8-8D5B-4EF4-9257-4B890D00C782}"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endParaRPr lang="en-US" dirty="0" smtClean="0"/>
          </a:p>
          <a:p>
            <a:r>
              <a:rPr lang="en-IN" altLang="en-US" dirty="0"/>
              <a:t>3*6*4=72</a:t>
            </a:r>
            <a:endParaRPr lang="en-IN" altLang="en-US" dirty="0"/>
          </a:p>
          <a:p>
            <a:r>
              <a:rPr lang="en-IN" altLang="en-US" dirty="0"/>
              <a:t>-2*-1*4=8</a:t>
            </a:r>
            <a:endParaRPr lang="en-IN" altLang="en-US" dirty="0"/>
          </a:p>
          <a:p>
            <a:r>
              <a:rPr lang="en-IN" altLang="en-US" dirty="0"/>
              <a:t>2*2*9=36</a:t>
            </a:r>
            <a:endParaRPr lang="en-IN" altLang="en-US" dirty="0"/>
          </a:p>
        </p:txBody>
      </p:sp>
      <p:sp>
        <p:nvSpPr>
          <p:cNvPr id="4" name="Slide Number Placeholder 3"/>
          <p:cNvSpPr>
            <a:spLocks noGrp="1"/>
          </p:cNvSpPr>
          <p:nvPr>
            <p:ph type="sldNum" sz="quarter" idx="10"/>
          </p:nvPr>
        </p:nvSpPr>
        <p:spPr/>
        <p:txBody>
          <a:bodyPr/>
          <a:lstStyle/>
          <a:p>
            <a:fld id="{FCAC91A8-8D5B-4EF4-9257-4B890D00C782}"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2B6CF3-619B-42B3-ADBD-BDE13D4EA9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02B6CF3-619B-42B3-ADBD-BDE13D4EA9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02B6CF3-619B-42B3-ADBD-BDE13D4EA9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31"/>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F0F6C2C-05D4-4086-BA6B-9F5BDADC0D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F0F6C2C-05D4-4086-BA6B-9F5BDADC0D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6"/>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F0F6C2C-05D4-4086-BA6B-9F5BDADC0D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6"/>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DF0F6C2C-05D4-4086-BA6B-9F5BDADC0D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8"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8"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DF0F6C2C-05D4-4086-BA6B-9F5BDADC0DC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F0F6C2C-05D4-4086-BA6B-9F5BDADC0DC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0F6C2C-05D4-4086-BA6B-9F5BDADC0DC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F0F6C2C-05D4-4086-BA6B-9F5BDADC0D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02B6CF3-619B-42B3-ADBD-BDE13D4EA9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F0F6C2C-05D4-4086-BA6B-9F5BDADC0DC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F0F6C2C-05D4-4086-BA6B-9F5BDADC0D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4"/>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4"/>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F0F6C2C-05D4-4086-BA6B-9F5BDADC0D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DF0F6C2C-05D4-4086-BA6B-9F5BDADC0DC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9E1EB7-6BA3-40D1-902B-762538BF2229}"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7"/>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4"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383023A1-3CCD-4818-9F5A-7716F068D2FC}"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6594E6FE-DD97-4667-938E-BA6B93B3D371}" type="slidenum">
              <a:rPr lang="en-US" smtClean="0"/>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3023A1-3CCD-4818-9F5A-7716F068D2F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4E6FE-DD97-4667-938E-BA6B93B3D371}"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383023A1-3CCD-4818-9F5A-7716F068D2F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4E6FE-DD97-4667-938E-BA6B93B3D371}"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34"/>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34"/>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3023A1-3CCD-4818-9F5A-7716F068D2F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4E6FE-DD97-4667-938E-BA6B93B3D371}"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9"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300"/>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8" y="1444300"/>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83023A1-3CCD-4818-9F5A-7716F068D2F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94E6FE-DD97-4667-938E-BA6B93B3D371}"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83023A1-3CCD-4818-9F5A-7716F068D2F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94E6FE-DD97-4667-938E-BA6B93B3D371}"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02B6CF3-619B-42B3-ADBD-BDE13D4EA9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3023A1-3CCD-4818-9F5A-7716F068D2F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94E6FE-DD97-4667-938E-BA6B93B3D371}" type="slidenum">
              <a:rPr lang="en-US" smtClean="0"/>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383023A1-3CCD-4818-9F5A-7716F068D2F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94E6FE-DD97-4667-938E-BA6B93B3D371}"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383023A1-3CCD-4818-9F5A-7716F068D2FC}" type="datetimeFigureOut">
              <a:rPr lang="en-US" smtClean="0"/>
            </a:fld>
            <a:endParaRPr lang="en-US"/>
          </a:p>
        </p:txBody>
      </p:sp>
      <p:sp>
        <p:nvSpPr>
          <p:cNvPr id="6" name="Footer Placeholder 5"/>
          <p:cNvSpPr>
            <a:spLocks noGrp="1"/>
          </p:cNvSpPr>
          <p:nvPr>
            <p:ph type="ftr" sz="quarter" idx="11"/>
          </p:nvPr>
        </p:nvSpPr>
        <p:spPr>
          <a:xfrm>
            <a:off x="4380075" y="6407950"/>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6594E6FE-DD97-4667-938E-BA6B93B3D371}" type="slidenum">
              <a:rPr lang="en-US" smtClean="0"/>
            </a:fld>
            <a:endParaRPr lang="en-US"/>
          </a:p>
        </p:txBody>
      </p:sp>
      <p:sp>
        <p:nvSpPr>
          <p:cNvPr id="2" name="Title 1"/>
          <p:cNvSpPr>
            <a:spLocks noGrp="1"/>
          </p:cNvSpPr>
          <p:nvPr>
            <p:ph type="title"/>
          </p:nvPr>
        </p:nvSpPr>
        <p:spPr>
          <a:xfrm>
            <a:off x="228601"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716439" y="5001999"/>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33"/>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3023A1-3CCD-4818-9F5A-7716F068D2F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4E6FE-DD97-4667-938E-BA6B93B3D371}" type="slidenum">
              <a:rPr lang="en-US" smtClean="0"/>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6"/>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83023A1-3CCD-4818-9F5A-7716F068D2F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94E6FE-DD97-4667-938E-BA6B93B3D371}"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02B6CF3-619B-42B3-ADBD-BDE13D4EA9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02B6CF3-619B-42B3-ADBD-BDE13D4EA9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02B6CF3-619B-42B3-ADBD-BDE13D4EA9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2B6CF3-619B-42B3-ADBD-BDE13D4EA9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02B6CF3-619B-42B3-ADBD-BDE13D4EA9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02B6CF3-619B-42B3-ADBD-BDE13D4EA9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539256-231D-4388-8B77-50643F94CED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2.xml"/><Relationship Id="rId8" Type="http://schemas.openxmlformats.org/officeDocument/2006/relationships/slideLayout" Target="../slideLayouts/slideLayout31.xml"/><Relationship Id="rId7" Type="http://schemas.openxmlformats.org/officeDocument/2006/relationships/slideLayout" Target="../slideLayouts/slideLayout30.xml"/><Relationship Id="rId6" Type="http://schemas.openxmlformats.org/officeDocument/2006/relationships/slideLayout" Target="../slideLayouts/slideLayout29.xml"/><Relationship Id="rId5" Type="http://schemas.openxmlformats.org/officeDocument/2006/relationships/slideLayout" Target="../slideLayouts/slideLayout28.xml"/><Relationship Id="rId4" Type="http://schemas.openxmlformats.org/officeDocument/2006/relationships/slideLayout" Target="../slideLayouts/slideLayout27.xml"/><Relationship Id="rId3" Type="http://schemas.openxmlformats.org/officeDocument/2006/relationships/slideLayout" Target="../slideLayouts/slideLayout26.xml"/><Relationship Id="rId2" Type="http://schemas.openxmlformats.org/officeDocument/2006/relationships/slideLayout" Target="../slideLayouts/slideLayout25.xml"/><Relationship Id="rId13" Type="http://schemas.openxmlformats.org/officeDocument/2006/relationships/theme" Target="../theme/theme3.xml"/><Relationship Id="rId12" Type="http://schemas.openxmlformats.org/officeDocument/2006/relationships/image" Target="../media/image1.jpeg"/><Relationship Id="rId11" Type="http://schemas.openxmlformats.org/officeDocument/2006/relationships/slideLayout" Target="../slideLayouts/slideLayout34.xml"/><Relationship Id="rId10" Type="http://schemas.openxmlformats.org/officeDocument/2006/relationships/slideLayout" Target="../slideLayouts/slideLayout33.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B6CF3-619B-42B3-ADBD-BDE13D4EA9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39256-231D-4388-8B77-50643F94CED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6"/>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F6C2C-05D4-4086-BA6B-9F5BDADC0DC7}" type="datetimeFigureOut">
              <a:rPr lang="en-US" smtClean="0"/>
            </a:fld>
            <a:endParaRPr lang="en-US"/>
          </a:p>
        </p:txBody>
      </p:sp>
      <p:sp>
        <p:nvSpPr>
          <p:cNvPr id="5" name="Footer Placeholder 4"/>
          <p:cNvSpPr>
            <a:spLocks noGrp="1"/>
          </p:cNvSpPr>
          <p:nvPr>
            <p:ph type="ftr" sz="quarter" idx="3"/>
          </p:nvPr>
        </p:nvSpPr>
        <p:spPr>
          <a:xfrm>
            <a:off x="3124200" y="635635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9E1EB7-6BA3-40D1-902B-762538BF222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716439" y="5001999"/>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53560"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44"/>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34"/>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383023A1-3CCD-4818-9F5A-7716F068D2FC}" type="datetimeFigureOut">
              <a:rPr lang="en-US" smtClean="0"/>
            </a:fld>
            <a:endParaRPr lang="en-US"/>
          </a:p>
        </p:txBody>
      </p:sp>
      <p:sp>
        <p:nvSpPr>
          <p:cNvPr id="22" name="Footer Placeholder 21"/>
          <p:cNvSpPr>
            <a:spLocks noGrp="1"/>
          </p:cNvSpPr>
          <p:nvPr>
            <p:ph type="ftr" sz="quarter" idx="3"/>
          </p:nvPr>
        </p:nvSpPr>
        <p:spPr>
          <a:xfrm>
            <a:off x="4380075" y="6407950"/>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50"/>
            <a:ext cx="365760" cy="365125"/>
          </a:xfrm>
          <a:prstGeom prst="rect">
            <a:avLst/>
          </a:prstGeom>
        </p:spPr>
        <p:txBody>
          <a:bodyPr vert="horz" anchor="b"/>
          <a:lstStyle>
            <a:lvl1pPr algn="r" eaLnBrk="1" latinLnBrk="0" hangingPunct="1">
              <a:defRPr kumimoji="0" sz="1000" b="0">
                <a:solidFill>
                  <a:schemeClr val="tx1"/>
                </a:solidFill>
              </a:defRPr>
            </a:lvl1pPr>
          </a:lstStyle>
          <a:p>
            <a:fld id="{6594E6FE-DD97-4667-938E-BA6B93B3D37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5.xml"/><Relationship Id="rId2" Type="http://schemas.openxmlformats.org/officeDocument/2006/relationships/image" Target="../media/image3.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5.xml"/><Relationship Id="rId2" Type="http://schemas.openxmlformats.org/officeDocument/2006/relationships/image" Target="../media/image3.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5.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5.xml"/><Relationship Id="rId2" Type="http://schemas.openxmlformats.org/officeDocument/2006/relationships/image" Target="../media/image3.png"/><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5.xml"/><Relationship Id="rId2" Type="http://schemas.openxmlformats.org/officeDocument/2006/relationships/image" Target="../media/image3.png"/><Relationship Id="rId1" Type="http://schemas.openxmlformats.org/officeDocument/2006/relationships/image" Target="../media/image9.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5.xml"/><Relationship Id="rId2" Type="http://schemas.openxmlformats.org/officeDocument/2006/relationships/image" Target="../media/image3.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1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74638"/>
            <a:ext cx="8429684" cy="1368412"/>
          </a:xfrm>
        </p:spPr>
        <p:txBody>
          <a:bodyPr/>
          <a:lstStyle/>
          <a:p>
            <a:r>
              <a:rPr lang="en-US" b="1" dirty="0" smtClean="0">
                <a:latin typeface="Times New Roman" panose="02020603050405020304" pitchFamily="18" charset="0"/>
                <a:cs typeface="Times New Roman" panose="02020603050405020304" pitchFamily="18" charset="0"/>
              </a:rPr>
              <a:t>PUZZLES</a:t>
            </a:r>
            <a:endParaRPr lang="en-US" b="1" dirty="0">
              <a:latin typeface="Times New Roman" panose="02020603050405020304" pitchFamily="18" charset="0"/>
              <a:cs typeface="Times New Roman" panose="02020603050405020304" pitchFamily="18" charset="0"/>
            </a:endParaRPr>
          </a:p>
        </p:txBody>
      </p:sp>
      <p:pic>
        <p:nvPicPr>
          <p:cNvPr id="4098" name="Picture 2"/>
          <p:cNvPicPr>
            <a:picLocks noGrp="1" noChangeAspect="1" noChangeArrowheads="1"/>
          </p:cNvPicPr>
          <p:nvPr>
            <p:ph idx="1"/>
          </p:nvPr>
        </p:nvPicPr>
        <p:blipFill>
          <a:blip r:embed="rId1"/>
          <a:srcRect/>
          <a:stretch>
            <a:fillRect/>
          </a:stretch>
        </p:blipFill>
        <p:spPr bwMode="auto">
          <a:xfrm>
            <a:off x="1214414" y="1714488"/>
            <a:ext cx="6858048" cy="4071966"/>
          </a:xfrm>
          <a:prstGeom prst="rect">
            <a:avLst/>
          </a:prstGeom>
          <a:noFill/>
          <a:ln w="9525">
            <a:noFill/>
            <a:miter lim="800000"/>
            <a:headEnd/>
            <a:tailEnd/>
          </a:ln>
          <a:effec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What number can be placed in the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174"/>
            <a:ext cx="8229600" cy="5357826"/>
          </a:xfrm>
        </p:spPr>
        <p:txBody>
          <a:bodyPr>
            <a:normAutofit/>
          </a:bodyPr>
          <a:lstStyle/>
          <a:p>
            <a:endParaRPr lang="en-US" dirty="0" smtClean="0"/>
          </a:p>
          <a:p>
            <a:endParaRPr lang="en-US" dirty="0"/>
          </a:p>
          <a:p>
            <a:endParaRPr lang="en-US" dirty="0" smtClean="0"/>
          </a:p>
          <a:p>
            <a:endParaRPr lang="en-US" dirty="0"/>
          </a:p>
          <a:p>
            <a:endParaRPr lang="en-US" dirty="0" smtClean="0"/>
          </a:p>
          <a:p>
            <a:pPr marL="514350" indent="-514350">
              <a:buFont typeface="+mj-lt"/>
              <a:buAutoNum type="alphaUcPeriod"/>
            </a:pPr>
            <a:r>
              <a:rPr lang="en-US" dirty="0" smtClean="0"/>
              <a:t>27</a:t>
            </a:r>
            <a:endParaRPr lang="en-US" dirty="0" smtClean="0"/>
          </a:p>
          <a:p>
            <a:pPr marL="514350" indent="-514350">
              <a:buFont typeface="+mj-lt"/>
              <a:buAutoNum type="alphaUcPeriod"/>
            </a:pPr>
            <a:r>
              <a:rPr lang="en-US" dirty="0" smtClean="0"/>
              <a:t>30</a:t>
            </a:r>
            <a:endParaRPr lang="en-US" dirty="0" smtClean="0"/>
          </a:p>
          <a:p>
            <a:pPr marL="514350" indent="-514350">
              <a:buFont typeface="+mj-lt"/>
              <a:buAutoNum type="alphaUcPeriod"/>
            </a:pPr>
            <a:r>
              <a:rPr lang="en-US" dirty="0" smtClean="0"/>
              <a:t>18</a:t>
            </a:r>
            <a:endParaRPr lang="en-US" dirty="0" smtClean="0"/>
          </a:p>
          <a:p>
            <a:pPr marL="514350" indent="-514350">
              <a:buFont typeface="+mj-lt"/>
              <a:buAutoNum type="alphaUcPeriod"/>
            </a:pPr>
            <a:r>
              <a:rPr lang="en-US" dirty="0" smtClean="0"/>
              <a:t>36</a:t>
            </a:r>
            <a:endParaRPr lang="en-US" dirty="0" smtClean="0"/>
          </a:p>
          <a:p>
            <a:pPr>
              <a:buNone/>
            </a:pPr>
            <a:endParaRPr lang="en-US" dirty="0" smtClean="0"/>
          </a:p>
        </p:txBody>
      </p:sp>
      <p:graphicFrame>
        <p:nvGraphicFramePr>
          <p:cNvPr id="5" name="Table 4"/>
          <p:cNvGraphicFramePr>
            <a:graphicFrameLocks noGrp="1"/>
          </p:cNvGraphicFramePr>
          <p:nvPr/>
        </p:nvGraphicFramePr>
        <p:xfrm>
          <a:off x="500034" y="2000240"/>
          <a:ext cx="2571768" cy="2328866"/>
        </p:xfrm>
        <a:graphic>
          <a:graphicData uri="http://schemas.openxmlformats.org/drawingml/2006/table">
            <a:tbl>
              <a:tblPr firstRow="1" bandRow="1">
                <a:tableStyleId>{5C22544A-7EE6-4342-B048-85BDC9FD1C3A}</a:tableStyleId>
              </a:tblPr>
              <a:tblGrid>
                <a:gridCol w="1295862"/>
                <a:gridCol w="1275906"/>
              </a:tblGrid>
              <a:tr h="1164433">
                <a:tc>
                  <a:txBody>
                    <a:bodyPr/>
                    <a:lstStyle/>
                    <a:p>
                      <a:pPr algn="l"/>
                      <a:r>
                        <a:rPr lang="en-US" sz="3200" dirty="0" smtClean="0"/>
                        <a:t>6</a:t>
                      </a:r>
                      <a:endParaRPr lang="en-US" sz="3200" dirty="0"/>
                    </a:p>
                  </a:txBody>
                  <a:tcPr/>
                </a:tc>
                <a:tc>
                  <a:txBody>
                    <a:bodyPr/>
                    <a:lstStyle/>
                    <a:p>
                      <a:pPr algn="l"/>
                      <a:r>
                        <a:rPr lang="en-US" sz="3200" dirty="0" smtClean="0"/>
                        <a:t>4</a:t>
                      </a:r>
                      <a:endParaRPr lang="en-US" sz="3200" dirty="0"/>
                    </a:p>
                  </a:txBody>
                  <a:tcPr/>
                </a:tc>
              </a:tr>
              <a:tr h="1164433">
                <a:tc>
                  <a:txBody>
                    <a:bodyPr/>
                    <a:lstStyle/>
                    <a:p>
                      <a:pPr algn="l"/>
                      <a:r>
                        <a:rPr lang="en-US" sz="3200" dirty="0" smtClean="0"/>
                        <a:t>3</a:t>
                      </a:r>
                      <a:endParaRPr lang="en-US" sz="3200" dirty="0"/>
                    </a:p>
                  </a:txBody>
                  <a:tcPr/>
                </a:tc>
                <a:tc>
                  <a:txBody>
                    <a:bodyPr/>
                    <a:lstStyle/>
                    <a:p>
                      <a:pPr algn="l"/>
                      <a:r>
                        <a:rPr lang="en-US" sz="3200" dirty="0" smtClean="0"/>
                        <a:t>72</a:t>
                      </a:r>
                      <a:endParaRPr lang="en-US" sz="3200" dirty="0"/>
                    </a:p>
                  </a:txBody>
                  <a:tcPr/>
                </a:tc>
              </a:tr>
            </a:tbl>
          </a:graphicData>
        </a:graphic>
      </p:graphicFrame>
      <p:graphicFrame>
        <p:nvGraphicFramePr>
          <p:cNvPr id="6" name="Table 5"/>
          <p:cNvGraphicFramePr>
            <a:graphicFrameLocks noGrp="1"/>
          </p:cNvGraphicFramePr>
          <p:nvPr/>
        </p:nvGraphicFramePr>
        <p:xfrm>
          <a:off x="3500430" y="2000240"/>
          <a:ext cx="2571768" cy="2357454"/>
        </p:xfrm>
        <a:graphic>
          <a:graphicData uri="http://schemas.openxmlformats.org/drawingml/2006/table">
            <a:tbl>
              <a:tblPr firstRow="1" bandRow="1">
                <a:tableStyleId>{5C22544A-7EE6-4342-B048-85BDC9FD1C3A}</a:tableStyleId>
              </a:tblPr>
              <a:tblGrid>
                <a:gridCol w="1293074"/>
                <a:gridCol w="1278694"/>
              </a:tblGrid>
              <a:tr h="1178727">
                <a:tc>
                  <a:txBody>
                    <a:bodyPr/>
                    <a:lstStyle/>
                    <a:p>
                      <a:r>
                        <a:rPr lang="en-US" sz="3200" dirty="0" smtClean="0"/>
                        <a:t>-1</a:t>
                      </a:r>
                      <a:endParaRPr lang="en-US" sz="3200" dirty="0"/>
                    </a:p>
                  </a:txBody>
                  <a:tcPr/>
                </a:tc>
                <a:tc>
                  <a:txBody>
                    <a:bodyPr/>
                    <a:lstStyle/>
                    <a:p>
                      <a:r>
                        <a:rPr lang="en-US" sz="3200" dirty="0" smtClean="0"/>
                        <a:t>4</a:t>
                      </a:r>
                      <a:endParaRPr lang="en-US" sz="3200" dirty="0"/>
                    </a:p>
                  </a:txBody>
                  <a:tcPr/>
                </a:tc>
              </a:tr>
              <a:tr h="1178727">
                <a:tc>
                  <a:txBody>
                    <a:bodyPr/>
                    <a:lstStyle/>
                    <a:p>
                      <a:r>
                        <a:rPr lang="en-US" sz="3200" dirty="0" smtClean="0"/>
                        <a:t>-2</a:t>
                      </a:r>
                      <a:endParaRPr lang="en-US" sz="3200" dirty="0"/>
                    </a:p>
                  </a:txBody>
                  <a:tcPr/>
                </a:tc>
                <a:tc>
                  <a:txBody>
                    <a:bodyPr/>
                    <a:lstStyle/>
                    <a:p>
                      <a:r>
                        <a:rPr lang="en-US" sz="3200" dirty="0" smtClean="0"/>
                        <a:t>8</a:t>
                      </a:r>
                      <a:endParaRPr lang="en-US" sz="3200" dirty="0"/>
                    </a:p>
                  </a:txBody>
                  <a:tcPr/>
                </a:tc>
              </a:tr>
            </a:tbl>
          </a:graphicData>
        </a:graphic>
      </p:graphicFrame>
      <p:graphicFrame>
        <p:nvGraphicFramePr>
          <p:cNvPr id="7" name="Table 6"/>
          <p:cNvGraphicFramePr>
            <a:graphicFrameLocks noGrp="1"/>
          </p:cNvGraphicFramePr>
          <p:nvPr/>
        </p:nvGraphicFramePr>
        <p:xfrm>
          <a:off x="6286512" y="2000240"/>
          <a:ext cx="2571768" cy="2328866"/>
        </p:xfrm>
        <a:graphic>
          <a:graphicData uri="http://schemas.openxmlformats.org/drawingml/2006/table">
            <a:tbl>
              <a:tblPr firstRow="1" bandRow="1">
                <a:tableStyleId>{5C22544A-7EE6-4342-B048-85BDC9FD1C3A}</a:tableStyleId>
              </a:tblPr>
              <a:tblGrid>
                <a:gridCol w="1295862"/>
                <a:gridCol w="1275906"/>
              </a:tblGrid>
              <a:tr h="1164433">
                <a:tc>
                  <a:txBody>
                    <a:bodyPr/>
                    <a:lstStyle/>
                    <a:p>
                      <a:r>
                        <a:rPr lang="en-US" sz="3200" dirty="0" smtClean="0"/>
                        <a:t>2</a:t>
                      </a:r>
                      <a:endParaRPr lang="en-US" sz="3200" dirty="0"/>
                    </a:p>
                  </a:txBody>
                  <a:tcPr/>
                </a:tc>
                <a:tc>
                  <a:txBody>
                    <a:bodyPr/>
                    <a:lstStyle/>
                    <a:p>
                      <a:r>
                        <a:rPr lang="en-US" sz="3200" dirty="0" smtClean="0"/>
                        <a:t>9</a:t>
                      </a:r>
                      <a:endParaRPr lang="en-US" sz="3200" dirty="0"/>
                    </a:p>
                  </a:txBody>
                  <a:tcPr/>
                </a:tc>
              </a:tr>
              <a:tr h="1164433">
                <a:tc>
                  <a:txBody>
                    <a:bodyPr/>
                    <a:lstStyle/>
                    <a:p>
                      <a:r>
                        <a:rPr lang="en-US" sz="3200" dirty="0" smtClean="0"/>
                        <a:t>2</a:t>
                      </a:r>
                      <a:endParaRPr lang="en-US" sz="3200" dirty="0"/>
                    </a:p>
                  </a:txBody>
                  <a:tcPr/>
                </a:tc>
                <a:tc>
                  <a:txBody>
                    <a:bodyPr/>
                    <a:lstStyle/>
                    <a:p>
                      <a:r>
                        <a:rPr lang="en-US" sz="3200" dirty="0" smtClean="0"/>
                        <a:t>?</a:t>
                      </a:r>
                      <a:endParaRPr lang="en-US" sz="3200" dirty="0"/>
                    </a:p>
                  </a:txBody>
                  <a:tcPr/>
                </a:tc>
              </a:tr>
            </a:tbl>
          </a:graphicData>
        </a:graphic>
      </p:graphicFrame>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Times New Roman" panose="02020603050405020304" pitchFamily="18" charset="0"/>
                <a:cs typeface="Times New Roman" panose="02020603050405020304" pitchFamily="18" charset="0"/>
              </a:rPr>
              <a:t>What number can be placed in the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500174"/>
            <a:ext cx="8229600" cy="5357826"/>
          </a:xfrm>
        </p:spPr>
        <p:txBody>
          <a:bodyPr>
            <a:normAutofit/>
          </a:bodyPr>
          <a:lstStyle/>
          <a:p>
            <a:endParaRPr lang="en-US" dirty="0" smtClean="0"/>
          </a:p>
          <a:p>
            <a:endParaRPr lang="en-US" dirty="0"/>
          </a:p>
          <a:p>
            <a:endParaRPr lang="en-US" dirty="0" smtClean="0"/>
          </a:p>
          <a:p>
            <a:endParaRPr lang="en-US" dirty="0"/>
          </a:p>
          <a:p>
            <a:endParaRPr lang="en-US" dirty="0" smtClean="0"/>
          </a:p>
          <a:p>
            <a:pPr marL="514350" indent="-514350">
              <a:buFont typeface="+mj-lt"/>
              <a:buAutoNum type="alphaUcPeriod"/>
            </a:pPr>
            <a:r>
              <a:rPr lang="en-US" dirty="0"/>
              <a:t>5</a:t>
            </a:r>
            <a:endParaRPr lang="en-US" dirty="0" smtClean="0"/>
          </a:p>
          <a:p>
            <a:pPr marL="514350" indent="-514350">
              <a:buFont typeface="+mj-lt"/>
              <a:buAutoNum type="alphaUcPeriod"/>
            </a:pPr>
            <a:r>
              <a:rPr lang="en-US" dirty="0"/>
              <a:t>6</a:t>
            </a:r>
            <a:endParaRPr lang="en-US" dirty="0" smtClean="0"/>
          </a:p>
          <a:p>
            <a:pPr marL="514350" indent="-514350">
              <a:buFont typeface="+mj-lt"/>
              <a:buAutoNum type="alphaUcPeriod"/>
            </a:pPr>
            <a:r>
              <a:rPr lang="en-US" dirty="0"/>
              <a:t>7</a:t>
            </a:r>
            <a:endParaRPr lang="en-US" dirty="0" smtClean="0"/>
          </a:p>
          <a:p>
            <a:pPr marL="514350" indent="-514350">
              <a:buFont typeface="+mj-lt"/>
              <a:buAutoNum type="alphaUcPeriod"/>
            </a:pPr>
            <a:r>
              <a:rPr lang="en-US" dirty="0"/>
              <a:t>8</a:t>
            </a:r>
            <a:endParaRPr lang="en-US" dirty="0" smtClean="0"/>
          </a:p>
          <a:p>
            <a:pPr>
              <a:buNone/>
            </a:pPr>
            <a:endParaRPr lang="en-US" dirty="0" smtClean="0"/>
          </a:p>
        </p:txBody>
      </p:sp>
      <p:graphicFrame>
        <p:nvGraphicFramePr>
          <p:cNvPr id="5" name="Table 4"/>
          <p:cNvGraphicFramePr>
            <a:graphicFrameLocks noGrp="1"/>
          </p:cNvGraphicFramePr>
          <p:nvPr/>
        </p:nvGraphicFramePr>
        <p:xfrm>
          <a:off x="500034" y="2000240"/>
          <a:ext cx="2571768" cy="2328866"/>
        </p:xfrm>
        <a:graphic>
          <a:graphicData uri="http://schemas.openxmlformats.org/drawingml/2006/table">
            <a:tbl>
              <a:tblPr firstRow="1" bandRow="1">
                <a:tableStyleId>{5C22544A-7EE6-4342-B048-85BDC9FD1C3A}</a:tableStyleId>
              </a:tblPr>
              <a:tblGrid>
                <a:gridCol w="1295862"/>
                <a:gridCol w="1275906"/>
              </a:tblGrid>
              <a:tr h="1164433">
                <a:tc>
                  <a:txBody>
                    <a:bodyPr/>
                    <a:lstStyle/>
                    <a:p>
                      <a:pPr algn="l"/>
                      <a:r>
                        <a:rPr lang="en-US" sz="3200" dirty="0" smtClean="0"/>
                        <a:t>12</a:t>
                      </a:r>
                      <a:endParaRPr lang="en-US" sz="3200" dirty="0"/>
                    </a:p>
                  </a:txBody>
                  <a:tcPr/>
                </a:tc>
                <a:tc>
                  <a:txBody>
                    <a:bodyPr/>
                    <a:lstStyle/>
                    <a:p>
                      <a:pPr algn="l"/>
                      <a:endParaRPr lang="en-US" sz="3200" dirty="0"/>
                    </a:p>
                  </a:txBody>
                  <a:tcPr/>
                </a:tc>
              </a:tr>
              <a:tr h="1164433">
                <a:tc>
                  <a:txBody>
                    <a:bodyPr/>
                    <a:lstStyle/>
                    <a:p>
                      <a:pPr algn="l"/>
                      <a:r>
                        <a:rPr lang="en-US" sz="3200" dirty="0" smtClean="0"/>
                        <a:t>6</a:t>
                      </a:r>
                      <a:endParaRPr lang="en-US" sz="3200" dirty="0"/>
                    </a:p>
                  </a:txBody>
                  <a:tcPr/>
                </a:tc>
                <a:tc>
                  <a:txBody>
                    <a:bodyPr/>
                    <a:lstStyle/>
                    <a:p>
                      <a:pPr algn="l"/>
                      <a:r>
                        <a:rPr lang="en-US" sz="3200" dirty="0" smtClean="0"/>
                        <a:t>4</a:t>
                      </a:r>
                      <a:endParaRPr lang="en-US" sz="3200" dirty="0"/>
                    </a:p>
                  </a:txBody>
                  <a:tcPr/>
                </a:tc>
              </a:tr>
            </a:tbl>
          </a:graphicData>
        </a:graphic>
      </p:graphicFrame>
      <p:graphicFrame>
        <p:nvGraphicFramePr>
          <p:cNvPr id="6" name="Table 5"/>
          <p:cNvGraphicFramePr>
            <a:graphicFrameLocks noGrp="1"/>
          </p:cNvGraphicFramePr>
          <p:nvPr/>
        </p:nvGraphicFramePr>
        <p:xfrm>
          <a:off x="3500430" y="2000240"/>
          <a:ext cx="2571768" cy="2357454"/>
        </p:xfrm>
        <a:graphic>
          <a:graphicData uri="http://schemas.openxmlformats.org/drawingml/2006/table">
            <a:tbl>
              <a:tblPr firstRow="1" bandRow="1">
                <a:tableStyleId>{5C22544A-7EE6-4342-B048-85BDC9FD1C3A}</a:tableStyleId>
              </a:tblPr>
              <a:tblGrid>
                <a:gridCol w="1293074"/>
                <a:gridCol w="1278694"/>
              </a:tblGrid>
              <a:tr h="1178727">
                <a:tc>
                  <a:txBody>
                    <a:bodyPr/>
                    <a:lstStyle/>
                    <a:p>
                      <a:r>
                        <a:rPr lang="en-US" sz="3200" dirty="0" smtClean="0"/>
                        <a:t>80</a:t>
                      </a:r>
                      <a:endParaRPr lang="en-US" sz="3200" dirty="0"/>
                    </a:p>
                  </a:txBody>
                  <a:tcPr/>
                </a:tc>
                <a:tc>
                  <a:txBody>
                    <a:bodyPr/>
                    <a:lstStyle/>
                    <a:p>
                      <a:endParaRPr lang="en-US" sz="3200" dirty="0"/>
                    </a:p>
                  </a:txBody>
                  <a:tcPr/>
                </a:tc>
              </a:tr>
              <a:tr h="1178727">
                <a:tc>
                  <a:txBody>
                    <a:bodyPr/>
                    <a:lstStyle/>
                    <a:p>
                      <a:r>
                        <a:rPr lang="en-US" sz="3200" dirty="0" smtClean="0"/>
                        <a:t>20</a:t>
                      </a:r>
                      <a:endParaRPr lang="en-US" sz="3200" dirty="0"/>
                    </a:p>
                  </a:txBody>
                  <a:tcPr/>
                </a:tc>
                <a:tc>
                  <a:txBody>
                    <a:bodyPr/>
                    <a:lstStyle/>
                    <a:p>
                      <a:r>
                        <a:rPr lang="en-US" sz="3200" dirty="0" smtClean="0"/>
                        <a:t>8</a:t>
                      </a:r>
                      <a:endParaRPr lang="en-US" sz="3200" dirty="0"/>
                    </a:p>
                  </a:txBody>
                  <a:tcPr/>
                </a:tc>
              </a:tr>
            </a:tbl>
          </a:graphicData>
        </a:graphic>
      </p:graphicFrame>
      <p:graphicFrame>
        <p:nvGraphicFramePr>
          <p:cNvPr id="7" name="Table 6"/>
          <p:cNvGraphicFramePr>
            <a:graphicFrameLocks noGrp="1"/>
          </p:cNvGraphicFramePr>
          <p:nvPr/>
        </p:nvGraphicFramePr>
        <p:xfrm>
          <a:off x="6286512" y="2000240"/>
          <a:ext cx="2571768" cy="2328866"/>
        </p:xfrm>
        <a:graphic>
          <a:graphicData uri="http://schemas.openxmlformats.org/drawingml/2006/table">
            <a:tbl>
              <a:tblPr firstRow="1" bandRow="1">
                <a:tableStyleId>{5C22544A-7EE6-4342-B048-85BDC9FD1C3A}</a:tableStyleId>
              </a:tblPr>
              <a:tblGrid>
                <a:gridCol w="1295862"/>
                <a:gridCol w="1275906"/>
              </a:tblGrid>
              <a:tr h="1164433">
                <a:tc>
                  <a:txBody>
                    <a:bodyPr/>
                    <a:lstStyle/>
                    <a:p>
                      <a:r>
                        <a:rPr lang="en-US" sz="3200" dirty="0" smtClean="0"/>
                        <a:t>63</a:t>
                      </a:r>
                      <a:endParaRPr lang="en-US" sz="3200" dirty="0"/>
                    </a:p>
                  </a:txBody>
                  <a:tcPr/>
                </a:tc>
                <a:tc>
                  <a:txBody>
                    <a:bodyPr/>
                    <a:lstStyle/>
                    <a:p>
                      <a:endParaRPr lang="en-US" sz="3200" dirty="0"/>
                    </a:p>
                  </a:txBody>
                  <a:tcPr/>
                </a:tc>
              </a:tr>
              <a:tr h="1164433">
                <a:tc>
                  <a:txBody>
                    <a:bodyPr/>
                    <a:lstStyle/>
                    <a:p>
                      <a:r>
                        <a:rPr lang="en-US" sz="3200" dirty="0" smtClean="0"/>
                        <a:t>?</a:t>
                      </a:r>
                      <a:endParaRPr lang="en-US" sz="3200" dirty="0"/>
                    </a:p>
                  </a:txBody>
                  <a:tcPr/>
                </a:tc>
                <a:tc>
                  <a:txBody>
                    <a:bodyPr/>
                    <a:lstStyle/>
                    <a:p>
                      <a:r>
                        <a:rPr lang="en-US" sz="3200" dirty="0" smtClean="0"/>
                        <a:t>21</a:t>
                      </a:r>
                      <a:endParaRPr lang="en-US" sz="3200" dirty="0"/>
                    </a:p>
                  </a:txBody>
                  <a:tcPr/>
                </a:tc>
              </a:tr>
            </a:tbl>
          </a:graphicData>
        </a:graphic>
      </p:graphicFrame>
      <p:pic>
        <p:nvPicPr>
          <p:cNvPr id="8" name="Picture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blinds(horizontal)">
                                      <p:cBhvr>
                                        <p:cTn id="10" dur="500"/>
                                        <p:tgtEl>
                                          <p:spTgt spid="3">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blinds(horizontal)">
                                      <p:cBhvr>
                                        <p:cTn id="13" dur="500"/>
                                        <p:tgtEl>
                                          <p:spTgt spid="3">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blinds(horizontal)">
                                      <p:cBhvr>
                                        <p:cTn id="1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number can be placed in the ?</a:t>
            </a:r>
            <a:endParaRPr lang="en-US" dirty="0"/>
          </a:p>
        </p:txBody>
      </p:sp>
      <p:sp>
        <p:nvSpPr>
          <p:cNvPr id="3" name="Content Placeholder 2"/>
          <p:cNvSpPr>
            <a:spLocks noGrp="1"/>
          </p:cNvSpPr>
          <p:nvPr>
            <p:ph idx="1"/>
          </p:nvPr>
        </p:nvSpPr>
        <p:spPr/>
        <p:txBody>
          <a:bodyPr>
            <a:normAutofit fontScale="85000" lnSpcReduction="20000"/>
          </a:bodyPr>
          <a:lstStyle/>
          <a:p>
            <a:pPr marL="514350" indent="-514350">
              <a:buNone/>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r>
              <a:rPr lang="en-US" dirty="0" smtClean="0"/>
              <a:t>5</a:t>
            </a:r>
            <a:endParaRPr lang="en-US" dirty="0" smtClean="0"/>
          </a:p>
          <a:p>
            <a:pPr marL="514350" indent="-514350">
              <a:buAutoNum type="alphaUcPeriod"/>
            </a:pPr>
            <a:r>
              <a:rPr lang="en-US" dirty="0" smtClean="0"/>
              <a:t>6</a:t>
            </a:r>
            <a:endParaRPr lang="en-US" dirty="0" smtClean="0"/>
          </a:p>
          <a:p>
            <a:pPr marL="514350" indent="-514350">
              <a:buAutoNum type="alphaUcPeriod"/>
            </a:pPr>
            <a:r>
              <a:rPr lang="en-US" dirty="0" smtClean="0"/>
              <a:t>7</a:t>
            </a:r>
            <a:endParaRPr lang="en-US" dirty="0" smtClean="0"/>
          </a:p>
          <a:p>
            <a:pPr marL="514350" indent="-514350">
              <a:buAutoNum type="alphaUcPeriod"/>
            </a:pPr>
            <a:r>
              <a:rPr lang="en-US" dirty="0" smtClean="0"/>
              <a:t>8</a:t>
            </a:r>
            <a:endParaRPr lang="en-US" dirty="0"/>
          </a:p>
        </p:txBody>
      </p:sp>
      <p:graphicFrame>
        <p:nvGraphicFramePr>
          <p:cNvPr id="4" name="Table 3"/>
          <p:cNvGraphicFramePr>
            <a:graphicFrameLocks noGrp="1"/>
          </p:cNvGraphicFramePr>
          <p:nvPr/>
        </p:nvGraphicFramePr>
        <p:xfrm>
          <a:off x="642911" y="1500180"/>
          <a:ext cx="4405323" cy="2500329"/>
        </p:xfrm>
        <a:graphic>
          <a:graphicData uri="http://schemas.openxmlformats.org/drawingml/2006/table">
            <a:tbl>
              <a:tblPr firstRow="1" bandRow="1">
                <a:tableStyleId>{5C22544A-7EE6-4342-B048-85BDC9FD1C3A}</a:tableStyleId>
              </a:tblPr>
              <a:tblGrid>
                <a:gridCol w="1468441"/>
                <a:gridCol w="1468441"/>
                <a:gridCol w="1468441"/>
              </a:tblGrid>
              <a:tr h="833443">
                <a:tc>
                  <a:txBody>
                    <a:bodyPr/>
                    <a:lstStyle/>
                    <a:p>
                      <a:r>
                        <a:rPr lang="en-US" sz="3200" dirty="0" smtClean="0"/>
                        <a:t>36</a:t>
                      </a:r>
                      <a:endParaRPr lang="en-US" sz="3200" dirty="0"/>
                    </a:p>
                  </a:txBody>
                  <a:tcPr/>
                </a:tc>
                <a:tc>
                  <a:txBody>
                    <a:bodyPr/>
                    <a:lstStyle/>
                    <a:p>
                      <a:r>
                        <a:rPr lang="en-US" sz="3200" dirty="0" smtClean="0"/>
                        <a:t>21</a:t>
                      </a:r>
                      <a:endParaRPr lang="en-US" sz="3200" dirty="0"/>
                    </a:p>
                  </a:txBody>
                  <a:tcPr/>
                </a:tc>
                <a:tc>
                  <a:txBody>
                    <a:bodyPr/>
                    <a:lstStyle/>
                    <a:p>
                      <a:r>
                        <a:rPr lang="en-US" sz="3200" dirty="0" smtClean="0"/>
                        <a:t>42</a:t>
                      </a:r>
                      <a:endParaRPr lang="en-US" sz="3200" dirty="0"/>
                    </a:p>
                  </a:txBody>
                  <a:tcPr/>
                </a:tc>
              </a:tr>
              <a:tr h="833443">
                <a:tc>
                  <a:txBody>
                    <a:bodyPr/>
                    <a:lstStyle/>
                    <a:p>
                      <a:r>
                        <a:rPr lang="en-US" sz="3200" dirty="0" smtClean="0"/>
                        <a:t>?</a:t>
                      </a:r>
                      <a:endParaRPr lang="en-US" sz="3200" dirty="0"/>
                    </a:p>
                  </a:txBody>
                  <a:tcPr/>
                </a:tc>
                <a:tc>
                  <a:txBody>
                    <a:bodyPr/>
                    <a:lstStyle/>
                    <a:p>
                      <a:r>
                        <a:rPr lang="en-US" sz="3200" dirty="0" smtClean="0"/>
                        <a:t>4</a:t>
                      </a:r>
                      <a:endParaRPr lang="en-US" sz="3200" dirty="0"/>
                    </a:p>
                  </a:txBody>
                  <a:tcPr/>
                </a:tc>
                <a:tc>
                  <a:txBody>
                    <a:bodyPr/>
                    <a:lstStyle/>
                    <a:p>
                      <a:r>
                        <a:rPr lang="en-US" sz="3200" dirty="0" smtClean="0"/>
                        <a:t>7</a:t>
                      </a:r>
                      <a:endParaRPr lang="en-US" sz="3200" dirty="0"/>
                    </a:p>
                  </a:txBody>
                  <a:tcPr/>
                </a:tc>
              </a:tr>
              <a:tr h="833443">
                <a:tc>
                  <a:txBody>
                    <a:bodyPr/>
                    <a:lstStyle/>
                    <a:p>
                      <a:r>
                        <a:rPr lang="en-US" sz="3200" dirty="0" smtClean="0"/>
                        <a:t>6</a:t>
                      </a:r>
                      <a:endParaRPr lang="en-US" sz="3200" dirty="0"/>
                    </a:p>
                  </a:txBody>
                  <a:tcPr/>
                </a:tc>
                <a:tc>
                  <a:txBody>
                    <a:bodyPr/>
                    <a:lstStyle/>
                    <a:p>
                      <a:r>
                        <a:rPr lang="en-US" sz="3200" dirty="0" smtClean="0"/>
                        <a:t>7</a:t>
                      </a:r>
                      <a:endParaRPr lang="en-US" sz="3200" dirty="0"/>
                    </a:p>
                  </a:txBody>
                  <a:tcPr/>
                </a:tc>
                <a:tc>
                  <a:txBody>
                    <a:bodyPr/>
                    <a:lstStyle/>
                    <a:p>
                      <a:r>
                        <a:rPr lang="en-US" sz="3200" dirty="0" smtClean="0"/>
                        <a:t>7</a:t>
                      </a:r>
                      <a:endParaRPr lang="en-US" sz="3200" dirty="0"/>
                    </a:p>
                  </a:txBody>
                  <a:tcPr/>
                </a:tc>
              </a:tr>
            </a:tbl>
          </a:graphicData>
        </a:graphic>
      </p:graphicFrame>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linds(horizontal)">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6154758"/>
          </a:xfrm>
        </p:spPr>
        <p:txBody>
          <a:bodyPr>
            <a:normAutofit fontScale="90000"/>
          </a:bodyPr>
          <a:lstStyle/>
          <a:p>
            <a:r>
              <a:rPr lang="en-US" sz="2400" dirty="0" smtClean="0"/>
              <a:t>Select the number from given options which can be placed at ?</a:t>
            </a:r>
            <a:br>
              <a:rPr lang="en-US" sz="2400" dirty="0" smtClean="0"/>
            </a:br>
            <a:br>
              <a:rPr lang="en-US" sz="2400" dirty="0" smtClean="0"/>
            </a:br>
            <a:br>
              <a:rPr lang="en-US" sz="2400" dirty="0" smtClean="0"/>
            </a:br>
            <a:br>
              <a:rPr lang="en-US" sz="2400" dirty="0" smtClean="0"/>
            </a:br>
            <a:br>
              <a:rPr lang="en-US" sz="2400" dirty="0" smtClean="0"/>
            </a:br>
            <a:br>
              <a:rPr lang="en-US" sz="2400" dirty="0" smtClean="0"/>
            </a:br>
            <a:br>
              <a:rPr lang="en-US" sz="2400" dirty="0" smtClean="0"/>
            </a:br>
            <a:br>
              <a:rPr lang="en-US" sz="2400" dirty="0" smtClean="0"/>
            </a:br>
            <a:br>
              <a:rPr lang="en-US" sz="2400" dirty="0" smtClean="0"/>
            </a:br>
            <a:br>
              <a:rPr lang="en-US" sz="2400" dirty="0" smtClean="0"/>
            </a:br>
            <a:br>
              <a:rPr lang="en-US" sz="2400" dirty="0" smtClean="0"/>
            </a:br>
            <a:br>
              <a:rPr lang="en-US" sz="2400" dirty="0" smtClean="0"/>
            </a:br>
            <a:r>
              <a:rPr lang="en-US" sz="2400" dirty="0" smtClean="0"/>
              <a:t>a)12</a:t>
            </a:r>
            <a:br>
              <a:rPr lang="en-US" sz="2400" dirty="0" smtClean="0"/>
            </a:br>
            <a:r>
              <a:rPr lang="en-US" sz="2400" dirty="0" smtClean="0"/>
              <a:t>b)14</a:t>
            </a:r>
            <a:br>
              <a:rPr lang="en-US" sz="2400" dirty="0" smtClean="0"/>
            </a:br>
            <a:r>
              <a:rPr lang="en-US" sz="2400" dirty="0" smtClean="0"/>
              <a:t>c)17</a:t>
            </a:r>
            <a:br>
              <a:rPr lang="en-US" sz="2400" dirty="0" smtClean="0"/>
            </a:br>
            <a:r>
              <a:rPr lang="en-US" sz="2400" dirty="0" smtClean="0"/>
              <a:t>d)18</a:t>
            </a:r>
            <a:br>
              <a:rPr lang="en-US" sz="2400" dirty="0" smtClean="0"/>
            </a:br>
            <a:endParaRPr lang="en-US" sz="2400" dirty="0"/>
          </a:p>
        </p:txBody>
      </p:sp>
      <p:pic>
        <p:nvPicPr>
          <p:cNvPr id="6" name="Content Placeholder 5" descr="missing number 1.png"/>
          <p:cNvPicPr>
            <a:picLocks noGrp="1" noChangeAspect="1"/>
          </p:cNvPicPr>
          <p:nvPr>
            <p:ph idx="1"/>
          </p:nvPr>
        </p:nvPicPr>
        <p:blipFill>
          <a:blip r:embed="rId1"/>
          <a:stretch>
            <a:fillRect/>
          </a:stretch>
        </p:blipFill>
        <p:spPr>
          <a:xfrm>
            <a:off x="1928794" y="714356"/>
            <a:ext cx="3500462" cy="2714644"/>
          </a:xfrm>
        </p:spPr>
      </p:pic>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85800"/>
            <a:ext cx="8229600" cy="5221497"/>
          </a:xfrm>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a)6</a:t>
            </a:r>
            <a:endParaRPr lang="en-US" dirty="0" smtClean="0"/>
          </a:p>
          <a:p>
            <a:r>
              <a:rPr lang="en-US" dirty="0" smtClean="0"/>
              <a:t>b)8 </a:t>
            </a:r>
            <a:endParaRPr lang="en-US" dirty="0" smtClean="0"/>
          </a:p>
          <a:p>
            <a:r>
              <a:rPr lang="en-US" dirty="0" smtClean="0"/>
              <a:t>c)10</a:t>
            </a:r>
            <a:endParaRPr lang="en-US" dirty="0" smtClean="0"/>
          </a:p>
          <a:p>
            <a:r>
              <a:rPr lang="en-US" dirty="0" smtClean="0"/>
              <a:t> d)12</a:t>
            </a:r>
            <a:endParaRPr lang="en-US" dirty="0"/>
          </a:p>
        </p:txBody>
      </p:sp>
      <p:sp>
        <p:nvSpPr>
          <p:cNvPr id="3" name="Title 2"/>
          <p:cNvSpPr>
            <a:spLocks noGrp="1"/>
          </p:cNvSpPr>
          <p:nvPr>
            <p:ph type="title"/>
          </p:nvPr>
        </p:nvSpPr>
        <p:spPr>
          <a:xfrm>
            <a:off x="457200" y="274638"/>
            <a:ext cx="8229600" cy="511156"/>
          </a:xfrm>
        </p:spPr>
        <p:txBody>
          <a:bodyPr>
            <a:normAutofit fontScale="90000"/>
          </a:bodyPr>
          <a:lstStyle/>
          <a:p>
            <a:r>
              <a:rPr lang="en-US" sz="2400" dirty="0" smtClean="0"/>
              <a:t>Find the missing number</a:t>
            </a:r>
            <a:br>
              <a:rPr lang="en-US" sz="2400" dirty="0" smtClean="0"/>
            </a:br>
            <a:endParaRPr lang="en-US" sz="2400" dirty="0"/>
          </a:p>
        </p:txBody>
      </p:sp>
      <p:graphicFrame>
        <p:nvGraphicFramePr>
          <p:cNvPr id="5" name="Table 4"/>
          <p:cNvGraphicFramePr>
            <a:graphicFrameLocks noGrp="1"/>
          </p:cNvGraphicFramePr>
          <p:nvPr/>
        </p:nvGraphicFramePr>
        <p:xfrm>
          <a:off x="928663" y="857232"/>
          <a:ext cx="3000396" cy="2001536"/>
        </p:xfrm>
        <a:graphic>
          <a:graphicData uri="http://schemas.openxmlformats.org/drawingml/2006/table">
            <a:tbl>
              <a:tblPr firstRow="1" bandRow="1">
                <a:tableStyleId>{5C22544A-7EE6-4342-B048-85BDC9FD1C3A}</a:tableStyleId>
              </a:tblPr>
              <a:tblGrid>
                <a:gridCol w="1000132"/>
                <a:gridCol w="1000132"/>
                <a:gridCol w="1000132"/>
              </a:tblGrid>
              <a:tr h="500702">
                <a:tc>
                  <a:txBody>
                    <a:bodyPr/>
                    <a:lstStyle/>
                    <a:p>
                      <a:r>
                        <a:rPr lang="en-US" dirty="0" smtClean="0"/>
                        <a:t>3</a:t>
                      </a:r>
                      <a:endParaRPr lang="en-US" dirty="0"/>
                    </a:p>
                  </a:txBody>
                  <a:tcPr/>
                </a:tc>
                <a:tc>
                  <a:txBody>
                    <a:bodyPr/>
                    <a:lstStyle/>
                    <a:p>
                      <a:r>
                        <a:rPr lang="en-US" dirty="0" smtClean="0"/>
                        <a:t>2</a:t>
                      </a:r>
                      <a:endParaRPr lang="en-US" dirty="0"/>
                    </a:p>
                  </a:txBody>
                  <a:tcPr/>
                </a:tc>
                <a:tc>
                  <a:txBody>
                    <a:bodyPr/>
                    <a:lstStyle/>
                    <a:p>
                      <a:r>
                        <a:rPr lang="en-US" dirty="0" smtClean="0"/>
                        <a:t>2</a:t>
                      </a:r>
                      <a:endParaRPr lang="en-US" dirty="0"/>
                    </a:p>
                  </a:txBody>
                  <a:tcPr/>
                </a:tc>
              </a:tr>
              <a:tr h="499430">
                <a:tc>
                  <a:txBody>
                    <a:bodyPr/>
                    <a:lstStyle/>
                    <a:p>
                      <a:r>
                        <a:rPr lang="en-US" dirty="0" smtClean="0"/>
                        <a:t>6</a:t>
                      </a:r>
                      <a:endParaRPr lang="en-US" dirty="0"/>
                    </a:p>
                  </a:txBody>
                  <a:tcPr/>
                </a:tc>
                <a:tc>
                  <a:txBody>
                    <a:bodyPr/>
                    <a:lstStyle/>
                    <a:p>
                      <a:r>
                        <a:rPr lang="en-US" dirty="0" smtClean="0"/>
                        <a:t>20</a:t>
                      </a:r>
                      <a:endParaRPr lang="en-US" dirty="0"/>
                    </a:p>
                  </a:txBody>
                  <a:tcPr/>
                </a:tc>
                <a:tc>
                  <a:txBody>
                    <a:bodyPr/>
                    <a:lstStyle/>
                    <a:p>
                      <a:r>
                        <a:rPr lang="en-US" dirty="0" smtClean="0"/>
                        <a:t>4</a:t>
                      </a:r>
                      <a:endParaRPr lang="en-US" dirty="0"/>
                    </a:p>
                  </a:txBody>
                  <a:tcPr/>
                </a:tc>
              </a:tr>
              <a:tr h="500702">
                <a:tc>
                  <a:txBody>
                    <a:bodyPr/>
                    <a:lstStyle/>
                    <a:p>
                      <a:r>
                        <a:rPr lang="en-US" dirty="0" smtClean="0"/>
                        <a:t>12</a:t>
                      </a:r>
                      <a:endParaRPr lang="en-US" dirty="0"/>
                    </a:p>
                  </a:txBody>
                  <a:tcPr/>
                </a:tc>
                <a:tc>
                  <a:txBody>
                    <a:bodyPr/>
                    <a:lstStyle/>
                    <a:p>
                      <a:r>
                        <a:rPr lang="en-US" dirty="0" smtClean="0"/>
                        <a:t>25</a:t>
                      </a:r>
                      <a:endParaRPr lang="en-US" dirty="0"/>
                    </a:p>
                  </a:txBody>
                  <a:tcPr/>
                </a:tc>
                <a:tc>
                  <a:txBody>
                    <a:bodyPr/>
                    <a:lstStyle/>
                    <a:p>
                      <a:r>
                        <a:rPr lang="en-US" dirty="0" smtClean="0"/>
                        <a:t>64</a:t>
                      </a:r>
                      <a:endParaRPr lang="en-US" dirty="0"/>
                    </a:p>
                  </a:txBody>
                  <a:tcPr/>
                </a:tc>
              </a:tr>
              <a:tr h="500702">
                <a:tc>
                  <a:txBody>
                    <a:bodyPr/>
                    <a:lstStyle/>
                    <a:p>
                      <a:r>
                        <a:rPr lang="en-US" dirty="0" smtClean="0"/>
                        <a:t>6</a:t>
                      </a:r>
                      <a:endParaRPr lang="en-US" dirty="0"/>
                    </a:p>
                  </a:txBody>
                  <a:tcPr/>
                </a:tc>
                <a:tc>
                  <a:txBody>
                    <a:bodyPr/>
                    <a:lstStyle/>
                    <a:p>
                      <a:r>
                        <a:rPr lang="en-US" dirty="0" smtClean="0"/>
                        <a:t>10</a:t>
                      </a:r>
                      <a:endParaRPr lang="en-US" dirty="0"/>
                    </a:p>
                  </a:txBody>
                  <a:tcPr/>
                </a:tc>
                <a:tc>
                  <a:txBody>
                    <a:bodyPr/>
                    <a:lstStyle/>
                    <a:p>
                      <a:r>
                        <a:rPr lang="en-US" dirty="0" smtClean="0"/>
                        <a:t>?</a:t>
                      </a:r>
                      <a:endParaRPr lang="en-US" dirty="0"/>
                    </a:p>
                  </a:txBody>
                  <a:tcPr/>
                </a:tc>
              </a:tr>
            </a:tbl>
          </a:graphicData>
        </a:graphic>
      </p:graphicFrame>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animEffect transition="in" filter="blinds(horizontal)">
                                      <p:cBhvr>
                                        <p:cTn id="7" dur="500"/>
                                        <p:tgtEl>
                                          <p:spTgt spid="2">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7" end="7"/>
                                            </p:txEl>
                                          </p:spTgt>
                                        </p:tgtEl>
                                        <p:attrNameLst>
                                          <p:attrName>style.visibility</p:attrName>
                                        </p:attrNameLst>
                                      </p:cBhvr>
                                      <p:to>
                                        <p:strVal val="visible"/>
                                      </p:to>
                                    </p:set>
                                    <p:animEffect transition="in" filter="blinds(horizontal)">
                                      <p:cBhvr>
                                        <p:cTn id="10" dur="500"/>
                                        <p:tgtEl>
                                          <p:spTgt spid="2">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8" end="8"/>
                                            </p:txEl>
                                          </p:spTgt>
                                        </p:tgtEl>
                                        <p:attrNameLst>
                                          <p:attrName>style.visibility</p:attrName>
                                        </p:attrNameLst>
                                      </p:cBhvr>
                                      <p:to>
                                        <p:strVal val="visible"/>
                                      </p:to>
                                    </p:set>
                                    <p:animEffect transition="in" filter="blinds(horizontal)">
                                      <p:cBhvr>
                                        <p:cTn id="13" dur="500"/>
                                        <p:tgtEl>
                                          <p:spTgt spid="2">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9" end="9"/>
                                            </p:txEl>
                                          </p:spTgt>
                                        </p:tgtEl>
                                        <p:attrNameLst>
                                          <p:attrName>style.visibility</p:attrName>
                                        </p:attrNameLst>
                                      </p:cBhvr>
                                      <p:to>
                                        <p:strVal val="visible"/>
                                      </p:to>
                                    </p:set>
                                    <p:animEffect transition="in" filter="blinds(horizontal)">
                                      <p:cBhvr>
                                        <p:cTn id="16"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a)10 </a:t>
            </a:r>
            <a:endParaRPr lang="en-US" dirty="0" smtClean="0"/>
          </a:p>
          <a:p>
            <a:r>
              <a:rPr lang="en-US" dirty="0" smtClean="0"/>
              <a:t>b)3</a:t>
            </a:r>
            <a:endParaRPr lang="en-US" dirty="0" smtClean="0"/>
          </a:p>
          <a:p>
            <a:r>
              <a:rPr lang="en-US" dirty="0" smtClean="0"/>
              <a:t>c)1 </a:t>
            </a:r>
            <a:endParaRPr lang="en-US" dirty="0" smtClean="0"/>
          </a:p>
          <a:p>
            <a:r>
              <a:rPr lang="en-US" dirty="0" smtClean="0"/>
              <a:t>d)34</a:t>
            </a:r>
            <a:endParaRPr lang="en-US" dirty="0"/>
          </a:p>
        </p:txBody>
      </p:sp>
      <p:sp>
        <p:nvSpPr>
          <p:cNvPr id="3" name="Title 2"/>
          <p:cNvSpPr>
            <a:spLocks noGrp="1"/>
          </p:cNvSpPr>
          <p:nvPr>
            <p:ph type="title"/>
          </p:nvPr>
        </p:nvSpPr>
        <p:spPr/>
        <p:txBody>
          <a:bodyPr>
            <a:normAutofit/>
          </a:bodyPr>
          <a:lstStyle/>
          <a:p>
            <a:r>
              <a:rPr lang="en-US" sz="2400" dirty="0" smtClean="0"/>
              <a:t>Find the missing number </a:t>
            </a:r>
            <a:endParaRPr lang="en-US" sz="2400" dirty="0"/>
          </a:p>
        </p:txBody>
      </p:sp>
      <p:pic>
        <p:nvPicPr>
          <p:cNvPr id="4" name="Picture 3" descr="Missing number 3.PNG"/>
          <p:cNvPicPr>
            <a:picLocks noChangeAspect="1"/>
          </p:cNvPicPr>
          <p:nvPr/>
        </p:nvPicPr>
        <p:blipFill>
          <a:blip r:embed="rId1"/>
          <a:stretch>
            <a:fillRect/>
          </a:stretch>
        </p:blipFill>
        <p:spPr>
          <a:xfrm>
            <a:off x="1071538" y="1571612"/>
            <a:ext cx="2857520" cy="185738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blinds(horizontal)">
                                      <p:cBhvr>
                                        <p:cTn id="7" dur="500"/>
                                        <p:tgtEl>
                                          <p:spTgt spid="2">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blinds(horizontal)">
                                      <p:cBhvr>
                                        <p:cTn id="10" dur="500"/>
                                        <p:tgtEl>
                                          <p:spTgt spid="2">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animEffect transition="in" filter="blinds(horizontal)">
                                      <p:cBhvr>
                                        <p:cTn id="13" dur="500"/>
                                        <p:tgtEl>
                                          <p:spTgt spid="2">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10" end="10"/>
                                            </p:txEl>
                                          </p:spTgt>
                                        </p:tgtEl>
                                        <p:attrNameLst>
                                          <p:attrName>style.visibility</p:attrName>
                                        </p:attrNameLst>
                                      </p:cBhvr>
                                      <p:to>
                                        <p:strVal val="visible"/>
                                      </p:to>
                                    </p:set>
                                    <p:animEffect transition="in" filter="blinds(horizontal)">
                                      <p:cBhvr>
                                        <p:cTn id="16"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a) 335 </a:t>
            </a:r>
            <a:endParaRPr lang="en-US" dirty="0" smtClean="0"/>
          </a:p>
          <a:p>
            <a:r>
              <a:rPr lang="en-US" dirty="0" smtClean="0"/>
              <a:t>b)129</a:t>
            </a:r>
            <a:endParaRPr lang="en-US" dirty="0" smtClean="0"/>
          </a:p>
          <a:p>
            <a:r>
              <a:rPr lang="en-US" dirty="0" smtClean="0"/>
              <a:t> c)431 </a:t>
            </a:r>
            <a:endParaRPr lang="en-US" dirty="0" smtClean="0"/>
          </a:p>
          <a:p>
            <a:r>
              <a:rPr lang="en-US" dirty="0" smtClean="0"/>
              <a:t>d)100</a:t>
            </a:r>
            <a:endParaRPr lang="en-US" dirty="0"/>
          </a:p>
        </p:txBody>
      </p:sp>
      <p:sp>
        <p:nvSpPr>
          <p:cNvPr id="3" name="Title 2"/>
          <p:cNvSpPr>
            <a:spLocks noGrp="1"/>
          </p:cNvSpPr>
          <p:nvPr>
            <p:ph type="title"/>
          </p:nvPr>
        </p:nvSpPr>
        <p:spPr/>
        <p:txBody>
          <a:bodyPr>
            <a:normAutofit/>
          </a:bodyPr>
          <a:lstStyle/>
          <a:p>
            <a:r>
              <a:rPr lang="en-US" sz="2400" dirty="0" smtClean="0"/>
              <a:t>Find the missing number</a:t>
            </a:r>
            <a:endParaRPr lang="en-US" sz="2400" dirty="0"/>
          </a:p>
        </p:txBody>
      </p:sp>
      <p:graphicFrame>
        <p:nvGraphicFramePr>
          <p:cNvPr id="4" name="Table 3"/>
          <p:cNvGraphicFramePr>
            <a:graphicFrameLocks noGrp="1"/>
          </p:cNvGraphicFramePr>
          <p:nvPr/>
        </p:nvGraphicFramePr>
        <p:xfrm>
          <a:off x="785787" y="1397006"/>
          <a:ext cx="3071832" cy="2389191"/>
        </p:xfrm>
        <a:graphic>
          <a:graphicData uri="http://schemas.openxmlformats.org/drawingml/2006/table">
            <a:tbl>
              <a:tblPr firstRow="1" bandRow="1">
                <a:tableStyleId>{5C22544A-7EE6-4342-B048-85BDC9FD1C3A}</a:tableStyleId>
              </a:tblPr>
              <a:tblGrid>
                <a:gridCol w="1023944"/>
                <a:gridCol w="1023944"/>
                <a:gridCol w="1023944"/>
              </a:tblGrid>
              <a:tr h="796397">
                <a:tc>
                  <a:txBody>
                    <a:bodyPr/>
                    <a:lstStyle/>
                    <a:p>
                      <a:r>
                        <a:rPr lang="en-US" dirty="0" smtClean="0"/>
                        <a:t>7</a:t>
                      </a:r>
                      <a:endParaRPr lang="en-US" dirty="0"/>
                    </a:p>
                  </a:txBody>
                  <a:tcPr/>
                </a:tc>
                <a:tc>
                  <a:txBody>
                    <a:bodyPr/>
                    <a:lstStyle/>
                    <a:p>
                      <a:r>
                        <a:rPr lang="en-US" dirty="0" smtClean="0"/>
                        <a:t>13</a:t>
                      </a:r>
                      <a:endParaRPr lang="en-US" dirty="0"/>
                    </a:p>
                  </a:txBody>
                  <a:tcPr/>
                </a:tc>
                <a:tc>
                  <a:txBody>
                    <a:bodyPr/>
                    <a:lstStyle/>
                    <a:p>
                      <a:r>
                        <a:rPr lang="en-US" dirty="0" smtClean="0"/>
                        <a:t>174</a:t>
                      </a:r>
                      <a:endParaRPr lang="en-US" dirty="0"/>
                    </a:p>
                  </a:txBody>
                  <a:tcPr/>
                </a:tc>
              </a:tr>
              <a:tr h="796397">
                <a:tc>
                  <a:txBody>
                    <a:bodyPr/>
                    <a:lstStyle/>
                    <a:p>
                      <a:r>
                        <a:rPr lang="en-US" dirty="0" smtClean="0"/>
                        <a:t>9</a:t>
                      </a:r>
                      <a:endParaRPr lang="en-US" dirty="0"/>
                    </a:p>
                  </a:txBody>
                  <a:tcPr/>
                </a:tc>
                <a:tc>
                  <a:txBody>
                    <a:bodyPr/>
                    <a:lstStyle/>
                    <a:p>
                      <a:r>
                        <a:rPr lang="en-US" dirty="0" smtClean="0"/>
                        <a:t>25</a:t>
                      </a:r>
                      <a:endParaRPr lang="en-US" dirty="0"/>
                    </a:p>
                  </a:txBody>
                  <a:tcPr/>
                </a:tc>
                <a:tc>
                  <a:txBody>
                    <a:bodyPr/>
                    <a:lstStyle/>
                    <a:p>
                      <a:r>
                        <a:rPr lang="en-US" dirty="0" smtClean="0"/>
                        <a:t>104</a:t>
                      </a:r>
                      <a:endParaRPr lang="en-US" dirty="0"/>
                    </a:p>
                  </a:txBody>
                  <a:tcPr/>
                </a:tc>
              </a:tr>
              <a:tr h="796397">
                <a:tc>
                  <a:txBody>
                    <a:bodyPr/>
                    <a:lstStyle/>
                    <a:p>
                      <a:r>
                        <a:rPr lang="en-US" dirty="0" smtClean="0"/>
                        <a:t>11</a:t>
                      </a:r>
                      <a:endParaRPr lang="en-US" dirty="0"/>
                    </a:p>
                  </a:txBody>
                  <a:tcPr/>
                </a:tc>
                <a:tc>
                  <a:txBody>
                    <a:bodyPr/>
                    <a:lstStyle/>
                    <a:p>
                      <a:r>
                        <a:rPr lang="en-US" dirty="0" smtClean="0"/>
                        <a:t>30</a:t>
                      </a:r>
                      <a:endParaRPr lang="en-US" dirty="0"/>
                    </a:p>
                  </a:txBody>
                  <a:tcPr/>
                </a:tc>
                <a:tc>
                  <a:txBody>
                    <a:bodyPr/>
                    <a:lstStyle/>
                    <a:p>
                      <a:r>
                        <a:rPr lang="en-US" dirty="0" smtClean="0"/>
                        <a:t>?</a:t>
                      </a:r>
                      <a:endParaRPr lang="en-US" dirty="0"/>
                    </a:p>
                  </a:txBody>
                  <a:tcPr/>
                </a:tc>
              </a:tr>
            </a:tbl>
          </a:graphicData>
        </a:graphic>
      </p:graphicFrame>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10" end="10"/>
                                            </p:txEl>
                                          </p:spTgt>
                                        </p:tgtEl>
                                        <p:attrNameLst>
                                          <p:attrName>style.visibility</p:attrName>
                                        </p:attrNameLst>
                                      </p:cBhvr>
                                      <p:to>
                                        <p:strVal val="visible"/>
                                      </p:to>
                                    </p:set>
                                    <p:animEffect transition="in" filter="blinds(horizontal)">
                                      <p:cBhvr>
                                        <p:cTn id="7" dur="500"/>
                                        <p:tgtEl>
                                          <p:spTgt spid="2">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11" end="11"/>
                                            </p:txEl>
                                          </p:spTgt>
                                        </p:tgtEl>
                                        <p:attrNameLst>
                                          <p:attrName>style.visibility</p:attrName>
                                        </p:attrNameLst>
                                      </p:cBhvr>
                                      <p:to>
                                        <p:strVal val="visible"/>
                                      </p:to>
                                    </p:set>
                                    <p:animEffect transition="in" filter="blinds(horizontal)">
                                      <p:cBhvr>
                                        <p:cTn id="10" dur="500"/>
                                        <p:tgtEl>
                                          <p:spTgt spid="2">
                                            <p:txEl>
                                              <p:pRg st="11" end="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12" end="12"/>
                                            </p:txEl>
                                          </p:spTgt>
                                        </p:tgtEl>
                                        <p:attrNameLst>
                                          <p:attrName>style.visibility</p:attrName>
                                        </p:attrNameLst>
                                      </p:cBhvr>
                                      <p:to>
                                        <p:strVal val="visible"/>
                                      </p:to>
                                    </p:set>
                                    <p:animEffect transition="in" filter="blinds(horizontal)">
                                      <p:cBhvr>
                                        <p:cTn id="13" dur="500"/>
                                        <p:tgtEl>
                                          <p:spTgt spid="2">
                                            <p:txEl>
                                              <p:pRg st="12" end="1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13" end="13"/>
                                            </p:txEl>
                                          </p:spTgt>
                                        </p:tgtEl>
                                        <p:attrNameLst>
                                          <p:attrName>style.visibility</p:attrName>
                                        </p:attrNameLst>
                                      </p:cBhvr>
                                      <p:to>
                                        <p:strVal val="visible"/>
                                      </p:to>
                                    </p:set>
                                    <p:animEffect transition="in" filter="blinds(horizontal)">
                                      <p:cBhvr>
                                        <p:cTn id="16"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r>
              <a:rPr lang="en-US" dirty="0" smtClean="0"/>
              <a:t>A) 15</a:t>
            </a:r>
            <a:endParaRPr lang="en-US" dirty="0" smtClean="0"/>
          </a:p>
          <a:p>
            <a:r>
              <a:rPr lang="en-US" dirty="0" smtClean="0"/>
              <a:t>B) 85</a:t>
            </a:r>
            <a:endParaRPr lang="en-US" dirty="0" smtClean="0"/>
          </a:p>
          <a:p>
            <a:r>
              <a:rPr lang="en-US" dirty="0" smtClean="0"/>
              <a:t>C) 95</a:t>
            </a:r>
            <a:endParaRPr lang="en-US" dirty="0" smtClean="0"/>
          </a:p>
          <a:p>
            <a:r>
              <a:rPr lang="en-US" dirty="0" smtClean="0"/>
              <a:t>D) 25</a:t>
            </a:r>
            <a:endParaRPr lang="en-US" dirty="0"/>
          </a:p>
        </p:txBody>
      </p:sp>
      <p:sp>
        <p:nvSpPr>
          <p:cNvPr id="3" name="Title 2"/>
          <p:cNvSpPr>
            <a:spLocks noGrp="1"/>
          </p:cNvSpPr>
          <p:nvPr>
            <p:ph type="title"/>
          </p:nvPr>
        </p:nvSpPr>
        <p:spPr/>
        <p:txBody>
          <a:bodyPr/>
          <a:lstStyle/>
          <a:p>
            <a:endParaRPr lang="en-US" dirty="0"/>
          </a:p>
        </p:txBody>
      </p:sp>
      <p:pic>
        <p:nvPicPr>
          <p:cNvPr id="5" name="Picture 4" descr="acc res 3.jpg"/>
          <p:cNvPicPr>
            <a:picLocks noChangeAspect="1"/>
          </p:cNvPicPr>
          <p:nvPr/>
        </p:nvPicPr>
        <p:blipFill>
          <a:blip r:embed="rId1"/>
          <a:stretch>
            <a:fillRect/>
          </a:stretch>
        </p:blipFill>
        <p:spPr>
          <a:xfrm>
            <a:off x="857224" y="642919"/>
            <a:ext cx="7286676" cy="285752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blinds(horizontal)">
                                      <p:cBhvr>
                                        <p:cTn id="7" dur="500"/>
                                        <p:tgtEl>
                                          <p:spTgt spid="2">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xEl>
                                              <p:pRg st="6" end="6"/>
                                            </p:txEl>
                                          </p:spTgt>
                                        </p:tgtEl>
                                        <p:attrNameLst>
                                          <p:attrName>style.visibility</p:attrName>
                                        </p:attrNameLst>
                                      </p:cBhvr>
                                      <p:to>
                                        <p:strVal val="visible"/>
                                      </p:to>
                                    </p:set>
                                    <p:animEffect transition="in" filter="blinds(horizontal)">
                                      <p:cBhvr>
                                        <p:cTn id="10" dur="500"/>
                                        <p:tgtEl>
                                          <p:spTgt spid="2">
                                            <p:txEl>
                                              <p:pRg st="6" end="6"/>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animEffect transition="in" filter="blinds(horizontal)">
                                      <p:cBhvr>
                                        <p:cTn id="13" dur="500"/>
                                        <p:tgtEl>
                                          <p:spTgt spid="2">
                                            <p:txEl>
                                              <p:pRg st="7" end="7"/>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
                                            <p:txEl>
                                              <p:pRg st="8" end="8"/>
                                            </p:txEl>
                                          </p:spTgt>
                                        </p:tgtEl>
                                        <p:attrNameLst>
                                          <p:attrName>style.visibility</p:attrName>
                                        </p:attrNameLst>
                                      </p:cBhvr>
                                      <p:to>
                                        <p:strVal val="visible"/>
                                      </p:to>
                                    </p:set>
                                    <p:animEffect transition="in" filter="blinds(horizontal)">
                                      <p:cBhvr>
                                        <p:cTn id="1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CC LAST.jpg"/>
          <p:cNvPicPr>
            <a:picLocks noGrp="1" noChangeAspect="1"/>
          </p:cNvPicPr>
          <p:nvPr>
            <p:ph idx="1"/>
          </p:nvPr>
        </p:nvPicPr>
        <p:blipFill>
          <a:blip r:embed="rId1"/>
          <a:stretch>
            <a:fillRect/>
          </a:stretch>
        </p:blipFill>
        <p:spPr>
          <a:xfrm>
            <a:off x="1000100" y="857232"/>
            <a:ext cx="6858048" cy="5357850"/>
          </a:xfrm>
        </p:spPr>
      </p:pic>
      <p:sp>
        <p:nvSpPr>
          <p:cNvPr id="3" name="Title 2"/>
          <p:cNvSpPr>
            <a:spLocks noGrp="1"/>
          </p:cNvSpPr>
          <p:nvPr>
            <p:ph type="title"/>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3" name="Title 2"/>
          <p:cNvSpPr>
            <a:spLocks noGrp="1"/>
          </p:cNvSpPr>
          <p:nvPr>
            <p:ph type="title"/>
          </p:nvPr>
        </p:nvSpPr>
        <p:spPr/>
        <p:txBody>
          <a:bodyPr>
            <a:normAutofit/>
          </a:bodyPr>
          <a:lstStyle/>
          <a:p>
            <a:r>
              <a:rPr lang="en-US" sz="2400" dirty="0" smtClean="0"/>
              <a:t>Find the missing number</a:t>
            </a:r>
            <a:endParaRPr lang="en-US" sz="2400" dirty="0"/>
          </a:p>
        </p:txBody>
      </p:sp>
      <p:pic>
        <p:nvPicPr>
          <p:cNvPr id="4" name="Picture 3" descr="missing number 2.png"/>
          <p:cNvPicPr>
            <a:picLocks noChangeAspect="1"/>
          </p:cNvPicPr>
          <p:nvPr/>
        </p:nvPicPr>
        <p:blipFill>
          <a:blip r:embed="rId1"/>
          <a:stretch>
            <a:fillRect/>
          </a:stretch>
        </p:blipFill>
        <p:spPr>
          <a:xfrm>
            <a:off x="1071540" y="1142984"/>
            <a:ext cx="5500726" cy="4500594"/>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altLang="en-US"/>
              <a:t>Question 1</a:t>
            </a:r>
            <a:endParaRPr lang="en-IN" altLang="en-US"/>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There is a number which is very peculiar. This number is three times the sum of its digits. Can you find the number.</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18</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45</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62</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27</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latin typeface="Times New Roman" panose="02020603050405020304" pitchFamily="18" charset="0"/>
                <a:cs typeface="Times New Roman" panose="02020603050405020304" pitchFamily="18" charset="0"/>
              </a:rPr>
              <a:t>A family I know has several children. Each boy in this family has as many sisters as brothers but each of the girls has twice as many brothers as sisters. How many brothers and sisters are there?</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1and 2</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2 and 3</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6 and 3</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4 and 3</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latin typeface="Times New Roman" panose="02020603050405020304" pitchFamily="18" charset="0"/>
                <a:cs typeface="Times New Roman" panose="02020603050405020304" pitchFamily="18" charset="0"/>
              </a:rPr>
              <a:t>A man carries 3 sacks with 30 mangoes each. As he crosses each toll he has to give 1 mango for each sack. He crosses total 30 tolls. How many mangoes he will have at the end.</a:t>
            </a:r>
            <a:endParaRPr lang="en-US" dirty="0" smtClean="0">
              <a:latin typeface="Times New Roman" panose="02020603050405020304" pitchFamily="18" charset="0"/>
              <a:cs typeface="Times New Roman" panose="02020603050405020304" pitchFamily="18" charset="0"/>
            </a:endParaRPr>
          </a:p>
          <a:p>
            <a:pPr marL="514350" indent="-514350">
              <a:buAutoNum type="alphaUcPeriod"/>
            </a:pPr>
            <a:r>
              <a:rPr lang="en-US" dirty="0" smtClean="0">
                <a:latin typeface="Times New Roman" panose="02020603050405020304" pitchFamily="18" charset="0"/>
                <a:cs typeface="Times New Roman" panose="02020603050405020304" pitchFamily="18" charset="0"/>
              </a:rPr>
              <a:t>30</a:t>
            </a:r>
            <a:endParaRPr lang="en-US" dirty="0" smtClean="0">
              <a:latin typeface="Times New Roman" panose="02020603050405020304" pitchFamily="18" charset="0"/>
              <a:cs typeface="Times New Roman" panose="02020603050405020304" pitchFamily="18" charset="0"/>
            </a:endParaRPr>
          </a:p>
          <a:p>
            <a:pPr marL="514350" indent="-514350">
              <a:buAutoNum type="alphaUcPeriod"/>
            </a:pPr>
            <a:r>
              <a:rPr lang="en-US" dirty="0" smtClean="0">
                <a:latin typeface="Times New Roman" panose="02020603050405020304" pitchFamily="18" charset="0"/>
                <a:cs typeface="Times New Roman" panose="02020603050405020304" pitchFamily="18" charset="0"/>
              </a:rPr>
              <a:t>0</a:t>
            </a:r>
            <a:endParaRPr lang="en-US" dirty="0" smtClean="0">
              <a:latin typeface="Times New Roman" panose="02020603050405020304" pitchFamily="18" charset="0"/>
              <a:cs typeface="Times New Roman" panose="02020603050405020304" pitchFamily="18" charset="0"/>
            </a:endParaRPr>
          </a:p>
          <a:p>
            <a:pPr marL="514350" indent="-514350">
              <a:buAutoNum type="alphaUcPeriod"/>
            </a:pPr>
            <a:r>
              <a:rPr lang="en-US" dirty="0" smtClean="0">
                <a:latin typeface="Times New Roman" panose="02020603050405020304" pitchFamily="18" charset="0"/>
                <a:cs typeface="Times New Roman" panose="02020603050405020304" pitchFamily="18" charset="0"/>
              </a:rPr>
              <a:t>25</a:t>
            </a:r>
            <a:endParaRPr lang="en-US" dirty="0" smtClean="0">
              <a:latin typeface="Times New Roman" panose="02020603050405020304" pitchFamily="18" charset="0"/>
              <a:cs typeface="Times New Roman" panose="02020603050405020304" pitchFamily="18" charset="0"/>
            </a:endParaRPr>
          </a:p>
          <a:p>
            <a:pPr marL="514350" indent="-514350">
              <a:buAutoNum type="alphaUcPeriod"/>
            </a:pPr>
            <a:r>
              <a:rPr lang="en-US" dirty="0" smtClean="0">
                <a:latin typeface="Times New Roman" panose="02020603050405020304" pitchFamily="18" charset="0"/>
                <a:cs typeface="Times New Roman" panose="02020603050405020304" pitchFamily="18" charset="0"/>
              </a:rPr>
              <a:t>20</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Fifty minutes ago if it was four times as many minutes past three ‘o'clock, how many minutes is it until six ‘o'clock?</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26 minutes</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30 minutes</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45 minutes</a:t>
            </a:r>
            <a:endParaRPr lang="en-US" dirty="0" smtClean="0">
              <a:latin typeface="Times New Roman" panose="02020603050405020304" pitchFamily="18" charset="0"/>
              <a:cs typeface="Times New Roman" panose="02020603050405020304" pitchFamily="18" charset="0"/>
            </a:endParaRPr>
          </a:p>
          <a:p>
            <a:pPr marL="514350" indent="-514350">
              <a:buFont typeface="+mj-lt"/>
              <a:buAutoNum type="alphaUcPeriod"/>
            </a:pPr>
            <a:r>
              <a:rPr lang="en-US" dirty="0" smtClean="0">
                <a:latin typeface="Times New Roman" panose="02020603050405020304" pitchFamily="18" charset="0"/>
                <a:cs typeface="Times New Roman" panose="02020603050405020304" pitchFamily="18" charset="0"/>
              </a:rPr>
              <a:t>60 minutes </a:t>
            </a:r>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1"/>
          <a:srcRect/>
          <a:stretch>
            <a:fillRect/>
          </a:stretch>
        </p:blipFill>
        <p:spPr bwMode="auto">
          <a:xfrm>
            <a:off x="714351" y="1357298"/>
            <a:ext cx="8143931" cy="5000660"/>
          </a:xfrm>
          <a:prstGeom prst="rect">
            <a:avLst/>
          </a:prstGeom>
          <a:noFill/>
          <a:ln w="9525">
            <a:noFill/>
            <a:miter lim="800000"/>
            <a:headEnd/>
            <a:tailEnd/>
          </a:ln>
          <a:effec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number can be placed in the ?</a:t>
            </a:r>
            <a:endParaRPr lang="en-US" dirty="0"/>
          </a:p>
        </p:txBody>
      </p:sp>
      <p:sp>
        <p:nvSpPr>
          <p:cNvPr id="3" name="Content Placeholder 2"/>
          <p:cNvSpPr>
            <a:spLocks noGrp="1"/>
          </p:cNvSpPr>
          <p:nvPr>
            <p:ph idx="1"/>
          </p:nvPr>
        </p:nvSpPr>
        <p:spPr>
          <a:xfrm>
            <a:off x="0" y="785794"/>
            <a:ext cx="9144000" cy="6072206"/>
          </a:xfrm>
        </p:spPr>
        <p:txBody>
          <a:bodyPr>
            <a:normAutofit fontScale="85000" lnSpcReduction="20000"/>
          </a:bodyPr>
          <a:lstStyle/>
          <a:p>
            <a:pPr marL="514350" indent="-514350">
              <a:buNone/>
            </a:pPr>
            <a:endParaRPr lang="en-US" dirty="0" smtClean="0"/>
          </a:p>
          <a:p>
            <a:pPr marL="514350" indent="-514350">
              <a:buNone/>
            </a:pPr>
            <a:r>
              <a:rPr lang="en-US" dirty="0" smtClean="0"/>
              <a:t>                 </a:t>
            </a:r>
            <a:endParaRPr lang="en-US" dirty="0" smtClean="0"/>
          </a:p>
          <a:p>
            <a:pPr marL="514350" indent="-514350">
              <a:buNone/>
            </a:pPr>
            <a:r>
              <a:rPr lang="en-US" dirty="0" smtClean="0"/>
              <a:t>                  2                                  3                                   6</a:t>
            </a:r>
            <a:endParaRPr lang="en-US" dirty="0" smtClean="0"/>
          </a:p>
          <a:p>
            <a:pPr marL="514350" indent="-514350">
              <a:buNone/>
            </a:pPr>
            <a:r>
              <a:rPr lang="en-US" dirty="0" smtClean="0"/>
              <a:t>     </a:t>
            </a:r>
            <a:endParaRPr lang="en-US" dirty="0" smtClean="0"/>
          </a:p>
          <a:p>
            <a:pPr marL="514350" indent="-514350">
              <a:buNone/>
            </a:pPr>
            <a:r>
              <a:rPr lang="en-US" dirty="0" smtClean="0"/>
              <a:t>   </a:t>
            </a:r>
            <a:endParaRPr lang="en-US" dirty="0" smtClean="0"/>
          </a:p>
          <a:p>
            <a:pPr marL="514350" indent="-514350">
              <a:buNone/>
            </a:pPr>
            <a:r>
              <a:rPr lang="en-US" dirty="0" smtClean="0"/>
              <a:t>      3                          2     4                           2     3                            5</a:t>
            </a:r>
            <a:endParaRPr lang="en-US" dirty="0" smtClean="0"/>
          </a:p>
          <a:p>
            <a:pPr marL="514350" indent="-514350">
              <a:buNone/>
            </a:pPr>
            <a:endParaRPr lang="en-US" dirty="0" smtClean="0"/>
          </a:p>
          <a:p>
            <a:pPr marL="514350" indent="-514350">
              <a:buNone/>
            </a:pPr>
            <a:endParaRPr lang="en-US" dirty="0" smtClean="0"/>
          </a:p>
          <a:p>
            <a:pPr marL="514350" indent="-514350">
              <a:buNone/>
            </a:pPr>
            <a:r>
              <a:rPr lang="en-US" dirty="0" smtClean="0"/>
              <a:t>                  4                                   5                                   4           </a:t>
            </a:r>
            <a:endParaRPr lang="en-US" dirty="0" smtClean="0"/>
          </a:p>
          <a:p>
            <a:pPr marL="514350" indent="-514350">
              <a:buAutoNum type="alphaUcPeriod"/>
            </a:pPr>
            <a:endParaRPr lang="en-US" dirty="0" smtClean="0"/>
          </a:p>
          <a:p>
            <a:pPr marL="514350" indent="-514350">
              <a:buAutoNum type="alphaUcPeriod"/>
            </a:pPr>
            <a:r>
              <a:rPr lang="en-US" dirty="0" smtClean="0"/>
              <a:t>123</a:t>
            </a:r>
            <a:endParaRPr lang="en-US" dirty="0" smtClean="0"/>
          </a:p>
          <a:p>
            <a:pPr marL="514350" indent="-514350">
              <a:buAutoNum type="alphaUcPeriod"/>
            </a:pPr>
            <a:r>
              <a:rPr lang="en-US" dirty="0" smtClean="0"/>
              <a:t>33</a:t>
            </a:r>
            <a:endParaRPr lang="en-US" dirty="0" smtClean="0"/>
          </a:p>
          <a:p>
            <a:pPr marL="514350" indent="-514350">
              <a:buAutoNum type="alphaUcPeriod"/>
            </a:pPr>
            <a:r>
              <a:rPr lang="en-US" dirty="0" smtClean="0"/>
              <a:t>90</a:t>
            </a:r>
            <a:endParaRPr lang="en-US" dirty="0" smtClean="0"/>
          </a:p>
          <a:p>
            <a:pPr marL="514350" indent="-514350">
              <a:buAutoNum type="alphaUcPeriod"/>
            </a:pPr>
            <a:r>
              <a:rPr lang="en-US" dirty="0" smtClean="0"/>
              <a:t>86</a:t>
            </a:r>
            <a:endParaRPr lang="en-US" dirty="0" smtClean="0"/>
          </a:p>
          <a:p>
            <a:pPr>
              <a:buNone/>
            </a:pPr>
            <a:endParaRPr lang="en-US" dirty="0" smtClean="0"/>
          </a:p>
        </p:txBody>
      </p:sp>
      <p:sp>
        <p:nvSpPr>
          <p:cNvPr id="4" name="Oval 3"/>
          <p:cNvSpPr/>
          <p:nvPr/>
        </p:nvSpPr>
        <p:spPr>
          <a:xfrm>
            <a:off x="714348" y="2000240"/>
            <a:ext cx="1928826" cy="200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33</a:t>
            </a:r>
            <a:endParaRPr lang="en-US" sz="2800" dirty="0"/>
          </a:p>
        </p:txBody>
      </p:sp>
      <p:sp>
        <p:nvSpPr>
          <p:cNvPr id="5" name="Oval 4"/>
          <p:cNvSpPr/>
          <p:nvPr/>
        </p:nvSpPr>
        <p:spPr>
          <a:xfrm>
            <a:off x="3571868" y="2000240"/>
            <a:ext cx="1928826" cy="200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54</a:t>
            </a:r>
            <a:endParaRPr lang="en-US" sz="2800" dirty="0"/>
          </a:p>
        </p:txBody>
      </p:sp>
      <p:sp>
        <p:nvSpPr>
          <p:cNvPr id="6" name="Oval 5"/>
          <p:cNvSpPr/>
          <p:nvPr/>
        </p:nvSpPr>
        <p:spPr>
          <a:xfrm>
            <a:off x="6357950" y="2000240"/>
            <a:ext cx="1928826" cy="2000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a:t>
            </a:r>
            <a:endParaRPr lang="en-US" sz="28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blinds(horizontal)">
                                      <p:cBhvr>
                                        <p:cTn id="7" dur="500"/>
                                        <p:tgtEl>
                                          <p:spTgt spid="3">
                                            <p:txEl>
                                              <p:pRg st="10" end="1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blinds(horizontal)">
                                      <p:cBhvr>
                                        <p:cTn id="10" dur="500"/>
                                        <p:tgtEl>
                                          <p:spTgt spid="3">
                                            <p:txEl>
                                              <p:pRg st="11" end="1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blinds(horizontal)">
                                      <p:cBhvr>
                                        <p:cTn id="13" dur="500"/>
                                        <p:tgtEl>
                                          <p:spTgt spid="3">
                                            <p:txEl>
                                              <p:pRg st="12" end="1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blinds(horizontal)">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1"/>
          <a:srcRect/>
          <a:stretch>
            <a:fillRect/>
          </a:stretch>
        </p:blipFill>
        <p:spPr bwMode="auto">
          <a:xfrm>
            <a:off x="571473" y="357166"/>
            <a:ext cx="8072494" cy="6072230"/>
          </a:xfrm>
          <a:prstGeom prst="rect">
            <a:avLst/>
          </a:prstGeom>
          <a:noFill/>
          <a:ln w="9525">
            <a:noFill/>
            <a:miter lim="800000"/>
            <a:headEnd/>
            <a:tailEnd/>
          </a:ln>
          <a:effectLst/>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en-IN" altLang="en-US">
                <a:sym typeface="+mn-ea"/>
              </a:rPr>
              <a:t>Question 2</a:t>
            </a:r>
            <a:endParaRPr lang="en-US"/>
          </a:p>
        </p:txBody>
      </p:sp>
      <p:sp>
        <p:nvSpPr>
          <p:cNvPr id="5" name="Content Placeholder 4"/>
          <p:cNvSpPr>
            <a:spLocks noGrp="1"/>
          </p:cNvSpPr>
          <p:nvPr>
            <p:ph idx="1"/>
          </p:nvPr>
        </p:nvSpPr>
        <p:spPr>
          <a:xfrm>
            <a:off x="457200" y="1417955"/>
            <a:ext cx="8229600" cy="4886325"/>
          </a:xfrm>
        </p:spPr>
        <p:txBody>
          <a:bodyPr>
            <a:normAutofit fontScale="90000" lnSpcReduction="10000"/>
          </a:bodyPr>
          <a:p>
            <a:pPr marL="0" indent="0">
              <a:buNone/>
            </a:pPr>
            <a:r>
              <a:rPr lang="en-IN" altLang="en-US"/>
              <a:t>Eight friends P, Q, R, S, T, U, V and W, are sitting in the same order anticlockwise around a circular table at equal distance between them with all facing centre of the table. If Q is sitting in the south-east, then in which direction is W sitting?</a:t>
            </a:r>
            <a:endParaRPr lang="en-IN" altLang="en-US"/>
          </a:p>
          <a:p>
            <a:pPr marL="0" indent="0">
              <a:buNone/>
            </a:pPr>
            <a:endParaRPr lang="en-IN" altLang="en-US"/>
          </a:p>
          <a:p>
            <a:pPr marL="514350" indent="-514350">
              <a:buFont typeface="+mj-lt"/>
              <a:buAutoNum type="alphaUcPeriod"/>
            </a:pPr>
            <a:r>
              <a:rPr lang="en-IN" altLang="en-US"/>
              <a:t>North-east</a:t>
            </a:r>
            <a:endParaRPr lang="en-IN" altLang="en-US"/>
          </a:p>
          <a:p>
            <a:pPr marL="514350" indent="-514350">
              <a:buFont typeface="+mj-lt"/>
              <a:buAutoNum type="alphaUcPeriod"/>
            </a:pPr>
            <a:r>
              <a:rPr lang="en-IN" altLang="en-US"/>
              <a:t>North</a:t>
            </a:r>
            <a:endParaRPr lang="en-IN" altLang="en-US"/>
          </a:p>
          <a:p>
            <a:pPr marL="514350" indent="-514350">
              <a:buFont typeface="+mj-lt"/>
              <a:buAutoNum type="alphaUcPeriod"/>
            </a:pPr>
            <a:r>
              <a:rPr lang="en-IN" altLang="en-US"/>
              <a:t>South-west</a:t>
            </a:r>
            <a:endParaRPr lang="en-IN" altLang="en-US"/>
          </a:p>
          <a:p>
            <a:pPr marL="514350" indent="-514350">
              <a:buFont typeface="+mj-lt"/>
              <a:buAutoNum type="alphaUcPeriod"/>
            </a:pPr>
            <a:r>
              <a:rPr lang="en-IN" altLang="en-US"/>
              <a:t>South</a:t>
            </a:r>
            <a:endParaRPr lang="en-IN" altLang="en-US"/>
          </a:p>
          <a:p>
            <a:pPr marL="0" indent="0">
              <a:buNone/>
            </a:pP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00950" y="5087264"/>
            <a:ext cx="1543050" cy="913486"/>
          </a:xfrm>
          <a:prstGeom prst="rect">
            <a:avLst/>
          </a:prstGeom>
        </p:spPr>
      </p:pic>
      <p:sp>
        <p:nvSpPr>
          <p:cNvPr id="5" name="TextBox 4"/>
          <p:cNvSpPr txBox="1"/>
          <p:nvPr/>
        </p:nvSpPr>
        <p:spPr>
          <a:xfrm>
            <a:off x="3030249" y="1085850"/>
            <a:ext cx="4570701" cy="553085"/>
          </a:xfrm>
          <a:prstGeom prst="rect">
            <a:avLst/>
          </a:prstGeom>
          <a:noFill/>
        </p:spPr>
        <p:txBody>
          <a:bodyPr wrap="square">
            <a:spAutoFit/>
          </a:bodyPr>
          <a:lstStyle/>
          <a:p>
            <a:r>
              <a:rPr lang="en-IN" sz="3000" b="1" i="0" dirty="0">
                <a:solidFill>
                  <a:srgbClr val="000000"/>
                </a:solidFill>
                <a:effectLst/>
                <a:latin typeface="OpenSans"/>
              </a:rPr>
              <a:t>Question 2</a:t>
            </a:r>
            <a:endParaRPr lang="en-IN" sz="3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1616765"/>
            <a:ext cx="3144633" cy="42849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pPr algn="l"/>
            <a:r>
              <a:rPr lang="en-IN" altLang="en-US"/>
              <a:t>Question </a:t>
            </a:r>
            <a:r>
              <a:rPr lang="en-US" altLang="en-IN"/>
              <a:t>4</a:t>
            </a:r>
            <a:endParaRPr lang="en-US" altLang="en-IN"/>
          </a:p>
        </p:txBody>
      </p:sp>
      <p:sp>
        <p:nvSpPr>
          <p:cNvPr id="5" name="Content Placeholder 4"/>
          <p:cNvSpPr>
            <a:spLocks noGrp="1"/>
          </p:cNvSpPr>
          <p:nvPr>
            <p:ph idx="1"/>
          </p:nvPr>
        </p:nvSpPr>
        <p:spPr/>
        <p:txBody>
          <a:bodyPr>
            <a:noAutofit/>
          </a:bodyPr>
          <a:p>
            <a:pPr marL="0" indent="0">
              <a:buNone/>
            </a:pPr>
            <a:r>
              <a:rPr lang="en-US" sz="1800"/>
              <a:t>An Art and Culture exhibition is being organised in Pondicherry. 5 different states will represent their art in the exhibition during six days of a week, starting Monday and ending on Saturday. One of these days shall be a rest day. - The five participating states include - Andhra Pradesh, mango, Punjab, Uttarakhand and Gujarat - Only one state can put up their exhibition per day - The rest day is between the days when Andhra Pradesh and Gujarat exhibit their art - Punjab will put up their art work right before Uttrakhand - There is a gap of 2 days between Gujarat and Punjab’s exhibition. Gujarat organised the exhibition before Punjab - mango does not organise the exhibition on Saturday</a:t>
            </a:r>
            <a:r>
              <a:rPr lang="en-IN" altLang="en-US" sz="1800"/>
              <a:t>.</a:t>
            </a:r>
            <a:endParaRPr lang="en-US" sz="1800"/>
          </a:p>
          <a:p>
            <a:pPr marL="0" indent="0">
              <a:buNone/>
            </a:pPr>
            <a:r>
              <a:rPr lang="en-US" sz="1800"/>
              <a:t> Which is the rest day?  </a:t>
            </a:r>
            <a:endParaRPr lang="en-US" sz="1800"/>
          </a:p>
          <a:p>
            <a:pPr marL="457200" indent="-457200">
              <a:buFont typeface="+mj-lt"/>
              <a:buAutoNum type="alphaUcPeriod"/>
            </a:pPr>
            <a:r>
              <a:rPr lang="en-US" sz="1800"/>
              <a:t>Monday</a:t>
            </a:r>
            <a:endParaRPr lang="en-US" sz="1800"/>
          </a:p>
          <a:p>
            <a:pPr marL="457200" indent="-457200">
              <a:buFont typeface="+mj-lt"/>
              <a:buAutoNum type="alphaUcPeriod"/>
            </a:pPr>
            <a:r>
              <a:rPr lang="en-US" sz="1800"/>
              <a:t> Wednesday</a:t>
            </a:r>
            <a:endParaRPr lang="en-US" sz="1800"/>
          </a:p>
          <a:p>
            <a:pPr marL="457200" indent="-457200">
              <a:buFont typeface="+mj-lt"/>
              <a:buAutoNum type="alphaUcPeriod"/>
            </a:pPr>
            <a:r>
              <a:rPr lang="en-US" sz="1800"/>
              <a:t> Saturday </a:t>
            </a:r>
            <a:endParaRPr lang="en-US" sz="1800"/>
          </a:p>
          <a:p>
            <a:pPr marL="457200" indent="-457200">
              <a:buFont typeface="+mj-lt"/>
              <a:buAutoNum type="alphaUcPeriod"/>
            </a:pPr>
            <a:r>
              <a:rPr lang="en-US" sz="1800"/>
              <a:t> Friday </a:t>
            </a:r>
            <a:endParaRPr lang="en-US" sz="1800"/>
          </a:p>
          <a:p>
            <a:pPr marL="457200" indent="-457200">
              <a:buFont typeface="+mj-lt"/>
              <a:buAutoNum type="alphaUcPeriod"/>
            </a:pPr>
            <a:r>
              <a:rPr lang="en-US" sz="1800"/>
              <a:t> Tuesday</a:t>
            </a:r>
            <a:endParaRPr lang="en-US" sz="1800"/>
          </a:p>
          <a:p>
            <a:pPr marL="0" indent="0">
              <a:buNone/>
            </a:pPr>
            <a:endParaRPr lang="en-US"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600950" y="5087264"/>
            <a:ext cx="1543050" cy="913486"/>
          </a:xfrm>
          <a:prstGeom prst="rect">
            <a:avLst/>
          </a:prstGeom>
        </p:spPr>
      </p:pic>
      <p:sp>
        <p:nvSpPr>
          <p:cNvPr id="5" name="TextBox 4"/>
          <p:cNvSpPr txBox="1"/>
          <p:nvPr/>
        </p:nvSpPr>
        <p:spPr>
          <a:xfrm>
            <a:off x="2627659" y="532765"/>
            <a:ext cx="4570701" cy="553085"/>
          </a:xfrm>
          <a:prstGeom prst="rect">
            <a:avLst/>
          </a:prstGeom>
          <a:noFill/>
        </p:spPr>
        <p:txBody>
          <a:bodyPr wrap="square">
            <a:spAutoFit/>
          </a:bodyPr>
          <a:lstStyle/>
          <a:p>
            <a:r>
              <a:rPr lang="en-IN" sz="3000" b="1" i="0" dirty="0">
                <a:solidFill>
                  <a:srgbClr val="000000"/>
                </a:solidFill>
                <a:effectLst/>
                <a:latin typeface="OpenSans"/>
              </a:rPr>
              <a:t>Question </a:t>
            </a:r>
            <a:r>
              <a:rPr lang="en-US" altLang="en-IN" sz="3000" b="1" i="0" dirty="0">
                <a:solidFill>
                  <a:srgbClr val="000000"/>
                </a:solidFill>
                <a:effectLst/>
                <a:latin typeface="OpenSans"/>
              </a:rPr>
              <a:t>5</a:t>
            </a:r>
            <a:endParaRPr lang="en-US" altLang="en-IN" sz="3000" b="1" i="0" dirty="0">
              <a:solidFill>
                <a:srgbClr val="000000"/>
              </a:solidFill>
              <a:effectLst/>
              <a:latin typeface="OpenSans"/>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50" y="1595648"/>
            <a:ext cx="4371975" cy="432393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number can be placed in the ?</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marL="514350" indent="-514350">
              <a:buNone/>
            </a:pPr>
            <a:endParaRPr lang="en-US" dirty="0" smtClean="0"/>
          </a:p>
          <a:p>
            <a:pPr marL="514350" indent="-514350">
              <a:buNone/>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r>
              <a:rPr lang="en-US" dirty="0" smtClean="0"/>
              <a:t>16</a:t>
            </a:r>
            <a:endParaRPr lang="en-US" dirty="0" smtClean="0"/>
          </a:p>
          <a:p>
            <a:pPr marL="514350" indent="-514350">
              <a:buAutoNum type="alphaUcPeriod"/>
            </a:pPr>
            <a:r>
              <a:rPr lang="en-US" dirty="0" smtClean="0"/>
              <a:t>14</a:t>
            </a:r>
            <a:endParaRPr lang="en-US" dirty="0" smtClean="0"/>
          </a:p>
          <a:p>
            <a:pPr marL="514350" indent="-514350">
              <a:buAutoNum type="alphaUcPeriod"/>
            </a:pPr>
            <a:r>
              <a:rPr lang="en-US" dirty="0" smtClean="0"/>
              <a:t>20</a:t>
            </a:r>
            <a:endParaRPr lang="en-US" dirty="0" smtClean="0"/>
          </a:p>
          <a:p>
            <a:pPr marL="514350" indent="-514350">
              <a:buAutoNum type="alphaUcPeriod"/>
            </a:pPr>
            <a:r>
              <a:rPr lang="en-US" dirty="0" smtClean="0"/>
              <a:t>18</a:t>
            </a:r>
            <a:endParaRPr lang="en-US" dirty="0" smtClean="0"/>
          </a:p>
        </p:txBody>
      </p:sp>
      <p:graphicFrame>
        <p:nvGraphicFramePr>
          <p:cNvPr id="4" name="Table 3"/>
          <p:cNvGraphicFramePr>
            <a:graphicFrameLocks noGrp="1"/>
          </p:cNvGraphicFramePr>
          <p:nvPr/>
        </p:nvGraphicFramePr>
        <p:xfrm>
          <a:off x="642911" y="1643055"/>
          <a:ext cx="4000527" cy="2786085"/>
        </p:xfrm>
        <a:graphic>
          <a:graphicData uri="http://schemas.openxmlformats.org/drawingml/2006/table">
            <a:tbl>
              <a:tblPr firstRow="1" bandRow="1">
                <a:tableStyleId>{5C22544A-7EE6-4342-B048-85BDC9FD1C3A}</a:tableStyleId>
              </a:tblPr>
              <a:tblGrid>
                <a:gridCol w="1333509"/>
                <a:gridCol w="1333509"/>
                <a:gridCol w="1333509"/>
              </a:tblGrid>
              <a:tr h="928695">
                <a:tc>
                  <a:txBody>
                    <a:bodyPr/>
                    <a:lstStyle/>
                    <a:p>
                      <a:r>
                        <a:rPr lang="en-US" sz="3200" dirty="0" smtClean="0"/>
                        <a:t>6</a:t>
                      </a:r>
                      <a:endParaRPr lang="en-US" sz="3200" dirty="0"/>
                    </a:p>
                  </a:txBody>
                  <a:tcPr/>
                </a:tc>
                <a:tc>
                  <a:txBody>
                    <a:bodyPr/>
                    <a:lstStyle/>
                    <a:p>
                      <a:r>
                        <a:rPr lang="en-US" sz="3200" dirty="0" smtClean="0"/>
                        <a:t>18</a:t>
                      </a:r>
                      <a:endParaRPr lang="en-US" sz="3200" dirty="0"/>
                    </a:p>
                  </a:txBody>
                  <a:tcPr/>
                </a:tc>
                <a:tc>
                  <a:txBody>
                    <a:bodyPr/>
                    <a:lstStyle/>
                    <a:p>
                      <a:r>
                        <a:rPr lang="en-US" sz="3200" dirty="0" smtClean="0"/>
                        <a:t>54</a:t>
                      </a:r>
                      <a:endParaRPr lang="en-US" sz="3200" dirty="0"/>
                    </a:p>
                  </a:txBody>
                  <a:tcPr/>
                </a:tc>
              </a:tr>
              <a:tr h="928695">
                <a:tc>
                  <a:txBody>
                    <a:bodyPr/>
                    <a:lstStyle/>
                    <a:p>
                      <a:r>
                        <a:rPr lang="en-US" sz="3200" dirty="0" smtClean="0"/>
                        <a:t>4</a:t>
                      </a:r>
                      <a:endParaRPr lang="en-US" sz="3200" dirty="0"/>
                    </a:p>
                  </a:txBody>
                  <a:tcPr/>
                </a:tc>
                <a:tc>
                  <a:txBody>
                    <a:bodyPr/>
                    <a:lstStyle/>
                    <a:p>
                      <a:r>
                        <a:rPr lang="en-US" sz="3200" dirty="0" smtClean="0"/>
                        <a:t>17</a:t>
                      </a:r>
                      <a:endParaRPr lang="en-US" sz="3200" dirty="0"/>
                    </a:p>
                  </a:txBody>
                  <a:tcPr/>
                </a:tc>
                <a:tc>
                  <a:txBody>
                    <a:bodyPr/>
                    <a:lstStyle/>
                    <a:p>
                      <a:r>
                        <a:rPr lang="en-US" sz="3200" dirty="0" smtClean="0"/>
                        <a:t>34</a:t>
                      </a:r>
                      <a:endParaRPr lang="en-US" sz="3200" dirty="0"/>
                    </a:p>
                  </a:txBody>
                  <a:tcPr/>
                </a:tc>
              </a:tr>
              <a:tr h="928695">
                <a:tc>
                  <a:txBody>
                    <a:bodyPr/>
                    <a:lstStyle/>
                    <a:p>
                      <a:r>
                        <a:rPr lang="en-US" sz="3200" dirty="0" smtClean="0"/>
                        <a:t>8</a:t>
                      </a:r>
                      <a:endParaRPr lang="en-US" sz="3200" dirty="0"/>
                    </a:p>
                  </a:txBody>
                  <a:tcPr/>
                </a:tc>
                <a:tc>
                  <a:txBody>
                    <a:bodyPr/>
                    <a:lstStyle/>
                    <a:p>
                      <a:r>
                        <a:rPr lang="en-US" sz="3200" dirty="0" smtClean="0"/>
                        <a:t>4</a:t>
                      </a:r>
                      <a:endParaRPr lang="en-US" sz="3200" dirty="0"/>
                    </a:p>
                  </a:txBody>
                  <a:tcPr/>
                </a:tc>
                <a:tc>
                  <a:txBody>
                    <a:bodyPr/>
                    <a:lstStyle/>
                    <a:p>
                      <a:r>
                        <a:rPr lang="en-US" sz="3200" dirty="0" smtClean="0"/>
                        <a:t>?</a:t>
                      </a:r>
                      <a:endParaRPr lang="en-US" sz="3200" dirty="0"/>
                    </a:p>
                  </a:txBody>
                  <a:tcPr/>
                </a:tc>
              </a:tr>
            </a:tbl>
          </a:graphicData>
        </a:graphic>
      </p:graphicFrame>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linds(horizontal)">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number can be placed in the ?</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None/>
            </a:pPr>
            <a:r>
              <a:rPr lang="en-US" dirty="0" smtClean="0"/>
              <a:t>              6                                   8                                    10</a:t>
            </a:r>
            <a:endParaRPr lang="en-US" dirty="0" smtClean="0"/>
          </a:p>
          <a:p>
            <a:pPr marL="514350" indent="-514350">
              <a:buAutoNum type="alphaUcPeriod"/>
            </a:pPr>
            <a:endParaRPr lang="en-US" dirty="0" smtClean="0"/>
          </a:p>
          <a:p>
            <a:pPr marL="514350" indent="-514350">
              <a:buNone/>
            </a:pPr>
            <a:endParaRPr lang="en-US" dirty="0" smtClean="0"/>
          </a:p>
          <a:p>
            <a:pPr marL="514350" indent="-514350">
              <a:buNone/>
            </a:pPr>
            <a:r>
              <a:rPr lang="en-US" dirty="0" smtClean="0"/>
              <a:t>    7                      5           9                  7              11                  9</a:t>
            </a:r>
            <a:endParaRPr lang="en-US" dirty="0" smtClean="0"/>
          </a:p>
          <a:p>
            <a:pPr marL="514350" indent="-514350">
              <a:buNone/>
            </a:pPr>
            <a:endParaRPr lang="en-US" dirty="0" smtClean="0"/>
          </a:p>
          <a:p>
            <a:pPr marL="514350" indent="-514350">
              <a:buAutoNum type="alphaUcPeriod"/>
            </a:pPr>
            <a:endParaRPr lang="en-US" dirty="0" smtClean="0"/>
          </a:p>
          <a:p>
            <a:pPr marL="514350" indent="-514350">
              <a:buNone/>
            </a:pPr>
            <a:endParaRPr lang="en-US" dirty="0" smtClean="0"/>
          </a:p>
          <a:p>
            <a:pPr marL="514350" indent="-514350">
              <a:buAutoNum type="alphaUcPeriod"/>
            </a:pPr>
            <a:r>
              <a:rPr lang="en-US" dirty="0" smtClean="0"/>
              <a:t>77</a:t>
            </a:r>
            <a:endParaRPr lang="en-US" dirty="0" smtClean="0"/>
          </a:p>
          <a:p>
            <a:pPr marL="514350" indent="-514350">
              <a:buAutoNum type="alphaUcPeriod"/>
            </a:pPr>
            <a:r>
              <a:rPr lang="en-US" dirty="0" smtClean="0"/>
              <a:t>81</a:t>
            </a:r>
            <a:endParaRPr lang="en-US" dirty="0" smtClean="0"/>
          </a:p>
          <a:p>
            <a:pPr marL="514350" indent="-514350">
              <a:buAutoNum type="alphaUcPeriod"/>
            </a:pPr>
            <a:r>
              <a:rPr lang="en-US" dirty="0" smtClean="0"/>
              <a:t>87</a:t>
            </a:r>
            <a:endParaRPr lang="en-US" dirty="0" smtClean="0"/>
          </a:p>
          <a:p>
            <a:pPr marL="514350" indent="-514350">
              <a:buAutoNum type="alphaUcPeriod"/>
            </a:pPr>
            <a:r>
              <a:rPr lang="en-US" dirty="0" smtClean="0"/>
              <a:t>71</a:t>
            </a:r>
            <a:endParaRPr lang="en-US" dirty="0" smtClean="0"/>
          </a:p>
          <a:p>
            <a:endParaRPr lang="en-US" dirty="0"/>
          </a:p>
        </p:txBody>
      </p:sp>
      <p:sp>
        <p:nvSpPr>
          <p:cNvPr id="4" name="Flowchart: Merge 3"/>
          <p:cNvSpPr/>
          <p:nvPr/>
        </p:nvSpPr>
        <p:spPr>
          <a:xfrm>
            <a:off x="714349" y="2071678"/>
            <a:ext cx="2000264" cy="1714512"/>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smtClean="0"/>
          </a:p>
          <a:p>
            <a:pPr algn="ctr"/>
            <a:r>
              <a:rPr lang="en-US" sz="2400" dirty="0" smtClean="0"/>
              <a:t>41</a:t>
            </a:r>
            <a:endParaRPr lang="en-US" sz="2400" dirty="0" smtClean="0"/>
          </a:p>
        </p:txBody>
      </p:sp>
      <p:sp>
        <p:nvSpPr>
          <p:cNvPr id="5" name="Flowchart: Merge 4"/>
          <p:cNvSpPr/>
          <p:nvPr/>
        </p:nvSpPr>
        <p:spPr>
          <a:xfrm>
            <a:off x="3286117" y="2071678"/>
            <a:ext cx="2000264" cy="1714512"/>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smtClean="0"/>
          </a:p>
          <a:p>
            <a:pPr algn="ctr"/>
            <a:r>
              <a:rPr lang="en-US" sz="2400" dirty="0" smtClean="0"/>
              <a:t>?</a:t>
            </a:r>
            <a:endParaRPr lang="en-US" sz="2400" dirty="0"/>
          </a:p>
        </p:txBody>
      </p:sp>
      <p:sp>
        <p:nvSpPr>
          <p:cNvPr id="6" name="Flowchart: Merge 5"/>
          <p:cNvSpPr/>
          <p:nvPr/>
        </p:nvSpPr>
        <p:spPr>
          <a:xfrm>
            <a:off x="6072199" y="2071678"/>
            <a:ext cx="2000264" cy="1714512"/>
          </a:xfrm>
          <a:prstGeom prst="flowChartMerg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smtClean="0"/>
          </a:p>
          <a:p>
            <a:pPr algn="ctr"/>
            <a:r>
              <a:rPr lang="en-US" sz="2400" dirty="0" smtClean="0"/>
              <a:t>109</a:t>
            </a:r>
            <a:endParaRPr lang="en-US" sz="2400" dirty="0"/>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blinds(horizontal)">
                                      <p:cBhvr>
                                        <p:cTn id="7" dur="500"/>
                                        <p:tgtEl>
                                          <p:spTgt spid="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8" end="8"/>
                                            </p:txEl>
                                          </p:spTgt>
                                        </p:tgtEl>
                                        <p:attrNameLst>
                                          <p:attrName>style.visibility</p:attrName>
                                        </p:attrNameLst>
                                      </p:cBhvr>
                                      <p:to>
                                        <p:strVal val="visible"/>
                                      </p:to>
                                    </p:set>
                                    <p:animEffect transition="in" filter="blinds(horizontal)">
                                      <p:cBhvr>
                                        <p:cTn id="10" dur="500"/>
                                        <p:tgtEl>
                                          <p:spTgt spid="3">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animEffect transition="in" filter="blinds(horizontal)">
                                      <p:cBhvr>
                                        <p:cTn id="13" dur="500"/>
                                        <p:tgtEl>
                                          <p:spTgt spid="3">
                                            <p:txEl>
                                              <p:pRg st="9" end="9"/>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10" end="10"/>
                                            </p:txEl>
                                          </p:spTgt>
                                        </p:tgtEl>
                                        <p:attrNameLst>
                                          <p:attrName>style.visibility</p:attrName>
                                        </p:attrNameLst>
                                      </p:cBhvr>
                                      <p:to>
                                        <p:strVal val="visible"/>
                                      </p:to>
                                    </p:set>
                                    <p:animEffect transition="in" filter="blinds(horizontal)">
                                      <p:cBhvr>
                                        <p:cTn id="1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What number can be placed in the ?</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marL="514350" indent="-514350">
              <a:buNone/>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endParaRPr lang="en-US" dirty="0" smtClean="0"/>
          </a:p>
          <a:p>
            <a:pPr marL="514350" indent="-514350">
              <a:buAutoNum type="alphaUcPeriod"/>
            </a:pPr>
            <a:r>
              <a:rPr lang="en-US" dirty="0" smtClean="0"/>
              <a:t>8</a:t>
            </a:r>
            <a:endParaRPr lang="en-US" dirty="0" smtClean="0"/>
          </a:p>
          <a:p>
            <a:pPr marL="514350" indent="-514350">
              <a:buAutoNum type="alphaUcPeriod"/>
            </a:pPr>
            <a:r>
              <a:rPr lang="en-US" dirty="0" smtClean="0"/>
              <a:t>4</a:t>
            </a:r>
            <a:endParaRPr lang="en-US" dirty="0" smtClean="0"/>
          </a:p>
          <a:p>
            <a:pPr marL="514350" indent="-514350">
              <a:buAutoNum type="alphaUcPeriod"/>
            </a:pPr>
            <a:r>
              <a:rPr lang="en-US" dirty="0" smtClean="0"/>
              <a:t>5</a:t>
            </a:r>
            <a:endParaRPr lang="en-US" dirty="0" smtClean="0"/>
          </a:p>
          <a:p>
            <a:pPr marL="514350" indent="-514350">
              <a:buAutoNum type="alphaUcPeriod"/>
            </a:pPr>
            <a:r>
              <a:rPr lang="en-US" dirty="0" smtClean="0"/>
              <a:t>3</a:t>
            </a:r>
            <a:endParaRPr lang="en-US" dirty="0"/>
          </a:p>
        </p:txBody>
      </p:sp>
      <p:graphicFrame>
        <p:nvGraphicFramePr>
          <p:cNvPr id="4" name="Table 3"/>
          <p:cNvGraphicFramePr>
            <a:graphicFrameLocks noGrp="1"/>
          </p:cNvGraphicFramePr>
          <p:nvPr/>
        </p:nvGraphicFramePr>
        <p:xfrm>
          <a:off x="928662" y="1500180"/>
          <a:ext cx="4286280" cy="2857521"/>
        </p:xfrm>
        <a:graphic>
          <a:graphicData uri="http://schemas.openxmlformats.org/drawingml/2006/table">
            <a:tbl>
              <a:tblPr firstRow="1" bandRow="1">
                <a:tableStyleId>{5C22544A-7EE6-4342-B048-85BDC9FD1C3A}</a:tableStyleId>
              </a:tblPr>
              <a:tblGrid>
                <a:gridCol w="1071570"/>
                <a:gridCol w="1071570"/>
                <a:gridCol w="1071570"/>
                <a:gridCol w="1071570"/>
              </a:tblGrid>
              <a:tr h="952507">
                <a:tc>
                  <a:txBody>
                    <a:bodyPr/>
                    <a:lstStyle/>
                    <a:p>
                      <a:r>
                        <a:rPr lang="en-US" sz="3200" dirty="0" smtClean="0"/>
                        <a:t>41</a:t>
                      </a:r>
                      <a:endParaRPr lang="en-US" sz="3200" dirty="0"/>
                    </a:p>
                  </a:txBody>
                  <a:tcPr/>
                </a:tc>
                <a:tc>
                  <a:txBody>
                    <a:bodyPr/>
                    <a:lstStyle/>
                    <a:p>
                      <a:r>
                        <a:rPr lang="en-US" sz="3200" dirty="0" smtClean="0"/>
                        <a:t>22</a:t>
                      </a:r>
                      <a:endParaRPr lang="en-US" sz="3200" dirty="0"/>
                    </a:p>
                  </a:txBody>
                  <a:tcPr/>
                </a:tc>
                <a:tc>
                  <a:txBody>
                    <a:bodyPr/>
                    <a:lstStyle/>
                    <a:p>
                      <a:r>
                        <a:rPr lang="en-IN" altLang="en-US" sz="3200" dirty="0"/>
                        <a:t>33</a:t>
                      </a:r>
                      <a:endParaRPr lang="en-IN" altLang="en-US" sz="3200" dirty="0"/>
                    </a:p>
                  </a:txBody>
                  <a:tcPr/>
                </a:tc>
                <a:tc>
                  <a:txBody>
                    <a:bodyPr/>
                    <a:lstStyle/>
                    <a:p>
                      <a:r>
                        <a:rPr lang="en-IN" altLang="en-US" sz="3200" dirty="0"/>
                        <a:t>25</a:t>
                      </a:r>
                      <a:endParaRPr lang="en-IN" altLang="en-US" sz="3200" dirty="0"/>
                    </a:p>
                  </a:txBody>
                  <a:tcPr/>
                </a:tc>
              </a:tr>
              <a:tr h="952507">
                <a:tc>
                  <a:txBody>
                    <a:bodyPr/>
                    <a:lstStyle/>
                    <a:p>
                      <a:r>
                        <a:rPr lang="en-US" sz="3200" dirty="0" smtClean="0"/>
                        <a:t>19</a:t>
                      </a:r>
                      <a:endParaRPr lang="en-US" sz="3200" dirty="0"/>
                    </a:p>
                  </a:txBody>
                  <a:tcPr/>
                </a:tc>
                <a:tc>
                  <a:txBody>
                    <a:bodyPr/>
                    <a:lstStyle/>
                    <a:p>
                      <a:r>
                        <a:rPr lang="en-US" sz="3200" dirty="0" smtClean="0"/>
                        <a:t>20</a:t>
                      </a:r>
                      <a:endParaRPr lang="en-US" sz="3200" dirty="0"/>
                    </a:p>
                  </a:txBody>
                  <a:tcPr/>
                </a:tc>
                <a:tc>
                  <a:txBody>
                    <a:bodyPr/>
                    <a:lstStyle/>
                    <a:p>
                      <a:r>
                        <a:rPr lang="en-US" sz="3200" dirty="0" smtClean="0"/>
                        <a:t>13</a:t>
                      </a:r>
                      <a:endParaRPr lang="en-US" sz="3200" dirty="0"/>
                    </a:p>
                  </a:txBody>
                  <a:tcPr/>
                </a:tc>
                <a:tc>
                  <a:txBody>
                    <a:bodyPr/>
                    <a:lstStyle/>
                    <a:p>
                      <a:r>
                        <a:rPr lang="en-US" sz="3200" dirty="0" smtClean="0"/>
                        <a:t>?</a:t>
                      </a:r>
                      <a:endParaRPr lang="en-US" sz="3200" dirty="0"/>
                    </a:p>
                  </a:txBody>
                  <a:tcPr/>
                </a:tc>
              </a:tr>
              <a:tr h="952507">
                <a:tc>
                  <a:txBody>
                    <a:bodyPr/>
                    <a:lstStyle/>
                    <a:p>
                      <a:r>
                        <a:rPr lang="en-US" sz="3200" dirty="0" smtClean="0"/>
                        <a:t>14</a:t>
                      </a:r>
                      <a:endParaRPr lang="en-US" sz="3200" dirty="0"/>
                    </a:p>
                  </a:txBody>
                  <a:tcPr/>
                </a:tc>
                <a:tc>
                  <a:txBody>
                    <a:bodyPr/>
                    <a:lstStyle/>
                    <a:p>
                      <a:r>
                        <a:rPr lang="en-US" sz="3200" dirty="0" smtClean="0"/>
                        <a:t>10</a:t>
                      </a:r>
                      <a:endParaRPr lang="en-US" sz="3200" dirty="0"/>
                    </a:p>
                  </a:txBody>
                  <a:tcPr/>
                </a:tc>
                <a:tc>
                  <a:txBody>
                    <a:bodyPr/>
                    <a:lstStyle/>
                    <a:p>
                      <a:r>
                        <a:rPr lang="en-US" sz="3200" dirty="0" smtClean="0"/>
                        <a:t>8</a:t>
                      </a:r>
                      <a:endParaRPr lang="en-US" sz="3200" dirty="0"/>
                    </a:p>
                  </a:txBody>
                  <a:tcPr/>
                </a:tc>
                <a:tc>
                  <a:txBody>
                    <a:bodyPr/>
                    <a:lstStyle/>
                    <a:p>
                      <a:r>
                        <a:rPr lang="en-US" sz="3200" dirty="0" smtClean="0"/>
                        <a:t>3</a:t>
                      </a:r>
                      <a:r>
                        <a:rPr lang="en-IN" altLang="en-US" sz="3200" dirty="0" smtClean="0"/>
                        <a:t>0</a:t>
                      </a:r>
                      <a:endParaRPr lang="en-IN" altLang="en-US" sz="3200" dirty="0" smtClean="0"/>
                    </a:p>
                  </a:txBody>
                  <a:tcPr/>
                </a:tc>
              </a:tr>
            </a:tbl>
          </a:graphicData>
        </a:graphic>
      </p:graphicFrame>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15206" y="5929330"/>
            <a:ext cx="1928794" cy="9286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linds(horizontal)">
                                      <p:cBhvr>
                                        <p:cTn id="7" dur="500"/>
                                        <p:tgtEl>
                                          <p:spTgt spid="3">
                                            <p:txEl>
                                              <p:pRg st="6" end="6"/>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blinds(horizontal)">
                                      <p:cBhvr>
                                        <p:cTn id="10" dur="500"/>
                                        <p:tgtEl>
                                          <p:spTgt spid="3">
                                            <p:txEl>
                                              <p:pRg st="7" end="7"/>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blinds(horizontal)">
                                      <p:cBhvr>
                                        <p:cTn id="13" dur="500"/>
                                        <p:tgtEl>
                                          <p:spTgt spid="3">
                                            <p:txEl>
                                              <p:pRg st="8" end="8"/>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blinds(horizontal)">
                                      <p:cBhvr>
                                        <p:cTn id="1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2969</Words>
  <Application>WPS Presentation</Application>
  <PresentationFormat>On-screen Show (4:3)</PresentationFormat>
  <Paragraphs>367</Paragraphs>
  <Slides>25</Slides>
  <Notes>17</Notes>
  <HiddenSlides>0</HiddenSlides>
  <MMClips>0</MMClips>
  <ScaleCrop>false</ScaleCrop>
  <HeadingPairs>
    <vt:vector size="6" baseType="variant">
      <vt:variant>
        <vt:lpstr>已用的字体</vt:lpstr>
      </vt:variant>
      <vt:variant>
        <vt:i4>13</vt:i4>
      </vt:variant>
      <vt:variant>
        <vt:lpstr>主题</vt:lpstr>
      </vt:variant>
      <vt:variant>
        <vt:i4>3</vt:i4>
      </vt:variant>
      <vt:variant>
        <vt:lpstr>幻灯片标题</vt:lpstr>
      </vt:variant>
      <vt:variant>
        <vt:i4>25</vt:i4>
      </vt:variant>
    </vt:vector>
  </HeadingPairs>
  <TitlesOfParts>
    <vt:vector size="41" baseType="lpstr">
      <vt:lpstr>Arial</vt:lpstr>
      <vt:lpstr>SimSun</vt:lpstr>
      <vt:lpstr>Wingdings</vt:lpstr>
      <vt:lpstr>Wingdings 3</vt:lpstr>
      <vt:lpstr>Verdana</vt:lpstr>
      <vt:lpstr>Wingdings 2</vt:lpstr>
      <vt:lpstr>Times New Roman</vt:lpstr>
      <vt:lpstr>Microsoft YaHei</vt:lpstr>
      <vt:lpstr>Arial Unicode MS</vt:lpstr>
      <vt:lpstr>Calibri</vt:lpstr>
      <vt:lpstr>Lucida Sans Unicode</vt:lpstr>
      <vt:lpstr>OpenSans</vt:lpstr>
      <vt:lpstr>Segoe Print</vt:lpstr>
      <vt:lpstr>Office Theme</vt:lpstr>
      <vt:lpstr>1_Office Theme</vt:lpstr>
      <vt:lpstr>Concourse</vt:lpstr>
      <vt:lpstr>PUZZLES</vt:lpstr>
      <vt:lpstr>Question 1</vt:lpstr>
      <vt:lpstr>Question 2</vt:lpstr>
      <vt:lpstr>PowerPoint 演示文稿</vt:lpstr>
      <vt:lpstr>Question 3</vt:lpstr>
      <vt:lpstr>PowerPoint 演示文稿</vt:lpstr>
      <vt:lpstr>What number can be placed in the ?</vt:lpstr>
      <vt:lpstr>What number can be placed in the ?</vt:lpstr>
      <vt:lpstr>What number can be placed in the ?</vt:lpstr>
      <vt:lpstr>What number can be placed in the ?</vt:lpstr>
      <vt:lpstr>What number can be placed in the ?</vt:lpstr>
      <vt:lpstr>What number can be placed in the ?</vt:lpstr>
      <vt:lpstr>Select the number from given options which can be placed at ?            a)12 b)14 c)17 d)18 </vt:lpstr>
      <vt:lpstr>Find the missing number </vt:lpstr>
      <vt:lpstr>Find the missing number </vt:lpstr>
      <vt:lpstr>Find the missing number</vt:lpstr>
      <vt:lpstr>PowerPoint 演示文稿</vt:lpstr>
      <vt:lpstr>PowerPoint 演示文稿</vt:lpstr>
      <vt:lpstr>Find the missing number</vt:lpstr>
      <vt:lpstr>PowerPoint 演示文稿</vt:lpstr>
      <vt:lpstr>PowerPoint 演示文稿</vt:lpstr>
      <vt:lpstr>PowerPoint 演示文稿</vt:lpstr>
      <vt:lpstr>PowerPoint 演示文稿</vt:lpstr>
      <vt:lpstr>What number can be placed in the ?</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PUZZLES</dc:title>
  <dc:creator>Zechariah</dc:creator>
  <cp:lastModifiedBy>Keerthika</cp:lastModifiedBy>
  <cp:revision>16</cp:revision>
  <dcterms:created xsi:type="dcterms:W3CDTF">2024-11-05T01:30:00Z</dcterms:created>
  <dcterms:modified xsi:type="dcterms:W3CDTF">2024-11-11T06:35:02Z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7CE558ECBA354BC7B6C820A455AF9EF6_12</vt:lpwstr>
  </property>
  <property fmtid="{D5CDD505-2E9C-101B-9397-08002B2CF9AE}" pid="3" name="KSOProductBuildVer">
    <vt:lpwstr>1033-12.2.0.18607</vt:lpwstr>
  </property>
</Properties>
</file>