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1"/>
  </p:notesMasterIdLst>
  <p:handoutMasterIdLst>
    <p:handoutMasterId r:id="rId52"/>
  </p:handoutMasterIdLst>
  <p:sldIdLst>
    <p:sldId id="421" r:id="rId2"/>
    <p:sldId id="426" r:id="rId3"/>
    <p:sldId id="468" r:id="rId4"/>
    <p:sldId id="430" r:id="rId5"/>
    <p:sldId id="433" r:id="rId6"/>
    <p:sldId id="432" r:id="rId7"/>
    <p:sldId id="431" r:id="rId8"/>
    <p:sldId id="470" r:id="rId9"/>
    <p:sldId id="471" r:id="rId10"/>
    <p:sldId id="472" r:id="rId11"/>
    <p:sldId id="473" r:id="rId12"/>
    <p:sldId id="474" r:id="rId13"/>
    <p:sldId id="475" r:id="rId14"/>
    <p:sldId id="476" r:id="rId15"/>
    <p:sldId id="477" r:id="rId16"/>
    <p:sldId id="478" r:id="rId17"/>
    <p:sldId id="479" r:id="rId18"/>
    <p:sldId id="458" r:id="rId19"/>
    <p:sldId id="459" r:id="rId20"/>
    <p:sldId id="460" r:id="rId21"/>
    <p:sldId id="461" r:id="rId22"/>
    <p:sldId id="487" r:id="rId23"/>
    <p:sldId id="462" r:id="rId24"/>
    <p:sldId id="488" r:id="rId25"/>
    <p:sldId id="489" r:id="rId26"/>
    <p:sldId id="463" r:id="rId27"/>
    <p:sldId id="464" r:id="rId28"/>
    <p:sldId id="465" r:id="rId29"/>
    <p:sldId id="467" r:id="rId30"/>
    <p:sldId id="466" r:id="rId31"/>
    <p:sldId id="440" r:id="rId32"/>
    <p:sldId id="449" r:id="rId33"/>
    <p:sldId id="452" r:id="rId34"/>
    <p:sldId id="451" r:id="rId35"/>
    <p:sldId id="450" r:id="rId36"/>
    <p:sldId id="455" r:id="rId37"/>
    <p:sldId id="454" r:id="rId38"/>
    <p:sldId id="453" r:id="rId39"/>
    <p:sldId id="457" r:id="rId40"/>
    <p:sldId id="428" r:id="rId41"/>
    <p:sldId id="437" r:id="rId42"/>
    <p:sldId id="480" r:id="rId43"/>
    <p:sldId id="481" r:id="rId44"/>
    <p:sldId id="482" r:id="rId45"/>
    <p:sldId id="483" r:id="rId46"/>
    <p:sldId id="484" r:id="rId47"/>
    <p:sldId id="485" r:id="rId48"/>
    <p:sldId id="486" r:id="rId49"/>
    <p:sldId id="289" r:id="rId50"/>
  </p:sldIdLst>
  <p:sldSz cx="12192000" cy="6858000"/>
  <p:notesSz cx="6858000" cy="9144000"/>
  <p:embeddedFontLst>
    <p:embeddedFont>
      <p:font typeface="Roboto" panose="020B0604020202020204" charset="0"/>
      <p:regular r:id="rId53"/>
      <p:bold r:id="rId54"/>
      <p:italic r:id="rId55"/>
    </p:embeddedFont>
    <p:embeddedFont>
      <p:font typeface="montserrat" panose="020B0604020202020204" charset="0"/>
      <p:regular r:id="rId56"/>
      <p:bold r:id="rId57"/>
      <p:italic r:id="rId58"/>
      <p:boldItalic r:id="rId59"/>
    </p:embeddedFont>
    <p:embeddedFont>
      <p:font typeface="Nunito Sans" panose="020B0604020202020204" charset="0"/>
      <p:regular r:id="rId60"/>
      <p:bold r:id="rId61"/>
      <p:italic r:id="rId62"/>
      <p:boldItalic r:id="rId63"/>
    </p:embeddedFont>
    <p:embeddedFont>
      <p:font typeface="Monotype Corsiva" panose="03010101010201010101" pitchFamily="66" charset="0"/>
      <p:italic r:id="rId64"/>
    </p:embeddedFont>
    <p:embeddedFont>
      <p:font typeface="Calibri" panose="020F0502020204030204" pitchFamily="34" charset="0"/>
      <p:regular r:id="rId65"/>
      <p:bold r:id="rId66"/>
      <p:italic r:id="rId67"/>
      <p:bold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3C1F"/>
    <a:srgbClr val="000000"/>
    <a:srgbClr val="D94333"/>
    <a:srgbClr val="CB5541"/>
    <a:srgbClr val="D56837"/>
    <a:srgbClr val="F05136"/>
    <a:srgbClr val="E5E5E5"/>
    <a:srgbClr val="525252"/>
    <a:srgbClr val="1A1A1A"/>
    <a:srgbClr val="4A4A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1C092-623C-448F-BB63-37066A1C765B}" v="3" dt="2023-07-24T01:32:44.776"/>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50730" autoAdjust="0"/>
  </p:normalViewPr>
  <p:slideViewPr>
    <p:cSldViewPr>
      <p:cViewPr varScale="1">
        <p:scale>
          <a:sx n="36" d="100"/>
          <a:sy n="36" d="100"/>
        </p:scale>
        <p:origin x="96" y="42"/>
      </p:cViewPr>
      <p:guideLst>
        <p:guide orient="horz" pos="698"/>
        <p:guide pos="6000"/>
      </p:guideLst>
    </p:cSldViewPr>
  </p:slideViewPr>
  <p:notesTextViewPr>
    <p:cViewPr>
      <p:scale>
        <a:sx n="100" d="100"/>
        <a:sy n="100" d="100"/>
      </p:scale>
      <p:origin x="0" y="0"/>
    </p:cViewPr>
  </p:notesTextViewPr>
  <p:sorterViewPr>
    <p:cViewPr>
      <p:scale>
        <a:sx n="40" d="100"/>
        <a:sy n="4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1.fntdata"/><Relationship Id="rId68"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openxmlformats.org/officeDocument/2006/relationships/font" Target="fonts/font14.fntdata"/><Relationship Id="rId5" Type="http://schemas.openxmlformats.org/officeDocument/2006/relationships/slide" Target="slides/slide4.xml"/><Relationship Id="rId61" Type="http://schemas.openxmlformats.org/officeDocument/2006/relationships/font" Target="fonts/font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font" Target="fonts/font1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 Id="rId67"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font" Target="fonts/font1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font" Target="fonts/font8.fntdata"/><Relationship Id="rId65" Type="http://schemas.openxmlformats.org/officeDocument/2006/relationships/font" Target="fonts/font13.fntdata"/><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11/14/2024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effectLst/>
                <a:latin typeface="Roboto" panose="02000000000000000000" pitchFamily="2" charset="0"/>
              </a:rPr>
              <a:t>Answer:</a:t>
            </a:r>
            <a:r>
              <a:rPr lang="en-US" b="0" i="0" dirty="0">
                <a:effectLst/>
                <a:latin typeface="Roboto" panose="02000000000000000000" pitchFamily="2" charset="0"/>
              </a:rPr>
              <a:t> A</a:t>
            </a:r>
          </a:p>
          <a:p>
            <a:pPr algn="l"/>
            <a:r>
              <a:rPr lang="en-US" b="1" i="0" dirty="0">
                <a:effectLst/>
                <a:latin typeface="Roboto" panose="02000000000000000000" pitchFamily="2" charset="0"/>
              </a:rPr>
              <a:t>Explanation:</a:t>
            </a:r>
            <a:endParaRPr lang="en-US" b="0" i="0" dirty="0">
              <a:effectLst/>
              <a:latin typeface="Roboto" panose="02000000000000000000" pitchFamily="2" charset="0"/>
            </a:endParaRPr>
          </a:p>
          <a:p>
            <a:pPr algn="l"/>
            <a:r>
              <a:rPr lang="en-US" b="0" i="0" dirty="0">
                <a:effectLst/>
                <a:latin typeface="Roboto" panose="02000000000000000000" pitchFamily="2" charset="0"/>
              </a:rPr>
              <a:t>Sidharth Malhotra satisfies the second criteria because, as stated in the rules, He was 19 years old on </a:t>
            </a:r>
            <a:r>
              <a:rPr lang="en-US" b="0" i="0" dirty="0" err="1">
                <a:effectLst/>
                <a:latin typeface="Roboto" panose="02000000000000000000" pitchFamily="2" charset="0"/>
              </a:rPr>
              <a:t>january</a:t>
            </a:r>
            <a:r>
              <a:rPr lang="en-US" b="0" i="0" dirty="0">
                <a:effectLst/>
                <a:latin typeface="Roboto" panose="02000000000000000000" pitchFamily="2" charset="0"/>
              </a:rPr>
              <a:t> 15th, 2021. Additionally, he satisfies the first, third, and fourth standards by earning 78 percent on the 12th grade exam, 76 percent on the entrance exam, and the ability to spend 25,000 for admission. he would therefore be accepted into the Medical </a:t>
            </a:r>
            <a:r>
              <a:rPr lang="en-US" b="0" i="0" dirty="0" err="1" smtClean="0">
                <a:effectLst/>
                <a:latin typeface="Roboto" panose="02000000000000000000" pitchFamily="2" charset="0"/>
              </a:rPr>
              <a:t>College.j</a:t>
            </a:r>
            <a:endParaRPr lang="en-US" b="0" i="0" dirty="0">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dirty="0"/>
          </a:p>
        </p:txBody>
      </p:sp>
    </p:spTree>
    <p:extLst>
      <p:ext uri="{BB962C8B-B14F-4D97-AF65-F5344CB8AC3E}">
        <p14:creationId xmlns:p14="http://schemas.microsoft.com/office/powerpoint/2010/main" val="986813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43434"/>
                </a:solidFill>
                <a:effectLst/>
                <a:latin typeface="Roboto" panose="02000000000000000000" pitchFamily="2" charset="0"/>
              </a:rPr>
              <a:t>Answer:</a:t>
            </a:r>
            <a:r>
              <a:rPr lang="en-US" b="0" i="0" dirty="0">
                <a:solidFill>
                  <a:srgbClr val="343434"/>
                </a:solidFill>
                <a:effectLst/>
                <a:latin typeface="Roboto" panose="02000000000000000000" pitchFamily="2" charset="0"/>
              </a:rPr>
              <a:t> Not Admitted</a:t>
            </a:r>
          </a:p>
          <a:p>
            <a:pPr algn="l"/>
            <a:r>
              <a:rPr lang="en-US" b="1" i="0" dirty="0">
                <a:solidFill>
                  <a:srgbClr val="343434"/>
                </a:solidFill>
                <a:effectLst/>
                <a:latin typeface="Roboto" panose="02000000000000000000" pitchFamily="2" charset="0"/>
              </a:rPr>
              <a:t>Explanation:</a:t>
            </a:r>
            <a:endParaRPr lang="en-US" b="0" i="0" dirty="0">
              <a:solidFill>
                <a:srgbClr val="343434"/>
              </a:solidFill>
              <a:effectLst/>
              <a:latin typeface="Roboto" panose="02000000000000000000" pitchFamily="2" charset="0"/>
            </a:endParaRPr>
          </a:p>
          <a:p>
            <a:pPr algn="l"/>
            <a:r>
              <a:rPr lang="en-US" b="0" i="0" dirty="0">
                <a:solidFill>
                  <a:srgbClr val="343434"/>
                </a:solidFill>
                <a:effectLst/>
                <a:latin typeface="Roboto" panose="02000000000000000000" pitchFamily="2" charset="0"/>
              </a:rPr>
              <a:t>As mentioned in the standards, Rishabh Pant was 18 years old on 21st May 2018, he does not fulfill the second standard. he fulfills the first and fourth standard as he scored 80% in his 12th standard science exams with Math and can also pay 25,000 for his admission fee. But he fails to fulfill the third standard of scoring 70% marks in entrance examination. As he fails to fulfill the second and third standards he cannot be admitted to the Medical College.</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dirty="0"/>
          </a:p>
        </p:txBody>
      </p:sp>
    </p:spTree>
    <p:extLst>
      <p:ext uri="{BB962C8B-B14F-4D97-AF65-F5344CB8AC3E}">
        <p14:creationId xmlns:p14="http://schemas.microsoft.com/office/powerpoint/2010/main" val="1431676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43434"/>
                </a:solidFill>
                <a:effectLst/>
                <a:latin typeface="Roboto" panose="02000000000000000000" pitchFamily="2" charset="0"/>
              </a:rPr>
              <a:t>Answer:</a:t>
            </a:r>
            <a:r>
              <a:rPr lang="en-US" b="0" i="0" dirty="0">
                <a:solidFill>
                  <a:srgbClr val="343434"/>
                </a:solidFill>
                <a:effectLst/>
                <a:latin typeface="Roboto" panose="02000000000000000000" pitchFamily="2" charset="0"/>
              </a:rPr>
              <a:t> D</a:t>
            </a:r>
          </a:p>
          <a:p>
            <a:pPr algn="l"/>
            <a:r>
              <a:rPr lang="en-US" b="1" i="0" dirty="0">
                <a:solidFill>
                  <a:srgbClr val="343434"/>
                </a:solidFill>
                <a:effectLst/>
                <a:latin typeface="Roboto" panose="02000000000000000000" pitchFamily="2" charset="0"/>
              </a:rPr>
              <a:t>Explanation:</a:t>
            </a:r>
            <a:r>
              <a:rPr lang="en-US" b="0" i="0" dirty="0">
                <a:solidFill>
                  <a:srgbClr val="343434"/>
                </a:solidFill>
                <a:effectLst/>
                <a:latin typeface="Roboto" panose="02000000000000000000" pitchFamily="2" charset="0"/>
              </a:rPr>
              <a:t/>
            </a:r>
            <a:br>
              <a:rPr lang="en-US" b="0" i="0" dirty="0">
                <a:solidFill>
                  <a:srgbClr val="343434"/>
                </a:solidFill>
                <a:effectLst/>
                <a:latin typeface="Roboto" panose="02000000000000000000" pitchFamily="2" charset="0"/>
              </a:rPr>
            </a:br>
            <a:r>
              <a:rPr lang="en-US" b="0" i="0" dirty="0">
                <a:solidFill>
                  <a:srgbClr val="343434"/>
                </a:solidFill>
                <a:effectLst/>
                <a:latin typeface="Roboto" panose="02000000000000000000" pitchFamily="2" charset="0"/>
              </a:rPr>
              <a:t>The data is insufficient to answer the issue based on the information provided in the question and the standards specified above. Ayushi met the first and third requirements by successfully earning excellent scores in both the entrance exam and higher secondary exam. She also satisfies the second requirement because she was 20 years old on June 30, 2010. However, no information is provided on the entrance cost. The information provided in the data is therefore insufficient.</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21</a:t>
            </a:fld>
            <a:endParaRPr lang="en-US" dirty="0"/>
          </a:p>
        </p:txBody>
      </p:sp>
    </p:spTree>
    <p:extLst>
      <p:ext uri="{BB962C8B-B14F-4D97-AF65-F5344CB8AC3E}">
        <p14:creationId xmlns:p14="http://schemas.microsoft.com/office/powerpoint/2010/main" val="2381457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sng" dirty="0">
                <a:solidFill>
                  <a:srgbClr val="343434"/>
                </a:solidFill>
                <a:effectLst/>
                <a:latin typeface="montserrat" panose="00000500000000000000" pitchFamily="2" charset="0"/>
              </a:rPr>
              <a:t>Answer: C</a:t>
            </a:r>
            <a:endParaRPr lang="en-US" b="0" i="0" u="sng" dirty="0">
              <a:solidFill>
                <a:srgbClr val="343434"/>
              </a:solidFill>
              <a:effectLst/>
              <a:latin typeface="montserrat" panose="00000500000000000000" pitchFamily="2" charset="0"/>
            </a:endParaRPr>
          </a:p>
          <a:p>
            <a:pPr algn="l"/>
            <a:r>
              <a:rPr lang="en-US" b="1" i="0" u="sng" dirty="0">
                <a:solidFill>
                  <a:srgbClr val="343434"/>
                </a:solidFill>
                <a:effectLst/>
                <a:latin typeface="montserrat" panose="00000500000000000000" pitchFamily="2" charset="0"/>
              </a:rPr>
              <a:t>Explanation</a:t>
            </a:r>
            <a:r>
              <a:rPr lang="en-US" b="0" i="0" u="sng" dirty="0">
                <a:solidFill>
                  <a:srgbClr val="343434"/>
                </a:solidFill>
                <a:effectLst/>
                <a:latin typeface="montserrat" panose="00000500000000000000" pitchFamily="2" charset="0"/>
              </a:rPr>
              <a:t>:</a:t>
            </a:r>
          </a:p>
          <a:p>
            <a:pPr algn="l"/>
            <a:r>
              <a:rPr lang="en-US" b="0" i="0" dirty="0">
                <a:solidFill>
                  <a:srgbClr val="343434"/>
                </a:solidFill>
                <a:effectLst/>
                <a:latin typeface="Roboto" panose="02000000000000000000" pitchFamily="2" charset="0"/>
              </a:rPr>
              <a:t>The incident C is the most serious one. If the four boys in a group will ask forcefully something to a girl then there are chances of feeling insecure or uncomfortable by any one.</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dirty="0"/>
          </a:p>
        </p:txBody>
      </p:sp>
    </p:spTree>
    <p:extLst>
      <p:ext uri="{BB962C8B-B14F-4D97-AF65-F5344CB8AC3E}">
        <p14:creationId xmlns:p14="http://schemas.microsoft.com/office/powerpoint/2010/main" val="730914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43434"/>
                </a:solidFill>
                <a:effectLst/>
                <a:latin typeface="Roboto" panose="02000000000000000000" pitchFamily="2" charset="0"/>
              </a:rPr>
              <a:t>Answer :</a:t>
            </a:r>
            <a:r>
              <a:rPr lang="en-US" sz="1200" b="0" i="0" dirty="0">
                <a:solidFill>
                  <a:srgbClr val="343434"/>
                </a:solidFill>
                <a:effectLst/>
                <a:latin typeface="Roboto" panose="02000000000000000000" pitchFamily="2" charset="0"/>
              </a:rPr>
              <a:t> Not to be called the interview</a:t>
            </a:r>
          </a:p>
          <a:p>
            <a:pPr algn="l"/>
            <a:r>
              <a:rPr lang="en-US" sz="1200" b="1" i="0" dirty="0">
                <a:solidFill>
                  <a:srgbClr val="343434"/>
                </a:solidFill>
                <a:effectLst/>
                <a:latin typeface="Roboto" panose="02000000000000000000" pitchFamily="2" charset="0"/>
              </a:rPr>
              <a:t>Explanation : </a:t>
            </a:r>
            <a:r>
              <a:rPr lang="en-US" sz="1200" b="0" i="0" dirty="0">
                <a:solidFill>
                  <a:srgbClr val="343434"/>
                </a:solidFill>
                <a:effectLst/>
                <a:latin typeface="Roboto" panose="02000000000000000000" pitchFamily="2" charset="0"/>
              </a:rPr>
              <a:t>Sachin Tendulkar  does not qualify for interview as he did not pass </a:t>
            </a:r>
            <a:r>
              <a:rPr lang="en-US" sz="1200" b="0" i="0" dirty="0" err="1">
                <a:solidFill>
                  <a:srgbClr val="343434"/>
                </a:solidFill>
                <a:effectLst/>
                <a:latin typeface="Roboto" panose="02000000000000000000" pitchFamily="2" charset="0"/>
              </a:rPr>
              <a:t>B.Sc</a:t>
            </a:r>
            <a:r>
              <a:rPr lang="en-US" sz="1200" b="0" i="0" dirty="0">
                <a:solidFill>
                  <a:srgbClr val="343434"/>
                </a:solidFill>
                <a:effectLst/>
                <a:latin typeface="Roboto" panose="02000000000000000000" pitchFamily="2" charset="0"/>
              </a:rPr>
              <a:t> with Chemistry, Botany or Zoology.</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26</a:t>
            </a:fld>
            <a:endParaRPr lang="en-US" dirty="0"/>
          </a:p>
        </p:txBody>
      </p:sp>
    </p:spTree>
    <p:extLst>
      <p:ext uri="{BB962C8B-B14F-4D97-AF65-F5344CB8AC3E}">
        <p14:creationId xmlns:p14="http://schemas.microsoft.com/office/powerpoint/2010/main" val="36637951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43434"/>
                </a:solidFill>
                <a:effectLst/>
                <a:latin typeface="Roboto" panose="02000000000000000000" pitchFamily="2" charset="0"/>
              </a:rPr>
              <a:t>Answer:</a:t>
            </a:r>
            <a:r>
              <a:rPr lang="en-US" sz="1200" b="0" i="0" dirty="0">
                <a:solidFill>
                  <a:srgbClr val="343434"/>
                </a:solidFill>
                <a:effectLst/>
                <a:latin typeface="Roboto" panose="02000000000000000000" pitchFamily="2" charset="0"/>
              </a:rPr>
              <a:t> Data inadequate</a:t>
            </a:r>
          </a:p>
          <a:p>
            <a:pPr algn="l"/>
            <a:r>
              <a:rPr lang="en-US" sz="1200" b="1" i="0" dirty="0">
                <a:solidFill>
                  <a:srgbClr val="343434"/>
                </a:solidFill>
                <a:effectLst/>
                <a:latin typeface="Roboto" panose="02000000000000000000" pitchFamily="2" charset="0"/>
              </a:rPr>
              <a:t>Explanation :</a:t>
            </a:r>
            <a:r>
              <a:rPr lang="en-US" sz="1200" b="0" i="0" dirty="0">
                <a:solidFill>
                  <a:srgbClr val="343434"/>
                </a:solidFill>
                <a:effectLst/>
                <a:latin typeface="Roboto" panose="02000000000000000000" pitchFamily="2" charset="0"/>
              </a:rPr>
              <a:t> Age of the candidate is not given.</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27</a:t>
            </a:fld>
            <a:endParaRPr lang="en-US" dirty="0"/>
          </a:p>
        </p:txBody>
      </p:sp>
    </p:spTree>
    <p:extLst>
      <p:ext uri="{BB962C8B-B14F-4D97-AF65-F5344CB8AC3E}">
        <p14:creationId xmlns:p14="http://schemas.microsoft.com/office/powerpoint/2010/main" val="2941423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43434"/>
                </a:solidFill>
                <a:effectLst/>
                <a:latin typeface="Roboto" panose="02000000000000000000" pitchFamily="2" charset="0"/>
              </a:rPr>
              <a:t>Answer:</a:t>
            </a:r>
            <a:r>
              <a:rPr lang="en-US" sz="1200" b="0" i="0" dirty="0">
                <a:solidFill>
                  <a:srgbClr val="343434"/>
                </a:solidFill>
                <a:effectLst/>
                <a:latin typeface="Roboto" panose="02000000000000000000" pitchFamily="2" charset="0"/>
              </a:rPr>
              <a:t> To be called for interview</a:t>
            </a:r>
          </a:p>
          <a:p>
            <a:pPr algn="l"/>
            <a:r>
              <a:rPr lang="en-US" sz="1200" b="1" i="0" dirty="0">
                <a:solidFill>
                  <a:srgbClr val="343434"/>
                </a:solidFill>
                <a:effectLst/>
                <a:latin typeface="Roboto" panose="02000000000000000000" pitchFamily="2" charset="0"/>
              </a:rPr>
              <a:t>Explanation :</a:t>
            </a:r>
            <a:r>
              <a:rPr lang="en-US" sz="1200" b="0" i="0" dirty="0">
                <a:solidFill>
                  <a:srgbClr val="343434"/>
                </a:solidFill>
                <a:effectLst/>
                <a:latin typeface="Roboto" panose="02000000000000000000" pitchFamily="2" charset="0"/>
              </a:rPr>
              <a:t> The candidate,  fulfils all the conditions as laid down in the question, and hence should be called for interview.</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28</a:t>
            </a:fld>
            <a:endParaRPr lang="en-US" dirty="0"/>
          </a:p>
        </p:txBody>
      </p:sp>
    </p:spTree>
    <p:extLst>
      <p:ext uri="{BB962C8B-B14F-4D97-AF65-F5344CB8AC3E}">
        <p14:creationId xmlns:p14="http://schemas.microsoft.com/office/powerpoint/2010/main" val="40316398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43434"/>
                </a:solidFill>
                <a:effectLst/>
                <a:latin typeface="Roboto" panose="02000000000000000000" pitchFamily="2" charset="0"/>
              </a:rPr>
              <a:t>Answer:</a:t>
            </a:r>
            <a:r>
              <a:rPr lang="en-US" sz="1200" b="0" i="0" dirty="0">
                <a:solidFill>
                  <a:srgbClr val="343434"/>
                </a:solidFill>
                <a:effectLst/>
                <a:latin typeface="Roboto" panose="02000000000000000000" pitchFamily="2" charset="0"/>
              </a:rPr>
              <a:t> Data inadequate</a:t>
            </a:r>
          </a:p>
          <a:p>
            <a:pPr algn="l"/>
            <a:r>
              <a:rPr lang="en-US" sz="1200" b="1" i="0" dirty="0">
                <a:solidFill>
                  <a:srgbClr val="343434"/>
                </a:solidFill>
                <a:effectLst/>
                <a:latin typeface="Roboto" panose="02000000000000000000" pitchFamily="2" charset="0"/>
              </a:rPr>
              <a:t>Explanation : </a:t>
            </a:r>
            <a:r>
              <a:rPr lang="en-US" sz="1200" b="0" i="0" dirty="0">
                <a:solidFill>
                  <a:srgbClr val="343434"/>
                </a:solidFill>
                <a:effectLst/>
                <a:latin typeface="Roboto" panose="02000000000000000000" pitchFamily="2" charset="0"/>
              </a:rPr>
              <a:t> Data is inadequate, as qualification with regard to Condition B, percentages at SSC and graduation level are not given.</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29</a:t>
            </a:fld>
            <a:endParaRPr lang="en-US" dirty="0"/>
          </a:p>
        </p:txBody>
      </p:sp>
    </p:spTree>
    <p:extLst>
      <p:ext uri="{BB962C8B-B14F-4D97-AF65-F5344CB8AC3E}">
        <p14:creationId xmlns:p14="http://schemas.microsoft.com/office/powerpoint/2010/main" val="5022916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1" i="0" dirty="0">
                <a:solidFill>
                  <a:srgbClr val="343434"/>
                </a:solidFill>
                <a:effectLst/>
                <a:latin typeface="Roboto" panose="02000000000000000000" pitchFamily="2" charset="0"/>
              </a:rPr>
              <a:t>Answer :</a:t>
            </a:r>
            <a:r>
              <a:rPr lang="en-US" sz="1200" b="0" i="0" dirty="0">
                <a:solidFill>
                  <a:srgbClr val="343434"/>
                </a:solidFill>
                <a:effectLst/>
                <a:latin typeface="Roboto" panose="02000000000000000000" pitchFamily="2" charset="0"/>
              </a:rPr>
              <a:t> Data inadequate</a:t>
            </a:r>
          </a:p>
          <a:p>
            <a:pPr algn="l"/>
            <a:r>
              <a:rPr lang="en-US" sz="1200" b="1" i="0" dirty="0">
                <a:solidFill>
                  <a:srgbClr val="343434"/>
                </a:solidFill>
                <a:effectLst/>
                <a:latin typeface="Roboto" panose="02000000000000000000" pitchFamily="2" charset="0"/>
              </a:rPr>
              <a:t>Explanation : </a:t>
            </a:r>
            <a:r>
              <a:rPr lang="en-US" sz="1200" b="0" i="0" dirty="0">
                <a:solidFill>
                  <a:srgbClr val="343434"/>
                </a:solidFill>
                <a:effectLst/>
                <a:latin typeface="Roboto" panose="02000000000000000000" pitchFamily="2" charset="0"/>
              </a:rPr>
              <a:t> Data is inadequate, as Condition C is not given.</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30</a:t>
            </a:fld>
            <a:endParaRPr lang="en-US" dirty="0"/>
          </a:p>
        </p:txBody>
      </p:sp>
    </p:spTree>
    <p:extLst>
      <p:ext uri="{BB962C8B-B14F-4D97-AF65-F5344CB8AC3E}">
        <p14:creationId xmlns:p14="http://schemas.microsoft.com/office/powerpoint/2010/main" val="39183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Red Tie - Company T</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31</a:t>
            </a:fld>
            <a:endParaRPr lang="en-US" dirty="0"/>
          </a:p>
        </p:txBody>
      </p:sp>
    </p:spTree>
    <p:extLst>
      <p:ext uri="{BB962C8B-B14F-4D97-AF65-F5344CB8AC3E}">
        <p14:creationId xmlns:p14="http://schemas.microsoft.com/office/powerpoint/2010/main" val="2772507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2134944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Nilesh - Company R</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33</a:t>
            </a:fld>
            <a:endParaRPr lang="en-US" dirty="0"/>
          </a:p>
        </p:txBody>
      </p:sp>
    </p:spTree>
    <p:extLst>
      <p:ext uri="{BB962C8B-B14F-4D97-AF65-F5344CB8AC3E}">
        <p14:creationId xmlns:p14="http://schemas.microsoft.com/office/powerpoint/2010/main" val="1097624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Shailesh - Purple</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34</a:t>
            </a:fld>
            <a:endParaRPr lang="en-US" dirty="0"/>
          </a:p>
        </p:txBody>
      </p:sp>
    </p:spTree>
    <p:extLst>
      <p:ext uri="{BB962C8B-B14F-4D97-AF65-F5344CB8AC3E}">
        <p14:creationId xmlns:p14="http://schemas.microsoft.com/office/powerpoint/2010/main" val="1793531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a:t>
            </a:r>
            <a:br>
              <a:rPr lang="en-IN" dirty="0"/>
            </a:br>
            <a:r>
              <a:rPr lang="en-IN" b="0" i="0" dirty="0">
                <a:solidFill>
                  <a:srgbClr val="343434"/>
                </a:solidFill>
                <a:effectLst/>
                <a:latin typeface="Roboto" panose="02000000000000000000" pitchFamily="2" charset="0"/>
              </a:rPr>
              <a:t>yellow - R</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35</a:t>
            </a:fld>
            <a:endParaRPr lang="en-US" dirty="0"/>
          </a:p>
        </p:txBody>
      </p:sp>
    </p:spTree>
    <p:extLst>
      <p:ext uri="{BB962C8B-B14F-4D97-AF65-F5344CB8AC3E}">
        <p14:creationId xmlns:p14="http://schemas.microsoft.com/office/powerpoint/2010/main" val="1276991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P - Teacher</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36</a:t>
            </a:fld>
            <a:endParaRPr lang="en-US" dirty="0"/>
          </a:p>
        </p:txBody>
      </p:sp>
    </p:spTree>
    <p:extLst>
      <p:ext uri="{BB962C8B-B14F-4D97-AF65-F5344CB8AC3E}">
        <p14:creationId xmlns:p14="http://schemas.microsoft.com/office/powerpoint/2010/main" val="3989267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R - III</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38</a:t>
            </a:fld>
            <a:endParaRPr lang="en-US" dirty="0"/>
          </a:p>
        </p:txBody>
      </p:sp>
    </p:spTree>
    <p:extLst>
      <p:ext uri="{BB962C8B-B14F-4D97-AF65-F5344CB8AC3E}">
        <p14:creationId xmlns:p14="http://schemas.microsoft.com/office/powerpoint/2010/main" val="31267593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t>
            </a:r>
            <a:r>
              <a:rPr lang="en-IN" b="0" i="0" dirty="0">
                <a:solidFill>
                  <a:srgbClr val="343434"/>
                </a:solidFill>
                <a:effectLst/>
                <a:latin typeface="Roboto" panose="02000000000000000000" pitchFamily="2" charset="0"/>
              </a:rPr>
              <a:t>PSV</a:t>
            </a: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39</a:t>
            </a:fld>
            <a:endParaRPr lang="en-US" dirty="0"/>
          </a:p>
        </p:txBody>
      </p:sp>
    </p:spTree>
    <p:extLst>
      <p:ext uri="{BB962C8B-B14F-4D97-AF65-F5344CB8AC3E}">
        <p14:creationId xmlns:p14="http://schemas.microsoft.com/office/powerpoint/2010/main" val="4028087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sng" dirty="0">
                <a:solidFill>
                  <a:srgbClr val="343434"/>
                </a:solidFill>
                <a:effectLst/>
                <a:latin typeface="montserrat" panose="00000500000000000000" pitchFamily="2" charset="0"/>
              </a:rPr>
              <a:t>Answer: C</a:t>
            </a:r>
            <a:endParaRPr lang="en-US" b="0" i="0" u="sng" dirty="0">
              <a:solidFill>
                <a:srgbClr val="343434"/>
              </a:solidFill>
              <a:effectLst/>
              <a:latin typeface="montserrat" panose="00000500000000000000" pitchFamily="2" charset="0"/>
            </a:endParaRPr>
          </a:p>
          <a:p>
            <a:pPr algn="l"/>
            <a:r>
              <a:rPr lang="en-US" b="1" i="0" u="sng" dirty="0">
                <a:solidFill>
                  <a:srgbClr val="343434"/>
                </a:solidFill>
                <a:effectLst/>
                <a:latin typeface="montserrat" panose="00000500000000000000" pitchFamily="2" charset="0"/>
              </a:rPr>
              <a:t>Explanation</a:t>
            </a:r>
            <a:r>
              <a:rPr lang="en-US" b="0" i="0" u="sng" dirty="0">
                <a:solidFill>
                  <a:srgbClr val="343434"/>
                </a:solidFill>
                <a:effectLst/>
                <a:latin typeface="montserrat" panose="00000500000000000000" pitchFamily="2" charset="0"/>
              </a:rPr>
              <a:t>:</a:t>
            </a:r>
          </a:p>
          <a:p>
            <a:pPr algn="l"/>
            <a:r>
              <a:rPr lang="en-US" b="0" i="0" dirty="0">
                <a:solidFill>
                  <a:srgbClr val="343434"/>
                </a:solidFill>
                <a:effectLst/>
                <a:latin typeface="Roboto" panose="02000000000000000000" pitchFamily="2" charset="0"/>
              </a:rPr>
              <a:t>The best decision out of all will be to examine the profile of all the candidates and to take decision on the basis of merit only. Thus the correct answer is option (C).</a:t>
            </a: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41</a:t>
            </a:fld>
            <a:endParaRPr lang="en-US" dirty="0"/>
          </a:p>
        </p:txBody>
      </p:sp>
    </p:spTree>
    <p:extLst>
      <p:ext uri="{BB962C8B-B14F-4D97-AF65-F5344CB8AC3E}">
        <p14:creationId xmlns:p14="http://schemas.microsoft.com/office/powerpoint/2010/main" val="3764855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42</a:t>
            </a:fld>
            <a:endParaRPr lang="en-US" dirty="0"/>
          </a:p>
        </p:txBody>
      </p:sp>
    </p:spTree>
    <p:extLst>
      <p:ext uri="{BB962C8B-B14F-4D97-AF65-F5344CB8AC3E}">
        <p14:creationId xmlns:p14="http://schemas.microsoft.com/office/powerpoint/2010/main" val="4052774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3434"/>
                </a:solidFill>
                <a:effectLst/>
                <a:latin typeface="Roboto" panose="02000000000000000000" pitchFamily="2" charset="0"/>
              </a:rPr>
              <a:t>Members are arranged in decreasing order of their income from Top to bottom</a:t>
            </a:r>
            <a:r>
              <a:rPr lang="en-US" dirty="0"/>
              <a:t/>
            </a:r>
            <a:br>
              <a:rPr lang="en-US" dirty="0"/>
            </a:br>
            <a:r>
              <a:rPr lang="en-US" dirty="0"/>
              <a:t/>
            </a:r>
            <a:br>
              <a:rPr lang="en-US" dirty="0"/>
            </a:br>
            <a:r>
              <a:rPr lang="en-US" b="0" i="0" dirty="0">
                <a:solidFill>
                  <a:srgbClr val="343434"/>
                </a:solidFill>
                <a:effectLst/>
                <a:latin typeface="Roboto" panose="02000000000000000000" pitchFamily="2" charset="0"/>
              </a:rPr>
              <a:t>so V earns the second highest in the family</a:t>
            </a:r>
          </a:p>
          <a:p>
            <a:endParaRPr lang="en-IN" dirty="0"/>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t>44</a:t>
            </a:fld>
            <a:endParaRPr lang="en-US" dirty="0"/>
          </a:p>
        </p:txBody>
      </p:sp>
    </p:spTree>
    <p:extLst>
      <p:ext uri="{BB962C8B-B14F-4D97-AF65-F5344CB8AC3E}">
        <p14:creationId xmlns:p14="http://schemas.microsoft.com/office/powerpoint/2010/main" val="18115263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R</a:t>
            </a:r>
          </a:p>
          <a:p>
            <a:r>
              <a:rPr lang="en-IN" dirty="0"/>
              <a:t>Doctor</a:t>
            </a:r>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dirty="0"/>
          </a:p>
        </p:txBody>
      </p:sp>
    </p:spTree>
    <p:extLst>
      <p:ext uri="{BB962C8B-B14F-4D97-AF65-F5344CB8AC3E}">
        <p14:creationId xmlns:p14="http://schemas.microsoft.com/office/powerpoint/2010/main" val="3415789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Retrenched - </a:t>
            </a:r>
            <a:r>
              <a:rPr lang="en-US" sz="1200" b="0" i="0" kern="1200" dirty="0" smtClean="0">
                <a:solidFill>
                  <a:schemeClr val="tx1"/>
                </a:solidFill>
                <a:effectLst/>
                <a:latin typeface="+mn-lt"/>
                <a:ea typeface="+mn-ea"/>
                <a:cs typeface="+mn-cs"/>
              </a:rPr>
              <a:t>the removal of employees, typically due to economic reasons like company restructuring, mergers, or cost-cutting measures. It isn't usually a reflection of the individual employee's performance but rather broader organizational challenges.</a:t>
            </a:r>
            <a:endParaRPr lang="en-US" dirty="0" smtClean="0"/>
          </a:p>
          <a:p>
            <a:r>
              <a:rPr lang="en-US" dirty="0" smtClean="0"/>
              <a:t> </a:t>
            </a:r>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940082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Architect</a:t>
            </a:r>
          </a:p>
        </p:txBody>
      </p:sp>
      <p:sp>
        <p:nvSpPr>
          <p:cNvPr id="4" name="Slide Number Placeholder 3"/>
          <p:cNvSpPr>
            <a:spLocks noGrp="1"/>
          </p:cNvSpPr>
          <p:nvPr>
            <p:ph type="sldNum" sz="quarter" idx="5"/>
          </p:nvPr>
        </p:nvSpPr>
        <p:spPr/>
        <p:txBody>
          <a:bodyPr/>
          <a:lstStyle/>
          <a:p>
            <a:fld id="{0AAB6876-1BF1-4B88-890A-0B4E46201506}" type="slidenum">
              <a:rPr lang="en-US" smtClean="0"/>
              <a:t>46</a:t>
            </a:fld>
            <a:endParaRPr lang="en-US" dirty="0"/>
          </a:p>
        </p:txBody>
      </p:sp>
    </p:spTree>
    <p:extLst>
      <p:ext uri="{BB962C8B-B14F-4D97-AF65-F5344CB8AC3E}">
        <p14:creationId xmlns:p14="http://schemas.microsoft.com/office/powerpoint/2010/main" val="1027536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5</a:t>
            </a:r>
          </a:p>
        </p:txBody>
      </p:sp>
      <p:sp>
        <p:nvSpPr>
          <p:cNvPr id="4" name="Slide Number Placeholder 3"/>
          <p:cNvSpPr>
            <a:spLocks noGrp="1"/>
          </p:cNvSpPr>
          <p:nvPr>
            <p:ph type="sldNum" sz="quarter" idx="5"/>
          </p:nvPr>
        </p:nvSpPr>
        <p:spPr/>
        <p:txBody>
          <a:bodyPr/>
          <a:lstStyle/>
          <a:p>
            <a:fld id="{0AAB6876-1BF1-4B88-890A-0B4E46201506}" type="slidenum">
              <a:rPr lang="en-US" smtClean="0"/>
              <a:t>47</a:t>
            </a:fld>
            <a:endParaRPr lang="en-US" dirty="0"/>
          </a:p>
        </p:txBody>
      </p:sp>
    </p:spTree>
    <p:extLst>
      <p:ext uri="{BB962C8B-B14F-4D97-AF65-F5344CB8AC3E}">
        <p14:creationId xmlns:p14="http://schemas.microsoft.com/office/powerpoint/2010/main" val="2400516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 V</a:t>
            </a:r>
          </a:p>
        </p:txBody>
      </p:sp>
      <p:sp>
        <p:nvSpPr>
          <p:cNvPr id="4" name="Slide Number Placeholder 3"/>
          <p:cNvSpPr>
            <a:spLocks noGrp="1"/>
          </p:cNvSpPr>
          <p:nvPr>
            <p:ph type="sldNum" sz="quarter" idx="5"/>
          </p:nvPr>
        </p:nvSpPr>
        <p:spPr/>
        <p:txBody>
          <a:bodyPr/>
          <a:lstStyle/>
          <a:p>
            <a:fld id="{0AAB6876-1BF1-4B88-890A-0B4E46201506}" type="slidenum">
              <a:rPr lang="en-US" smtClean="0"/>
              <a:t>48</a:t>
            </a:fld>
            <a:endParaRPr lang="en-US" dirty="0"/>
          </a:p>
        </p:txBody>
      </p:sp>
    </p:spTree>
    <p:extLst>
      <p:ext uri="{BB962C8B-B14F-4D97-AF65-F5344CB8AC3E}">
        <p14:creationId xmlns:p14="http://schemas.microsoft.com/office/powerpoint/2010/main" val="211199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49</a:t>
            </a:fld>
            <a:endParaRPr lang="en-US" dirty="0"/>
          </a:p>
        </p:txBody>
      </p:sp>
    </p:spTree>
    <p:extLst>
      <p:ext uri="{BB962C8B-B14F-4D97-AF65-F5344CB8AC3E}">
        <p14:creationId xmlns:p14="http://schemas.microsoft.com/office/powerpoint/2010/main" val="4171576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r>
              <a:rPr lang="en-US" dirty="0" smtClean="0"/>
              <a:t>&lt; 5 yes retrench -  PF</a:t>
            </a:r>
            <a:r>
              <a:rPr lang="en-US" baseline="0" dirty="0" smtClean="0"/>
              <a:t> &amp; not G</a:t>
            </a:r>
          </a:p>
          <a:p>
            <a:endParaRPr lang="en-US" baseline="0" dirty="0" smtClean="0"/>
          </a:p>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13</a:t>
            </a:fld>
            <a:endParaRPr lang="en-US" dirty="0"/>
          </a:p>
        </p:txBody>
      </p:sp>
    </p:spTree>
    <p:extLst>
      <p:ext uri="{BB962C8B-B14F-4D97-AF65-F5344CB8AC3E}">
        <p14:creationId xmlns:p14="http://schemas.microsoft.com/office/powerpoint/2010/main" val="3849643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b</a:t>
            </a:r>
          </a:p>
          <a:p>
            <a:endParaRPr lang="en-US" dirty="0" smtClean="0"/>
          </a:p>
          <a:p>
            <a:endParaRPr lang="en-US" dirty="0" smtClean="0"/>
          </a:p>
          <a:p>
            <a:r>
              <a:rPr lang="en-US" dirty="0" smtClean="0"/>
              <a:t>&lt;5</a:t>
            </a:r>
            <a:r>
              <a:rPr lang="en-US" baseline="0" dirty="0" smtClean="0"/>
              <a:t>   retrenched            only PF</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2843531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d</a:t>
            </a:r>
          </a:p>
          <a:p>
            <a:endParaRPr lang="en-US" dirty="0" smtClean="0"/>
          </a:p>
          <a:p>
            <a:pPr marL="171450" indent="-171450">
              <a:buFont typeface="Wingdings" panose="05000000000000000000" pitchFamily="2" charset="2"/>
              <a:buChar char="Ø"/>
            </a:pPr>
            <a:r>
              <a:rPr lang="en-US" dirty="0" smtClean="0"/>
              <a:t>7yrs     retrenched</a:t>
            </a:r>
          </a:p>
          <a:p>
            <a:pPr marL="171450" indent="-171450">
              <a:buFont typeface="Wingdings" panose="05000000000000000000" pitchFamily="2" charset="2"/>
              <a:buChar char="Ø"/>
            </a:pPr>
            <a:r>
              <a:rPr lang="en-US" dirty="0" smtClean="0"/>
              <a:t>&gt; 5 </a:t>
            </a:r>
            <a:r>
              <a:rPr lang="en-US" baseline="0" dirty="0" smtClean="0"/>
              <a:t> but &lt; 10    retrenched</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318290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c</a:t>
            </a:r>
          </a:p>
          <a:p>
            <a:endParaRPr lang="en-US" dirty="0" smtClean="0"/>
          </a:p>
          <a:p>
            <a:r>
              <a:rPr lang="en-US" dirty="0" smtClean="0"/>
              <a:t>4 +2 = 6 </a:t>
            </a:r>
            <a:r>
              <a:rPr lang="en-US" dirty="0" err="1" smtClean="0"/>
              <a:t>yrs</a:t>
            </a:r>
            <a:endParaRPr lang="en-US" dirty="0" smtClean="0"/>
          </a:p>
          <a:p>
            <a:endParaRPr lang="en-US" dirty="0" smtClean="0"/>
          </a:p>
          <a:p>
            <a:r>
              <a:rPr lang="en-US" dirty="0" smtClean="0"/>
              <a:t>&gt;5 but &lt; 10  resign – G  or PF</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8646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Ans: e</a:t>
            </a:r>
          </a:p>
          <a:p>
            <a:endParaRPr lang="en-US" dirty="0" smtClean="0"/>
          </a:p>
          <a:p>
            <a:r>
              <a:rPr lang="en-US" dirty="0" smtClean="0"/>
              <a:t>&lt; 5 </a:t>
            </a:r>
            <a:r>
              <a:rPr lang="en-US" dirty="0" err="1" smtClean="0"/>
              <a:t>yrs</a:t>
            </a:r>
            <a:r>
              <a:rPr lang="en-US" dirty="0" smtClean="0"/>
              <a:t>           resign – not G or P</a:t>
            </a:r>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178346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396562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11/14/2024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r>
              <a:rPr lang="en-US" dirty="0" smtClean="0"/>
              <a:t>Give answer</a:t>
            </a:r>
          </a:p>
          <a:p>
            <a:endParaRPr lang="en-US" dirty="0"/>
          </a:p>
          <a:p>
            <a:pPr marL="514350" indent="-514350">
              <a:buAutoNum type="alphaLcParenR"/>
            </a:pPr>
            <a:r>
              <a:rPr lang="en-US" dirty="0" smtClean="0"/>
              <a:t>If the candidate is to be called for an interview.</a:t>
            </a:r>
          </a:p>
          <a:p>
            <a:pPr marL="514350" indent="-514350">
              <a:buAutoNum type="alphaLcParenR"/>
            </a:pPr>
            <a:r>
              <a:rPr lang="en-US" dirty="0" smtClean="0"/>
              <a:t>If the case is to be referred to the general manager.</a:t>
            </a:r>
          </a:p>
          <a:p>
            <a:pPr marL="514350" indent="-514350">
              <a:buAutoNum type="alphaLcParenR"/>
            </a:pPr>
            <a:r>
              <a:rPr lang="en-US" dirty="0" smtClean="0"/>
              <a:t>If the candidate will not be called for an interview.</a:t>
            </a:r>
          </a:p>
          <a:p>
            <a:pPr marL="514350" indent="-514350">
              <a:buAutoNum type="alphaLcParenR"/>
            </a:pPr>
            <a:r>
              <a:rPr lang="en-US" dirty="0" smtClean="0"/>
              <a:t>If the data provided are not sufficient to take a decision.</a:t>
            </a:r>
          </a:p>
          <a:p>
            <a:pPr marL="514350" indent="-514350">
              <a:buAutoNum type="alphaLcParenR"/>
            </a:pPr>
            <a:r>
              <a:rPr lang="en-US" dirty="0" smtClean="0"/>
              <a:t>If the case is to be referred to the deputy general manager.</a:t>
            </a:r>
          </a:p>
          <a:p>
            <a:pPr marL="514350" indent="-514350">
              <a:buAutoNum type="alphaLcParenR"/>
            </a:pPr>
            <a:endParaRPr lang="en-IN" dirty="0"/>
          </a:p>
        </p:txBody>
      </p:sp>
    </p:spTree>
    <p:extLst>
      <p:ext uri="{BB962C8B-B14F-4D97-AF65-F5344CB8AC3E}">
        <p14:creationId xmlns:p14="http://schemas.microsoft.com/office/powerpoint/2010/main" val="3267444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11582400" cy="5668965"/>
          </a:xfrm>
        </p:spPr>
        <p:txBody>
          <a:bodyPr>
            <a:noAutofit/>
          </a:bodyPr>
          <a:lstStyle/>
          <a:p>
            <a:pPr marL="0" indent="0" algn="just">
              <a:buNone/>
            </a:pPr>
            <a:r>
              <a:rPr lang="en-US" sz="2400" b="1" dirty="0" smtClean="0"/>
              <a:t>Read the following information carefully and answer the question</a:t>
            </a:r>
            <a:endParaRPr lang="en-US" sz="2400" dirty="0"/>
          </a:p>
          <a:p>
            <a:pPr marL="0" indent="0" algn="just">
              <a:buNone/>
            </a:pPr>
            <a:r>
              <a:rPr lang="en-US" sz="2400" dirty="0"/>
              <a:t>A  company has following Gratuity (G) and provident Fund (PF) rules</a:t>
            </a:r>
            <a:r>
              <a:rPr lang="en-US" sz="2400" dirty="0" smtClean="0"/>
              <a:t>:</a:t>
            </a:r>
          </a:p>
          <a:p>
            <a:pPr marL="514350" indent="-514350" algn="just">
              <a:buAutoNum type="arabicPeriod"/>
            </a:pPr>
            <a:r>
              <a:rPr lang="en-US" sz="2400" dirty="0" smtClean="0"/>
              <a:t>An </a:t>
            </a:r>
            <a:r>
              <a:rPr lang="en-US" sz="2400" dirty="0"/>
              <a:t>employee must have completed one year's service to be eligible for either G or PF</a:t>
            </a:r>
            <a:r>
              <a:rPr lang="en-US" sz="2400" dirty="0" smtClean="0"/>
              <a:t>.</a:t>
            </a:r>
          </a:p>
          <a:p>
            <a:pPr marL="514350" indent="-514350" algn="just">
              <a:buAutoNum type="arabicPeriod"/>
            </a:pPr>
            <a:r>
              <a:rPr lang="en-US" sz="2400" dirty="0" smtClean="0"/>
              <a:t>An </a:t>
            </a:r>
            <a:r>
              <a:rPr lang="en-US" sz="2400" dirty="0"/>
              <a:t>employee </a:t>
            </a:r>
            <a:r>
              <a:rPr lang="en-US" sz="2400" dirty="0" smtClean="0"/>
              <a:t>resigning, retiring, </a:t>
            </a:r>
            <a:r>
              <a:rPr lang="en-US" sz="2400" dirty="0"/>
              <a:t>or retrenched after ten </a:t>
            </a:r>
            <a:r>
              <a:rPr lang="en-US" sz="2400" dirty="0" smtClean="0"/>
              <a:t>years of service </a:t>
            </a:r>
            <a:r>
              <a:rPr lang="en-US" sz="2400" dirty="0"/>
              <a:t>gets both G and </a:t>
            </a:r>
            <a:r>
              <a:rPr lang="en-US" sz="2400" dirty="0" smtClean="0"/>
              <a:t>PF.</a:t>
            </a:r>
          </a:p>
          <a:p>
            <a:pPr marL="514350" indent="-514350" algn="just">
              <a:buAutoNum type="arabicPeriod"/>
            </a:pPr>
            <a:r>
              <a:rPr lang="en-US" sz="2400" dirty="0" smtClean="0"/>
              <a:t>An </a:t>
            </a:r>
            <a:r>
              <a:rPr lang="en-US" sz="2400" dirty="0"/>
              <a:t>employee </a:t>
            </a:r>
            <a:r>
              <a:rPr lang="en-US" sz="2400" dirty="0" smtClean="0"/>
              <a:t>who retrenched </a:t>
            </a:r>
            <a:r>
              <a:rPr lang="en-US" sz="2400" dirty="0"/>
              <a:t>or </a:t>
            </a:r>
            <a:r>
              <a:rPr lang="en-US" sz="2400" dirty="0" smtClean="0"/>
              <a:t>retired </a:t>
            </a:r>
            <a:r>
              <a:rPr lang="en-US" sz="2400" dirty="0"/>
              <a:t>after five years but before 10 </a:t>
            </a:r>
            <a:r>
              <a:rPr lang="en-US" sz="2400" dirty="0" smtClean="0"/>
              <a:t>years of </a:t>
            </a:r>
            <a:r>
              <a:rPr lang="en-US" sz="2400" dirty="0"/>
              <a:t>service gets both G and PF, but </a:t>
            </a:r>
            <a:r>
              <a:rPr lang="en-US" sz="2400" dirty="0" smtClean="0"/>
              <a:t>who resigns </a:t>
            </a:r>
            <a:r>
              <a:rPr lang="en-US" sz="2400" dirty="0"/>
              <a:t>during this period gets either G or PF</a:t>
            </a:r>
            <a:r>
              <a:rPr lang="en-US" sz="2400" dirty="0" smtClean="0"/>
              <a:t>.</a:t>
            </a:r>
          </a:p>
          <a:p>
            <a:pPr marL="514350" indent="-514350" algn="just">
              <a:buAutoNum type="arabicPeriod"/>
            </a:pPr>
            <a:r>
              <a:rPr lang="en-US" sz="2400" dirty="0" smtClean="0"/>
              <a:t>An </a:t>
            </a:r>
            <a:r>
              <a:rPr lang="en-US" sz="2400" dirty="0"/>
              <a:t>employee retrenched or retiring before 5 years' service gets PF but not G, but </a:t>
            </a:r>
            <a:r>
              <a:rPr lang="en-US" sz="2400" dirty="0" smtClean="0"/>
              <a:t>resigning </a:t>
            </a:r>
            <a:r>
              <a:rPr lang="en-US" sz="2400" dirty="0"/>
              <a:t>during this period gets neither G nor </a:t>
            </a:r>
            <a:r>
              <a:rPr lang="en-US" sz="2400" dirty="0" smtClean="0"/>
              <a:t>PF</a:t>
            </a:r>
          </a:p>
          <a:p>
            <a:pPr marL="514350" indent="-514350" algn="just">
              <a:buAutoNum type="arabicPeriod"/>
            </a:pPr>
            <a:r>
              <a:rPr lang="en-US" sz="2400" dirty="0" smtClean="0"/>
              <a:t>However, </a:t>
            </a:r>
            <a:r>
              <a:rPr lang="en-US" sz="2400" dirty="0"/>
              <a:t>in case an employee dies after 2 </a:t>
            </a:r>
            <a:r>
              <a:rPr lang="en-US" sz="2400" dirty="0" smtClean="0"/>
              <a:t>years of service</a:t>
            </a:r>
            <a:r>
              <a:rPr lang="en-US" sz="2400" dirty="0"/>
              <a:t>, his family gets both G and </a:t>
            </a:r>
            <a:r>
              <a:rPr lang="en-US" sz="2400" dirty="0" smtClean="0"/>
              <a:t>PF</a:t>
            </a:r>
          </a:p>
          <a:p>
            <a:pPr marL="514350" indent="-514350" algn="just">
              <a:buAutoNum type="arabicPeriod"/>
            </a:pPr>
            <a:r>
              <a:rPr lang="en-US" sz="2400" dirty="0" smtClean="0"/>
              <a:t>in </a:t>
            </a:r>
            <a:r>
              <a:rPr lang="en-US" sz="2400" dirty="0"/>
              <a:t>case an employee was on leave without pay, such period is deducted from his total years of service and </a:t>
            </a:r>
            <a:r>
              <a:rPr lang="en-US" sz="2400" dirty="0" smtClean="0"/>
              <a:t>then the </a:t>
            </a:r>
            <a:r>
              <a:rPr lang="en-US" sz="2400" dirty="0"/>
              <a:t>above rules are applied</a:t>
            </a:r>
            <a:r>
              <a:rPr lang="en-US" sz="2400" dirty="0" smtClean="0"/>
              <a:t>.</a:t>
            </a:r>
          </a:p>
          <a:p>
            <a:pPr marL="514350" indent="-514350" algn="just">
              <a:buAutoNum type="arabicPeriod"/>
            </a:pPr>
            <a:r>
              <a:rPr lang="en-US" sz="2400" dirty="0" smtClean="0"/>
              <a:t>in </a:t>
            </a:r>
            <a:r>
              <a:rPr lang="en-US" sz="2400" dirty="0"/>
              <a:t>the case of a lady employee, if she has completed 2 </a:t>
            </a:r>
            <a:r>
              <a:rPr lang="en-US" sz="2400" dirty="0" smtClean="0"/>
              <a:t>years of </a:t>
            </a:r>
            <a:r>
              <a:rPr lang="en-US" sz="2400" dirty="0"/>
              <a:t>service, two years are </a:t>
            </a:r>
            <a:r>
              <a:rPr lang="en-US" sz="2400" dirty="0" smtClean="0"/>
              <a:t>added to </a:t>
            </a:r>
            <a:r>
              <a:rPr lang="en-US" sz="2400" dirty="0"/>
              <a:t>her actual service before applying </a:t>
            </a:r>
            <a:endParaRPr lang="en-US" sz="2400" dirty="0" smtClean="0"/>
          </a:p>
          <a:p>
            <a:pPr marL="0" indent="0" algn="just">
              <a:buNone/>
            </a:pPr>
            <a:r>
              <a:rPr lang="en-US" sz="2400" dirty="0" smtClean="0"/>
              <a:t>the </a:t>
            </a:r>
            <a:r>
              <a:rPr lang="en-US" sz="2400" dirty="0"/>
              <a:t>above rules, as a special consideration</a:t>
            </a:r>
            <a:endParaRPr lang="en-US" sz="2400" dirty="0" smtClean="0"/>
          </a:p>
          <a:p>
            <a:pPr algn="just"/>
            <a:endParaRPr lang="en-US" sz="2400" dirty="0" smtClean="0"/>
          </a:p>
          <a:p>
            <a:pPr algn="just"/>
            <a:endParaRPr lang="en-US" sz="2400" dirty="0" smtClean="0"/>
          </a:p>
        </p:txBody>
      </p:sp>
    </p:spTree>
    <p:extLst>
      <p:ext uri="{BB962C8B-B14F-4D97-AF65-F5344CB8AC3E}">
        <p14:creationId xmlns:p14="http://schemas.microsoft.com/office/powerpoint/2010/main" val="700402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normAutofit lnSpcReduction="10000"/>
          </a:bodyPr>
          <a:lstStyle/>
          <a:p>
            <a:r>
              <a:rPr lang="en-IN" dirty="0"/>
              <a:t>min 1 </a:t>
            </a:r>
            <a:r>
              <a:rPr lang="en-IN" dirty="0" smtClean="0"/>
              <a:t>yr</a:t>
            </a:r>
          </a:p>
          <a:p>
            <a:r>
              <a:rPr lang="en-IN" dirty="0" smtClean="0"/>
              <a:t> &gt;10           G+PF</a:t>
            </a:r>
          </a:p>
          <a:p>
            <a:r>
              <a:rPr lang="en-IN" dirty="0" smtClean="0"/>
              <a:t>5-10            retrench/retire            G+PF</a:t>
            </a:r>
          </a:p>
          <a:p>
            <a:pPr marL="0" indent="0">
              <a:buNone/>
            </a:pPr>
            <a:r>
              <a:rPr lang="en-IN" dirty="0" smtClean="0"/>
              <a:t>                        resign                            G or PF</a:t>
            </a:r>
          </a:p>
          <a:p>
            <a:r>
              <a:rPr lang="en-IN" dirty="0" smtClean="0"/>
              <a:t>  &lt;5              retrench/retire            PF         G (X) </a:t>
            </a:r>
          </a:p>
          <a:p>
            <a:pPr marL="0" indent="0">
              <a:buNone/>
            </a:pPr>
            <a:r>
              <a:rPr lang="en-IN" dirty="0" smtClean="0"/>
              <a:t>                        resign                             (X)</a:t>
            </a:r>
          </a:p>
          <a:p>
            <a:r>
              <a:rPr lang="en-IN" dirty="0" smtClean="0"/>
              <a:t>2 </a:t>
            </a:r>
            <a:r>
              <a:rPr lang="en-IN" dirty="0"/>
              <a:t>yr </a:t>
            </a:r>
            <a:r>
              <a:rPr lang="en-IN" dirty="0" smtClean="0"/>
              <a:t>Die                                              G+PF</a:t>
            </a:r>
          </a:p>
          <a:p>
            <a:r>
              <a:rPr lang="en-IN" dirty="0" smtClean="0"/>
              <a:t>leave                                                   (X) </a:t>
            </a:r>
          </a:p>
          <a:p>
            <a:r>
              <a:rPr lang="en-IN" dirty="0" smtClean="0"/>
              <a:t>lady </a:t>
            </a:r>
            <a:r>
              <a:rPr lang="en-IN" dirty="0"/>
              <a:t>(&gt;2 </a:t>
            </a:r>
            <a:r>
              <a:rPr lang="en-IN" dirty="0" err="1" smtClean="0"/>
              <a:t>yrs</a:t>
            </a:r>
            <a:r>
              <a:rPr lang="en-IN" dirty="0" smtClean="0"/>
              <a:t>)      2 </a:t>
            </a:r>
            <a:r>
              <a:rPr lang="en-IN" dirty="0" err="1" smtClean="0"/>
              <a:t>yrs</a:t>
            </a:r>
            <a:r>
              <a:rPr lang="en-IN" dirty="0" smtClean="0"/>
              <a:t> added </a:t>
            </a:r>
            <a:endParaRPr lang="en-IN" dirty="0"/>
          </a:p>
        </p:txBody>
      </p:sp>
    </p:spTree>
    <p:extLst>
      <p:ext uri="{BB962C8B-B14F-4D97-AF65-F5344CB8AC3E}">
        <p14:creationId xmlns:p14="http://schemas.microsoft.com/office/powerpoint/2010/main" val="319489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r>
              <a:rPr lang="en-US" dirty="0"/>
              <a:t>Que: Tony </a:t>
            </a:r>
            <a:r>
              <a:rPr lang="en-US" dirty="0" err="1" smtClean="0"/>
              <a:t>Kakkar</a:t>
            </a:r>
            <a:r>
              <a:rPr lang="en-US" dirty="0" smtClean="0"/>
              <a:t> serving </a:t>
            </a:r>
            <a:r>
              <a:rPr lang="en-US" dirty="0"/>
              <a:t>in a Music company for five years out of one year he was on leave without pay, was retrenched from the service</a:t>
            </a:r>
            <a:r>
              <a:rPr lang="en-US" dirty="0" smtClean="0"/>
              <a:t>.</a:t>
            </a:r>
          </a:p>
          <a:p>
            <a:endParaRPr lang="en-US" dirty="0"/>
          </a:p>
          <a:p>
            <a:pPr marL="514350" indent="-514350">
              <a:buAutoNum type="alphaUcParenR"/>
            </a:pPr>
            <a:r>
              <a:rPr lang="en-US" dirty="0" smtClean="0"/>
              <a:t>If </a:t>
            </a:r>
            <a:r>
              <a:rPr lang="en-US" dirty="0"/>
              <a:t>only G can be </a:t>
            </a:r>
            <a:r>
              <a:rPr lang="en-US" dirty="0" smtClean="0"/>
              <a:t>given</a:t>
            </a:r>
          </a:p>
          <a:p>
            <a:pPr marL="514350" indent="-514350">
              <a:buAutoNum type="alphaUcParenR"/>
            </a:pPr>
            <a:r>
              <a:rPr lang="en-US" dirty="0" smtClean="0"/>
              <a:t>If </a:t>
            </a:r>
            <a:r>
              <a:rPr lang="en-US" dirty="0"/>
              <a:t>only PF can be </a:t>
            </a:r>
            <a:r>
              <a:rPr lang="en-US" dirty="0" smtClean="0"/>
              <a:t>given</a:t>
            </a:r>
          </a:p>
          <a:p>
            <a:pPr marL="514350" indent="-514350">
              <a:buAutoNum type="alphaUcParenR"/>
            </a:pPr>
            <a:r>
              <a:rPr lang="en-US" dirty="0" smtClean="0"/>
              <a:t>If </a:t>
            </a:r>
            <a:r>
              <a:rPr lang="en-US" dirty="0"/>
              <a:t>either G or PF can be </a:t>
            </a:r>
            <a:r>
              <a:rPr lang="en-US" dirty="0" smtClean="0"/>
              <a:t>given</a:t>
            </a:r>
          </a:p>
          <a:p>
            <a:pPr marL="514350" indent="-514350">
              <a:buAutoNum type="alphaUcParenR"/>
            </a:pPr>
            <a:r>
              <a:rPr lang="en-US" dirty="0" smtClean="0"/>
              <a:t>if </a:t>
            </a:r>
            <a:r>
              <a:rPr lang="en-US" dirty="0"/>
              <a:t>both G and PF can be </a:t>
            </a:r>
            <a:r>
              <a:rPr lang="en-US" dirty="0" smtClean="0"/>
              <a:t>given</a:t>
            </a:r>
          </a:p>
          <a:p>
            <a:pPr marL="514350" indent="-514350">
              <a:buAutoNum type="alphaUcParenR"/>
            </a:pPr>
            <a:r>
              <a:rPr lang="en-US" dirty="0" smtClean="0"/>
              <a:t>If </a:t>
            </a:r>
            <a:r>
              <a:rPr lang="en-US" dirty="0"/>
              <a:t>neither G nor PF can be given</a:t>
            </a:r>
            <a:endParaRPr lang="en-IN" dirty="0"/>
          </a:p>
        </p:txBody>
      </p:sp>
    </p:spTree>
    <p:extLst>
      <p:ext uri="{BB962C8B-B14F-4D97-AF65-F5344CB8AC3E}">
        <p14:creationId xmlns:p14="http://schemas.microsoft.com/office/powerpoint/2010/main" val="222015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r>
              <a:rPr lang="en-US" dirty="0"/>
              <a:t>Que: Miss Monika served for 3/2 years and was retrenched</a:t>
            </a:r>
            <a:r>
              <a:rPr lang="en-US" dirty="0" smtClean="0"/>
              <a:t>.</a:t>
            </a:r>
          </a:p>
          <a:p>
            <a:pPr marL="0" indent="0">
              <a:buNone/>
            </a:pPr>
            <a:r>
              <a:rPr lang="en-US" dirty="0"/>
              <a:t/>
            </a:r>
            <a:br>
              <a:rPr lang="en-US" dirty="0"/>
            </a:br>
            <a:r>
              <a:rPr lang="en-US" dirty="0" smtClean="0"/>
              <a:t>a) If </a:t>
            </a:r>
            <a:r>
              <a:rPr lang="en-US" dirty="0"/>
              <a:t>only G can be </a:t>
            </a:r>
            <a:r>
              <a:rPr lang="en-US" dirty="0" smtClean="0"/>
              <a:t>given</a:t>
            </a:r>
          </a:p>
          <a:p>
            <a:pPr marL="0" indent="0">
              <a:buNone/>
            </a:pPr>
            <a:r>
              <a:rPr lang="en-US" dirty="0" smtClean="0"/>
              <a:t>b) If </a:t>
            </a:r>
            <a:r>
              <a:rPr lang="en-US" dirty="0"/>
              <a:t>only PF can be </a:t>
            </a:r>
            <a:r>
              <a:rPr lang="en-US" dirty="0" smtClean="0"/>
              <a:t>given</a:t>
            </a:r>
          </a:p>
          <a:p>
            <a:pPr marL="0" indent="0">
              <a:buNone/>
            </a:pPr>
            <a:r>
              <a:rPr lang="en-US" dirty="0" smtClean="0"/>
              <a:t>C</a:t>
            </a:r>
            <a:r>
              <a:rPr lang="en-US" dirty="0"/>
              <a:t>) If either G or PF can be given</a:t>
            </a:r>
            <a:r>
              <a:rPr lang="en-US" dirty="0" smtClean="0"/>
              <a:t>.</a:t>
            </a:r>
          </a:p>
          <a:p>
            <a:pPr marL="0" indent="0">
              <a:buNone/>
            </a:pPr>
            <a:r>
              <a:rPr lang="en-US" dirty="0" smtClean="0"/>
              <a:t>D</a:t>
            </a:r>
            <a:r>
              <a:rPr lang="en-US" dirty="0"/>
              <a:t>) If both G and PF can be </a:t>
            </a:r>
            <a:r>
              <a:rPr lang="en-US" dirty="0" smtClean="0"/>
              <a:t>given</a:t>
            </a:r>
          </a:p>
          <a:p>
            <a:pPr marL="0" indent="0">
              <a:buNone/>
            </a:pPr>
            <a:r>
              <a:rPr lang="en-US" dirty="0" smtClean="0"/>
              <a:t>E</a:t>
            </a:r>
            <a:r>
              <a:rPr lang="en-US" dirty="0"/>
              <a:t>) If neither G nor PF can be given</a:t>
            </a:r>
            <a:endParaRPr lang="en-IN" dirty="0"/>
          </a:p>
        </p:txBody>
      </p:sp>
    </p:spTree>
    <p:extLst>
      <p:ext uri="{BB962C8B-B14F-4D97-AF65-F5344CB8AC3E}">
        <p14:creationId xmlns:p14="http://schemas.microsoft.com/office/powerpoint/2010/main" val="13586266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r>
              <a:rPr lang="en-US" dirty="0"/>
              <a:t>Que: Mr. </a:t>
            </a:r>
            <a:r>
              <a:rPr lang="en-US" dirty="0" err="1"/>
              <a:t>Aatmaram</a:t>
            </a:r>
            <a:r>
              <a:rPr lang="en-US" dirty="0"/>
              <a:t> </a:t>
            </a:r>
            <a:r>
              <a:rPr lang="en-US" dirty="0" err="1"/>
              <a:t>Tukaram</a:t>
            </a:r>
            <a:r>
              <a:rPr lang="en-US" dirty="0"/>
              <a:t> </a:t>
            </a:r>
            <a:r>
              <a:rPr lang="en-US" dirty="0" err="1"/>
              <a:t>Bhide</a:t>
            </a:r>
            <a:r>
              <a:rPr lang="en-US" dirty="0"/>
              <a:t> was retrenched from service as a </a:t>
            </a:r>
            <a:r>
              <a:rPr lang="en-US" dirty="0" err="1"/>
              <a:t>Gokuldam</a:t>
            </a:r>
            <a:r>
              <a:rPr lang="en-US" dirty="0"/>
              <a:t> Society </a:t>
            </a:r>
            <a:r>
              <a:rPr lang="en-US" dirty="0" smtClean="0"/>
              <a:t>Secretary </a:t>
            </a:r>
            <a:r>
              <a:rPr lang="en-US" dirty="0"/>
              <a:t>after seven years</a:t>
            </a:r>
            <a:r>
              <a:rPr lang="en-US" dirty="0" smtClean="0"/>
              <a:t>.</a:t>
            </a:r>
          </a:p>
          <a:p>
            <a:pPr marL="0" indent="0">
              <a:buNone/>
            </a:pPr>
            <a:endParaRPr lang="en-US" dirty="0"/>
          </a:p>
          <a:p>
            <a:pPr marL="514350" indent="-514350">
              <a:buAutoNum type="alphaLcParenR"/>
            </a:pPr>
            <a:r>
              <a:rPr lang="en-US" dirty="0" smtClean="0"/>
              <a:t>If </a:t>
            </a:r>
            <a:r>
              <a:rPr lang="en-US" dirty="0"/>
              <a:t>only G can be </a:t>
            </a:r>
            <a:r>
              <a:rPr lang="en-US" dirty="0" smtClean="0"/>
              <a:t>given</a:t>
            </a:r>
          </a:p>
          <a:p>
            <a:pPr marL="514350" indent="-514350">
              <a:buAutoNum type="alphaLcParenR"/>
            </a:pPr>
            <a:r>
              <a:rPr lang="en-US" dirty="0" smtClean="0"/>
              <a:t>If </a:t>
            </a:r>
            <a:r>
              <a:rPr lang="en-US" dirty="0"/>
              <a:t>only PF can be </a:t>
            </a:r>
            <a:r>
              <a:rPr lang="en-US" dirty="0" smtClean="0"/>
              <a:t>given</a:t>
            </a:r>
          </a:p>
          <a:p>
            <a:pPr marL="514350" indent="-514350">
              <a:buAutoNum type="alphaLcParenR"/>
            </a:pPr>
            <a:r>
              <a:rPr lang="en-US" dirty="0" smtClean="0"/>
              <a:t>If </a:t>
            </a:r>
            <a:r>
              <a:rPr lang="en-US" dirty="0"/>
              <a:t>either G or PF can be </a:t>
            </a:r>
            <a:r>
              <a:rPr lang="en-US" dirty="0" smtClean="0"/>
              <a:t>given</a:t>
            </a:r>
          </a:p>
          <a:p>
            <a:pPr marL="514350" indent="-514350">
              <a:buAutoNum type="alphaLcParenR"/>
            </a:pPr>
            <a:r>
              <a:rPr lang="en-US" dirty="0" smtClean="0"/>
              <a:t>If </a:t>
            </a:r>
            <a:r>
              <a:rPr lang="en-US" dirty="0"/>
              <a:t>both G and PF can be </a:t>
            </a:r>
            <a:r>
              <a:rPr lang="en-US" dirty="0" smtClean="0"/>
              <a:t>given</a:t>
            </a:r>
          </a:p>
          <a:p>
            <a:pPr marL="514350" indent="-514350">
              <a:buAutoNum type="alphaLcParenR"/>
            </a:pPr>
            <a:r>
              <a:rPr lang="en-US" dirty="0" smtClean="0"/>
              <a:t>If </a:t>
            </a:r>
            <a:r>
              <a:rPr lang="en-US" dirty="0"/>
              <a:t>neither G nor PF can be given</a:t>
            </a:r>
            <a:endParaRPr lang="en-IN" dirty="0"/>
          </a:p>
        </p:txBody>
      </p:sp>
    </p:spTree>
    <p:extLst>
      <p:ext uri="{BB962C8B-B14F-4D97-AF65-F5344CB8AC3E}">
        <p14:creationId xmlns:p14="http://schemas.microsoft.com/office/powerpoint/2010/main" val="1919535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r>
              <a:rPr lang="en-US" dirty="0"/>
              <a:t>Que: Mrs. Sharma served the company for four years and </a:t>
            </a:r>
            <a:r>
              <a:rPr lang="en-US" dirty="0" smtClean="0"/>
              <a:t>resigned.</a:t>
            </a:r>
          </a:p>
          <a:p>
            <a:endParaRPr lang="en-US" dirty="0"/>
          </a:p>
          <a:p>
            <a:pPr marL="514350" indent="-514350">
              <a:buAutoNum type="alphaLcParenR"/>
            </a:pPr>
            <a:r>
              <a:rPr lang="en-US" dirty="0" smtClean="0"/>
              <a:t>If </a:t>
            </a:r>
            <a:r>
              <a:rPr lang="en-US" dirty="0"/>
              <a:t>only G can be </a:t>
            </a:r>
            <a:r>
              <a:rPr lang="en-US" dirty="0" smtClean="0"/>
              <a:t>given</a:t>
            </a:r>
          </a:p>
          <a:p>
            <a:pPr marL="514350" indent="-514350">
              <a:buAutoNum type="alphaLcParenR"/>
            </a:pPr>
            <a:r>
              <a:rPr lang="en-US" dirty="0" smtClean="0"/>
              <a:t>If </a:t>
            </a:r>
            <a:r>
              <a:rPr lang="en-US" dirty="0"/>
              <a:t>only PF can be </a:t>
            </a:r>
            <a:r>
              <a:rPr lang="en-US" dirty="0" smtClean="0"/>
              <a:t>given</a:t>
            </a:r>
          </a:p>
          <a:p>
            <a:pPr marL="514350" indent="-514350">
              <a:buAutoNum type="alphaLcParenR"/>
            </a:pPr>
            <a:r>
              <a:rPr lang="en-US" dirty="0" smtClean="0"/>
              <a:t>If </a:t>
            </a:r>
            <a:r>
              <a:rPr lang="en-US" dirty="0"/>
              <a:t>either G or PF can be </a:t>
            </a:r>
            <a:r>
              <a:rPr lang="en-US" dirty="0" smtClean="0"/>
              <a:t>given</a:t>
            </a:r>
          </a:p>
          <a:p>
            <a:pPr marL="514350" indent="-514350">
              <a:buAutoNum type="alphaLcParenR"/>
            </a:pPr>
            <a:r>
              <a:rPr lang="en-US" dirty="0" smtClean="0"/>
              <a:t>If </a:t>
            </a:r>
            <a:r>
              <a:rPr lang="en-US" dirty="0"/>
              <a:t>both G and PF can be </a:t>
            </a:r>
            <a:r>
              <a:rPr lang="en-US" dirty="0" smtClean="0"/>
              <a:t>given</a:t>
            </a:r>
          </a:p>
          <a:p>
            <a:pPr marL="514350" indent="-514350">
              <a:buAutoNum type="alphaLcParenR"/>
            </a:pPr>
            <a:r>
              <a:rPr lang="en-US" dirty="0" smtClean="0"/>
              <a:t>If </a:t>
            </a:r>
            <a:r>
              <a:rPr lang="en-US" dirty="0"/>
              <a:t>neither G nor PF can be given</a:t>
            </a:r>
            <a:endParaRPr lang="en-IN" dirty="0"/>
          </a:p>
        </p:txBody>
      </p:sp>
    </p:spTree>
    <p:extLst>
      <p:ext uri="{BB962C8B-B14F-4D97-AF65-F5344CB8AC3E}">
        <p14:creationId xmlns:p14="http://schemas.microsoft.com/office/powerpoint/2010/main" val="1626425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pPr marL="0" indent="0">
              <a:buNone/>
            </a:pPr>
            <a:r>
              <a:rPr lang="en-US" dirty="0"/>
              <a:t>Que: Mr. Smith served in Ship Making Company for seven year and resigned after a prolonged illness of three years for which he was on leave without </a:t>
            </a:r>
            <a:r>
              <a:rPr lang="en-US" dirty="0" smtClean="0"/>
              <a:t>pay.</a:t>
            </a:r>
          </a:p>
          <a:p>
            <a:pPr marL="0" indent="0">
              <a:buNone/>
            </a:pPr>
            <a:endParaRPr lang="en-US" dirty="0" smtClean="0"/>
          </a:p>
          <a:p>
            <a:pPr marL="514350" indent="-514350">
              <a:buAutoNum type="alphaLcParenR"/>
            </a:pPr>
            <a:r>
              <a:rPr lang="en-US" dirty="0" smtClean="0"/>
              <a:t>If </a:t>
            </a:r>
            <a:r>
              <a:rPr lang="en-US" dirty="0"/>
              <a:t>only G can be </a:t>
            </a:r>
            <a:r>
              <a:rPr lang="en-US" dirty="0" smtClean="0"/>
              <a:t>given</a:t>
            </a:r>
          </a:p>
          <a:p>
            <a:pPr marL="514350" indent="-514350">
              <a:buAutoNum type="alphaLcParenR"/>
            </a:pPr>
            <a:r>
              <a:rPr lang="en-US" dirty="0" smtClean="0"/>
              <a:t>If </a:t>
            </a:r>
            <a:r>
              <a:rPr lang="en-US" dirty="0"/>
              <a:t>only PF can be </a:t>
            </a:r>
            <a:r>
              <a:rPr lang="en-US" dirty="0" smtClean="0"/>
              <a:t>given</a:t>
            </a:r>
          </a:p>
          <a:p>
            <a:pPr marL="514350" indent="-514350">
              <a:buAutoNum type="alphaLcParenR"/>
            </a:pPr>
            <a:r>
              <a:rPr lang="en-US" dirty="0" smtClean="0"/>
              <a:t>If </a:t>
            </a:r>
            <a:r>
              <a:rPr lang="en-US" dirty="0"/>
              <a:t>either G or PF can be </a:t>
            </a:r>
            <a:r>
              <a:rPr lang="en-US" dirty="0" smtClean="0"/>
              <a:t>given</a:t>
            </a:r>
          </a:p>
          <a:p>
            <a:pPr marL="514350" indent="-514350">
              <a:buAutoNum type="alphaLcParenR"/>
            </a:pPr>
            <a:r>
              <a:rPr lang="en-US" dirty="0" smtClean="0"/>
              <a:t>If </a:t>
            </a:r>
            <a:r>
              <a:rPr lang="en-US" dirty="0"/>
              <a:t>both G and PF can be </a:t>
            </a:r>
            <a:r>
              <a:rPr lang="en-US" dirty="0" smtClean="0"/>
              <a:t>given</a:t>
            </a:r>
          </a:p>
          <a:p>
            <a:pPr marL="514350" indent="-514350">
              <a:buAutoNum type="alphaLcParenR"/>
            </a:pPr>
            <a:r>
              <a:rPr lang="en-US" dirty="0" smtClean="0"/>
              <a:t>If </a:t>
            </a:r>
            <a:r>
              <a:rPr lang="en-US" dirty="0"/>
              <a:t>neither G nor PF can be given</a:t>
            </a:r>
            <a:endParaRPr lang="en-IN" dirty="0"/>
          </a:p>
        </p:txBody>
      </p:sp>
    </p:spTree>
    <p:extLst>
      <p:ext uri="{BB962C8B-B14F-4D97-AF65-F5344CB8AC3E}">
        <p14:creationId xmlns:p14="http://schemas.microsoft.com/office/powerpoint/2010/main" val="2942421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1874EA7-3654-69BA-25E5-26F2CAA5BAFE}"/>
              </a:ext>
            </a:extLst>
          </p:cNvPr>
          <p:cNvSpPr txBox="1"/>
          <p:nvPr/>
        </p:nvSpPr>
        <p:spPr>
          <a:xfrm>
            <a:off x="304800" y="381000"/>
            <a:ext cx="11582400" cy="6093976"/>
          </a:xfrm>
          <a:prstGeom prst="rect">
            <a:avLst/>
          </a:prstGeom>
          <a:noFill/>
        </p:spPr>
        <p:txBody>
          <a:bodyPr wrap="square">
            <a:spAutoFit/>
          </a:bodyPr>
          <a:lstStyle/>
          <a:p>
            <a:pPr algn="just">
              <a:lnSpc>
                <a:spcPct val="150000"/>
              </a:lnSpc>
            </a:pPr>
            <a:r>
              <a:rPr lang="en-US" sz="2000" b="1" i="0" dirty="0">
                <a:effectLst/>
                <a:latin typeface="montserrat" panose="00000500000000000000" pitchFamily="2" charset="0"/>
              </a:rPr>
              <a:t>Question </a:t>
            </a:r>
            <a:r>
              <a:rPr lang="en-US" sz="2000" b="1" i="0" dirty="0" smtClean="0">
                <a:effectLst/>
                <a:latin typeface="montserrat" panose="00000500000000000000" pitchFamily="2" charset="0"/>
              </a:rPr>
              <a:t>:</a:t>
            </a:r>
            <a:endParaRPr lang="en-US" sz="2000" b="1" i="0" dirty="0">
              <a:effectLst/>
              <a:latin typeface="montserrat" panose="00000500000000000000" pitchFamily="2" charset="0"/>
            </a:endParaRPr>
          </a:p>
          <a:p>
            <a:pPr algn="just">
              <a:lnSpc>
                <a:spcPct val="150000"/>
              </a:lnSpc>
            </a:pPr>
            <a:r>
              <a:rPr lang="en-US" sz="2400" i="0" dirty="0" smtClean="0">
                <a:effectLst/>
              </a:rPr>
              <a:t>The </a:t>
            </a:r>
            <a:r>
              <a:rPr lang="en-US" sz="2400" i="0" dirty="0">
                <a:effectLst/>
              </a:rPr>
              <a:t>requirements for enrolling a student in Medical Colleges are as follows.</a:t>
            </a:r>
          </a:p>
          <a:p>
            <a:pPr algn="just">
              <a:lnSpc>
                <a:spcPct val="150000"/>
              </a:lnSpc>
              <a:buFont typeface="Arial" panose="020B0604020202020204" pitchFamily="34" charset="0"/>
              <a:buChar char="•"/>
            </a:pPr>
            <a:r>
              <a:rPr lang="en-US" sz="2400" i="0" dirty="0">
                <a:effectLst/>
              </a:rPr>
              <a:t>possess a 12th-grade in science with a minimum % average of 75.</a:t>
            </a:r>
          </a:p>
          <a:p>
            <a:pPr algn="just">
              <a:lnSpc>
                <a:spcPct val="150000"/>
              </a:lnSpc>
              <a:buFont typeface="Arial" panose="020B0604020202020204" pitchFamily="34" charset="0"/>
              <a:buChar char="•"/>
            </a:pPr>
            <a:r>
              <a:rPr lang="en-US" sz="2400" i="0" dirty="0">
                <a:effectLst/>
              </a:rPr>
              <a:t>as on June 30, 2022, be at least 20 years old.</a:t>
            </a:r>
          </a:p>
          <a:p>
            <a:pPr algn="just">
              <a:lnSpc>
                <a:spcPct val="150000"/>
              </a:lnSpc>
              <a:buFont typeface="Arial" panose="020B0604020202020204" pitchFamily="34" charset="0"/>
              <a:buChar char="•"/>
            </a:pPr>
            <a:r>
              <a:rPr lang="en-US" sz="2400" i="0" dirty="0">
                <a:effectLst/>
              </a:rPr>
              <a:t>have obtained a 70% on the entrance exam.</a:t>
            </a:r>
          </a:p>
          <a:p>
            <a:pPr algn="just">
              <a:lnSpc>
                <a:spcPct val="150000"/>
              </a:lnSpc>
              <a:buFont typeface="Arial" panose="020B0604020202020204" pitchFamily="34" charset="0"/>
              <a:buChar char="•"/>
            </a:pPr>
            <a:r>
              <a:rPr lang="en-US" sz="2400" i="0" dirty="0">
                <a:effectLst/>
              </a:rPr>
              <a:t>possess the financial means to pay the 25,000 rupee entry fee.</a:t>
            </a:r>
          </a:p>
          <a:p>
            <a:pPr algn="just">
              <a:lnSpc>
                <a:spcPct val="150000"/>
              </a:lnSpc>
            </a:pPr>
            <a:r>
              <a:rPr lang="en-US" sz="2400" i="0" dirty="0">
                <a:effectLst/>
              </a:rPr>
              <a:t>If a person meets all of the requirements listed above with the exception of (3) and has passed the scientific tests for the 12th grade with an 85 percent grade, they should be reported to the appropriate authorities.</a:t>
            </a:r>
          </a:p>
          <a:p>
            <a:pPr algn="just">
              <a:lnSpc>
                <a:spcPct val="150000"/>
              </a:lnSpc>
            </a:pPr>
            <a:r>
              <a:rPr lang="en-US" sz="2400" i="0" dirty="0">
                <a:effectLst/>
              </a:rPr>
              <a:t>If the applicant meets all of the requirements above, with the exception of (4), and is able to pay half the fee at the time of admission, they may be provisionally accepted.</a:t>
            </a:r>
          </a:p>
        </p:txBody>
      </p:sp>
    </p:spTree>
    <p:extLst>
      <p:ext uri="{BB962C8B-B14F-4D97-AF65-F5344CB8AC3E}">
        <p14:creationId xmlns:p14="http://schemas.microsoft.com/office/powerpoint/2010/main" val="2955871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7AAF459C-55F3-2BF6-34EC-5469099A3CC5}"/>
              </a:ext>
            </a:extLst>
          </p:cNvPr>
          <p:cNvSpPr txBox="1"/>
          <p:nvPr/>
        </p:nvSpPr>
        <p:spPr>
          <a:xfrm>
            <a:off x="1066800" y="612845"/>
            <a:ext cx="10363200" cy="4401205"/>
          </a:xfrm>
          <a:prstGeom prst="rect">
            <a:avLst/>
          </a:prstGeom>
          <a:noFill/>
        </p:spPr>
        <p:txBody>
          <a:bodyPr wrap="square">
            <a:spAutoFit/>
          </a:bodyPr>
          <a:lstStyle/>
          <a:p>
            <a:pPr algn="just"/>
            <a:r>
              <a:rPr lang="en-US" sz="2800" b="1" dirty="0" smtClean="0">
                <a:latin typeface="montserrat" panose="00000500000000000000" pitchFamily="2" charset="0"/>
              </a:rPr>
              <a:t>1. </a:t>
            </a:r>
            <a:r>
              <a:rPr lang="en-US" sz="2800" b="1" i="0" dirty="0" err="1" smtClean="0">
                <a:effectLst/>
                <a:latin typeface="Roboto" panose="02000000000000000000" pitchFamily="2" charset="0"/>
              </a:rPr>
              <a:t>Siddharth</a:t>
            </a:r>
            <a:r>
              <a:rPr lang="en-US" sz="2800" b="1" i="0" dirty="0" smtClean="0">
                <a:effectLst/>
                <a:latin typeface="Roboto" panose="02000000000000000000" pitchFamily="2" charset="0"/>
              </a:rPr>
              <a:t> </a:t>
            </a:r>
            <a:r>
              <a:rPr lang="en-US" sz="2800" b="1" i="0" dirty="0">
                <a:effectLst/>
                <a:latin typeface="Roboto" panose="02000000000000000000" pitchFamily="2" charset="0"/>
              </a:rPr>
              <a:t>Malhotra turned 19 on January 15th, 2021. He had a 78% success rate on his math and science examinations for the 12th grade. His entrance exam score was 76 percent, making him eligible to pay the Rs 25,000 admission fee. Should he be admitted to Medical College.</a:t>
            </a:r>
          </a:p>
          <a:p>
            <a:pPr algn="just"/>
            <a:endParaRPr lang="en-US" sz="2800" b="0" i="0" dirty="0">
              <a:effectLst/>
              <a:latin typeface="Roboto" panose="02000000000000000000" pitchFamily="2" charset="0"/>
            </a:endParaRPr>
          </a:p>
          <a:p>
            <a:pPr algn="just">
              <a:buFont typeface="+mj-lt"/>
              <a:buAutoNum type="arabicPeriod"/>
            </a:pPr>
            <a:r>
              <a:rPr lang="en-US" sz="2800" b="0" i="0" dirty="0">
                <a:effectLst/>
                <a:latin typeface="Roboto" panose="02000000000000000000" pitchFamily="2" charset="0"/>
              </a:rPr>
              <a:t>Admitted</a:t>
            </a:r>
          </a:p>
          <a:p>
            <a:pPr algn="just">
              <a:buFont typeface="+mj-lt"/>
              <a:buAutoNum type="arabicPeriod"/>
            </a:pPr>
            <a:r>
              <a:rPr lang="en-US" sz="2800" b="0" i="0" dirty="0">
                <a:effectLst/>
                <a:latin typeface="Roboto" panose="02000000000000000000" pitchFamily="2" charset="0"/>
              </a:rPr>
              <a:t>Not Admitted</a:t>
            </a:r>
          </a:p>
          <a:p>
            <a:pPr algn="just">
              <a:buFont typeface="+mj-lt"/>
              <a:buAutoNum type="arabicPeriod"/>
            </a:pPr>
            <a:r>
              <a:rPr lang="en-US" sz="2800" b="0" i="0" dirty="0">
                <a:effectLst/>
                <a:latin typeface="Roboto" panose="02000000000000000000" pitchFamily="2" charset="0"/>
              </a:rPr>
              <a:t>Admitted Tentatively</a:t>
            </a:r>
          </a:p>
          <a:p>
            <a:pPr algn="just">
              <a:buFont typeface="+mj-lt"/>
              <a:buAutoNum type="arabicPeriod"/>
            </a:pPr>
            <a:r>
              <a:rPr lang="en-US" sz="2800" b="0" i="0" dirty="0">
                <a:effectLst/>
                <a:latin typeface="Roboto" panose="02000000000000000000" pitchFamily="2" charset="0"/>
              </a:rPr>
              <a:t>None of the above</a:t>
            </a:r>
          </a:p>
        </p:txBody>
      </p:sp>
    </p:spTree>
    <p:extLst>
      <p:ext uri="{BB962C8B-B14F-4D97-AF65-F5344CB8AC3E}">
        <p14:creationId xmlns:p14="http://schemas.microsoft.com/office/powerpoint/2010/main" val="1396774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C2D5EBF-7109-9D64-B366-EF46C83330B6}"/>
              </a:ext>
            </a:extLst>
          </p:cNvPr>
          <p:cNvSpPr txBox="1"/>
          <p:nvPr/>
        </p:nvSpPr>
        <p:spPr>
          <a:xfrm>
            <a:off x="1944399" y="2228671"/>
            <a:ext cx="8303202" cy="1200329"/>
          </a:xfrm>
          <a:prstGeom prst="rect">
            <a:avLst/>
          </a:prstGeom>
          <a:noFill/>
        </p:spPr>
        <p:txBody>
          <a:bodyPr wrap="square">
            <a:spAutoFit/>
          </a:bodyPr>
          <a:lstStyle/>
          <a:p>
            <a:pPr algn="ctr"/>
            <a:r>
              <a:rPr lang="en-IN" sz="7200" b="1" i="0" dirty="0">
                <a:solidFill>
                  <a:srgbClr val="343434"/>
                </a:solidFill>
                <a:effectLst/>
                <a:latin typeface="Monotype Corsiva" panose="03010101010201010101" pitchFamily="66" charset="0"/>
              </a:rPr>
              <a:t>Selection Decision Table</a:t>
            </a:r>
            <a:endParaRPr lang="en-IN" sz="7200" b="0" i="0" dirty="0">
              <a:solidFill>
                <a:srgbClr val="343434"/>
              </a:solidFill>
              <a:effectLst/>
              <a:latin typeface="Monotype Corsiva" panose="03010101010201010101" pitchFamily="66" charset="0"/>
            </a:endParaRPr>
          </a:p>
        </p:txBody>
      </p:sp>
    </p:spTree>
    <p:extLst>
      <p:ext uri="{BB962C8B-B14F-4D97-AF65-F5344CB8AC3E}">
        <p14:creationId xmlns:p14="http://schemas.microsoft.com/office/powerpoint/2010/main" val="381406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FE295052-B519-8EAD-761A-D69A078C0B9D}"/>
              </a:ext>
            </a:extLst>
          </p:cNvPr>
          <p:cNvSpPr txBox="1"/>
          <p:nvPr/>
        </p:nvSpPr>
        <p:spPr>
          <a:xfrm>
            <a:off x="990600" y="533400"/>
            <a:ext cx="10210800" cy="4401205"/>
          </a:xfrm>
          <a:prstGeom prst="rect">
            <a:avLst/>
          </a:prstGeom>
          <a:noFill/>
        </p:spPr>
        <p:txBody>
          <a:bodyPr wrap="square">
            <a:spAutoFit/>
          </a:bodyPr>
          <a:lstStyle/>
          <a:p>
            <a:pPr algn="just"/>
            <a:r>
              <a:rPr lang="en-US" sz="2800" b="1" dirty="0" smtClean="0">
                <a:latin typeface="montserrat" panose="00000500000000000000" pitchFamily="2" charset="0"/>
              </a:rPr>
              <a:t>2. </a:t>
            </a:r>
            <a:r>
              <a:rPr lang="en-US" sz="2800" b="1" i="0" dirty="0" err="1" smtClean="0">
                <a:effectLst/>
                <a:latin typeface="Roboto" panose="02000000000000000000" pitchFamily="2" charset="0"/>
              </a:rPr>
              <a:t>Rishabh</a:t>
            </a:r>
            <a:r>
              <a:rPr lang="en-US" sz="2800" b="1" i="0" dirty="0" smtClean="0">
                <a:effectLst/>
                <a:latin typeface="Roboto" panose="02000000000000000000" pitchFamily="2" charset="0"/>
              </a:rPr>
              <a:t> </a:t>
            </a:r>
            <a:r>
              <a:rPr lang="en-US" sz="2800" b="1" i="0" dirty="0">
                <a:effectLst/>
                <a:latin typeface="Roboto" panose="02000000000000000000" pitchFamily="2" charset="0"/>
              </a:rPr>
              <a:t>Pant turned 18 on 21st May, 2018. In the science and math parts of his 12th-grade tests, he received an 80 percent. he passed his entrance exam with a score of 69 percent and is eligible to pay an admission fee of Rs 25,000. Will he be allowed to register in the Medical college?</a:t>
            </a:r>
          </a:p>
          <a:p>
            <a:pPr algn="just"/>
            <a:endParaRPr lang="en-US" sz="2800" b="0" i="0" dirty="0">
              <a:effectLst/>
              <a:latin typeface="Roboto" panose="02000000000000000000" pitchFamily="2" charset="0"/>
            </a:endParaRPr>
          </a:p>
          <a:p>
            <a:pPr algn="just">
              <a:buFont typeface="+mj-lt"/>
              <a:buAutoNum type="arabicPeriod"/>
            </a:pPr>
            <a:r>
              <a:rPr lang="en-US" sz="2800" b="0" i="0" dirty="0">
                <a:effectLst/>
                <a:latin typeface="Roboto" panose="02000000000000000000" pitchFamily="2" charset="0"/>
              </a:rPr>
              <a:t>Admitted</a:t>
            </a:r>
          </a:p>
          <a:p>
            <a:pPr algn="just">
              <a:buFont typeface="+mj-lt"/>
              <a:buAutoNum type="arabicPeriod"/>
            </a:pPr>
            <a:r>
              <a:rPr lang="en-US" sz="2800" b="0" i="0" dirty="0">
                <a:effectLst/>
                <a:latin typeface="Roboto" panose="02000000000000000000" pitchFamily="2" charset="0"/>
              </a:rPr>
              <a:t>Not Admitted</a:t>
            </a:r>
          </a:p>
          <a:p>
            <a:pPr algn="just">
              <a:buFont typeface="+mj-lt"/>
              <a:buAutoNum type="arabicPeriod"/>
            </a:pPr>
            <a:r>
              <a:rPr lang="en-US" sz="2800" b="0" i="0" dirty="0">
                <a:effectLst/>
                <a:latin typeface="Roboto" panose="02000000000000000000" pitchFamily="2" charset="0"/>
              </a:rPr>
              <a:t>Admitted tentatively</a:t>
            </a:r>
          </a:p>
          <a:p>
            <a:pPr algn="just">
              <a:buFont typeface="+mj-lt"/>
              <a:buAutoNum type="arabicPeriod"/>
            </a:pPr>
            <a:r>
              <a:rPr lang="en-US" sz="2800" b="0" i="0" dirty="0">
                <a:effectLst/>
                <a:latin typeface="Roboto" panose="02000000000000000000" pitchFamily="2" charset="0"/>
              </a:rPr>
              <a:t>Raised to authority</a:t>
            </a:r>
          </a:p>
        </p:txBody>
      </p:sp>
    </p:spTree>
    <p:extLst>
      <p:ext uri="{BB962C8B-B14F-4D97-AF65-F5344CB8AC3E}">
        <p14:creationId xmlns:p14="http://schemas.microsoft.com/office/powerpoint/2010/main" val="3489201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28D4B593-99E8-5E90-2993-99C8817BF893}"/>
              </a:ext>
            </a:extLst>
          </p:cNvPr>
          <p:cNvSpPr txBox="1"/>
          <p:nvPr/>
        </p:nvSpPr>
        <p:spPr>
          <a:xfrm>
            <a:off x="1333500" y="790609"/>
            <a:ext cx="9525000" cy="3970318"/>
          </a:xfrm>
          <a:prstGeom prst="rect">
            <a:avLst/>
          </a:prstGeom>
          <a:noFill/>
        </p:spPr>
        <p:txBody>
          <a:bodyPr wrap="square">
            <a:spAutoFit/>
          </a:bodyPr>
          <a:lstStyle/>
          <a:p>
            <a:pPr algn="just"/>
            <a:r>
              <a:rPr lang="en-US" sz="2800" b="1" dirty="0" smtClean="0">
                <a:latin typeface="montserrat" panose="00000500000000000000" pitchFamily="2" charset="0"/>
              </a:rPr>
              <a:t>3. </a:t>
            </a:r>
            <a:r>
              <a:rPr lang="en-US" sz="2800" b="1" i="0" dirty="0" smtClean="0">
                <a:effectLst/>
                <a:latin typeface="Roboto" panose="02000000000000000000" pitchFamily="2" charset="0"/>
              </a:rPr>
              <a:t>In </a:t>
            </a:r>
            <a:r>
              <a:rPr lang="en-US" sz="2800" b="1" i="0" dirty="0">
                <a:effectLst/>
                <a:latin typeface="Roboto" panose="02000000000000000000" pitchFamily="2" charset="0"/>
              </a:rPr>
              <a:t>her science exam for the 12th grade, Ayushi received a score of 72%. On June 30, 2010, She turned 20. She received 92 percent on the entrance exam, which was the highest score. Should the Medical College accept her?</a:t>
            </a:r>
          </a:p>
          <a:p>
            <a:pPr algn="just"/>
            <a:endParaRPr lang="en-US" sz="2800" b="0" i="0" dirty="0">
              <a:effectLst/>
              <a:latin typeface="Roboto" panose="02000000000000000000" pitchFamily="2" charset="0"/>
            </a:endParaRPr>
          </a:p>
          <a:p>
            <a:pPr algn="just">
              <a:buFont typeface="+mj-lt"/>
              <a:buAutoNum type="arabicPeriod"/>
            </a:pPr>
            <a:r>
              <a:rPr lang="en-US" sz="2800" b="0" i="0" dirty="0">
                <a:effectLst/>
                <a:latin typeface="Roboto" panose="02000000000000000000" pitchFamily="2" charset="0"/>
              </a:rPr>
              <a:t>Admitted</a:t>
            </a:r>
          </a:p>
          <a:p>
            <a:pPr algn="just">
              <a:buFont typeface="+mj-lt"/>
              <a:buAutoNum type="arabicPeriod"/>
            </a:pPr>
            <a:r>
              <a:rPr lang="en-US" sz="2800" b="0" i="0" dirty="0">
                <a:effectLst/>
                <a:latin typeface="Roboto" panose="02000000000000000000" pitchFamily="2" charset="0"/>
              </a:rPr>
              <a:t>Not Admitted</a:t>
            </a:r>
          </a:p>
          <a:p>
            <a:pPr algn="just">
              <a:buFont typeface="+mj-lt"/>
              <a:buAutoNum type="arabicPeriod"/>
            </a:pPr>
            <a:r>
              <a:rPr lang="en-US" sz="2800" b="0" i="0" dirty="0">
                <a:effectLst/>
                <a:latin typeface="Roboto" panose="02000000000000000000" pitchFamily="2" charset="0"/>
              </a:rPr>
              <a:t>Admitted Tentatively</a:t>
            </a:r>
          </a:p>
          <a:p>
            <a:pPr algn="just">
              <a:buFont typeface="+mj-lt"/>
              <a:buAutoNum type="arabicPeriod"/>
            </a:pPr>
            <a:r>
              <a:rPr lang="en-US" sz="2800" b="0" i="0" dirty="0">
                <a:effectLst/>
                <a:latin typeface="Roboto" panose="02000000000000000000" pitchFamily="2" charset="0"/>
              </a:rPr>
              <a:t>Data Insufficient</a:t>
            </a:r>
          </a:p>
        </p:txBody>
      </p:sp>
    </p:spTree>
    <p:extLst>
      <p:ext uri="{BB962C8B-B14F-4D97-AF65-F5344CB8AC3E}">
        <p14:creationId xmlns:p14="http://schemas.microsoft.com/office/powerpoint/2010/main" val="335484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667000"/>
            <a:ext cx="10972800" cy="1143000"/>
          </a:xfrm>
        </p:spPr>
        <p:txBody>
          <a:bodyPr>
            <a:normAutofit fontScale="90000"/>
          </a:bodyPr>
          <a:lstStyle/>
          <a:p>
            <a:r>
              <a:rPr lang="en-US" b="1" dirty="0"/>
              <a:t>Type 2: Judgement &amp; Decision Based On Combinations Or Traits Or </a:t>
            </a:r>
            <a:r>
              <a:rPr lang="en-US" b="1" dirty="0" err="1"/>
              <a:t>Behaviour</a:t>
            </a:r>
            <a:r>
              <a:rPr lang="en-US" b="1" dirty="0"/>
              <a:t/>
            </a:r>
            <a:br>
              <a:rPr lang="en-US" b="1" dirty="0"/>
            </a:br>
            <a:r>
              <a:rPr lang="en-US" dirty="0"/>
              <a:t/>
            </a:r>
            <a:br>
              <a:rPr lang="en-US" dirty="0"/>
            </a:br>
            <a:endParaRPr lang="en-IN" dirty="0"/>
          </a:p>
        </p:txBody>
      </p:sp>
    </p:spTree>
    <p:extLst>
      <p:ext uri="{BB962C8B-B14F-4D97-AF65-F5344CB8AC3E}">
        <p14:creationId xmlns:p14="http://schemas.microsoft.com/office/powerpoint/2010/main" val="3979377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685800" y="612845"/>
            <a:ext cx="10515600" cy="5324535"/>
          </a:xfrm>
          <a:prstGeom prst="rect">
            <a:avLst/>
          </a:prstGeom>
          <a:noFill/>
        </p:spPr>
        <p:txBody>
          <a:bodyPr wrap="square">
            <a:spAutoFit/>
          </a:bodyPr>
          <a:lstStyle/>
          <a:p>
            <a:pPr algn="just"/>
            <a:r>
              <a:rPr lang="en-US" sz="2000" b="1" i="0" dirty="0">
                <a:effectLst/>
                <a:latin typeface="montserrat" panose="00000500000000000000" pitchFamily="2" charset="0"/>
              </a:rPr>
              <a:t>Question </a:t>
            </a:r>
            <a:r>
              <a:rPr lang="en-US" sz="2000" b="1" i="0" dirty="0" smtClean="0">
                <a:effectLst/>
                <a:latin typeface="montserrat" panose="00000500000000000000" pitchFamily="2" charset="0"/>
              </a:rPr>
              <a:t>:</a:t>
            </a:r>
            <a:endParaRPr lang="en-US" sz="2000" b="0" i="0" dirty="0">
              <a:effectLst/>
              <a:latin typeface="montserrat" panose="00000500000000000000" pitchFamily="2" charset="0"/>
            </a:endParaRPr>
          </a:p>
          <a:p>
            <a:pPr algn="just"/>
            <a:r>
              <a:rPr lang="en-US" sz="2000" b="1" i="0" dirty="0">
                <a:effectLst/>
                <a:latin typeface="Roboto" panose="02000000000000000000" pitchFamily="2" charset="0"/>
              </a:rPr>
              <a:t>The management of KV International School has received written complaints from parents of female child. They mentioned about bad behavior of boys with girls during dance &amp; sports sessions. The management gave the responsibility of this overall task to the extra curriculum officer of the school. The officer wants to examine and finish this problem as quickly as possible and started sitting in all the dance and sports classes regularly. Now which state of affairs should the extra curriculum officer report to the management?</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A.  A small girl is standing alone during sports session and not doing anything except reading a novel.</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B.  One boy and one girl are making their own pair and trying to learn salsa.</a:t>
            </a:r>
            <a:endParaRPr lang="en-US" sz="2000" dirty="0">
              <a:latin typeface="Roboto" panose="02000000000000000000" pitchFamily="2" charset="0"/>
            </a:endParaRP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C.  Four boys are close to one girl and look like they want something from her bag.</a:t>
            </a:r>
          </a:p>
          <a:p>
            <a:pPr algn="just"/>
            <a:endParaRPr lang="en-US" sz="2000" b="0" i="0" dirty="0">
              <a:effectLst/>
              <a:latin typeface="Roboto" panose="02000000000000000000" pitchFamily="2" charset="0"/>
            </a:endParaRPr>
          </a:p>
          <a:p>
            <a:pPr algn="just"/>
            <a:r>
              <a:rPr lang="en-US" sz="2000" b="0" i="0" dirty="0">
                <a:effectLst/>
                <a:latin typeface="Roboto" panose="02000000000000000000" pitchFamily="2" charset="0"/>
              </a:rPr>
              <a:t>D.  Two girls are watching movie in the amphitheater which they are not supposed to do except special sessions.</a:t>
            </a:r>
          </a:p>
        </p:txBody>
      </p:sp>
    </p:spTree>
    <p:extLst>
      <p:ext uri="{BB962C8B-B14F-4D97-AF65-F5344CB8AC3E}">
        <p14:creationId xmlns:p14="http://schemas.microsoft.com/office/powerpoint/2010/main" val="376134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09600"/>
            <a:ext cx="10972800" cy="5516564"/>
          </a:xfrm>
        </p:spPr>
        <p:txBody>
          <a:bodyPr>
            <a:normAutofit fontScale="85000" lnSpcReduction="10000"/>
          </a:bodyPr>
          <a:lstStyle/>
          <a:p>
            <a:pPr marL="0" indent="0">
              <a:buNone/>
            </a:pPr>
            <a:r>
              <a:rPr lang="en-US" b="1" dirty="0"/>
              <a:t>Read the following information carefully to answer these questions.</a:t>
            </a:r>
            <a:endParaRPr lang="en-US" dirty="0"/>
          </a:p>
          <a:p>
            <a:r>
              <a:rPr lang="en-US" dirty="0"/>
              <a:t>Amit shah, director of Apollo </a:t>
            </a:r>
            <a:r>
              <a:rPr lang="en-US" dirty="0" err="1"/>
              <a:t>fortis</a:t>
            </a:r>
            <a:r>
              <a:rPr lang="en-US" dirty="0"/>
              <a:t>, specified some conditions for selecting candidates for interview for recruitment of Medical Representative for </a:t>
            </a:r>
            <a:r>
              <a:rPr lang="en-US" dirty="0" smtClean="0"/>
              <a:t>a company</a:t>
            </a:r>
            <a:r>
              <a:rPr lang="en-US" dirty="0"/>
              <a:t>:</a:t>
            </a:r>
          </a:p>
          <a:p>
            <a:r>
              <a:rPr lang="en-US" dirty="0"/>
              <a:t>The candidate must </a:t>
            </a:r>
            <a:r>
              <a:rPr lang="en-US" dirty="0" smtClean="0"/>
              <a:t>:</a:t>
            </a:r>
          </a:p>
          <a:p>
            <a:pPr marL="0" indent="0">
              <a:buNone/>
            </a:pPr>
            <a:r>
              <a:rPr lang="en-US" dirty="0"/>
              <a:t/>
            </a:r>
            <a:br>
              <a:rPr lang="en-US" dirty="0"/>
            </a:br>
            <a:r>
              <a:rPr lang="en-US" dirty="0"/>
              <a:t>A. Be a graduate in science with Chemistry and Botany and/or Zoology.</a:t>
            </a:r>
            <a:br>
              <a:rPr lang="en-US" dirty="0"/>
            </a:br>
            <a:r>
              <a:rPr lang="en-US" dirty="0"/>
              <a:t>B. Have 60% and above at SSC and 50% and above at graduation</a:t>
            </a:r>
            <a:br>
              <a:rPr lang="en-US" dirty="0"/>
            </a:br>
            <a:r>
              <a:rPr lang="en-US" dirty="0"/>
              <a:t>C. Not be more than 25 years of age as on 1st Jan, 1997</a:t>
            </a:r>
            <a:br>
              <a:rPr lang="en-US" dirty="0"/>
            </a:br>
            <a:r>
              <a:rPr lang="en-US" dirty="0"/>
              <a:t>D. Have at least represented school/college in any </a:t>
            </a:r>
            <a:r>
              <a:rPr lang="en-US" dirty="0" smtClean="0"/>
              <a:t>inter-school/college </a:t>
            </a:r>
            <a:r>
              <a:rPr lang="en-US" dirty="0"/>
              <a:t>competitions</a:t>
            </a:r>
            <a:br>
              <a:rPr lang="en-US" dirty="0"/>
            </a:br>
            <a:r>
              <a:rPr lang="en-US" dirty="0"/>
              <a:t>E. Have passed the selection test with 55% and above marks</a:t>
            </a:r>
            <a:br>
              <a:rPr lang="en-US" dirty="0"/>
            </a:br>
            <a:r>
              <a:rPr lang="en-US" dirty="0"/>
              <a:t>F. Enclose recommendation of two persons who are not his/her relatives.</a:t>
            </a:r>
          </a:p>
          <a:p>
            <a:pPr marL="0" indent="0">
              <a:buNone/>
            </a:pPr>
            <a:endParaRPr lang="en-IN" dirty="0"/>
          </a:p>
        </p:txBody>
      </p:sp>
    </p:spTree>
    <p:extLst>
      <p:ext uri="{BB962C8B-B14F-4D97-AF65-F5344CB8AC3E}">
        <p14:creationId xmlns:p14="http://schemas.microsoft.com/office/powerpoint/2010/main" val="984398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001"/>
            <a:ext cx="10972800" cy="5364164"/>
          </a:xfrm>
        </p:spPr>
        <p:txBody>
          <a:bodyPr>
            <a:normAutofit fontScale="85000" lnSpcReduction="10000"/>
          </a:bodyPr>
          <a:lstStyle/>
          <a:p>
            <a:r>
              <a:rPr lang="en-US" b="1" dirty="0"/>
              <a:t>However, in the case of a candidate who fulfills all other criteria except:</a:t>
            </a:r>
            <a:endParaRPr lang="en-US" dirty="0"/>
          </a:p>
          <a:p>
            <a:pPr marL="571500" indent="-571500" algn="just">
              <a:buAutoNum type="romanUcPeriod"/>
            </a:pPr>
            <a:r>
              <a:rPr lang="en-US" dirty="0" smtClean="0"/>
              <a:t>A </a:t>
            </a:r>
            <a:r>
              <a:rPr lang="en-US" dirty="0"/>
              <a:t>above, but has passed MSc in Chemistry with 60% or above marks, should be considered for waiting list for </a:t>
            </a:r>
            <a:r>
              <a:rPr lang="en-US" dirty="0" smtClean="0"/>
              <a:t>interview.</a:t>
            </a:r>
          </a:p>
          <a:p>
            <a:pPr marL="0" indent="0" algn="just">
              <a:buNone/>
            </a:pPr>
            <a:r>
              <a:rPr lang="en-US" dirty="0"/>
              <a:t/>
            </a:r>
            <a:br>
              <a:rPr lang="en-US" dirty="0"/>
            </a:br>
            <a:r>
              <a:rPr lang="en-US" dirty="0"/>
              <a:t>II. B above, should be referred to Manager </a:t>
            </a:r>
            <a:r>
              <a:rPr lang="en-US" dirty="0" smtClean="0"/>
              <a:t>of Administration.</a:t>
            </a:r>
          </a:p>
          <a:p>
            <a:pPr marL="0" indent="0" algn="just">
              <a:buNone/>
            </a:pPr>
            <a:r>
              <a:rPr lang="en-US" dirty="0"/>
              <a:t/>
            </a:r>
            <a:br>
              <a:rPr lang="en-US" dirty="0"/>
            </a:br>
            <a:r>
              <a:rPr lang="en-US" dirty="0"/>
              <a:t>III. F above, should be called to meet Manager HRD</a:t>
            </a:r>
            <a:r>
              <a:rPr lang="en-US" dirty="0" smtClean="0"/>
              <a:t>.</a:t>
            </a:r>
          </a:p>
          <a:p>
            <a:pPr marL="0" indent="0" algn="just">
              <a:buNone/>
            </a:pPr>
            <a:r>
              <a:rPr lang="en-US" dirty="0"/>
              <a:t/>
            </a:r>
            <a:br>
              <a:rPr lang="en-US" dirty="0"/>
            </a:br>
            <a:r>
              <a:rPr lang="en-US" dirty="0"/>
              <a:t>Based on these criteria and information provided below, decide the course of action in each case. You are not to assume anything. If the data provided is not adequate to decide the course of action, your answer will be data inadequate. These cases are given to you as on 1st Dec, 1996.</a:t>
            </a:r>
          </a:p>
        </p:txBody>
      </p:sp>
    </p:spTree>
    <p:extLst>
      <p:ext uri="{BB962C8B-B14F-4D97-AF65-F5344CB8AC3E}">
        <p14:creationId xmlns:p14="http://schemas.microsoft.com/office/powerpoint/2010/main" val="952785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685800" y="612845"/>
            <a:ext cx="10515600" cy="5262979"/>
          </a:xfrm>
          <a:prstGeom prst="rect">
            <a:avLst/>
          </a:prstGeom>
          <a:noFill/>
        </p:spPr>
        <p:txBody>
          <a:bodyPr wrap="square">
            <a:spAutoFit/>
          </a:bodyPr>
          <a:lstStyle/>
          <a:p>
            <a:pPr algn="l"/>
            <a:r>
              <a:rPr lang="en-US" sz="2400" b="1" i="0" dirty="0">
                <a:effectLst/>
                <a:latin typeface="montserrat" panose="00000500000000000000" pitchFamily="2" charset="0"/>
              </a:rPr>
              <a:t>Question </a:t>
            </a:r>
            <a:r>
              <a:rPr lang="en-US" sz="2400" b="1" i="0" dirty="0" smtClean="0">
                <a:effectLst/>
                <a:latin typeface="montserrat" panose="00000500000000000000" pitchFamily="2" charset="0"/>
              </a:rPr>
              <a:t>:</a:t>
            </a:r>
            <a:endParaRPr lang="en-US" sz="2400" b="1" i="0" dirty="0">
              <a:effectLst/>
              <a:latin typeface="montserrat" panose="00000500000000000000" pitchFamily="2" charset="0"/>
            </a:endParaRPr>
          </a:p>
          <a:p>
            <a:pPr algn="l"/>
            <a:endParaRPr lang="en-US" sz="2400" b="1" dirty="0">
              <a:latin typeface="montserrat" panose="00000500000000000000" pitchFamily="2" charset="0"/>
            </a:endParaRPr>
          </a:p>
          <a:p>
            <a:pPr algn="just"/>
            <a:r>
              <a:rPr lang="en-US" sz="2400" b="0" i="0" dirty="0" err="1" smtClean="0">
                <a:solidFill>
                  <a:srgbClr val="343434"/>
                </a:solidFill>
                <a:effectLst/>
                <a:latin typeface="Roboto" panose="02000000000000000000" pitchFamily="2" charset="0"/>
              </a:rPr>
              <a:t>Sachin</a:t>
            </a:r>
            <a:r>
              <a:rPr lang="en-US" sz="2400" b="0" i="0" dirty="0" smtClean="0">
                <a:solidFill>
                  <a:srgbClr val="343434"/>
                </a:solidFill>
                <a:effectLst/>
                <a:latin typeface="Roboto" panose="02000000000000000000" pitchFamily="2" charset="0"/>
              </a:rPr>
              <a:t> Tendulkar has represented his school and college in Cricket and Chess. He has passed his BSc in Chemistry, Physics and Mathematics at the age of 20 years in 1994. He came 2nd in the merit list in the selection test with 78% marks and has enclosed two recommendations. He has scored 62% and 65% in SSC and BSc, respectively.</a:t>
            </a:r>
            <a:endParaRPr lang="en-US" sz="2400" b="0" i="0" dirty="0">
              <a:solidFill>
                <a:srgbClr val="343434"/>
              </a:solidFill>
              <a:effectLst/>
              <a:latin typeface="Roboto" panose="02000000000000000000" pitchFamily="2" charset="0"/>
            </a:endParaRPr>
          </a:p>
          <a:p>
            <a:pPr algn="l"/>
            <a:endParaRPr lang="en-US" sz="2400" b="0" i="0" dirty="0">
              <a:solidFill>
                <a:srgbClr val="343434"/>
              </a:solidFill>
              <a:effectLst/>
              <a:latin typeface="Roboto" panose="02000000000000000000" pitchFamily="2" charset="0"/>
            </a:endParaRPr>
          </a:p>
          <a:p>
            <a:pPr algn="l">
              <a:buFont typeface="+mj-lt"/>
              <a:buAutoNum type="arabicPeriod"/>
            </a:pPr>
            <a:r>
              <a:rPr lang="en-US" sz="2400" b="0" i="0" dirty="0">
                <a:solidFill>
                  <a:srgbClr val="343434"/>
                </a:solidFill>
                <a:effectLst/>
                <a:latin typeface="Roboto" panose="02000000000000000000" pitchFamily="2" charset="0"/>
              </a:rPr>
              <a:t>Not to be called the interview</a:t>
            </a:r>
          </a:p>
          <a:p>
            <a:pPr algn="l">
              <a:buFont typeface="+mj-lt"/>
              <a:buAutoNum type="arabicPeriod"/>
            </a:pPr>
            <a:r>
              <a:rPr lang="en-US" sz="2400" b="0" i="0" dirty="0">
                <a:solidFill>
                  <a:srgbClr val="343434"/>
                </a:solidFill>
                <a:effectLst/>
                <a:latin typeface="Roboto" panose="02000000000000000000" pitchFamily="2" charset="0"/>
              </a:rPr>
              <a:t>Data inadequate</a:t>
            </a:r>
          </a:p>
          <a:p>
            <a:pPr algn="l">
              <a:buFont typeface="+mj-lt"/>
              <a:buAutoNum type="arabicPeriod"/>
            </a:pPr>
            <a:r>
              <a:rPr lang="en-US" sz="2400" b="0" i="0" dirty="0">
                <a:solidFill>
                  <a:srgbClr val="343434"/>
                </a:solidFill>
                <a:effectLst/>
                <a:latin typeface="Roboto" panose="02000000000000000000" pitchFamily="2" charset="0"/>
              </a:rPr>
              <a:t>To be called for interview</a:t>
            </a:r>
          </a:p>
          <a:p>
            <a:pPr algn="l">
              <a:buFont typeface="+mj-lt"/>
              <a:buAutoNum type="arabicPeriod"/>
            </a:pPr>
            <a:r>
              <a:rPr lang="en-US" sz="2400" b="0" i="0" dirty="0">
                <a:solidFill>
                  <a:srgbClr val="343434"/>
                </a:solidFill>
                <a:effectLst/>
                <a:latin typeface="Roboto" panose="02000000000000000000" pitchFamily="2" charset="0"/>
              </a:rPr>
              <a:t>Refer to Manager – Administration</a:t>
            </a:r>
          </a:p>
          <a:p>
            <a:pPr algn="l">
              <a:buFont typeface="+mj-lt"/>
              <a:buAutoNum type="arabicPeriod"/>
            </a:pPr>
            <a:r>
              <a:rPr lang="en-US" sz="2400" b="0" i="0" dirty="0">
                <a:solidFill>
                  <a:srgbClr val="343434"/>
                </a:solidFill>
                <a:effectLst/>
                <a:latin typeface="Roboto" panose="02000000000000000000" pitchFamily="2" charset="0"/>
              </a:rPr>
              <a:t>To be waitlisted</a:t>
            </a:r>
          </a:p>
          <a:p>
            <a:pPr algn="l"/>
            <a:endParaRPr lang="en-US" sz="2400" b="0" i="0" dirty="0">
              <a:effectLst/>
              <a:latin typeface="montserrat" panose="00000500000000000000" pitchFamily="2" charset="0"/>
            </a:endParaRPr>
          </a:p>
        </p:txBody>
      </p:sp>
    </p:spTree>
    <p:extLst>
      <p:ext uri="{BB962C8B-B14F-4D97-AF65-F5344CB8AC3E}">
        <p14:creationId xmlns:p14="http://schemas.microsoft.com/office/powerpoint/2010/main" val="1501406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838200" y="533400"/>
            <a:ext cx="10515600" cy="6124754"/>
          </a:xfrm>
          <a:prstGeom prst="rect">
            <a:avLst/>
          </a:prstGeom>
          <a:noFill/>
        </p:spPr>
        <p:txBody>
          <a:bodyPr wrap="square">
            <a:spAutoFit/>
          </a:bodyPr>
          <a:lstStyle/>
          <a:p>
            <a:pPr algn="just"/>
            <a:r>
              <a:rPr lang="en-US" sz="2800" b="1" i="0" dirty="0">
                <a:effectLst/>
                <a:latin typeface="montserrat" panose="00000500000000000000" pitchFamily="2" charset="0"/>
              </a:rPr>
              <a:t>Question </a:t>
            </a:r>
            <a:r>
              <a:rPr lang="en-US" sz="2800" b="1" i="0" dirty="0" smtClean="0">
                <a:effectLst/>
                <a:latin typeface="montserrat" panose="00000500000000000000" pitchFamily="2" charset="0"/>
              </a:rPr>
              <a:t>:</a:t>
            </a:r>
            <a:endParaRPr lang="en-US" sz="2800" b="1" i="0" dirty="0">
              <a:effectLst/>
              <a:latin typeface="montserrat" panose="00000500000000000000" pitchFamily="2" charset="0"/>
            </a:endParaRPr>
          </a:p>
          <a:p>
            <a:pPr algn="just"/>
            <a:endParaRPr lang="en-US" sz="2800" b="1" dirty="0">
              <a:latin typeface="montserrat" panose="00000500000000000000" pitchFamily="2" charset="0"/>
            </a:endParaRPr>
          </a:p>
          <a:p>
            <a:pPr algn="just"/>
            <a:r>
              <a:rPr lang="en-US" sz="2800" b="0" i="0" dirty="0">
                <a:solidFill>
                  <a:srgbClr val="343434"/>
                </a:solidFill>
                <a:effectLst/>
                <a:latin typeface="Roboto" panose="02000000000000000000" pitchFamily="2" charset="0"/>
              </a:rPr>
              <a:t>Ms. Kareena </a:t>
            </a:r>
            <a:r>
              <a:rPr lang="en-US" sz="2800" b="0" i="0" dirty="0" err="1">
                <a:solidFill>
                  <a:srgbClr val="343434"/>
                </a:solidFill>
                <a:effectLst/>
                <a:latin typeface="Roboto" panose="02000000000000000000" pitchFamily="2" charset="0"/>
              </a:rPr>
              <a:t>kapoor</a:t>
            </a:r>
            <a:r>
              <a:rPr lang="en-US" sz="2800" b="0" i="0" dirty="0">
                <a:solidFill>
                  <a:srgbClr val="343434"/>
                </a:solidFill>
                <a:effectLst/>
                <a:latin typeface="Roboto" panose="02000000000000000000" pitchFamily="2" charset="0"/>
              </a:rPr>
              <a:t>, a Kathak dancer, who has won inter-University prizes, is a brilliant student holding 1st rank in MSc (Chemistry) in 1996 as well as selection test. She has had more than 75% marks in the examination right from SSC to BSc (Chemistry-Botany). All her teachers speak </a:t>
            </a:r>
            <a:r>
              <a:rPr lang="en-US" sz="2800" b="0" i="0" dirty="0" err="1">
                <a:solidFill>
                  <a:srgbClr val="343434"/>
                </a:solidFill>
                <a:effectLst/>
                <a:latin typeface="Roboto" panose="02000000000000000000" pitchFamily="2" charset="0"/>
              </a:rPr>
              <a:t>hightly</a:t>
            </a:r>
            <a:r>
              <a:rPr lang="en-US" sz="2800" b="0" i="0" dirty="0">
                <a:solidFill>
                  <a:srgbClr val="343434"/>
                </a:solidFill>
                <a:effectLst/>
                <a:latin typeface="Roboto" panose="02000000000000000000" pitchFamily="2" charset="0"/>
              </a:rPr>
              <a:t> about her.</a:t>
            </a:r>
          </a:p>
          <a:p>
            <a:pPr algn="just"/>
            <a:endParaRPr lang="en-US" sz="2800" b="0" i="0" dirty="0">
              <a:solidFill>
                <a:srgbClr val="343434"/>
              </a:solidFill>
              <a:effectLst/>
              <a:latin typeface="Roboto" panose="02000000000000000000" pitchFamily="2" charset="0"/>
            </a:endParaRPr>
          </a:p>
          <a:p>
            <a:pPr algn="just">
              <a:buFont typeface="+mj-lt"/>
              <a:buAutoNum type="arabicPeriod"/>
            </a:pPr>
            <a:r>
              <a:rPr lang="en-US" sz="2800" b="0" i="0" dirty="0">
                <a:solidFill>
                  <a:srgbClr val="343434"/>
                </a:solidFill>
                <a:effectLst/>
                <a:latin typeface="Roboto" panose="02000000000000000000" pitchFamily="2" charset="0"/>
              </a:rPr>
              <a:t>Not to be called for interview</a:t>
            </a:r>
          </a:p>
          <a:p>
            <a:pPr algn="just">
              <a:buFont typeface="+mj-lt"/>
              <a:buAutoNum type="arabicPeriod"/>
            </a:pPr>
            <a:r>
              <a:rPr lang="en-US" sz="2800" b="0" i="0" dirty="0">
                <a:solidFill>
                  <a:srgbClr val="343434"/>
                </a:solidFill>
                <a:effectLst/>
                <a:latin typeface="Roboto" panose="02000000000000000000" pitchFamily="2" charset="0"/>
              </a:rPr>
              <a:t>Data inadequate</a:t>
            </a:r>
          </a:p>
          <a:p>
            <a:pPr algn="just">
              <a:buFont typeface="+mj-lt"/>
              <a:buAutoNum type="arabicPeriod"/>
            </a:pPr>
            <a:r>
              <a:rPr lang="en-US" sz="2800" b="0" i="0" dirty="0">
                <a:solidFill>
                  <a:srgbClr val="343434"/>
                </a:solidFill>
                <a:effectLst/>
                <a:latin typeface="Roboto" panose="02000000000000000000" pitchFamily="2" charset="0"/>
              </a:rPr>
              <a:t>Refer to Manager – HRD</a:t>
            </a:r>
          </a:p>
          <a:p>
            <a:pPr algn="just">
              <a:buFont typeface="+mj-lt"/>
              <a:buAutoNum type="arabicPeriod"/>
            </a:pPr>
            <a:r>
              <a:rPr lang="en-US" sz="2800" b="0" i="0" dirty="0">
                <a:solidFill>
                  <a:srgbClr val="343434"/>
                </a:solidFill>
                <a:effectLst/>
                <a:latin typeface="Roboto" panose="02000000000000000000" pitchFamily="2" charset="0"/>
              </a:rPr>
              <a:t>To be waitlisted</a:t>
            </a:r>
          </a:p>
          <a:p>
            <a:pPr algn="just">
              <a:buFont typeface="+mj-lt"/>
              <a:buAutoNum type="arabicPeriod"/>
            </a:pPr>
            <a:r>
              <a:rPr lang="en-US" sz="2800" b="0" i="0" dirty="0">
                <a:solidFill>
                  <a:srgbClr val="343434"/>
                </a:solidFill>
                <a:effectLst/>
                <a:latin typeface="Roboto" panose="02000000000000000000" pitchFamily="2" charset="0"/>
              </a:rPr>
              <a:t>To be called for interview</a:t>
            </a:r>
          </a:p>
          <a:p>
            <a:pPr algn="just"/>
            <a:endParaRPr lang="en-US" sz="2800" b="0" i="0" dirty="0">
              <a:effectLst/>
              <a:latin typeface="montserrat" panose="00000500000000000000" pitchFamily="2" charset="0"/>
            </a:endParaRPr>
          </a:p>
        </p:txBody>
      </p:sp>
    </p:spTree>
    <p:extLst>
      <p:ext uri="{BB962C8B-B14F-4D97-AF65-F5344CB8AC3E}">
        <p14:creationId xmlns:p14="http://schemas.microsoft.com/office/powerpoint/2010/main" val="574228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685800" y="612845"/>
            <a:ext cx="10515600" cy="5693866"/>
          </a:xfrm>
          <a:prstGeom prst="rect">
            <a:avLst/>
          </a:prstGeom>
          <a:noFill/>
        </p:spPr>
        <p:txBody>
          <a:bodyPr wrap="square">
            <a:spAutoFit/>
          </a:bodyPr>
          <a:lstStyle/>
          <a:p>
            <a:pPr algn="just"/>
            <a:r>
              <a:rPr lang="en-US" sz="2800" b="1" i="0" dirty="0">
                <a:effectLst/>
                <a:latin typeface="montserrat" panose="00000500000000000000" pitchFamily="2" charset="0"/>
              </a:rPr>
              <a:t>Question </a:t>
            </a:r>
            <a:r>
              <a:rPr lang="en-US" sz="2800" b="1" i="0" dirty="0" smtClean="0">
                <a:effectLst/>
                <a:latin typeface="montserrat" panose="00000500000000000000" pitchFamily="2" charset="0"/>
              </a:rPr>
              <a:t>:</a:t>
            </a:r>
            <a:endParaRPr lang="en-US" sz="2800" b="1" i="0" dirty="0">
              <a:effectLst/>
              <a:latin typeface="montserrat" panose="00000500000000000000" pitchFamily="2" charset="0"/>
            </a:endParaRPr>
          </a:p>
          <a:p>
            <a:pPr algn="just"/>
            <a:endParaRPr lang="en-US" sz="2800" b="1" dirty="0">
              <a:latin typeface="montserrat" panose="00000500000000000000" pitchFamily="2" charset="0"/>
            </a:endParaRPr>
          </a:p>
          <a:p>
            <a:pPr algn="just"/>
            <a:r>
              <a:rPr lang="en-US" sz="2800" b="0" i="0" dirty="0">
                <a:solidFill>
                  <a:srgbClr val="343434"/>
                </a:solidFill>
                <a:effectLst/>
                <a:latin typeface="Roboto" panose="02000000000000000000" pitchFamily="2" charset="0"/>
              </a:rPr>
              <a:t>Rashmi </a:t>
            </a:r>
            <a:r>
              <a:rPr lang="en-US" sz="2800" b="0" i="0" dirty="0" err="1">
                <a:solidFill>
                  <a:srgbClr val="343434"/>
                </a:solidFill>
                <a:effectLst/>
                <a:latin typeface="Roboto" panose="02000000000000000000" pitchFamily="2" charset="0"/>
              </a:rPr>
              <a:t>desai</a:t>
            </a:r>
            <a:r>
              <a:rPr lang="en-US" sz="2800" b="0" i="0" dirty="0">
                <a:solidFill>
                  <a:srgbClr val="343434"/>
                </a:solidFill>
                <a:effectLst/>
                <a:latin typeface="Roboto" panose="02000000000000000000" pitchFamily="2" charset="0"/>
              </a:rPr>
              <a:t>, who has been recommended by two actresses working in TV serials, is 23 years with Master’s degree in Chemistry. She has won prizes in acting in inter-university drama competitions. She has obtained more than 70% marks in SSC, BSc (Chemistry, Botany) and the selection test.</a:t>
            </a:r>
          </a:p>
          <a:p>
            <a:pPr algn="just"/>
            <a:endParaRPr lang="en-US" sz="2800" b="0" i="0" dirty="0">
              <a:solidFill>
                <a:srgbClr val="343434"/>
              </a:solidFill>
              <a:effectLst/>
              <a:latin typeface="Roboto" panose="02000000000000000000" pitchFamily="2" charset="0"/>
            </a:endParaRPr>
          </a:p>
          <a:p>
            <a:pPr algn="just">
              <a:buFont typeface="+mj-lt"/>
              <a:buAutoNum type="arabicPeriod"/>
            </a:pPr>
            <a:r>
              <a:rPr lang="en-US" sz="2800" b="0" i="0" dirty="0">
                <a:solidFill>
                  <a:srgbClr val="343434"/>
                </a:solidFill>
                <a:effectLst/>
                <a:latin typeface="Roboto" panose="02000000000000000000" pitchFamily="2" charset="0"/>
              </a:rPr>
              <a:t>To be waitlisted</a:t>
            </a:r>
          </a:p>
          <a:p>
            <a:pPr algn="just">
              <a:buFont typeface="+mj-lt"/>
              <a:buAutoNum type="arabicPeriod"/>
            </a:pPr>
            <a:r>
              <a:rPr lang="en-US" sz="2800" b="0" i="0" dirty="0">
                <a:solidFill>
                  <a:srgbClr val="343434"/>
                </a:solidFill>
                <a:effectLst/>
                <a:latin typeface="Roboto" panose="02000000000000000000" pitchFamily="2" charset="0"/>
              </a:rPr>
              <a:t>Not to be called for interview</a:t>
            </a:r>
          </a:p>
          <a:p>
            <a:pPr algn="just">
              <a:buFont typeface="+mj-lt"/>
              <a:buAutoNum type="arabicPeriod"/>
            </a:pPr>
            <a:r>
              <a:rPr lang="en-US" sz="2800" b="0" i="0" dirty="0">
                <a:solidFill>
                  <a:srgbClr val="343434"/>
                </a:solidFill>
                <a:effectLst/>
                <a:latin typeface="Roboto" panose="02000000000000000000" pitchFamily="2" charset="0"/>
              </a:rPr>
              <a:t>Refer to Manager – Administration</a:t>
            </a:r>
          </a:p>
          <a:p>
            <a:pPr algn="just">
              <a:buFont typeface="+mj-lt"/>
              <a:buAutoNum type="arabicPeriod"/>
            </a:pPr>
            <a:r>
              <a:rPr lang="en-US" sz="2800" b="0" i="0" dirty="0">
                <a:solidFill>
                  <a:srgbClr val="343434"/>
                </a:solidFill>
                <a:effectLst/>
                <a:latin typeface="Roboto" panose="02000000000000000000" pitchFamily="2" charset="0"/>
              </a:rPr>
              <a:t>Refer to Manager – HRD</a:t>
            </a:r>
          </a:p>
          <a:p>
            <a:pPr algn="just">
              <a:buFont typeface="+mj-lt"/>
              <a:buAutoNum type="arabicPeriod"/>
            </a:pPr>
            <a:r>
              <a:rPr lang="en-US" sz="2800" b="0" i="0" dirty="0">
                <a:solidFill>
                  <a:srgbClr val="343434"/>
                </a:solidFill>
                <a:effectLst/>
                <a:latin typeface="Roboto" panose="02000000000000000000" pitchFamily="2" charset="0"/>
              </a:rPr>
              <a:t>To be called for interview</a:t>
            </a:r>
          </a:p>
        </p:txBody>
      </p:sp>
    </p:spTree>
    <p:extLst>
      <p:ext uri="{BB962C8B-B14F-4D97-AF65-F5344CB8AC3E}">
        <p14:creationId xmlns:p14="http://schemas.microsoft.com/office/powerpoint/2010/main" val="2930128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838200" y="286926"/>
            <a:ext cx="10820400" cy="6124754"/>
          </a:xfrm>
          <a:prstGeom prst="rect">
            <a:avLst/>
          </a:prstGeom>
          <a:noFill/>
        </p:spPr>
        <p:txBody>
          <a:bodyPr wrap="square">
            <a:spAutoFit/>
          </a:bodyPr>
          <a:lstStyle/>
          <a:p>
            <a:pPr algn="just"/>
            <a:r>
              <a:rPr lang="en-US" sz="2800" b="1" i="0" dirty="0">
                <a:effectLst/>
                <a:latin typeface="montserrat" panose="00000500000000000000" pitchFamily="2" charset="0"/>
              </a:rPr>
              <a:t>Question </a:t>
            </a:r>
            <a:r>
              <a:rPr lang="en-US" sz="2800" b="1" i="0" dirty="0" smtClean="0">
                <a:effectLst/>
                <a:latin typeface="montserrat" panose="00000500000000000000" pitchFamily="2" charset="0"/>
              </a:rPr>
              <a:t>:</a:t>
            </a:r>
            <a:endParaRPr lang="en-US" sz="2800" b="1" i="0" dirty="0">
              <a:effectLst/>
              <a:latin typeface="montserrat" panose="00000500000000000000" pitchFamily="2" charset="0"/>
            </a:endParaRPr>
          </a:p>
          <a:p>
            <a:pPr algn="just"/>
            <a:endParaRPr lang="en-US" sz="2800" b="1" dirty="0">
              <a:latin typeface="montserrat" panose="00000500000000000000" pitchFamily="2" charset="0"/>
            </a:endParaRPr>
          </a:p>
          <a:p>
            <a:pPr algn="just"/>
            <a:r>
              <a:rPr lang="en-US" sz="2800" b="0" i="0" dirty="0">
                <a:solidFill>
                  <a:srgbClr val="343434"/>
                </a:solidFill>
                <a:effectLst/>
                <a:latin typeface="Roboto" panose="02000000000000000000" pitchFamily="2" charset="0"/>
              </a:rPr>
              <a:t>Kiara Advani born on 19th Nov, 1974 is a post graduate in Chemistry. At graduation she had Chemistry, Zoology and Botany. She had represented her school and college in sports and drama. Her father is a successful doctor. She has passed the selection test with 62% marks and has enclosed recommendation of President and Vice-President of the Chemist’s Association.</a:t>
            </a:r>
          </a:p>
          <a:p>
            <a:pPr algn="just"/>
            <a:endParaRPr lang="en-US" sz="2800" b="0" i="0" dirty="0">
              <a:solidFill>
                <a:srgbClr val="343434"/>
              </a:solidFill>
              <a:effectLst/>
              <a:latin typeface="Roboto" panose="02000000000000000000" pitchFamily="2" charset="0"/>
            </a:endParaRPr>
          </a:p>
          <a:p>
            <a:pPr algn="just">
              <a:buFont typeface="+mj-lt"/>
              <a:buAutoNum type="arabicPeriod"/>
            </a:pPr>
            <a:r>
              <a:rPr lang="en-US" sz="2800" b="0" i="0" dirty="0">
                <a:solidFill>
                  <a:srgbClr val="343434"/>
                </a:solidFill>
                <a:effectLst/>
                <a:latin typeface="Roboto" panose="02000000000000000000" pitchFamily="2" charset="0"/>
              </a:rPr>
              <a:t>To be called for interview</a:t>
            </a:r>
          </a:p>
          <a:p>
            <a:pPr algn="just">
              <a:buFont typeface="+mj-lt"/>
              <a:buAutoNum type="arabicPeriod"/>
            </a:pPr>
            <a:r>
              <a:rPr lang="en-US" sz="2800" b="0" i="0" dirty="0">
                <a:solidFill>
                  <a:srgbClr val="343434"/>
                </a:solidFill>
                <a:effectLst/>
                <a:latin typeface="Roboto" panose="02000000000000000000" pitchFamily="2" charset="0"/>
              </a:rPr>
              <a:t>Data inadequate</a:t>
            </a:r>
          </a:p>
          <a:p>
            <a:pPr algn="just">
              <a:buFont typeface="+mj-lt"/>
              <a:buAutoNum type="arabicPeriod"/>
            </a:pPr>
            <a:r>
              <a:rPr lang="en-US" sz="2800" b="0" i="0" dirty="0">
                <a:solidFill>
                  <a:srgbClr val="343434"/>
                </a:solidFill>
                <a:effectLst/>
                <a:latin typeface="Roboto" panose="02000000000000000000" pitchFamily="2" charset="0"/>
              </a:rPr>
              <a:t>Not to be called for interview</a:t>
            </a:r>
          </a:p>
          <a:p>
            <a:pPr algn="just">
              <a:buFont typeface="+mj-lt"/>
              <a:buAutoNum type="arabicPeriod"/>
            </a:pPr>
            <a:r>
              <a:rPr lang="en-US" sz="2800" b="0" i="0" dirty="0">
                <a:solidFill>
                  <a:srgbClr val="343434"/>
                </a:solidFill>
                <a:effectLst/>
                <a:latin typeface="Roboto" panose="02000000000000000000" pitchFamily="2" charset="0"/>
              </a:rPr>
              <a:t>To be waitlisted</a:t>
            </a:r>
          </a:p>
          <a:p>
            <a:pPr algn="just">
              <a:buFont typeface="+mj-lt"/>
              <a:buAutoNum type="arabicPeriod"/>
            </a:pPr>
            <a:r>
              <a:rPr lang="en-US" sz="2800" b="0" i="0" dirty="0">
                <a:solidFill>
                  <a:srgbClr val="343434"/>
                </a:solidFill>
                <a:effectLst/>
                <a:latin typeface="Roboto" panose="02000000000000000000" pitchFamily="2" charset="0"/>
              </a:rPr>
              <a:t>Meet Manager – HRD</a:t>
            </a:r>
          </a:p>
        </p:txBody>
      </p:sp>
    </p:spTree>
    <p:extLst>
      <p:ext uri="{BB962C8B-B14F-4D97-AF65-F5344CB8AC3E}">
        <p14:creationId xmlns:p14="http://schemas.microsoft.com/office/powerpoint/2010/main" val="265389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Decision-making is a process in which a final outcome is derived by evaluating and analyzing the given data.</a:t>
            </a:r>
          </a:p>
          <a:p>
            <a:r>
              <a:rPr lang="en-US" dirty="0" smtClean="0"/>
              <a:t>The objective of decision-making is to reach a certain conclusion from the given information or a given set of conditions</a:t>
            </a:r>
            <a:endParaRPr lang="en-IN" dirty="0"/>
          </a:p>
        </p:txBody>
      </p:sp>
    </p:spTree>
    <p:extLst>
      <p:ext uri="{BB962C8B-B14F-4D97-AF65-F5344CB8AC3E}">
        <p14:creationId xmlns:p14="http://schemas.microsoft.com/office/powerpoint/2010/main" val="7824594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80A75F2-8AC6-3A84-B849-56E9464A99A7}"/>
              </a:ext>
            </a:extLst>
          </p:cNvPr>
          <p:cNvSpPr txBox="1"/>
          <p:nvPr/>
        </p:nvSpPr>
        <p:spPr>
          <a:xfrm>
            <a:off x="838200" y="286926"/>
            <a:ext cx="11049000" cy="6124754"/>
          </a:xfrm>
          <a:prstGeom prst="rect">
            <a:avLst/>
          </a:prstGeom>
          <a:noFill/>
        </p:spPr>
        <p:txBody>
          <a:bodyPr wrap="square">
            <a:spAutoFit/>
          </a:bodyPr>
          <a:lstStyle/>
          <a:p>
            <a:pPr algn="just"/>
            <a:r>
              <a:rPr lang="en-US" sz="2800" b="1" i="0" dirty="0">
                <a:effectLst/>
                <a:latin typeface="montserrat" panose="00000500000000000000" pitchFamily="2" charset="0"/>
              </a:rPr>
              <a:t>Question </a:t>
            </a:r>
            <a:r>
              <a:rPr lang="en-US" sz="2800" b="1" i="0" dirty="0" smtClean="0">
                <a:effectLst/>
                <a:latin typeface="montserrat" panose="00000500000000000000" pitchFamily="2" charset="0"/>
              </a:rPr>
              <a:t>:</a:t>
            </a:r>
            <a:endParaRPr lang="en-US" sz="2800" b="1" i="0" dirty="0">
              <a:effectLst/>
              <a:latin typeface="montserrat" panose="00000500000000000000" pitchFamily="2" charset="0"/>
            </a:endParaRPr>
          </a:p>
          <a:p>
            <a:pPr algn="just"/>
            <a:endParaRPr lang="en-US" sz="2800" b="1" dirty="0">
              <a:latin typeface="montserrat" panose="00000500000000000000" pitchFamily="2" charset="0"/>
            </a:endParaRPr>
          </a:p>
          <a:p>
            <a:pPr algn="just"/>
            <a:r>
              <a:rPr lang="en-US" sz="2800" b="0" i="0" dirty="0">
                <a:solidFill>
                  <a:srgbClr val="343434"/>
                </a:solidFill>
                <a:effectLst/>
                <a:latin typeface="Roboto" panose="02000000000000000000" pitchFamily="2" charset="0"/>
              </a:rPr>
              <a:t>Rahul </a:t>
            </a:r>
            <a:r>
              <a:rPr lang="en-US" sz="2800" b="0" i="0" dirty="0" err="1">
                <a:solidFill>
                  <a:srgbClr val="343434"/>
                </a:solidFill>
                <a:effectLst/>
                <a:latin typeface="Roboto" panose="02000000000000000000" pitchFamily="2" charset="0"/>
              </a:rPr>
              <a:t>dravid</a:t>
            </a:r>
            <a:r>
              <a:rPr lang="en-US" sz="2800" b="0" i="0" dirty="0">
                <a:solidFill>
                  <a:srgbClr val="343434"/>
                </a:solidFill>
                <a:effectLst/>
                <a:latin typeface="Roboto" panose="02000000000000000000" pitchFamily="2" charset="0"/>
              </a:rPr>
              <a:t> won inter-college tournament for table-tennis in 1995 while doing his final year of BSc with Chemistry and Zoology. He has passed with more than 60% marks in all the examination right from SSC to selection test held by the company. He has enclosed two good references, one from college principal and another from an industrialist. His father works in a bank.</a:t>
            </a:r>
          </a:p>
          <a:p>
            <a:pPr algn="just"/>
            <a:endParaRPr lang="en-US" sz="2800" b="0" i="0" dirty="0">
              <a:solidFill>
                <a:srgbClr val="343434"/>
              </a:solidFill>
              <a:effectLst/>
              <a:latin typeface="Roboto" panose="02000000000000000000" pitchFamily="2" charset="0"/>
            </a:endParaRPr>
          </a:p>
          <a:p>
            <a:pPr algn="just">
              <a:buFont typeface="+mj-lt"/>
              <a:buAutoNum type="arabicPeriod"/>
            </a:pPr>
            <a:r>
              <a:rPr lang="en-US" sz="2800" b="0" i="0" dirty="0">
                <a:solidFill>
                  <a:srgbClr val="343434"/>
                </a:solidFill>
                <a:effectLst/>
                <a:latin typeface="Roboto" panose="02000000000000000000" pitchFamily="2" charset="0"/>
              </a:rPr>
              <a:t>Data inadequate</a:t>
            </a:r>
          </a:p>
          <a:p>
            <a:pPr algn="just">
              <a:buFont typeface="+mj-lt"/>
              <a:buAutoNum type="arabicPeriod"/>
            </a:pPr>
            <a:r>
              <a:rPr lang="en-US" sz="2800" b="0" i="0" dirty="0">
                <a:solidFill>
                  <a:srgbClr val="343434"/>
                </a:solidFill>
                <a:effectLst/>
                <a:latin typeface="Roboto" panose="02000000000000000000" pitchFamily="2" charset="0"/>
              </a:rPr>
              <a:t>To be called for interview</a:t>
            </a:r>
          </a:p>
          <a:p>
            <a:pPr algn="just">
              <a:buFont typeface="+mj-lt"/>
              <a:buAutoNum type="arabicPeriod"/>
            </a:pPr>
            <a:r>
              <a:rPr lang="en-US" sz="2800" b="0" i="0" dirty="0">
                <a:solidFill>
                  <a:srgbClr val="343434"/>
                </a:solidFill>
                <a:effectLst/>
                <a:latin typeface="Roboto" panose="02000000000000000000" pitchFamily="2" charset="0"/>
              </a:rPr>
              <a:t>Not to be called for interview</a:t>
            </a:r>
          </a:p>
          <a:p>
            <a:pPr algn="just">
              <a:buFont typeface="+mj-lt"/>
              <a:buAutoNum type="arabicPeriod"/>
            </a:pPr>
            <a:r>
              <a:rPr lang="en-US" sz="2800" b="0" i="0" dirty="0">
                <a:solidFill>
                  <a:srgbClr val="343434"/>
                </a:solidFill>
                <a:effectLst/>
                <a:latin typeface="Roboto" panose="02000000000000000000" pitchFamily="2" charset="0"/>
              </a:rPr>
              <a:t>Refer to Manager – HRD</a:t>
            </a:r>
          </a:p>
          <a:p>
            <a:pPr algn="just">
              <a:buFont typeface="+mj-lt"/>
              <a:buAutoNum type="arabicPeriod"/>
            </a:pPr>
            <a:r>
              <a:rPr lang="en-US" sz="2800" b="0" i="0" dirty="0">
                <a:solidFill>
                  <a:srgbClr val="343434"/>
                </a:solidFill>
                <a:effectLst/>
                <a:latin typeface="Roboto" panose="02000000000000000000" pitchFamily="2" charset="0"/>
              </a:rPr>
              <a:t>To be waitlisted</a:t>
            </a:r>
          </a:p>
        </p:txBody>
      </p:sp>
    </p:spTree>
    <p:extLst>
      <p:ext uri="{BB962C8B-B14F-4D97-AF65-F5344CB8AC3E}">
        <p14:creationId xmlns:p14="http://schemas.microsoft.com/office/powerpoint/2010/main" val="3091221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2216A379-96D1-D229-4DD9-996A691F8E5F}"/>
              </a:ext>
            </a:extLst>
          </p:cNvPr>
          <p:cNvSpPr txBox="1"/>
          <p:nvPr/>
        </p:nvSpPr>
        <p:spPr>
          <a:xfrm>
            <a:off x="952500" y="746372"/>
            <a:ext cx="9486900" cy="5016758"/>
          </a:xfrm>
          <a:prstGeom prst="rect">
            <a:avLst/>
          </a:prstGeom>
          <a:noFill/>
        </p:spPr>
        <p:txBody>
          <a:bodyPr wrap="square">
            <a:spAutoFit/>
          </a:bodyPr>
          <a:lstStyle/>
          <a:p>
            <a:r>
              <a:rPr lang="en-US" sz="2000" b="1" i="0" dirty="0">
                <a:effectLst/>
                <a:latin typeface="montserrat" panose="00000500000000000000" pitchFamily="2" charset="0"/>
              </a:rPr>
              <a:t>Question 2:</a:t>
            </a:r>
            <a:endParaRPr lang="en-US" sz="2000" dirty="0">
              <a:latin typeface="montserrat" panose="00000500000000000000" pitchFamily="2" charset="0"/>
            </a:endParaRPr>
          </a:p>
          <a:p>
            <a:endParaRPr lang="en-US" sz="2000" b="0" i="0" dirty="0">
              <a:solidFill>
                <a:srgbClr val="000000"/>
              </a:solidFill>
              <a:effectLst/>
              <a:latin typeface="montserrat" panose="00000500000000000000" pitchFamily="2" charset="0"/>
            </a:endParaRPr>
          </a:p>
          <a:p>
            <a:r>
              <a:rPr lang="en-US" sz="2000" b="0" i="0" dirty="0">
                <a:solidFill>
                  <a:srgbClr val="000000"/>
                </a:solidFill>
                <a:effectLst/>
                <a:latin typeface="Roboto" panose="02000000000000000000" pitchFamily="2" charset="0"/>
              </a:rPr>
              <a:t>Six friends Ramesh, Dinesh, Lokesh, Nilesh, Shailesh and Hitesh work in different companies namely, P, Q, R, S, T and U and each one wears company sponsored ties of different color i.e. blue, green, pink, yellow, purple, red.</a:t>
            </a:r>
            <a:r>
              <a:rPr lang="en-US" sz="2000" dirty="0"/>
              <a:t/>
            </a:r>
            <a:br>
              <a:rPr lang="en-US" sz="2000" dirty="0"/>
            </a:br>
            <a:r>
              <a:rPr lang="en-US" sz="2000" b="0" i="0" dirty="0">
                <a:solidFill>
                  <a:srgbClr val="000000"/>
                </a:solidFill>
                <a:effectLst/>
                <a:latin typeface="Roboto" panose="02000000000000000000" pitchFamily="2" charset="0"/>
              </a:rPr>
              <a:t/>
            </a:r>
            <a:br>
              <a:rPr lang="en-US" sz="2000" b="0"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1.</a:t>
            </a:r>
            <a:r>
              <a:rPr lang="en-US" sz="2000" b="0" i="0" dirty="0">
                <a:solidFill>
                  <a:srgbClr val="343434"/>
                </a:solidFill>
                <a:effectLst/>
                <a:latin typeface="Roboto" panose="02000000000000000000" pitchFamily="2" charset="0"/>
              </a:rPr>
              <a:t>The one wearing blue tie works in company S and the one wearing green tie works in company P.</a:t>
            </a:r>
            <a:r>
              <a:rPr lang="en-US" sz="2000" b="0" i="0" dirty="0">
                <a:solidFill>
                  <a:srgbClr val="000000"/>
                </a:solidFill>
                <a:effectLst/>
                <a:latin typeface="Roboto" panose="02000000000000000000" pitchFamily="2" charset="0"/>
              </a:rPr>
              <a:t/>
            </a:r>
            <a:br>
              <a:rPr lang="en-US" sz="2000" b="0"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2.</a:t>
            </a:r>
            <a:r>
              <a:rPr lang="en-US" sz="2000" b="0" i="0" dirty="0">
                <a:solidFill>
                  <a:srgbClr val="343434"/>
                </a:solidFill>
                <a:effectLst/>
                <a:latin typeface="Roboto" panose="02000000000000000000" pitchFamily="2" charset="0"/>
              </a:rPr>
              <a:t>Hitesh does not work in company R or T.</a:t>
            </a:r>
            <a:r>
              <a:rPr lang="en-US" sz="2000" b="0" i="0" dirty="0">
                <a:solidFill>
                  <a:srgbClr val="000000"/>
                </a:solidFill>
                <a:effectLst/>
                <a:latin typeface="Roboto" panose="02000000000000000000" pitchFamily="2" charset="0"/>
              </a:rPr>
              <a:t/>
            </a:r>
            <a:br>
              <a:rPr lang="en-US" sz="2000" b="0"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3.</a:t>
            </a:r>
            <a:r>
              <a:rPr lang="en-US" sz="2000" b="0" i="0" dirty="0">
                <a:solidFill>
                  <a:srgbClr val="343434"/>
                </a:solidFill>
                <a:effectLst/>
                <a:latin typeface="Roboto" panose="02000000000000000000" pitchFamily="2" charset="0"/>
              </a:rPr>
              <a:t>Ramesh wears pink tie and works in company Q.</a:t>
            </a:r>
            <a:r>
              <a:rPr lang="en-US" sz="2000" b="0" i="0" dirty="0">
                <a:solidFill>
                  <a:srgbClr val="000000"/>
                </a:solidFill>
                <a:effectLst/>
                <a:latin typeface="Roboto" panose="02000000000000000000" pitchFamily="2" charset="0"/>
              </a:rPr>
              <a:t/>
            </a:r>
            <a:br>
              <a:rPr lang="en-US" sz="2000" b="0"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4.</a:t>
            </a:r>
            <a:r>
              <a:rPr lang="en-US" sz="2000" b="0" i="0" dirty="0">
                <a:solidFill>
                  <a:srgbClr val="343434"/>
                </a:solidFill>
                <a:effectLst/>
                <a:latin typeface="Roboto" panose="02000000000000000000" pitchFamily="2" charset="0"/>
              </a:rPr>
              <a:t>Nilesh does not work in company T and purple color tie is not sponsored by company R.</a:t>
            </a:r>
            <a:r>
              <a:rPr lang="en-US" sz="2000" b="0" i="0" dirty="0">
                <a:solidFill>
                  <a:srgbClr val="000000"/>
                </a:solidFill>
                <a:effectLst/>
                <a:latin typeface="Roboto" panose="02000000000000000000" pitchFamily="2" charset="0"/>
              </a:rPr>
              <a:t/>
            </a:r>
            <a:br>
              <a:rPr lang="en-US" sz="2000" b="0" i="0" dirty="0">
                <a:solidFill>
                  <a:srgbClr val="000000"/>
                </a:solidFill>
                <a:effectLst/>
                <a:latin typeface="Roboto" panose="02000000000000000000" pitchFamily="2" charset="0"/>
              </a:rPr>
            </a:br>
            <a:r>
              <a:rPr lang="en-US" sz="2000" b="0" i="0" dirty="0">
                <a:solidFill>
                  <a:srgbClr val="000000"/>
                </a:solidFill>
                <a:effectLst/>
                <a:latin typeface="Roboto" panose="02000000000000000000" pitchFamily="2" charset="0"/>
              </a:rPr>
              <a:t>5.</a:t>
            </a:r>
            <a:r>
              <a:rPr lang="en-US" sz="2000" b="0" i="0" dirty="0">
                <a:solidFill>
                  <a:srgbClr val="343434"/>
                </a:solidFill>
                <a:effectLst/>
                <a:latin typeface="Roboto" panose="02000000000000000000" pitchFamily="2" charset="0"/>
              </a:rPr>
              <a:t>Company T does not sponsor purple or yellow colored tie and Lokesh works in company P</a:t>
            </a:r>
          </a:p>
          <a:p>
            <a:pPr algn="l"/>
            <a:r>
              <a:rPr lang="en-US" sz="2000" dirty="0"/>
              <a:t/>
            </a:r>
            <a:br>
              <a:rPr lang="en-US" sz="2000" dirty="0"/>
            </a:br>
            <a:r>
              <a:rPr lang="en-US" sz="2000" dirty="0"/>
              <a:t>2.1. </a:t>
            </a:r>
            <a:r>
              <a:rPr lang="en-US" sz="2000" b="0" i="0" dirty="0">
                <a:solidFill>
                  <a:srgbClr val="000000"/>
                </a:solidFill>
                <a:effectLst/>
                <a:latin typeface="Roboto" panose="02000000000000000000" pitchFamily="2" charset="0"/>
              </a:rPr>
              <a:t>Which company </a:t>
            </a:r>
            <a:r>
              <a:rPr lang="en-US" sz="2000" b="0" i="0" dirty="0" err="1">
                <a:solidFill>
                  <a:srgbClr val="000000"/>
                </a:solidFill>
                <a:effectLst/>
                <a:latin typeface="Roboto" panose="02000000000000000000" pitchFamily="2" charset="0"/>
              </a:rPr>
              <a:t>sponsers</a:t>
            </a:r>
            <a:r>
              <a:rPr lang="en-US" sz="2000" b="0" i="0" dirty="0">
                <a:solidFill>
                  <a:srgbClr val="000000"/>
                </a:solidFill>
                <a:effectLst/>
                <a:latin typeface="Roboto" panose="02000000000000000000" pitchFamily="2" charset="0"/>
              </a:rPr>
              <a:t> red tie?</a:t>
            </a:r>
            <a:endParaRPr lang="en-US" sz="2000" b="1" i="0" dirty="0">
              <a:solidFill>
                <a:srgbClr val="000000"/>
              </a:solidFill>
              <a:effectLst/>
              <a:latin typeface="Roboto" panose="02000000000000000000" pitchFamily="2" charset="0"/>
            </a:endParaRPr>
          </a:p>
        </p:txBody>
      </p:sp>
    </p:spTree>
    <p:extLst>
      <p:ext uri="{BB962C8B-B14F-4D97-AF65-F5344CB8AC3E}">
        <p14:creationId xmlns:p14="http://schemas.microsoft.com/office/powerpoint/2010/main" val="1208279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pic>
        <p:nvPicPr>
          <p:cNvPr id="3" name="Picture 2">
            <a:extLst>
              <a:ext uri="{FF2B5EF4-FFF2-40B4-BE49-F238E27FC236}">
                <a16:creationId xmlns:a16="http://schemas.microsoft.com/office/drawing/2014/main" id="{78245C71-2D9F-06EE-CE0B-DC145B02D3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724" y="0"/>
            <a:ext cx="6858000" cy="6858000"/>
          </a:xfrm>
          <a:prstGeom prst="rect">
            <a:avLst/>
          </a:prstGeom>
        </p:spPr>
      </p:pic>
    </p:spTree>
    <p:extLst>
      <p:ext uri="{BB962C8B-B14F-4D97-AF65-F5344CB8AC3E}">
        <p14:creationId xmlns:p14="http://schemas.microsoft.com/office/powerpoint/2010/main" val="2188699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A758A801-CA00-66E0-AE38-FAFE5D0AA298}"/>
              </a:ext>
            </a:extLst>
          </p:cNvPr>
          <p:cNvSpPr txBox="1"/>
          <p:nvPr/>
        </p:nvSpPr>
        <p:spPr>
          <a:xfrm>
            <a:off x="2056534" y="1490008"/>
            <a:ext cx="8078066" cy="1938992"/>
          </a:xfrm>
          <a:prstGeom prst="rect">
            <a:avLst/>
          </a:prstGeom>
          <a:noFill/>
        </p:spPr>
        <p:txBody>
          <a:bodyPr wrap="square">
            <a:spAutoFit/>
          </a:bodyPr>
          <a:lstStyle/>
          <a:p>
            <a:r>
              <a:rPr lang="en-US" sz="4000" dirty="0">
                <a:solidFill>
                  <a:srgbClr val="000000"/>
                </a:solidFill>
                <a:latin typeface="Roboto" panose="02000000000000000000" pitchFamily="2" charset="0"/>
              </a:rPr>
              <a:t>2</a:t>
            </a:r>
            <a:r>
              <a:rPr lang="en-US" sz="4000" b="0" i="0" dirty="0">
                <a:solidFill>
                  <a:srgbClr val="000000"/>
                </a:solidFill>
                <a:effectLst/>
                <a:latin typeface="Roboto" panose="02000000000000000000" pitchFamily="2" charset="0"/>
              </a:rPr>
              <a:t>.2</a:t>
            </a:r>
          </a:p>
          <a:p>
            <a:endParaRPr lang="en-US" sz="4000" b="0" i="0" dirty="0">
              <a:solidFill>
                <a:srgbClr val="000000"/>
              </a:solidFill>
              <a:effectLst/>
              <a:latin typeface="Roboto" panose="02000000000000000000" pitchFamily="2" charset="0"/>
            </a:endParaRPr>
          </a:p>
          <a:p>
            <a:r>
              <a:rPr lang="en-US" sz="4000" b="0" i="0" dirty="0">
                <a:solidFill>
                  <a:srgbClr val="000000"/>
                </a:solidFill>
                <a:effectLst/>
                <a:latin typeface="Roboto" panose="02000000000000000000" pitchFamily="2" charset="0"/>
              </a:rPr>
              <a:t>Which company does Nilesh work?</a:t>
            </a:r>
            <a:endParaRPr lang="en-IN" sz="4000" dirty="0"/>
          </a:p>
        </p:txBody>
      </p:sp>
    </p:spTree>
    <p:extLst>
      <p:ext uri="{BB962C8B-B14F-4D97-AF65-F5344CB8AC3E}">
        <p14:creationId xmlns:p14="http://schemas.microsoft.com/office/powerpoint/2010/main" val="3929095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CC0D2D58-FBB2-62E9-78E8-682490E3EC0D}"/>
              </a:ext>
            </a:extLst>
          </p:cNvPr>
          <p:cNvSpPr txBox="1"/>
          <p:nvPr/>
        </p:nvSpPr>
        <p:spPr>
          <a:xfrm>
            <a:off x="1981200" y="1490008"/>
            <a:ext cx="8459066" cy="1938992"/>
          </a:xfrm>
          <a:prstGeom prst="rect">
            <a:avLst/>
          </a:prstGeom>
          <a:noFill/>
        </p:spPr>
        <p:txBody>
          <a:bodyPr wrap="square">
            <a:spAutoFit/>
          </a:bodyPr>
          <a:lstStyle/>
          <a:p>
            <a:r>
              <a:rPr lang="en-US" sz="4000" dirty="0"/>
              <a:t>2.3</a:t>
            </a:r>
          </a:p>
          <a:p>
            <a:r>
              <a:rPr lang="en-US" sz="4000" dirty="0"/>
              <a:t/>
            </a:r>
            <a:br>
              <a:rPr lang="en-US" sz="4000" dirty="0"/>
            </a:br>
            <a:r>
              <a:rPr lang="en-US" sz="4000" b="0" i="0" dirty="0">
                <a:solidFill>
                  <a:srgbClr val="000000"/>
                </a:solidFill>
                <a:effectLst/>
                <a:latin typeface="Roboto" panose="02000000000000000000" pitchFamily="2" charset="0"/>
              </a:rPr>
              <a:t>Which color tie does Shailesh wear?</a:t>
            </a:r>
            <a:endParaRPr lang="en-IN" sz="4000" dirty="0"/>
          </a:p>
        </p:txBody>
      </p:sp>
    </p:spTree>
    <p:extLst>
      <p:ext uri="{BB962C8B-B14F-4D97-AF65-F5344CB8AC3E}">
        <p14:creationId xmlns:p14="http://schemas.microsoft.com/office/powerpoint/2010/main" val="1038210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536022C1-F5EF-19C4-F315-672CED690D0D}"/>
              </a:ext>
            </a:extLst>
          </p:cNvPr>
          <p:cNvSpPr txBox="1"/>
          <p:nvPr/>
        </p:nvSpPr>
        <p:spPr>
          <a:xfrm>
            <a:off x="1295400" y="1752600"/>
            <a:ext cx="10211666" cy="1938992"/>
          </a:xfrm>
          <a:prstGeom prst="rect">
            <a:avLst/>
          </a:prstGeom>
          <a:noFill/>
        </p:spPr>
        <p:txBody>
          <a:bodyPr wrap="square">
            <a:spAutoFit/>
          </a:bodyPr>
          <a:lstStyle/>
          <a:p>
            <a:r>
              <a:rPr lang="en-US" sz="4000" dirty="0">
                <a:solidFill>
                  <a:srgbClr val="000000"/>
                </a:solidFill>
                <a:latin typeface="Roboto" panose="02000000000000000000" pitchFamily="2" charset="0"/>
              </a:rPr>
              <a:t>2</a:t>
            </a:r>
            <a:r>
              <a:rPr lang="en-US" sz="4000" b="0" i="0" dirty="0">
                <a:solidFill>
                  <a:srgbClr val="000000"/>
                </a:solidFill>
                <a:effectLst/>
                <a:latin typeface="Roboto" panose="02000000000000000000" pitchFamily="2" charset="0"/>
              </a:rPr>
              <a:t>.4</a:t>
            </a:r>
          </a:p>
          <a:p>
            <a:endParaRPr lang="en-US" sz="4000" dirty="0">
              <a:solidFill>
                <a:srgbClr val="000000"/>
              </a:solidFill>
              <a:latin typeface="Roboto" panose="02000000000000000000" pitchFamily="2" charset="0"/>
            </a:endParaRPr>
          </a:p>
          <a:p>
            <a:r>
              <a:rPr lang="en-US" sz="4000" b="0" i="0" dirty="0">
                <a:solidFill>
                  <a:srgbClr val="000000"/>
                </a:solidFill>
                <a:effectLst/>
                <a:latin typeface="Roboto" panose="02000000000000000000" pitchFamily="2" charset="0"/>
              </a:rPr>
              <a:t>Which company sponsors yellow color tie?</a:t>
            </a:r>
            <a:endParaRPr lang="en-IN" sz="4000" dirty="0"/>
          </a:p>
        </p:txBody>
      </p:sp>
    </p:spTree>
    <p:extLst>
      <p:ext uri="{BB962C8B-B14F-4D97-AF65-F5344CB8AC3E}">
        <p14:creationId xmlns:p14="http://schemas.microsoft.com/office/powerpoint/2010/main" val="37327594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463B048-30C3-C8E2-F0D0-E6B874528BEB}"/>
              </a:ext>
            </a:extLst>
          </p:cNvPr>
          <p:cNvSpPr txBox="1"/>
          <p:nvPr/>
        </p:nvSpPr>
        <p:spPr>
          <a:xfrm>
            <a:off x="990600" y="609600"/>
            <a:ext cx="10058400" cy="4893647"/>
          </a:xfrm>
          <a:prstGeom prst="rect">
            <a:avLst/>
          </a:prstGeom>
          <a:noFill/>
        </p:spPr>
        <p:txBody>
          <a:bodyPr wrap="square">
            <a:spAutoFit/>
          </a:bodyPr>
          <a:lstStyle/>
          <a:p>
            <a:r>
              <a:rPr lang="en-US" sz="2400" b="1" i="0" dirty="0">
                <a:effectLst/>
                <a:latin typeface="montserrat" panose="00000500000000000000" pitchFamily="2" charset="0"/>
              </a:rPr>
              <a:t>Question 3:</a:t>
            </a:r>
            <a:endParaRPr lang="en-US" sz="2400" dirty="0">
              <a:latin typeface="montserrat" panose="00000500000000000000" pitchFamily="2" charset="0"/>
            </a:endParaRPr>
          </a:p>
          <a:p>
            <a:endParaRPr lang="en-US" sz="2400" b="1" i="0" dirty="0">
              <a:solidFill>
                <a:srgbClr val="000000"/>
              </a:solidFill>
              <a:effectLst/>
              <a:latin typeface="Roboto" panose="02000000000000000000" pitchFamily="2" charset="0"/>
            </a:endParaRPr>
          </a:p>
          <a:p>
            <a:r>
              <a:rPr lang="en-US" sz="2400" b="1" i="0" dirty="0">
                <a:solidFill>
                  <a:srgbClr val="000000"/>
                </a:solidFill>
                <a:effectLst/>
                <a:latin typeface="Roboto" panose="02000000000000000000" pitchFamily="2" charset="0"/>
              </a:rPr>
              <a:t>Read the information and answer the questions that follow:</a:t>
            </a:r>
            <a:r>
              <a:rPr lang="en-US" sz="2400" dirty="0"/>
              <a:t/>
            </a:r>
            <a:br>
              <a:rPr lang="en-US" sz="2400" dirty="0"/>
            </a:br>
            <a:r>
              <a:rPr lang="en-US" sz="2400" dirty="0"/>
              <a:t/>
            </a:r>
            <a:br>
              <a:rPr lang="en-US" sz="2400" dirty="0"/>
            </a:br>
            <a:r>
              <a:rPr lang="en-US" sz="2400" b="0" i="0" dirty="0">
                <a:solidFill>
                  <a:srgbClr val="000000"/>
                </a:solidFill>
                <a:effectLst/>
                <a:latin typeface="Roboto" panose="02000000000000000000" pitchFamily="2" charset="0"/>
              </a:rPr>
              <a:t>P, Q, R, S, T, V and W are travelling in three different vehicles. There are </a:t>
            </a:r>
            <a:r>
              <a:rPr lang="en-US" sz="2400" b="0" i="0" dirty="0" err="1">
                <a:solidFill>
                  <a:srgbClr val="000000"/>
                </a:solidFill>
                <a:effectLst/>
                <a:latin typeface="Roboto" panose="02000000000000000000" pitchFamily="2" charset="0"/>
              </a:rPr>
              <a:t>atleast</a:t>
            </a:r>
            <a:r>
              <a:rPr lang="en-US" sz="2400" b="0" i="0" dirty="0">
                <a:solidFill>
                  <a:srgbClr val="000000"/>
                </a:solidFill>
                <a:effectLst/>
                <a:latin typeface="Roboto" panose="02000000000000000000" pitchFamily="2" charset="0"/>
              </a:rPr>
              <a:t> two passengers in each vehicle –I, II AND III and one of them is a lady. There are two engineers, two doctors and three teachers among them. R is a lady doctor and she does not travel with the pair of sisters P and V. Q a male engineer travels only with W, a teacher in vehicle I. S is a male doctor. Two persons belonging to same person profession do not travel in the same vehicle. P is not an engineer and travels in vehicle II.</a:t>
            </a:r>
            <a:r>
              <a:rPr lang="en-US" sz="2400" dirty="0"/>
              <a:t/>
            </a:r>
            <a:br>
              <a:rPr lang="en-US" sz="2400" dirty="0"/>
            </a:br>
            <a:r>
              <a:rPr lang="en-US" sz="2400" dirty="0"/>
              <a:t/>
            </a:r>
            <a:br>
              <a:rPr lang="en-US" sz="2400" dirty="0"/>
            </a:br>
            <a:r>
              <a:rPr lang="en-US" sz="2400" dirty="0"/>
              <a:t>3.1. </a:t>
            </a:r>
            <a:r>
              <a:rPr lang="en-US" sz="2400" b="0" i="0" dirty="0">
                <a:solidFill>
                  <a:srgbClr val="000000"/>
                </a:solidFill>
                <a:effectLst/>
                <a:latin typeface="Roboto" panose="02000000000000000000" pitchFamily="2" charset="0"/>
              </a:rPr>
              <a:t>What is P’s profession?</a:t>
            </a:r>
            <a:endParaRPr lang="en-IN" sz="2400" dirty="0"/>
          </a:p>
        </p:txBody>
      </p:sp>
    </p:spTree>
    <p:extLst>
      <p:ext uri="{BB962C8B-B14F-4D97-AF65-F5344CB8AC3E}">
        <p14:creationId xmlns:p14="http://schemas.microsoft.com/office/powerpoint/2010/main" val="3429414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pic>
        <p:nvPicPr>
          <p:cNvPr id="3" name="Picture 2">
            <a:extLst>
              <a:ext uri="{FF2B5EF4-FFF2-40B4-BE49-F238E27FC236}">
                <a16:creationId xmlns:a16="http://schemas.microsoft.com/office/drawing/2014/main" id="{2827B54D-03F7-1A0D-BE59-2CB96BF2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3724" y="0"/>
            <a:ext cx="6858000" cy="6858000"/>
          </a:xfrm>
          <a:prstGeom prst="rect">
            <a:avLst/>
          </a:prstGeom>
        </p:spPr>
      </p:pic>
    </p:spTree>
    <p:extLst>
      <p:ext uri="{BB962C8B-B14F-4D97-AF65-F5344CB8AC3E}">
        <p14:creationId xmlns:p14="http://schemas.microsoft.com/office/powerpoint/2010/main" val="3372397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FBCC06B2-6423-1C10-36EB-3F49EB9619BD}"/>
              </a:ext>
            </a:extLst>
          </p:cNvPr>
          <p:cNvSpPr txBox="1"/>
          <p:nvPr/>
        </p:nvSpPr>
        <p:spPr>
          <a:xfrm>
            <a:off x="2742718" y="1490008"/>
            <a:ext cx="6706564" cy="1938992"/>
          </a:xfrm>
          <a:prstGeom prst="rect">
            <a:avLst/>
          </a:prstGeom>
          <a:noFill/>
        </p:spPr>
        <p:txBody>
          <a:bodyPr wrap="square">
            <a:spAutoFit/>
          </a:bodyPr>
          <a:lstStyle/>
          <a:p>
            <a:r>
              <a:rPr lang="en-US" sz="4000" dirty="0">
                <a:solidFill>
                  <a:srgbClr val="000000"/>
                </a:solidFill>
                <a:latin typeface="Roboto" panose="02000000000000000000" pitchFamily="2" charset="0"/>
              </a:rPr>
              <a:t>3</a:t>
            </a:r>
            <a:r>
              <a:rPr lang="en-US" sz="4000" b="0" i="0" dirty="0">
                <a:solidFill>
                  <a:srgbClr val="000000"/>
                </a:solidFill>
                <a:effectLst/>
                <a:latin typeface="Roboto" panose="02000000000000000000" pitchFamily="2" charset="0"/>
              </a:rPr>
              <a:t>.2</a:t>
            </a:r>
          </a:p>
          <a:p>
            <a:endParaRPr lang="en-US" sz="4000" dirty="0">
              <a:solidFill>
                <a:srgbClr val="000000"/>
              </a:solidFill>
              <a:latin typeface="Roboto" panose="02000000000000000000" pitchFamily="2" charset="0"/>
            </a:endParaRPr>
          </a:p>
          <a:p>
            <a:r>
              <a:rPr lang="en-US" sz="4000" b="0" i="0" dirty="0">
                <a:solidFill>
                  <a:srgbClr val="000000"/>
                </a:solidFill>
                <a:effectLst/>
                <a:latin typeface="Roboto" panose="02000000000000000000" pitchFamily="2" charset="0"/>
              </a:rPr>
              <a:t>Which vehicle does R travel?</a:t>
            </a:r>
            <a:endParaRPr lang="en-IN" sz="4000" dirty="0"/>
          </a:p>
        </p:txBody>
      </p:sp>
    </p:spTree>
    <p:extLst>
      <p:ext uri="{BB962C8B-B14F-4D97-AF65-F5344CB8AC3E}">
        <p14:creationId xmlns:p14="http://schemas.microsoft.com/office/powerpoint/2010/main" val="36953263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F90C3C6-D6A4-21B0-3EEB-1278A04D81C8}"/>
              </a:ext>
            </a:extLst>
          </p:cNvPr>
          <p:cNvSpPr txBox="1"/>
          <p:nvPr/>
        </p:nvSpPr>
        <p:spPr>
          <a:xfrm>
            <a:off x="2286000" y="1524000"/>
            <a:ext cx="8078164" cy="2308324"/>
          </a:xfrm>
          <a:prstGeom prst="rect">
            <a:avLst/>
          </a:prstGeom>
          <a:noFill/>
        </p:spPr>
        <p:txBody>
          <a:bodyPr wrap="square">
            <a:spAutoFit/>
          </a:bodyPr>
          <a:lstStyle/>
          <a:p>
            <a:r>
              <a:rPr lang="en-US" sz="3600" dirty="0">
                <a:solidFill>
                  <a:srgbClr val="000000"/>
                </a:solidFill>
                <a:latin typeface="Roboto" panose="02000000000000000000" pitchFamily="2" charset="0"/>
              </a:rPr>
              <a:t>3</a:t>
            </a:r>
            <a:r>
              <a:rPr lang="en-US" sz="3600" b="0" i="0" dirty="0">
                <a:solidFill>
                  <a:srgbClr val="000000"/>
                </a:solidFill>
                <a:effectLst/>
                <a:latin typeface="Roboto" panose="02000000000000000000" pitchFamily="2" charset="0"/>
              </a:rPr>
              <a:t>.3</a:t>
            </a:r>
          </a:p>
          <a:p>
            <a:endParaRPr lang="en-US" sz="3600" dirty="0">
              <a:solidFill>
                <a:srgbClr val="000000"/>
              </a:solidFill>
              <a:latin typeface="Roboto" panose="02000000000000000000" pitchFamily="2" charset="0"/>
            </a:endParaRPr>
          </a:p>
          <a:p>
            <a:r>
              <a:rPr lang="en-US" sz="3600" b="0" i="0" dirty="0">
                <a:solidFill>
                  <a:srgbClr val="000000"/>
                </a:solidFill>
                <a:effectLst/>
                <a:latin typeface="Roboto" panose="02000000000000000000" pitchFamily="2" charset="0"/>
              </a:rPr>
              <a:t>Which of the following pair is correct travelling in vehicle II?</a:t>
            </a:r>
            <a:endParaRPr lang="en-IN" sz="3600" dirty="0"/>
          </a:p>
        </p:txBody>
      </p:sp>
    </p:spTree>
    <p:extLst>
      <p:ext uri="{BB962C8B-B14F-4D97-AF65-F5344CB8AC3E}">
        <p14:creationId xmlns:p14="http://schemas.microsoft.com/office/powerpoint/2010/main" val="293512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5395A5B2-29F5-2289-CB5B-92589BBC97BC}"/>
              </a:ext>
            </a:extLst>
          </p:cNvPr>
          <p:cNvSpPr txBox="1"/>
          <p:nvPr/>
        </p:nvSpPr>
        <p:spPr>
          <a:xfrm>
            <a:off x="914400" y="609600"/>
            <a:ext cx="10744200" cy="3108543"/>
          </a:xfrm>
          <a:prstGeom prst="rect">
            <a:avLst/>
          </a:prstGeom>
          <a:noFill/>
        </p:spPr>
        <p:txBody>
          <a:bodyPr wrap="square">
            <a:spAutoFit/>
          </a:bodyPr>
          <a:lstStyle/>
          <a:p>
            <a:pPr algn="l"/>
            <a:r>
              <a:rPr lang="en-US" sz="2800" b="1" i="0" u="sng" dirty="0">
                <a:solidFill>
                  <a:srgbClr val="343434"/>
                </a:solidFill>
                <a:effectLst/>
                <a:latin typeface="montserrat-bold"/>
              </a:rPr>
              <a:t>Selection Decision Table </a:t>
            </a:r>
            <a:endParaRPr lang="en-US" sz="2800" b="1" u="sng" dirty="0">
              <a:solidFill>
                <a:srgbClr val="343434"/>
              </a:solidFill>
              <a:latin typeface="montserrat-bold"/>
            </a:endParaRPr>
          </a:p>
          <a:p>
            <a:pPr algn="l"/>
            <a:endParaRPr lang="en-US" sz="2800" b="1" i="0" u="sng" dirty="0" smtClean="0">
              <a:solidFill>
                <a:srgbClr val="343434"/>
              </a:solidFill>
              <a:effectLst/>
              <a:latin typeface="montserrat-bold"/>
            </a:endParaRPr>
          </a:p>
          <a:p>
            <a:r>
              <a:rPr lang="en-US" sz="2800" b="1" dirty="0">
                <a:solidFill>
                  <a:srgbClr val="343434"/>
                </a:solidFill>
                <a:latin typeface="montserrat-bold"/>
              </a:rPr>
              <a:t>Read the problem carefully and make sure you understand the requirements. Identify the inputs, conditions, and outputs.</a:t>
            </a:r>
          </a:p>
          <a:p>
            <a:endParaRPr lang="en-US" sz="2800" b="1" dirty="0">
              <a:solidFill>
                <a:srgbClr val="343434"/>
              </a:solidFill>
              <a:latin typeface="montserrat-bold"/>
            </a:endParaRPr>
          </a:p>
          <a:p>
            <a:r>
              <a:rPr lang="en-US" sz="2800" b="1" dirty="0">
                <a:solidFill>
                  <a:srgbClr val="343434"/>
                </a:solidFill>
                <a:latin typeface="montserrat-bold"/>
              </a:rPr>
              <a:t>Use the conditions and rules to determine the correct output for each combination of inputs.</a:t>
            </a:r>
            <a:endParaRPr lang="en-US" sz="2800" b="1" i="0" dirty="0">
              <a:solidFill>
                <a:srgbClr val="343434"/>
              </a:solidFill>
              <a:effectLst/>
              <a:latin typeface="montserrat-bold"/>
            </a:endParaRPr>
          </a:p>
        </p:txBody>
      </p:sp>
    </p:spTree>
    <p:extLst>
      <p:ext uri="{BB962C8B-B14F-4D97-AF65-F5344CB8AC3E}">
        <p14:creationId xmlns:p14="http://schemas.microsoft.com/office/powerpoint/2010/main" val="3316843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4CF06884-A9BD-863A-9186-770911F1660D}"/>
              </a:ext>
            </a:extLst>
          </p:cNvPr>
          <p:cNvSpPr txBox="1"/>
          <p:nvPr/>
        </p:nvSpPr>
        <p:spPr>
          <a:xfrm>
            <a:off x="914400" y="1066800"/>
            <a:ext cx="10134600" cy="4154984"/>
          </a:xfrm>
          <a:prstGeom prst="rect">
            <a:avLst/>
          </a:prstGeom>
          <a:noFill/>
        </p:spPr>
        <p:txBody>
          <a:bodyPr wrap="square">
            <a:spAutoFit/>
          </a:bodyPr>
          <a:lstStyle/>
          <a:p>
            <a:pPr algn="l"/>
            <a:r>
              <a:rPr lang="en-US" sz="2400" b="1" i="0" dirty="0">
                <a:effectLst/>
                <a:latin typeface="montserrat" panose="00000500000000000000" pitchFamily="2" charset="0"/>
              </a:rPr>
              <a:t>Question 4:</a:t>
            </a:r>
          </a:p>
          <a:p>
            <a:pPr algn="l"/>
            <a:endParaRPr lang="en-US" sz="2400" b="0" i="0" dirty="0">
              <a:effectLst/>
              <a:latin typeface="montserrat" panose="00000500000000000000" pitchFamily="2" charset="0"/>
            </a:endParaRPr>
          </a:p>
          <a:p>
            <a:pPr algn="l"/>
            <a:r>
              <a:rPr lang="en-US" sz="2400" b="1" i="0" dirty="0">
                <a:effectLst/>
                <a:latin typeface="Roboto" panose="02000000000000000000" pitchFamily="2" charset="0"/>
              </a:rPr>
              <a:t>You are a General Manager-Human Resources in the Education Department of, where you are dealing with the appointment of ‘Project Managers’ based on preliminary scrutiny and face to face interview. 10 candidates have been shortlisted for one single post. You have to make your recommendation on the basis of candidate’s educational qualification and previous work experience. You have to suggest 3 best candidates in order of preference. A senior IAS officer in the education department, who is known to you, asks you to suggest the first 3 best candidates. How will you decide?</a:t>
            </a:r>
            <a:endParaRPr lang="en-US" sz="2400" b="0" i="0" dirty="0">
              <a:effectLst/>
              <a:latin typeface="Roboto" panose="02000000000000000000" pitchFamily="2" charset="0"/>
            </a:endParaRPr>
          </a:p>
        </p:txBody>
      </p:sp>
    </p:spTree>
    <p:extLst>
      <p:ext uri="{BB962C8B-B14F-4D97-AF65-F5344CB8AC3E}">
        <p14:creationId xmlns:p14="http://schemas.microsoft.com/office/powerpoint/2010/main" val="519260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B9F53637-A94E-7973-9FB5-C18B65BF2D77}"/>
              </a:ext>
            </a:extLst>
          </p:cNvPr>
          <p:cNvSpPr txBox="1"/>
          <p:nvPr/>
        </p:nvSpPr>
        <p:spPr>
          <a:xfrm>
            <a:off x="1257300" y="990600"/>
            <a:ext cx="9906000" cy="4401205"/>
          </a:xfrm>
          <a:prstGeom prst="rect">
            <a:avLst/>
          </a:prstGeom>
          <a:noFill/>
        </p:spPr>
        <p:txBody>
          <a:bodyPr wrap="square">
            <a:spAutoFit/>
          </a:bodyPr>
          <a:lstStyle/>
          <a:p>
            <a:pPr algn="l"/>
            <a:r>
              <a:rPr lang="en-US" sz="2000" b="0" i="0" dirty="0">
                <a:solidFill>
                  <a:srgbClr val="343434"/>
                </a:solidFill>
                <a:effectLst/>
                <a:latin typeface="Roboto" panose="02000000000000000000" pitchFamily="2" charset="0"/>
              </a:rPr>
              <a:t>A.  Bring the matter to the CEO of your company and will ask him what to do?</a:t>
            </a:r>
          </a:p>
          <a:p>
            <a:pPr algn="l"/>
            <a:endParaRPr lang="en-US" sz="2000" b="0" i="0" dirty="0">
              <a:solidFill>
                <a:srgbClr val="343434"/>
              </a:solidFill>
              <a:effectLst/>
              <a:latin typeface="Roboto" panose="02000000000000000000" pitchFamily="2" charset="0"/>
            </a:endParaRPr>
          </a:p>
          <a:p>
            <a:pPr algn="l"/>
            <a:r>
              <a:rPr lang="en-US" sz="2000" b="0" i="0" dirty="0">
                <a:solidFill>
                  <a:srgbClr val="343434"/>
                </a:solidFill>
                <a:effectLst/>
                <a:latin typeface="Roboto" panose="02000000000000000000" pitchFamily="2" charset="0"/>
              </a:rPr>
              <a:t>B.  There is one candidate who is known to you. His father daily calls you by offering the amount of Rs.15 lakh for the selection of his son. You will simply put his name on top despite knowing that he is not among the best three.</a:t>
            </a:r>
          </a:p>
          <a:p>
            <a:pPr algn="l"/>
            <a:endParaRPr lang="en-US" sz="2000" b="0" i="0" dirty="0">
              <a:solidFill>
                <a:srgbClr val="343434"/>
              </a:solidFill>
              <a:effectLst/>
              <a:latin typeface="Roboto" panose="02000000000000000000" pitchFamily="2" charset="0"/>
            </a:endParaRPr>
          </a:p>
          <a:p>
            <a:pPr algn="l"/>
            <a:r>
              <a:rPr lang="en-US" sz="2000" b="0" i="0" dirty="0">
                <a:solidFill>
                  <a:srgbClr val="343434"/>
                </a:solidFill>
                <a:effectLst/>
                <a:latin typeface="Roboto" panose="02000000000000000000" pitchFamily="2" charset="0"/>
              </a:rPr>
              <a:t>C.  Examine the profile of all 10 candidates following with face to face interview round and will take a decision after that.</a:t>
            </a:r>
          </a:p>
          <a:p>
            <a:pPr algn="l"/>
            <a:endParaRPr lang="en-US" sz="2000" b="0" i="0" dirty="0">
              <a:solidFill>
                <a:srgbClr val="343434"/>
              </a:solidFill>
              <a:effectLst/>
              <a:latin typeface="Roboto" panose="02000000000000000000" pitchFamily="2" charset="0"/>
            </a:endParaRPr>
          </a:p>
          <a:p>
            <a:pPr algn="l"/>
            <a:r>
              <a:rPr lang="en-US" sz="2000" b="0" i="0" dirty="0">
                <a:solidFill>
                  <a:srgbClr val="343434"/>
                </a:solidFill>
                <a:effectLst/>
                <a:latin typeface="Roboto" panose="02000000000000000000" pitchFamily="2" charset="0"/>
              </a:rPr>
              <a:t>D.  Make sure that the recommended candidate is not selected at all. You should place him in the down.</a:t>
            </a:r>
          </a:p>
          <a:p>
            <a:pPr algn="l"/>
            <a:endParaRPr lang="en-US" sz="2000" b="0" i="0" dirty="0">
              <a:solidFill>
                <a:srgbClr val="343434"/>
              </a:solidFill>
              <a:effectLst/>
              <a:latin typeface="Roboto" panose="02000000000000000000" pitchFamily="2" charset="0"/>
            </a:endParaRPr>
          </a:p>
          <a:p>
            <a:pPr algn="l"/>
            <a:r>
              <a:rPr lang="en-US" sz="2000" b="0" i="0" dirty="0">
                <a:solidFill>
                  <a:srgbClr val="343434"/>
                </a:solidFill>
                <a:effectLst/>
                <a:latin typeface="Roboto" panose="02000000000000000000" pitchFamily="2" charset="0"/>
              </a:rPr>
              <a:t>E. You should first see who are schedule cast candidates in the list and make sure that at least 1 recommendation should be consisting of SC &amp; ST candidates.</a:t>
            </a:r>
          </a:p>
        </p:txBody>
      </p:sp>
    </p:spTree>
    <p:extLst>
      <p:ext uri="{BB962C8B-B14F-4D97-AF65-F5344CB8AC3E}">
        <p14:creationId xmlns:p14="http://schemas.microsoft.com/office/powerpoint/2010/main" val="271320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F53B0D84-03F4-5D59-2CCA-EB41F21E755D}"/>
              </a:ext>
            </a:extLst>
          </p:cNvPr>
          <p:cNvSpPr txBox="1"/>
          <p:nvPr/>
        </p:nvSpPr>
        <p:spPr>
          <a:xfrm>
            <a:off x="1143000" y="762000"/>
            <a:ext cx="9906000" cy="4893647"/>
          </a:xfrm>
          <a:prstGeom prst="rect">
            <a:avLst/>
          </a:prstGeom>
          <a:noFill/>
        </p:spPr>
        <p:txBody>
          <a:bodyPr wrap="square">
            <a:spAutoFit/>
          </a:bodyPr>
          <a:lstStyle/>
          <a:p>
            <a:r>
              <a:rPr lang="en-US" sz="2400" b="1" i="0" dirty="0">
                <a:effectLst/>
                <a:latin typeface="montserrat" panose="00000500000000000000" pitchFamily="2" charset="0"/>
              </a:rPr>
              <a:t>Question 1:</a:t>
            </a:r>
            <a:endParaRPr lang="en-US" sz="2400" b="0" i="0" dirty="0">
              <a:effectLst/>
              <a:latin typeface="montserrat" panose="00000500000000000000" pitchFamily="2" charset="0"/>
            </a:endParaRPr>
          </a:p>
          <a:p>
            <a:endParaRPr lang="en-US" sz="2400" b="0" i="0" dirty="0">
              <a:solidFill>
                <a:srgbClr val="000000"/>
              </a:solidFill>
              <a:effectLst/>
              <a:latin typeface="Roboto" panose="02000000000000000000" pitchFamily="2" charset="0"/>
            </a:endParaRPr>
          </a:p>
          <a:p>
            <a:r>
              <a:rPr lang="en-US" sz="2400" b="0" i="0" dirty="0">
                <a:solidFill>
                  <a:srgbClr val="000000"/>
                </a:solidFill>
                <a:effectLst/>
                <a:latin typeface="Roboto" panose="02000000000000000000" pitchFamily="2" charset="0"/>
              </a:rPr>
              <a:t>Read the information and answer he following questions</a:t>
            </a:r>
          </a:p>
          <a:p>
            <a:r>
              <a:rPr lang="en-US" sz="2400" dirty="0"/>
              <a:t/>
            </a:r>
            <a:br>
              <a:rPr lang="en-US" sz="2400" dirty="0"/>
            </a:br>
            <a:r>
              <a:rPr lang="en-US" sz="2400" b="0" i="0" dirty="0">
                <a:solidFill>
                  <a:srgbClr val="000000"/>
                </a:solidFill>
                <a:effectLst/>
                <a:latin typeface="Roboto" panose="02000000000000000000" pitchFamily="2" charset="0"/>
              </a:rPr>
              <a:t>P, Q, R, S, T, U, V and W are seven members of a family. Each one of them has a different profession-doctor, teacher, lawyer, engineer, architect, chartered accountant and banker and their incomes are different. There are two married couples in the group. R is the doctor and earns more than the engineer and lawyer. T is married to the chartered accountant and she earns the least. No lady is either lawyer or engineer. Q, the teacher, earns less than P- the banker. W is married to Q and he earns more than S and P. v is not the lawyer. The Chartered accountant earns less than lawyer but more than the banker.</a:t>
            </a:r>
            <a:endParaRPr lang="en-IN" sz="2400" dirty="0"/>
          </a:p>
        </p:txBody>
      </p:sp>
    </p:spTree>
    <p:extLst>
      <p:ext uri="{BB962C8B-B14F-4D97-AF65-F5344CB8AC3E}">
        <p14:creationId xmlns:p14="http://schemas.microsoft.com/office/powerpoint/2010/main" val="1782040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F8288761-3242-691C-4AAC-95C14EADBD82}"/>
              </a:ext>
            </a:extLst>
          </p:cNvPr>
          <p:cNvSpPr txBox="1"/>
          <p:nvPr/>
        </p:nvSpPr>
        <p:spPr>
          <a:xfrm>
            <a:off x="2057400" y="1859340"/>
            <a:ext cx="8230466" cy="1569660"/>
          </a:xfrm>
          <a:prstGeom prst="rect">
            <a:avLst/>
          </a:prstGeom>
          <a:noFill/>
        </p:spPr>
        <p:txBody>
          <a:bodyPr wrap="square">
            <a:spAutoFit/>
          </a:bodyPr>
          <a:lstStyle/>
          <a:p>
            <a:r>
              <a:rPr lang="en-US" sz="3200" dirty="0">
                <a:solidFill>
                  <a:srgbClr val="000000"/>
                </a:solidFill>
                <a:latin typeface="Roboto" panose="02000000000000000000" pitchFamily="2" charset="0"/>
              </a:rPr>
              <a:t>1</a:t>
            </a:r>
            <a:r>
              <a:rPr lang="en-US" sz="3200" b="0" i="0" dirty="0">
                <a:solidFill>
                  <a:srgbClr val="000000"/>
                </a:solidFill>
                <a:effectLst/>
                <a:latin typeface="Roboto" panose="02000000000000000000" pitchFamily="2" charset="0"/>
              </a:rPr>
              <a:t>.1</a:t>
            </a:r>
          </a:p>
          <a:p>
            <a:endParaRPr lang="en-US" sz="3200" b="0" i="0" dirty="0">
              <a:solidFill>
                <a:srgbClr val="000000"/>
              </a:solidFill>
              <a:effectLst/>
              <a:latin typeface="Roboto" panose="02000000000000000000" pitchFamily="2" charset="0"/>
            </a:endParaRPr>
          </a:p>
          <a:p>
            <a:r>
              <a:rPr lang="en-US" sz="3200" b="0" i="0" dirty="0">
                <a:solidFill>
                  <a:srgbClr val="000000"/>
                </a:solidFill>
                <a:effectLst/>
                <a:latin typeface="Roboto" panose="02000000000000000000" pitchFamily="2" charset="0"/>
              </a:rPr>
              <a:t>Who earns the second highest in the family?</a:t>
            </a:r>
            <a:endParaRPr lang="en-IN" sz="3200" dirty="0"/>
          </a:p>
        </p:txBody>
      </p:sp>
    </p:spTree>
    <p:extLst>
      <p:ext uri="{BB962C8B-B14F-4D97-AF65-F5344CB8AC3E}">
        <p14:creationId xmlns:p14="http://schemas.microsoft.com/office/powerpoint/2010/main" val="40920408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pic>
        <p:nvPicPr>
          <p:cNvPr id="3" name="Picture 2">
            <a:extLst>
              <a:ext uri="{FF2B5EF4-FFF2-40B4-BE49-F238E27FC236}">
                <a16:creationId xmlns:a16="http://schemas.microsoft.com/office/drawing/2014/main" id="{5BA9D05B-99C5-8EC3-5719-D3A7AB648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0276" y="253276"/>
            <a:ext cx="6351447" cy="6351447"/>
          </a:xfrm>
          <a:prstGeom prst="rect">
            <a:avLst/>
          </a:prstGeom>
        </p:spPr>
      </p:pic>
    </p:spTree>
    <p:extLst>
      <p:ext uri="{BB962C8B-B14F-4D97-AF65-F5344CB8AC3E}">
        <p14:creationId xmlns:p14="http://schemas.microsoft.com/office/powerpoint/2010/main" val="43493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C7500AE9-3EA5-938E-75B4-D8890B2722DB}"/>
              </a:ext>
            </a:extLst>
          </p:cNvPr>
          <p:cNvSpPr txBox="1"/>
          <p:nvPr/>
        </p:nvSpPr>
        <p:spPr>
          <a:xfrm>
            <a:off x="1600200" y="1905000"/>
            <a:ext cx="10210800" cy="2308324"/>
          </a:xfrm>
          <a:prstGeom prst="rect">
            <a:avLst/>
          </a:prstGeom>
          <a:noFill/>
        </p:spPr>
        <p:txBody>
          <a:bodyPr wrap="square">
            <a:spAutoFit/>
          </a:bodyPr>
          <a:lstStyle/>
          <a:p>
            <a:r>
              <a:rPr lang="en-US" sz="3600" dirty="0"/>
              <a:t>1.2</a:t>
            </a:r>
            <a:br>
              <a:rPr lang="en-US" sz="3600" dirty="0"/>
            </a:br>
            <a:r>
              <a:rPr lang="en-US" sz="3600" dirty="0"/>
              <a:t/>
            </a:r>
            <a:br>
              <a:rPr lang="en-US" sz="3600" dirty="0"/>
            </a:br>
            <a:r>
              <a:rPr lang="en-US" sz="3600" b="0" i="0" dirty="0">
                <a:solidFill>
                  <a:srgbClr val="000000"/>
                </a:solidFill>
                <a:effectLst/>
                <a:latin typeface="Roboto" panose="02000000000000000000" pitchFamily="2" charset="0"/>
              </a:rPr>
              <a:t>What is the profession of the highest earning member in the family?</a:t>
            </a:r>
            <a:endParaRPr lang="en-IN" sz="3600" dirty="0"/>
          </a:p>
        </p:txBody>
      </p:sp>
    </p:spTree>
    <p:extLst>
      <p:ext uri="{BB962C8B-B14F-4D97-AF65-F5344CB8AC3E}">
        <p14:creationId xmlns:p14="http://schemas.microsoft.com/office/powerpoint/2010/main" val="20176860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A5407AE8-ADEB-987F-89AB-10935519551B}"/>
              </a:ext>
            </a:extLst>
          </p:cNvPr>
          <p:cNvSpPr txBox="1"/>
          <p:nvPr/>
        </p:nvSpPr>
        <p:spPr>
          <a:xfrm>
            <a:off x="2742767" y="1676400"/>
            <a:ext cx="6706466" cy="1938992"/>
          </a:xfrm>
          <a:prstGeom prst="rect">
            <a:avLst/>
          </a:prstGeom>
          <a:noFill/>
        </p:spPr>
        <p:txBody>
          <a:bodyPr wrap="square">
            <a:spAutoFit/>
          </a:bodyPr>
          <a:lstStyle/>
          <a:p>
            <a:r>
              <a:rPr lang="en-US" sz="4000" dirty="0">
                <a:solidFill>
                  <a:srgbClr val="000000"/>
                </a:solidFill>
                <a:latin typeface="Roboto" panose="02000000000000000000" pitchFamily="2" charset="0"/>
              </a:rPr>
              <a:t>1</a:t>
            </a:r>
            <a:r>
              <a:rPr lang="en-US" sz="4000" b="0" i="0" dirty="0">
                <a:solidFill>
                  <a:srgbClr val="000000"/>
                </a:solidFill>
                <a:effectLst/>
                <a:latin typeface="Roboto" panose="02000000000000000000" pitchFamily="2" charset="0"/>
              </a:rPr>
              <a:t>.3</a:t>
            </a:r>
          </a:p>
          <a:p>
            <a:endParaRPr lang="en-US" sz="4000" dirty="0">
              <a:solidFill>
                <a:srgbClr val="000000"/>
              </a:solidFill>
              <a:latin typeface="Roboto" panose="02000000000000000000" pitchFamily="2" charset="0"/>
            </a:endParaRPr>
          </a:p>
          <a:p>
            <a:r>
              <a:rPr lang="en-US" sz="4000" b="0" i="0" dirty="0">
                <a:solidFill>
                  <a:srgbClr val="000000"/>
                </a:solidFill>
                <a:effectLst/>
                <a:latin typeface="Roboto" panose="02000000000000000000" pitchFamily="2" charset="0"/>
              </a:rPr>
              <a:t>What is the profession of T?</a:t>
            </a:r>
            <a:endParaRPr lang="en-IN" sz="4000" dirty="0"/>
          </a:p>
        </p:txBody>
      </p:sp>
    </p:spTree>
    <p:extLst>
      <p:ext uri="{BB962C8B-B14F-4D97-AF65-F5344CB8AC3E}">
        <p14:creationId xmlns:p14="http://schemas.microsoft.com/office/powerpoint/2010/main" val="24469898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6138244F-F362-84DC-439F-8A22E77C2AF2}"/>
              </a:ext>
            </a:extLst>
          </p:cNvPr>
          <p:cNvSpPr txBox="1"/>
          <p:nvPr/>
        </p:nvSpPr>
        <p:spPr>
          <a:xfrm>
            <a:off x="2438400" y="1219200"/>
            <a:ext cx="7849466" cy="2554545"/>
          </a:xfrm>
          <a:prstGeom prst="rect">
            <a:avLst/>
          </a:prstGeom>
          <a:noFill/>
        </p:spPr>
        <p:txBody>
          <a:bodyPr wrap="square">
            <a:spAutoFit/>
          </a:bodyPr>
          <a:lstStyle/>
          <a:p>
            <a:r>
              <a:rPr lang="en-US" sz="4000" dirty="0">
                <a:solidFill>
                  <a:srgbClr val="000000"/>
                </a:solidFill>
                <a:latin typeface="Roboto" panose="02000000000000000000" pitchFamily="2" charset="0"/>
              </a:rPr>
              <a:t>1</a:t>
            </a:r>
            <a:r>
              <a:rPr lang="en-US" sz="4000" b="0" i="0" dirty="0">
                <a:solidFill>
                  <a:srgbClr val="000000"/>
                </a:solidFill>
                <a:effectLst/>
                <a:latin typeface="Roboto" panose="02000000000000000000" pitchFamily="2" charset="0"/>
              </a:rPr>
              <a:t>.4</a:t>
            </a:r>
          </a:p>
          <a:p>
            <a:endParaRPr lang="en-US" sz="4000" dirty="0">
              <a:solidFill>
                <a:srgbClr val="000000"/>
              </a:solidFill>
              <a:latin typeface="Roboto" panose="02000000000000000000" pitchFamily="2" charset="0"/>
            </a:endParaRPr>
          </a:p>
          <a:p>
            <a:r>
              <a:rPr lang="en-US" sz="4000" b="0" i="0" dirty="0">
                <a:solidFill>
                  <a:srgbClr val="000000"/>
                </a:solidFill>
                <a:effectLst/>
                <a:latin typeface="Roboto" panose="02000000000000000000" pitchFamily="2" charset="0"/>
              </a:rPr>
              <a:t>How many male members are there in the family?</a:t>
            </a:r>
            <a:endParaRPr lang="en-IN" sz="4000" dirty="0"/>
          </a:p>
        </p:txBody>
      </p:sp>
    </p:spTree>
    <p:extLst>
      <p:ext uri="{BB962C8B-B14F-4D97-AF65-F5344CB8AC3E}">
        <p14:creationId xmlns:p14="http://schemas.microsoft.com/office/powerpoint/2010/main" val="881293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3C3383DD-19CA-6E49-6EF0-B0FA0F6EEE6D}"/>
              </a:ext>
            </a:extLst>
          </p:cNvPr>
          <p:cNvSpPr txBox="1"/>
          <p:nvPr/>
        </p:nvSpPr>
        <p:spPr>
          <a:xfrm>
            <a:off x="2895167" y="1859340"/>
            <a:ext cx="6401666" cy="1569660"/>
          </a:xfrm>
          <a:prstGeom prst="rect">
            <a:avLst/>
          </a:prstGeom>
          <a:noFill/>
        </p:spPr>
        <p:txBody>
          <a:bodyPr wrap="square">
            <a:spAutoFit/>
          </a:bodyPr>
          <a:lstStyle/>
          <a:p>
            <a:r>
              <a:rPr lang="en-US" sz="3200" dirty="0">
                <a:solidFill>
                  <a:srgbClr val="000000"/>
                </a:solidFill>
                <a:latin typeface="Roboto" panose="02000000000000000000" pitchFamily="2" charset="0"/>
              </a:rPr>
              <a:t>1</a:t>
            </a:r>
            <a:r>
              <a:rPr lang="en-US" sz="3200" b="0" i="0" dirty="0">
                <a:solidFill>
                  <a:srgbClr val="000000"/>
                </a:solidFill>
                <a:effectLst/>
                <a:latin typeface="Roboto" panose="02000000000000000000" pitchFamily="2" charset="0"/>
              </a:rPr>
              <a:t>.5</a:t>
            </a:r>
          </a:p>
          <a:p>
            <a:endParaRPr lang="en-US" sz="3200" dirty="0">
              <a:solidFill>
                <a:srgbClr val="000000"/>
              </a:solidFill>
              <a:latin typeface="Roboto" panose="02000000000000000000" pitchFamily="2" charset="0"/>
            </a:endParaRPr>
          </a:p>
          <a:p>
            <a:r>
              <a:rPr lang="en-US" sz="3200" b="0" i="0" dirty="0">
                <a:solidFill>
                  <a:srgbClr val="000000"/>
                </a:solidFill>
                <a:effectLst/>
                <a:latin typeface="Roboto" panose="02000000000000000000" pitchFamily="2" charset="0"/>
              </a:rPr>
              <a:t>Who is the engineer in the family?</a:t>
            </a:r>
            <a:endParaRPr lang="en-IN" sz="3200" dirty="0"/>
          </a:p>
        </p:txBody>
      </p:sp>
    </p:spTree>
    <p:extLst>
      <p:ext uri="{BB962C8B-B14F-4D97-AF65-F5344CB8AC3E}">
        <p14:creationId xmlns:p14="http://schemas.microsoft.com/office/powerpoint/2010/main" val="139265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a:extLst>
              <a:ext uri="{FF2B5EF4-FFF2-40B4-BE49-F238E27FC236}">
                <a16:creationId xmlns:a16="http://schemas.microsoft.com/office/drawing/2014/main" id="{AC6A9685-7C0C-B567-DE12-843ED1674E85}"/>
              </a:ext>
            </a:extLst>
          </p:cNvPr>
          <p:cNvGrpSpPr/>
          <p:nvPr/>
        </p:nvGrpSpPr>
        <p:grpSpPr>
          <a:xfrm>
            <a:off x="7966969" y="2289411"/>
            <a:ext cx="4225031" cy="4615403"/>
            <a:chOff x="7966969" y="2260887"/>
            <a:chExt cx="4225031" cy="4615403"/>
          </a:xfrm>
        </p:grpSpPr>
        <p:sp>
          <p:nvSpPr>
            <p:cNvPr id="3" name="Isosceles Triangle 2">
              <a:extLst>
                <a:ext uri="{FF2B5EF4-FFF2-40B4-BE49-F238E27FC236}">
                  <a16:creationId xmlns:a16="http://schemas.microsoft.com/office/drawing/2014/main" id="{C11E1B90-195B-F957-F17F-C2F6B1688DAC}"/>
                </a:ext>
              </a:extLst>
            </p:cNvPr>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3CFCF918-4F2F-B6A3-7F40-3D4559C0D8CC}"/>
                </a:ext>
              </a:extLst>
            </p:cNvPr>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FDECF94E-D35F-5924-0F8C-7093C8026F5B}"/>
              </a:ext>
            </a:extLst>
          </p:cNvPr>
          <p:cNvSpPr txBox="1"/>
          <p:nvPr/>
        </p:nvSpPr>
        <p:spPr>
          <a:xfrm>
            <a:off x="304800" y="337193"/>
            <a:ext cx="11506200" cy="6001643"/>
          </a:xfrm>
          <a:prstGeom prst="rect">
            <a:avLst/>
          </a:prstGeom>
          <a:noFill/>
        </p:spPr>
        <p:txBody>
          <a:bodyPr wrap="square">
            <a:spAutoFit/>
          </a:bodyPr>
          <a:lstStyle/>
          <a:p>
            <a:pPr algn="just"/>
            <a:r>
              <a:rPr lang="en-US" sz="2400" b="1" dirty="0"/>
              <a:t>Selection Decision Tables Tips, Tricks and </a:t>
            </a:r>
            <a:r>
              <a:rPr lang="en-US" sz="2400" b="1" dirty="0" smtClean="0"/>
              <a:t>Shortcuts</a:t>
            </a:r>
          </a:p>
          <a:p>
            <a:pPr algn="just"/>
            <a:endParaRPr lang="en-US" sz="2400" b="1" dirty="0"/>
          </a:p>
          <a:p>
            <a:pPr algn="just"/>
            <a:r>
              <a:rPr lang="en-US" sz="2400" dirty="0"/>
              <a:t>A selection decision table is a method of making decisions based on the information provided. It is a concise visual representation for specifying which actions to perform depending on given conditions.</a:t>
            </a:r>
          </a:p>
          <a:p>
            <a:pPr marL="342900" indent="-342900" algn="just">
              <a:buFont typeface="Arial" panose="020B0604020202020204" pitchFamily="34" charset="0"/>
              <a:buChar char="•"/>
            </a:pPr>
            <a:r>
              <a:rPr lang="en-US" sz="2400" dirty="0"/>
              <a:t>Before creating a decision table, it’s important to understand the problem you’re trying to solve and the business rules involved</a:t>
            </a:r>
          </a:p>
          <a:p>
            <a:pPr marL="342900" indent="-342900" algn="just">
              <a:buFont typeface="Arial" panose="020B0604020202020204" pitchFamily="34" charset="0"/>
              <a:buChar char="•"/>
            </a:pPr>
            <a:r>
              <a:rPr lang="en-US" sz="2400" dirty="0"/>
              <a:t>Identify the conditions that affect the outcome of the decision and the actions that need to be taken based on those conditions</a:t>
            </a:r>
          </a:p>
          <a:p>
            <a:pPr marL="342900" indent="-342900" algn="just">
              <a:buFont typeface="Arial" panose="020B0604020202020204" pitchFamily="34" charset="0"/>
              <a:buChar char="•"/>
            </a:pPr>
            <a:r>
              <a:rPr lang="en-US" sz="2400" dirty="0"/>
              <a:t>Create a table with the conditions listed in the leftmost column and the actions listed in the top row</a:t>
            </a:r>
          </a:p>
          <a:p>
            <a:pPr marL="342900" indent="-342900" algn="just">
              <a:buFont typeface="Arial" panose="020B0604020202020204" pitchFamily="34" charset="0"/>
              <a:buChar char="•"/>
            </a:pPr>
            <a:r>
              <a:rPr lang="en-US" sz="2400" dirty="0"/>
              <a:t>Fill in the table with the appropriate values for each combination of conditions and actions</a:t>
            </a:r>
          </a:p>
          <a:p>
            <a:pPr marL="342900" indent="-342900" algn="just">
              <a:buFont typeface="Arial" panose="020B0604020202020204" pitchFamily="34" charset="0"/>
              <a:buChar char="•"/>
            </a:pPr>
            <a:r>
              <a:rPr lang="en-US" sz="2400" dirty="0"/>
              <a:t>Check that all possible combinations of conditions have been considered and that there are no gaps or overlaps in the table</a:t>
            </a:r>
          </a:p>
          <a:p>
            <a:pPr marL="342900" indent="-342900" algn="just">
              <a:buFont typeface="Arial" panose="020B0604020202020204" pitchFamily="34" charset="0"/>
              <a:buChar char="•"/>
            </a:pPr>
            <a:r>
              <a:rPr lang="en-US" sz="2400" dirty="0"/>
              <a:t>Look for ways to simplify the table by combining similar conditions or actions</a:t>
            </a:r>
          </a:p>
        </p:txBody>
      </p:sp>
    </p:spTree>
    <p:extLst>
      <p:ext uri="{BB962C8B-B14F-4D97-AF65-F5344CB8AC3E}">
        <p14:creationId xmlns:p14="http://schemas.microsoft.com/office/powerpoint/2010/main" val="165559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1F90EDB1-609F-780B-7887-93BCFE780AB0}"/>
              </a:ext>
            </a:extLst>
          </p:cNvPr>
          <p:cNvSpPr txBox="1"/>
          <p:nvPr/>
        </p:nvSpPr>
        <p:spPr>
          <a:xfrm>
            <a:off x="914400" y="555143"/>
            <a:ext cx="10896600" cy="3970318"/>
          </a:xfrm>
          <a:prstGeom prst="rect">
            <a:avLst/>
          </a:prstGeom>
          <a:noFill/>
        </p:spPr>
        <p:txBody>
          <a:bodyPr wrap="square">
            <a:spAutoFit/>
          </a:bodyPr>
          <a:lstStyle/>
          <a:p>
            <a:pPr algn="just">
              <a:lnSpc>
                <a:spcPct val="150000"/>
              </a:lnSpc>
            </a:pPr>
            <a:r>
              <a:rPr lang="en-US" sz="2800" dirty="0"/>
              <a:t>To solve decision making questions in a fast and understandable way we have divided these into the 2 parts:-</a:t>
            </a:r>
          </a:p>
          <a:p>
            <a:pPr algn="just">
              <a:lnSpc>
                <a:spcPct val="150000"/>
              </a:lnSpc>
            </a:pPr>
            <a:r>
              <a:rPr lang="en-US" sz="2800" b="1" dirty="0"/>
              <a:t>Type 1:</a:t>
            </a:r>
            <a:r>
              <a:rPr lang="en-US" sz="2800" dirty="0"/>
              <a:t> Judgement &amp; Decision Based On Qualification Or Skills</a:t>
            </a:r>
          </a:p>
          <a:p>
            <a:pPr algn="just">
              <a:lnSpc>
                <a:spcPct val="150000"/>
              </a:lnSpc>
            </a:pPr>
            <a:r>
              <a:rPr lang="en-US" sz="2800" b="1" dirty="0"/>
              <a:t>Type 2:</a:t>
            </a:r>
            <a:r>
              <a:rPr lang="en-US" sz="2800" dirty="0"/>
              <a:t> Judgement &amp; Decision Based On Combinations or Traits or </a:t>
            </a:r>
            <a:r>
              <a:rPr lang="en-US" sz="2800" dirty="0" err="1" smtClean="0"/>
              <a:t>Behaviour</a:t>
            </a:r>
            <a:r>
              <a:rPr lang="en-US" sz="2800" dirty="0" smtClean="0"/>
              <a:t>.</a:t>
            </a:r>
            <a:endParaRPr lang="en-US" sz="2800" dirty="0"/>
          </a:p>
          <a:p>
            <a:pPr algn="just">
              <a:lnSpc>
                <a:spcPct val="150000"/>
              </a:lnSpc>
            </a:pPr>
            <a:endParaRPr lang="en-US" sz="2800" b="0" i="0" dirty="0">
              <a:effectLst/>
              <a:latin typeface="Roboto" panose="02000000000000000000" pitchFamily="2" charset="0"/>
            </a:endParaRPr>
          </a:p>
        </p:txBody>
      </p:sp>
    </p:spTree>
    <p:extLst>
      <p:ext uri="{BB962C8B-B14F-4D97-AF65-F5344CB8AC3E}">
        <p14:creationId xmlns:p14="http://schemas.microsoft.com/office/powerpoint/2010/main" val="3740342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82363780-CAFE-4EFA-248F-7EC568B356D0}"/>
              </a:ext>
            </a:extLst>
          </p:cNvPr>
          <p:cNvSpPr txBox="1"/>
          <p:nvPr/>
        </p:nvSpPr>
        <p:spPr>
          <a:xfrm>
            <a:off x="876300" y="151179"/>
            <a:ext cx="10439400" cy="6555641"/>
          </a:xfrm>
          <a:prstGeom prst="rect">
            <a:avLst/>
          </a:prstGeom>
          <a:noFill/>
        </p:spPr>
        <p:txBody>
          <a:bodyPr wrap="square">
            <a:spAutoFit/>
          </a:bodyPr>
          <a:lstStyle/>
          <a:p>
            <a:pPr algn="l"/>
            <a:r>
              <a:rPr lang="en-US" sz="2800" b="1" i="0" u="sng" dirty="0">
                <a:effectLst/>
                <a:latin typeface="montserrat" panose="00000500000000000000" pitchFamily="2" charset="0"/>
              </a:rPr>
              <a:t>Important Properties:</a:t>
            </a:r>
          </a:p>
          <a:p>
            <a:pPr algn="l">
              <a:buFont typeface="Arial" panose="020B0604020202020204" pitchFamily="34" charset="0"/>
              <a:buChar char="•"/>
            </a:pPr>
            <a:r>
              <a:rPr lang="en-US" sz="2800" b="0" i="0" dirty="0">
                <a:solidFill>
                  <a:srgbClr val="343434"/>
                </a:solidFill>
                <a:effectLst/>
                <a:latin typeface="Roboto" panose="02000000000000000000" pitchFamily="2" charset="0"/>
              </a:rPr>
              <a:t>A selection decision table is typically represented in a tabular format, with rows and columns.</a:t>
            </a:r>
          </a:p>
          <a:p>
            <a:pPr algn="l"/>
            <a:endParaRPr lang="en-US" sz="2800" b="0" i="0" dirty="0">
              <a:solidFill>
                <a:srgbClr val="343434"/>
              </a:solidFill>
              <a:effectLst/>
              <a:latin typeface="Roboto" panose="02000000000000000000" pitchFamily="2" charset="0"/>
            </a:endParaRPr>
          </a:p>
          <a:p>
            <a:pPr algn="l">
              <a:buFont typeface="Arial" panose="020B0604020202020204" pitchFamily="34" charset="0"/>
              <a:buChar char="•"/>
            </a:pPr>
            <a:r>
              <a:rPr lang="en-US" sz="2800" b="0" i="0" dirty="0">
                <a:solidFill>
                  <a:srgbClr val="343434"/>
                </a:solidFill>
                <a:effectLst/>
                <a:latin typeface="Roboto" panose="02000000000000000000" pitchFamily="2" charset="0"/>
              </a:rPr>
              <a:t>The conditions or inputs are the factors that influence the decision-making process.</a:t>
            </a:r>
          </a:p>
          <a:p>
            <a:pPr algn="l">
              <a:buFont typeface="Arial" panose="020B0604020202020204" pitchFamily="34" charset="0"/>
              <a:buChar char="•"/>
            </a:pPr>
            <a:endParaRPr lang="en-US" sz="2800" b="0" i="0" dirty="0">
              <a:solidFill>
                <a:srgbClr val="343434"/>
              </a:solidFill>
              <a:effectLst/>
              <a:latin typeface="Roboto" panose="02000000000000000000" pitchFamily="2" charset="0"/>
            </a:endParaRPr>
          </a:p>
          <a:p>
            <a:pPr algn="l">
              <a:buFont typeface="Arial" panose="020B0604020202020204" pitchFamily="34" charset="0"/>
              <a:buChar char="•"/>
            </a:pPr>
            <a:r>
              <a:rPr lang="en-US" sz="2800" b="0" i="0" dirty="0">
                <a:solidFill>
                  <a:srgbClr val="343434"/>
                </a:solidFill>
                <a:effectLst/>
                <a:latin typeface="Roboto" panose="02000000000000000000" pitchFamily="2" charset="0"/>
              </a:rPr>
              <a:t>The actions or decisions are the possible outcomes or choices that can be made based on the conditions.</a:t>
            </a:r>
          </a:p>
          <a:p>
            <a:pPr algn="l">
              <a:buFont typeface="Arial" panose="020B0604020202020204" pitchFamily="34" charset="0"/>
              <a:buChar char="•"/>
            </a:pPr>
            <a:endParaRPr lang="en-US" sz="2800" b="0" i="0" dirty="0">
              <a:solidFill>
                <a:srgbClr val="343434"/>
              </a:solidFill>
              <a:effectLst/>
              <a:latin typeface="Roboto" panose="02000000000000000000" pitchFamily="2" charset="0"/>
            </a:endParaRPr>
          </a:p>
          <a:p>
            <a:pPr algn="l">
              <a:buFont typeface="Arial" panose="020B0604020202020204" pitchFamily="34" charset="0"/>
              <a:buChar char="•"/>
            </a:pPr>
            <a:r>
              <a:rPr lang="en-US" sz="2800" b="0" i="0" dirty="0">
                <a:solidFill>
                  <a:srgbClr val="343434"/>
                </a:solidFill>
                <a:effectLst/>
                <a:latin typeface="Roboto" panose="02000000000000000000" pitchFamily="2" charset="0"/>
              </a:rPr>
              <a:t>Decision tables allow for easy comparison of different conditions and actions.</a:t>
            </a:r>
          </a:p>
          <a:p>
            <a:pPr algn="l">
              <a:buFont typeface="Arial" panose="020B0604020202020204" pitchFamily="34" charset="0"/>
              <a:buChar char="•"/>
            </a:pPr>
            <a:endParaRPr lang="en-US" sz="2800" b="0" i="0" dirty="0">
              <a:solidFill>
                <a:srgbClr val="343434"/>
              </a:solidFill>
              <a:effectLst/>
              <a:latin typeface="Roboto" panose="02000000000000000000" pitchFamily="2" charset="0"/>
            </a:endParaRPr>
          </a:p>
          <a:p>
            <a:pPr algn="l">
              <a:buFont typeface="Arial" panose="020B0604020202020204" pitchFamily="34" charset="0"/>
              <a:buChar char="•"/>
            </a:pPr>
            <a:r>
              <a:rPr lang="en-US" sz="2800" b="0" i="0" dirty="0">
                <a:solidFill>
                  <a:srgbClr val="343434"/>
                </a:solidFill>
                <a:effectLst/>
                <a:latin typeface="Roboto" panose="02000000000000000000" pitchFamily="2" charset="0"/>
              </a:rPr>
              <a:t>Decision tables follow a logical structure, where the conditions and actions are organized in a systematic manner.</a:t>
            </a:r>
          </a:p>
        </p:txBody>
      </p:sp>
    </p:spTree>
    <p:extLst>
      <p:ext uri="{BB962C8B-B14F-4D97-AF65-F5344CB8AC3E}">
        <p14:creationId xmlns:p14="http://schemas.microsoft.com/office/powerpoint/2010/main" val="1438384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2743200"/>
            <a:ext cx="10972800" cy="1143000"/>
          </a:xfrm>
        </p:spPr>
        <p:txBody>
          <a:bodyPr>
            <a:normAutofit fontScale="90000"/>
          </a:bodyPr>
          <a:lstStyle/>
          <a:p>
            <a:r>
              <a:rPr lang="en-US" b="1" dirty="0"/>
              <a:t>Type 1 : Judgement &amp; Decision Based On Qualification Or Skills</a:t>
            </a:r>
          </a:p>
        </p:txBody>
      </p:sp>
    </p:spTree>
    <p:extLst>
      <p:ext uri="{BB962C8B-B14F-4D97-AF65-F5344CB8AC3E}">
        <p14:creationId xmlns:p14="http://schemas.microsoft.com/office/powerpoint/2010/main" val="1324713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1"/>
            <a:ext cx="10972800" cy="5211764"/>
          </a:xfrm>
        </p:spPr>
        <p:txBody>
          <a:bodyPr/>
          <a:lstStyle/>
          <a:p>
            <a:pPr marL="0" indent="0">
              <a:buNone/>
            </a:pPr>
            <a:r>
              <a:rPr lang="en-US" dirty="0" smtClean="0"/>
              <a:t>In each of the given below. You have to study the information provided with reference to the condition given and decide whether the candidate is to be called for an interview or some other course of action is to be taken.</a:t>
            </a:r>
          </a:p>
          <a:p>
            <a:r>
              <a:rPr lang="en-US" dirty="0" smtClean="0"/>
              <a:t>You are not required to assume anything other than the information provided to you in each question. All these cases are given to you as of 1</a:t>
            </a:r>
            <a:r>
              <a:rPr lang="en-US" baseline="30000" dirty="0" smtClean="0"/>
              <a:t>st</a:t>
            </a:r>
            <a:r>
              <a:rPr lang="en-US" dirty="0" smtClean="0"/>
              <a:t> Nov,2017.</a:t>
            </a:r>
          </a:p>
          <a:p>
            <a:r>
              <a:rPr lang="en-US" dirty="0" smtClean="0"/>
              <a:t>Now, read the information provided in each question and decide the courses of action with regards to each candidate.</a:t>
            </a:r>
            <a:endParaRPr lang="en-IN" dirty="0"/>
          </a:p>
        </p:txBody>
      </p:sp>
    </p:spTree>
    <p:extLst>
      <p:ext uri="{BB962C8B-B14F-4D97-AF65-F5344CB8AC3E}">
        <p14:creationId xmlns:p14="http://schemas.microsoft.com/office/powerpoint/2010/main" val="1795742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1729</TotalTime>
  <Words>2231</Words>
  <Application>Microsoft Office PowerPoint</Application>
  <PresentationFormat>Widescreen</PresentationFormat>
  <Paragraphs>328</Paragraphs>
  <Slides>49</Slides>
  <Notes>33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49</vt:i4>
      </vt:variant>
    </vt:vector>
  </HeadingPairs>
  <TitlesOfParts>
    <vt:vector size="58" baseType="lpstr">
      <vt:lpstr>Arial</vt:lpstr>
      <vt:lpstr>Roboto</vt:lpstr>
      <vt:lpstr>montserrat</vt:lpstr>
      <vt:lpstr>montserrat-bold</vt:lpstr>
      <vt:lpstr>Nunito Sans</vt:lpstr>
      <vt:lpstr>Monotype Corsiva</vt:lpstr>
      <vt:lpstr>Wingdings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1 : Judgement &amp; Decision Based On Qualification Or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Type 2: Judgement &amp; Decision Based On Combinations Or Traits Or Behaviour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JAYASREE</cp:lastModifiedBy>
  <cp:revision>432</cp:revision>
  <dcterms:created xsi:type="dcterms:W3CDTF">2006-08-16T00:00:00Z</dcterms:created>
  <dcterms:modified xsi:type="dcterms:W3CDTF">2024-11-14T03:11:09Z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