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21" r:id="rId2"/>
    <p:sldId id="448" r:id="rId3"/>
    <p:sldId id="433" r:id="rId4"/>
    <p:sldId id="434" r:id="rId5"/>
    <p:sldId id="427" r:id="rId6"/>
    <p:sldId id="428" r:id="rId7"/>
    <p:sldId id="435" r:id="rId8"/>
    <p:sldId id="431" r:id="rId9"/>
    <p:sldId id="436" r:id="rId10"/>
    <p:sldId id="424" r:id="rId11"/>
    <p:sldId id="429" r:id="rId12"/>
    <p:sldId id="425" r:id="rId13"/>
    <p:sldId id="423" r:id="rId14"/>
    <p:sldId id="422" r:id="rId15"/>
    <p:sldId id="440" r:id="rId16"/>
    <p:sldId id="447" r:id="rId17"/>
    <p:sldId id="441" r:id="rId18"/>
    <p:sldId id="442" r:id="rId19"/>
    <p:sldId id="449" r:id="rId20"/>
    <p:sldId id="450" r:id="rId21"/>
    <p:sldId id="451" r:id="rId22"/>
    <p:sldId id="443" r:id="rId23"/>
    <p:sldId id="289" r:id="rId24"/>
  </p:sldIdLst>
  <p:sldSz cx="12192000" cy="6858000"/>
  <p:notesSz cx="6858000" cy="9144000"/>
  <p:embeddedFontLst>
    <p:embeddedFont>
      <p:font typeface="Calibri" pitchFamily="34" charset="0"/>
      <p:regular r:id="rId27"/>
      <p:bold r:id="rId28"/>
      <p:italic r:id="rId29"/>
      <p:boldItalic r:id="rId30"/>
    </p:embeddedFont>
    <p:embeddedFont>
      <p:font typeface="Mangal" pitchFamily="18" charset="0"/>
      <p:regular r:id="rId31"/>
      <p:bold r:id="rId32"/>
    </p:embeddedFont>
    <p:embeddedFont>
      <p:font typeface="Nunito Sans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98">
          <p15:clr>
            <a:srgbClr val="A4A3A4"/>
          </p15:clr>
        </p15:guide>
        <p15:guide id="2" pos="60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D3C1F"/>
    <a:srgbClr val="000000"/>
    <a:srgbClr val="D94333"/>
    <a:srgbClr val="CB5541"/>
    <a:srgbClr val="D56837"/>
    <a:srgbClr val="F05136"/>
    <a:srgbClr val="E5E5E5"/>
    <a:srgbClr val="525252"/>
    <a:srgbClr val="1A1A1A"/>
    <a:srgbClr val="4A4A4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91C092-623C-448F-BB63-37066A1C765B}" v="3" dt="2023-07-24T01:32:44.776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294" autoAdjust="0"/>
    <p:restoredTop sz="89599" autoAdjust="0"/>
  </p:normalViewPr>
  <p:slideViewPr>
    <p:cSldViewPr>
      <p:cViewPr varScale="1">
        <p:scale>
          <a:sx n="65" d="100"/>
          <a:sy n="65" d="100"/>
        </p:scale>
        <p:origin x="-726" y="-108"/>
      </p:cViewPr>
      <p:guideLst>
        <p:guide orient="horz" pos="698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4788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362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1</a:t>
            </a:r>
            <a:r>
              <a:rPr lang="en-US" b="1" baseline="30000"/>
              <a:t>st</a:t>
            </a:r>
            <a:r>
              <a:rPr lang="en-US" b="1"/>
              <a:t> slide (Mandatory)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9345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157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F8247E0-BCFF-73A0-0843-94C6EAE17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806" y="1998021"/>
            <a:ext cx="4834388" cy="28619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5487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1FFCA070-1F50-2641-4479-AD119BB98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533400"/>
            <a:ext cx="113538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3000" dirty="0" smtClean="0"/>
              <a:t>Invincible: That which cannot be conquered</a:t>
            </a:r>
          </a:p>
          <a:p>
            <a:pPr lvl="0">
              <a:buFont typeface="Wingdings" pitchFamily="2" charset="2"/>
              <a:buChar char="Ø"/>
            </a:pPr>
            <a:r>
              <a:rPr lang="en-US" sz="3000" dirty="0" smtClean="0"/>
              <a:t>Invisible: That cannot be seen</a:t>
            </a:r>
          </a:p>
          <a:p>
            <a:pPr lvl="0">
              <a:buFont typeface="Wingdings" pitchFamily="2" charset="2"/>
              <a:buChar char="Ø"/>
            </a:pPr>
            <a:r>
              <a:rPr lang="en-US" sz="3000" dirty="0" smtClean="0"/>
              <a:t>Irrevocable: That which cannot be altered</a:t>
            </a:r>
          </a:p>
          <a:p>
            <a:pPr lvl="0">
              <a:buFont typeface="Wingdings" pitchFamily="2" charset="2"/>
              <a:buChar char="Ø"/>
            </a:pPr>
            <a:r>
              <a:rPr lang="en-US" sz="3000" dirty="0" smtClean="0"/>
              <a:t>Kleptomaniac: A person who is tempted to steal.</a:t>
            </a:r>
          </a:p>
          <a:p>
            <a:pPr lvl="0">
              <a:buFont typeface="Wingdings" pitchFamily="2" charset="2"/>
              <a:buChar char="Ø"/>
            </a:pPr>
            <a:r>
              <a:rPr lang="en-US" sz="3000" dirty="0" smtClean="0"/>
              <a:t>Lexicographer: One who compiles a dictionary</a:t>
            </a:r>
          </a:p>
          <a:p>
            <a:pPr lvl="0">
              <a:buFont typeface="Wingdings" pitchFamily="2" charset="2"/>
              <a:buChar char="Ø"/>
            </a:pPr>
            <a:r>
              <a:rPr lang="en-US" sz="3000" dirty="0" smtClean="0"/>
              <a:t>Linguist: one who studies language</a:t>
            </a:r>
          </a:p>
          <a:p>
            <a:pPr lvl="0">
              <a:buFont typeface="Wingdings" pitchFamily="2" charset="2"/>
              <a:buChar char="Ø"/>
            </a:pPr>
            <a:r>
              <a:rPr lang="en-US" sz="3000" dirty="0" smtClean="0"/>
              <a:t>Manuscript: A paper written by hand.</a:t>
            </a:r>
          </a:p>
          <a:p>
            <a:pPr lvl="0">
              <a:buFont typeface="Wingdings" pitchFamily="2" charset="2"/>
              <a:buChar char="Ø"/>
            </a:pPr>
            <a:r>
              <a:rPr lang="en-US" sz="3000" dirty="0" smtClean="0"/>
              <a:t>Meteorologist: An expert in the scientific study of earth’s </a:t>
            </a:r>
            <a:r>
              <a:rPr lang="en-US" sz="3000" dirty="0" smtClean="0"/>
              <a:t>atmosphere.</a:t>
            </a:r>
            <a:endParaRPr lang="en-US" sz="3000" dirty="0" smtClean="0"/>
          </a:p>
          <a:p>
            <a:pPr lvl="0">
              <a:buFont typeface="Wingdings" pitchFamily="2" charset="2"/>
              <a:buChar char="Ø"/>
            </a:pPr>
            <a:r>
              <a:rPr lang="en-US" sz="3000" dirty="0" smtClean="0"/>
              <a:t>Miser: One who spends very little</a:t>
            </a:r>
          </a:p>
          <a:p>
            <a:pPr lvl="0">
              <a:buFont typeface="Wingdings" pitchFamily="2" charset="2"/>
              <a:buChar char="Ø"/>
            </a:pPr>
            <a:r>
              <a:rPr lang="en-US" sz="3000" dirty="0" smtClean="0"/>
              <a:t>Mycology: The study of fungi</a:t>
            </a:r>
          </a:p>
          <a:p>
            <a:pPr lvl="0">
              <a:buFont typeface="Wingdings" pitchFamily="2" charset="2"/>
              <a:buChar char="Ø"/>
            </a:pPr>
            <a:r>
              <a:rPr lang="en-US" sz="3000" dirty="0" smtClean="0"/>
              <a:t>Mystery: A thing that cannot be understood.</a:t>
            </a:r>
          </a:p>
          <a:p>
            <a:pPr lvl="0">
              <a:buFont typeface="Wingdings" pitchFamily="2" charset="2"/>
              <a:buChar char="Ø"/>
            </a:pPr>
            <a:r>
              <a:rPr lang="en-US" sz="3000" dirty="0" smtClean="0"/>
              <a:t>Neurologist: A doctor dealing with the nervous system and its </a:t>
            </a:r>
            <a:r>
              <a:rPr lang="en-US" sz="3000" dirty="0" smtClean="0"/>
              <a:t>      </a:t>
            </a:r>
          </a:p>
          <a:p>
            <a:pPr lvl="0"/>
            <a:r>
              <a:rPr lang="en-US" sz="3000" dirty="0" smtClean="0"/>
              <a:t>                           diseases.</a:t>
            </a:r>
            <a:endParaRPr lang="en-US" sz="3000" dirty="0"/>
          </a:p>
        </p:txBody>
      </p:sp>
    </p:spTree>
    <p:extLst>
      <p:ext uri="{BB962C8B-B14F-4D97-AF65-F5344CB8AC3E}">
        <p14:creationId xmlns="" xmlns:p14="http://schemas.microsoft.com/office/powerpoint/2010/main" val="2999183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FFCA070-1F50-2641-4479-AD119BB98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33400"/>
            <a:ext cx="107442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3000" dirty="0" smtClean="0"/>
              <a:t>Neutral: Taking no sides</a:t>
            </a:r>
          </a:p>
          <a:p>
            <a:pPr lvl="0">
              <a:buFont typeface="Wingdings" pitchFamily="2" charset="2"/>
              <a:buChar char="Ø"/>
            </a:pPr>
            <a:r>
              <a:rPr lang="en-US" sz="3000" dirty="0" smtClean="0"/>
              <a:t>Obstetrician: A doctor trained to deal with the birth of children.</a:t>
            </a:r>
          </a:p>
          <a:p>
            <a:pPr lvl="0">
              <a:buFont typeface="Wingdings" pitchFamily="2" charset="2"/>
              <a:buChar char="Ø"/>
            </a:pPr>
            <a:r>
              <a:rPr lang="en-US" sz="3000" dirty="0" smtClean="0"/>
              <a:t>Oculist: One who cures eye diseases</a:t>
            </a:r>
          </a:p>
          <a:p>
            <a:pPr lvl="0">
              <a:buFont typeface="Wingdings" pitchFamily="2" charset="2"/>
              <a:buChar char="Ø"/>
            </a:pPr>
            <a:r>
              <a:rPr lang="en-US" sz="3000" dirty="0" smtClean="0"/>
              <a:t>Omnipotent: One who is all-powerful.</a:t>
            </a:r>
          </a:p>
          <a:p>
            <a:pPr lvl="0">
              <a:buFont typeface="Wingdings" pitchFamily="2" charset="2"/>
              <a:buChar char="Ø"/>
            </a:pPr>
            <a:r>
              <a:rPr lang="en-US" sz="3000" dirty="0" smtClean="0"/>
              <a:t>Opaque: State of not allowing light to pass through.</a:t>
            </a:r>
          </a:p>
          <a:p>
            <a:pPr lvl="0">
              <a:buFont typeface="Wingdings" pitchFamily="2" charset="2"/>
              <a:buChar char="Ø"/>
            </a:pPr>
            <a:r>
              <a:rPr lang="en-US" sz="3000" dirty="0" smtClean="0"/>
              <a:t>Ophthalmologist: A doctor dealing with the eyes and diseases that </a:t>
            </a:r>
            <a:r>
              <a:rPr lang="en-US" sz="3000" dirty="0" smtClean="0"/>
              <a:t>     </a:t>
            </a:r>
          </a:p>
          <a:p>
            <a:pPr lvl="0"/>
            <a:r>
              <a:rPr lang="en-US" sz="3000" dirty="0" smtClean="0"/>
              <a:t>                                    affect </a:t>
            </a:r>
            <a:r>
              <a:rPr lang="en-US" sz="3000" dirty="0" smtClean="0"/>
              <a:t>them.</a:t>
            </a:r>
          </a:p>
          <a:p>
            <a:pPr lvl="0">
              <a:buFont typeface="Wingdings" pitchFamily="2" charset="2"/>
              <a:buChar char="Ø"/>
            </a:pPr>
            <a:r>
              <a:rPr lang="en-US" sz="3000" dirty="0" smtClean="0"/>
              <a:t>Optimist: One who always looks at the bright side of life</a:t>
            </a:r>
          </a:p>
          <a:p>
            <a:pPr lvl="0">
              <a:buFont typeface="Wingdings" pitchFamily="2" charset="2"/>
              <a:buChar char="Ø"/>
            </a:pPr>
            <a:r>
              <a:rPr lang="en-US" sz="3000" dirty="0" smtClean="0"/>
              <a:t>Orator: One who is able to make an eloquent speech</a:t>
            </a:r>
          </a:p>
          <a:p>
            <a:pPr lvl="0">
              <a:buFont typeface="Wingdings" pitchFamily="2" charset="2"/>
              <a:buChar char="Ø"/>
            </a:pPr>
            <a:r>
              <a:rPr lang="en-US" sz="3000" dirty="0" smtClean="0"/>
              <a:t>Ornithology: The study of birds.</a:t>
            </a:r>
          </a:p>
          <a:p>
            <a:pPr lvl="0">
              <a:buFont typeface="Wingdings" pitchFamily="2" charset="2"/>
              <a:buChar char="Ø"/>
            </a:pPr>
            <a:r>
              <a:rPr lang="en-US" sz="3000" dirty="0" smtClean="0"/>
              <a:t>Orthopedist: A doctor who cures the fracture of bones.</a:t>
            </a:r>
          </a:p>
          <a:p>
            <a:pPr lvl="0">
              <a:buFont typeface="Wingdings" pitchFamily="2" charset="2"/>
              <a:buChar char="Ø"/>
            </a:pPr>
            <a:r>
              <a:rPr lang="en-US" sz="3000" dirty="0" smtClean="0"/>
              <a:t>Ontology: The study of bones.</a:t>
            </a:r>
          </a:p>
          <a:p>
            <a:pPr lvl="0">
              <a:buFont typeface="Wingdings" pitchFamily="2" charset="2"/>
              <a:buChar char="Ø"/>
            </a:pPr>
            <a:r>
              <a:rPr lang="en-US" sz="3000" dirty="0" smtClean="0"/>
              <a:t>Oust: drive out or expel from a position or place</a:t>
            </a:r>
            <a:endParaRPr lang="en-US" sz="3000" dirty="0"/>
          </a:p>
        </p:txBody>
      </p:sp>
    </p:spTree>
    <p:extLst>
      <p:ext uri="{BB962C8B-B14F-4D97-AF65-F5344CB8AC3E}">
        <p14:creationId xmlns="" xmlns:p14="http://schemas.microsoft.com/office/powerpoint/2010/main" val="2633329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FD5C082-3867-0494-CAA0-112DF1843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302359"/>
            <a:ext cx="107442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Paleography: The study of ancient writing.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Pediatrician: A doctor dealing with children and their diseases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Pessimist: One who always looks at the dark side of life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Philanthropist: One who devotes his service or wealth for the love </a:t>
            </a:r>
            <a:endParaRPr lang="en-US" sz="3000" dirty="0" smtClean="0"/>
          </a:p>
          <a:p>
            <a:pPr lvl="0">
              <a:lnSpc>
                <a:spcPts val="3600"/>
              </a:lnSpc>
            </a:pPr>
            <a:r>
              <a:rPr lang="en-US" sz="3000" dirty="0" smtClean="0"/>
              <a:t> </a:t>
            </a:r>
            <a:r>
              <a:rPr lang="en-US" sz="3000" dirty="0" smtClean="0"/>
              <a:t>                                 of </a:t>
            </a:r>
            <a:r>
              <a:rPr lang="en-US" sz="3000" dirty="0" smtClean="0"/>
              <a:t>mankind.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Philatelist: One who collects postage stamps.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Photographer: Someone who takes photographs, especially as a </a:t>
            </a:r>
            <a:endParaRPr lang="en-US" sz="3000" dirty="0" smtClean="0"/>
          </a:p>
          <a:p>
            <a:pPr lvl="0">
              <a:lnSpc>
                <a:spcPts val="3600"/>
              </a:lnSpc>
            </a:pPr>
            <a:r>
              <a:rPr lang="en-US" sz="3000" dirty="0" smtClean="0"/>
              <a:t> </a:t>
            </a:r>
            <a:r>
              <a:rPr lang="en-US" sz="3000" dirty="0" smtClean="0"/>
              <a:t>                                  professional</a:t>
            </a:r>
            <a:r>
              <a:rPr lang="en-US" sz="3000" dirty="0" smtClean="0"/>
              <a:t>.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Physiology: The science, which deals with the way in which the </a:t>
            </a:r>
            <a:endParaRPr lang="en-US" sz="3000" dirty="0" smtClean="0"/>
          </a:p>
          <a:p>
            <a:pPr lvl="0">
              <a:lnSpc>
                <a:spcPts val="3600"/>
              </a:lnSpc>
            </a:pPr>
            <a:r>
              <a:rPr lang="en-US" sz="3000" dirty="0" smtClean="0"/>
              <a:t> </a:t>
            </a:r>
            <a:r>
              <a:rPr lang="en-US" sz="3000" dirty="0" smtClean="0"/>
              <a:t>                         human </a:t>
            </a:r>
            <a:r>
              <a:rPr lang="en-US" sz="3000" dirty="0" smtClean="0"/>
              <a:t>body works.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Physiotherapist: Someone who treats medical conditions and </a:t>
            </a:r>
            <a:endParaRPr lang="en-US" sz="3000" dirty="0" smtClean="0"/>
          </a:p>
          <a:p>
            <a:pPr lvl="0">
              <a:lnSpc>
                <a:spcPts val="3600"/>
              </a:lnSpc>
            </a:pPr>
            <a:r>
              <a:rPr lang="en-US" sz="3000" dirty="0" smtClean="0"/>
              <a:t> </a:t>
            </a:r>
            <a:r>
              <a:rPr lang="en-US" sz="3000" dirty="0" smtClean="0"/>
              <a:t>                                 problem </a:t>
            </a:r>
            <a:r>
              <a:rPr lang="en-US" sz="3000" dirty="0" smtClean="0"/>
              <a:t>with muscles by prescribing exercises, </a:t>
            </a:r>
            <a:r>
              <a:rPr lang="en-US" sz="3000" dirty="0" smtClean="0"/>
              <a:t>    </a:t>
            </a:r>
          </a:p>
          <a:p>
            <a:pPr lvl="0">
              <a:lnSpc>
                <a:spcPts val="3600"/>
              </a:lnSpc>
            </a:pPr>
            <a:r>
              <a:rPr lang="en-US" sz="3000" dirty="0" smtClean="0"/>
              <a:t>                                  giving </a:t>
            </a:r>
            <a:r>
              <a:rPr lang="en-US" sz="3000" dirty="0" smtClean="0"/>
              <a:t>massages, etc</a:t>
            </a:r>
            <a:r>
              <a:rPr lang="en-US" sz="3000" dirty="0" smtClean="0"/>
              <a:t>.</a:t>
            </a:r>
            <a:endParaRPr lang="en-US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1642564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ECC9643-A41C-0ECA-62CF-7452B0D24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533400"/>
            <a:ext cx="10820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Polyglot: One who knows several </a:t>
            </a:r>
            <a:r>
              <a:rPr lang="en-US" sz="3000" dirty="0" smtClean="0"/>
              <a:t>languages</a:t>
            </a:r>
            <a:r>
              <a:rPr lang="en-US" sz="3000" dirty="0" smtClean="0"/>
              <a:t>	</a:t>
            </a:r>
            <a:endParaRPr lang="en-US" sz="3000" dirty="0" smtClean="0"/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Portable</a:t>
            </a:r>
            <a:r>
              <a:rPr lang="en-US" sz="3000" dirty="0" smtClean="0"/>
              <a:t>: That which can be carried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Portfolio: A portable case for holding papers, drawings etc</a:t>
            </a:r>
            <a:r>
              <a:rPr lang="en-US" sz="3000" dirty="0" smtClean="0"/>
              <a:t>.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Poultry: A collection of chickens, fowls, ducks etc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Pragmatist: A person who is practical in his approach.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Premature: Occurring before the proper time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 Psychiatrist: A doctor trained in the treatment of mental illness.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Realist: A person who believes in facts.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Reinforce: Give added strength to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Sceptic: Person who is doubtful of religious doctrines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Seismography: The study of earth-quakes.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Soliloquy: A speech made to oneself</a:t>
            </a:r>
            <a:r>
              <a:rPr lang="en-US" sz="3000" dirty="0" smtClean="0"/>
              <a:t>.</a:t>
            </a:r>
            <a:endParaRPr lang="en-US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4085029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>
            <a:extLst>
              <a:ext uri="{FF2B5EF4-FFF2-40B4-BE49-F238E27FC236}">
                <a16:creationId xmlns="" xmlns:a16="http://schemas.microsoft.com/office/drawing/2014/main" id="{B0C9D13A-25C6-8125-97D4-951350F8FD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562600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914400"/>
            <a:ext cx="10668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Successor: One who takes over after another in an office or </a:t>
            </a:r>
            <a:endParaRPr lang="en-US" sz="3000" dirty="0" smtClean="0"/>
          </a:p>
          <a:p>
            <a:pPr lvl="0">
              <a:lnSpc>
                <a:spcPts val="3600"/>
              </a:lnSpc>
            </a:pPr>
            <a:r>
              <a:rPr lang="en-US" sz="3000" dirty="0" smtClean="0"/>
              <a:t> </a:t>
            </a:r>
            <a:r>
              <a:rPr lang="en-US" sz="3000" dirty="0" smtClean="0"/>
              <a:t>                        employment</a:t>
            </a:r>
            <a:r>
              <a:rPr lang="en-US" sz="3000" dirty="0" smtClean="0"/>
              <a:t>.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Theist: One who believes in God.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Unanimous: A decision on which all agree.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Unavoidable: That which cannot be avoided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Unfathomable: What cannot be understood or guessed 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Utopian: An imaginary one which is perfect and ideal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Verbatim: Word for word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Wardrobe: A place to keep clothes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Zoophiles: a lover of animals</a:t>
            </a:r>
            <a:endParaRPr lang="en-US" sz="3000" dirty="0"/>
          </a:p>
        </p:txBody>
      </p:sp>
    </p:spTree>
    <p:extLst>
      <p:ext uri="{BB962C8B-B14F-4D97-AF65-F5344CB8AC3E}">
        <p14:creationId xmlns="" xmlns:p14="http://schemas.microsoft.com/office/powerpoint/2010/main" val="2026679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990600"/>
            <a:ext cx="10896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1. Extreme old age when a man behaves like a fool</a:t>
            </a:r>
            <a:endParaRPr lang="en-US" sz="3200" dirty="0" smtClean="0"/>
          </a:p>
          <a:p>
            <a:r>
              <a:rPr lang="en-US" sz="3200" dirty="0" smtClean="0"/>
              <a:t>A: Imbecility</a:t>
            </a:r>
            <a:br>
              <a:rPr lang="en-US" sz="3200" dirty="0" smtClean="0"/>
            </a:br>
            <a:r>
              <a:rPr lang="en-US" sz="3200" dirty="0" smtClean="0"/>
              <a:t>B: Senility</a:t>
            </a:r>
            <a:br>
              <a:rPr lang="en-US" sz="3200" dirty="0" smtClean="0"/>
            </a:br>
            <a:r>
              <a:rPr lang="en-US" sz="3200" dirty="0" smtClean="0"/>
              <a:t>C: Dotage</a:t>
            </a:r>
            <a:br>
              <a:rPr lang="en-US" sz="3200" dirty="0" smtClean="0"/>
            </a:br>
            <a:r>
              <a:rPr lang="en-US" sz="3200" dirty="0" smtClean="0"/>
              <a:t>D: Superannuation</a:t>
            </a:r>
          </a:p>
          <a:p>
            <a:r>
              <a:rPr lang="en-US" sz="3200" dirty="0" smtClean="0"/>
              <a:t> </a:t>
            </a:r>
          </a:p>
          <a:p>
            <a:r>
              <a:rPr lang="en-US" sz="3200" b="1" dirty="0" smtClean="0"/>
              <a:t>2. That which cannot be corrected</a:t>
            </a:r>
            <a:endParaRPr lang="en-US" sz="3200" dirty="0" smtClean="0"/>
          </a:p>
          <a:p>
            <a:r>
              <a:rPr lang="en-US" sz="3200" dirty="0" smtClean="0"/>
              <a:t>A: Unintelligible</a:t>
            </a:r>
            <a:br>
              <a:rPr lang="en-US" sz="3200" dirty="0" smtClean="0"/>
            </a:br>
            <a:r>
              <a:rPr lang="en-US" sz="3200" dirty="0" smtClean="0"/>
              <a:t>B: Indelible</a:t>
            </a:r>
            <a:br>
              <a:rPr lang="en-US" sz="3200" dirty="0" smtClean="0"/>
            </a:br>
            <a:r>
              <a:rPr lang="en-US" sz="3200" dirty="0" smtClean="0"/>
              <a:t>C: Illegible</a:t>
            </a:r>
            <a:br>
              <a:rPr lang="en-US" sz="3200" dirty="0" smtClean="0"/>
            </a:br>
            <a:r>
              <a:rPr lang="en-US" sz="3200" dirty="0" smtClean="0"/>
              <a:t>D: Incorrigible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1B7C711-6C7D-89E9-1E3D-235F52A2AFC7}"/>
              </a:ext>
            </a:extLst>
          </p:cNvPr>
          <p:cNvSpPr/>
          <p:nvPr/>
        </p:nvSpPr>
        <p:spPr>
          <a:xfrm>
            <a:off x="914400" y="304801"/>
            <a:ext cx="9982200" cy="6095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Test on </a:t>
            </a:r>
            <a:r>
              <a:rPr lang="en-US" sz="3600" b="1" dirty="0" smtClean="0">
                <a:solidFill>
                  <a:schemeClr val="tx1"/>
                </a:solidFill>
              </a:rPr>
              <a:t>One word substitution</a:t>
            </a:r>
            <a:endParaRPr lang="en-IN" sz="36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562600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533400"/>
            <a:ext cx="10515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3. The study of ancient societies</a:t>
            </a:r>
            <a:endParaRPr lang="en-US" sz="3200" dirty="0" smtClean="0"/>
          </a:p>
          <a:p>
            <a:r>
              <a:rPr lang="en-US" sz="3200" dirty="0" smtClean="0"/>
              <a:t>A: Anthropology</a:t>
            </a:r>
            <a:br>
              <a:rPr lang="en-US" sz="3200" dirty="0" smtClean="0"/>
            </a:br>
            <a:r>
              <a:rPr lang="en-US" sz="3200" dirty="0" smtClean="0"/>
              <a:t>B: Archaeology</a:t>
            </a:r>
            <a:br>
              <a:rPr lang="en-US" sz="3200" dirty="0" smtClean="0"/>
            </a:br>
            <a:r>
              <a:rPr lang="en-US" sz="3200" dirty="0" smtClean="0"/>
              <a:t>C: History</a:t>
            </a:r>
            <a:br>
              <a:rPr lang="en-US" sz="3200" dirty="0" smtClean="0"/>
            </a:br>
            <a:r>
              <a:rPr lang="en-US" sz="3200" dirty="0" smtClean="0"/>
              <a:t>D: Ethnology</a:t>
            </a:r>
          </a:p>
          <a:p>
            <a:r>
              <a:rPr lang="en-US" sz="3200" dirty="0" smtClean="0"/>
              <a:t> </a:t>
            </a:r>
          </a:p>
          <a:p>
            <a:r>
              <a:rPr lang="en-US" sz="3200" b="1" dirty="0" smtClean="0"/>
              <a:t>4. A person of good understanding knowledge and reasoning power</a:t>
            </a:r>
            <a:endParaRPr lang="en-US" sz="3200" dirty="0" smtClean="0"/>
          </a:p>
          <a:p>
            <a:r>
              <a:rPr lang="en-US" sz="3200" dirty="0" smtClean="0"/>
              <a:t>A: Expert</a:t>
            </a:r>
            <a:br>
              <a:rPr lang="en-US" sz="3200" dirty="0" smtClean="0"/>
            </a:br>
            <a:r>
              <a:rPr lang="en-US" sz="3200" dirty="0" smtClean="0"/>
              <a:t>B: Intellectual</a:t>
            </a:r>
            <a:br>
              <a:rPr lang="en-US" sz="3200" dirty="0" smtClean="0"/>
            </a:br>
            <a:r>
              <a:rPr lang="en-US" sz="3200" dirty="0" smtClean="0"/>
              <a:t>C: Snob</a:t>
            </a:r>
            <a:br>
              <a:rPr lang="en-US" sz="3200" dirty="0" smtClean="0"/>
            </a:br>
            <a:r>
              <a:rPr lang="en-US" sz="3200" dirty="0" smtClean="0"/>
              <a:t>D: Literate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562600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0"/>
            <a:ext cx="10668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5. A person who insists on something</a:t>
            </a:r>
            <a:endParaRPr lang="en-US" sz="3200" dirty="0" smtClean="0"/>
          </a:p>
          <a:p>
            <a:r>
              <a:rPr lang="en-US" sz="3200" dirty="0" smtClean="0"/>
              <a:t>A: Disciplinarian</a:t>
            </a:r>
            <a:br>
              <a:rPr lang="en-US" sz="3200" dirty="0" smtClean="0"/>
            </a:br>
            <a:r>
              <a:rPr lang="en-US" sz="3200" dirty="0" smtClean="0"/>
              <a:t>B: Stickler</a:t>
            </a:r>
            <a:br>
              <a:rPr lang="en-US" sz="3200" dirty="0" smtClean="0"/>
            </a:br>
            <a:r>
              <a:rPr lang="en-US" sz="3200" dirty="0" smtClean="0"/>
              <a:t>C: Instantaneous</a:t>
            </a:r>
            <a:br>
              <a:rPr lang="en-US" sz="3200" dirty="0" smtClean="0"/>
            </a:br>
            <a:r>
              <a:rPr lang="en-US" sz="3200" dirty="0" smtClean="0"/>
              <a:t>D: Boaster</a:t>
            </a:r>
          </a:p>
          <a:p>
            <a:r>
              <a:rPr lang="en-US" sz="3200" dirty="0" smtClean="0"/>
              <a:t> </a:t>
            </a:r>
          </a:p>
          <a:p>
            <a:r>
              <a:rPr lang="en-US" sz="3200" b="1" dirty="0" smtClean="0"/>
              <a:t>6. State in which the few govern the many</a:t>
            </a:r>
            <a:endParaRPr lang="en-US" sz="3200" dirty="0" smtClean="0"/>
          </a:p>
          <a:p>
            <a:r>
              <a:rPr lang="en-US" sz="3200" dirty="0" smtClean="0"/>
              <a:t>A: Monarchy</a:t>
            </a:r>
            <a:br>
              <a:rPr lang="en-US" sz="3200" dirty="0" smtClean="0"/>
            </a:br>
            <a:r>
              <a:rPr lang="en-US" sz="3200" dirty="0" smtClean="0"/>
              <a:t>B: Oligarchy</a:t>
            </a:r>
            <a:br>
              <a:rPr lang="en-US" sz="3200" dirty="0" smtClean="0"/>
            </a:br>
            <a:r>
              <a:rPr lang="en-US" sz="3200" dirty="0" smtClean="0"/>
              <a:t>C: Plutocracy</a:t>
            </a:r>
            <a:br>
              <a:rPr lang="en-US" sz="3200" dirty="0" smtClean="0"/>
            </a:br>
            <a:r>
              <a:rPr lang="en-US" sz="3200" dirty="0" smtClean="0"/>
              <a:t>D: Autocracy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562600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838200"/>
            <a:ext cx="10668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7. A style in which a writer makes a display of his knowledge</a:t>
            </a:r>
            <a:endParaRPr lang="en-US" sz="3000" dirty="0" smtClean="0"/>
          </a:p>
          <a:p>
            <a:r>
              <a:rPr lang="en-US" sz="3000" dirty="0" smtClean="0"/>
              <a:t>A: Pedantic</a:t>
            </a:r>
            <a:br>
              <a:rPr lang="en-US" sz="3000" dirty="0" smtClean="0"/>
            </a:br>
            <a:r>
              <a:rPr lang="en-US" sz="3000" dirty="0" smtClean="0"/>
              <a:t>B: Verbose</a:t>
            </a:r>
            <a:br>
              <a:rPr lang="en-US" sz="3000" dirty="0" smtClean="0"/>
            </a:br>
            <a:r>
              <a:rPr lang="en-US" sz="3000" dirty="0" smtClean="0"/>
              <a:t>C: Pompous</a:t>
            </a:r>
            <a:br>
              <a:rPr lang="en-US" sz="3000" dirty="0" smtClean="0"/>
            </a:br>
            <a:r>
              <a:rPr lang="en-US" sz="3000" dirty="0" smtClean="0"/>
              <a:t>D: Ornate</a:t>
            </a:r>
          </a:p>
          <a:p>
            <a:r>
              <a:rPr lang="en-US" sz="3000" dirty="0" smtClean="0"/>
              <a:t> </a:t>
            </a:r>
          </a:p>
          <a:p>
            <a:r>
              <a:rPr lang="en-US" sz="3000" b="1" dirty="0" smtClean="0"/>
              <a:t>8. List of the business or subjects to be considered at a meeting</a:t>
            </a:r>
            <a:endParaRPr lang="en-US" sz="3000" dirty="0" smtClean="0"/>
          </a:p>
          <a:p>
            <a:r>
              <a:rPr lang="en-US" sz="3000" dirty="0" smtClean="0"/>
              <a:t>A: Schedule</a:t>
            </a:r>
            <a:br>
              <a:rPr lang="en-US" sz="3000" dirty="0" smtClean="0"/>
            </a:br>
            <a:r>
              <a:rPr lang="en-US" sz="3000" dirty="0" smtClean="0"/>
              <a:t>B: Timetable</a:t>
            </a:r>
            <a:br>
              <a:rPr lang="en-US" sz="3000" dirty="0" smtClean="0"/>
            </a:br>
            <a:r>
              <a:rPr lang="en-US" sz="3000" dirty="0" smtClean="0"/>
              <a:t>C: Agenda</a:t>
            </a:r>
            <a:br>
              <a:rPr lang="en-US" sz="3000" dirty="0" smtClean="0"/>
            </a:br>
            <a:r>
              <a:rPr lang="en-US" sz="3000" dirty="0" smtClean="0"/>
              <a:t>D: Plan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09600"/>
            <a:ext cx="990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9. Leave or remove from a place considered dangerous</a:t>
            </a:r>
            <a:endParaRPr lang="en-US" sz="3000" dirty="0" smtClean="0"/>
          </a:p>
          <a:p>
            <a:r>
              <a:rPr lang="en-US" sz="3000" dirty="0" smtClean="0"/>
              <a:t>A: Evade</a:t>
            </a:r>
            <a:br>
              <a:rPr lang="en-US" sz="3000" dirty="0" smtClean="0"/>
            </a:br>
            <a:r>
              <a:rPr lang="en-US" sz="3000" dirty="0" smtClean="0"/>
              <a:t>B: Evacuate</a:t>
            </a:r>
            <a:br>
              <a:rPr lang="en-US" sz="3000" dirty="0" smtClean="0"/>
            </a:br>
            <a:r>
              <a:rPr lang="en-US" sz="3000" dirty="0" smtClean="0"/>
              <a:t>C: Avoid</a:t>
            </a:r>
            <a:br>
              <a:rPr lang="en-US" sz="3000" dirty="0" smtClean="0"/>
            </a:br>
            <a:r>
              <a:rPr lang="en-US" sz="3000" dirty="0" smtClean="0"/>
              <a:t>D: Exterminate.</a:t>
            </a:r>
          </a:p>
          <a:p>
            <a:r>
              <a:rPr lang="en-US" sz="3000" dirty="0" smtClean="0"/>
              <a:t> </a:t>
            </a:r>
          </a:p>
          <a:p>
            <a:r>
              <a:rPr lang="en-US" sz="3000" b="1" dirty="0" smtClean="0"/>
              <a:t>10. A prima facie case is such</a:t>
            </a:r>
            <a:endParaRPr lang="en-US" sz="3000" dirty="0" smtClean="0"/>
          </a:p>
          <a:p>
            <a:r>
              <a:rPr lang="en-US" sz="3000" dirty="0" smtClean="0"/>
              <a:t>A: As it seems as first sight</a:t>
            </a:r>
            <a:br>
              <a:rPr lang="en-US" sz="3000" dirty="0" smtClean="0"/>
            </a:br>
            <a:r>
              <a:rPr lang="en-US" sz="3000" dirty="0" smtClean="0"/>
              <a:t>B: As it is made to seem at first sight</a:t>
            </a:r>
            <a:br>
              <a:rPr lang="en-US" sz="3000" dirty="0" smtClean="0"/>
            </a:br>
            <a:r>
              <a:rPr lang="en-US" sz="3000" dirty="0" smtClean="0"/>
              <a:t>C: As it turns out to be at the end</a:t>
            </a:r>
            <a:br>
              <a:rPr lang="en-US" sz="3000" dirty="0" smtClean="0"/>
            </a:br>
            <a:r>
              <a:rPr lang="en-US" sz="3000" dirty="0" smtClean="0"/>
              <a:t>D: As it seems to the court after a number of hearings</a:t>
            </a:r>
          </a:p>
          <a:p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205740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One Word Substitutes</a:t>
            </a:r>
            <a:endParaRPr lang="en-US" sz="5400" b="1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85800"/>
            <a:ext cx="9296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11. A person pretending to be somebody he is not</a:t>
            </a:r>
            <a:endParaRPr lang="en-US" sz="3000" dirty="0" smtClean="0"/>
          </a:p>
          <a:p>
            <a:r>
              <a:rPr lang="en-US" sz="3000" dirty="0" smtClean="0"/>
              <a:t>A: Magician</a:t>
            </a:r>
            <a:br>
              <a:rPr lang="en-US" sz="3000" dirty="0" smtClean="0"/>
            </a:br>
            <a:r>
              <a:rPr lang="en-US" sz="3000" dirty="0" smtClean="0"/>
              <a:t>B: Rogue</a:t>
            </a:r>
            <a:br>
              <a:rPr lang="en-US" sz="3000" dirty="0" smtClean="0"/>
            </a:br>
            <a:r>
              <a:rPr lang="en-US" sz="3000" dirty="0" smtClean="0"/>
              <a:t>C: Liar</a:t>
            </a:r>
            <a:br>
              <a:rPr lang="en-US" sz="3000" dirty="0" smtClean="0"/>
            </a:br>
            <a:r>
              <a:rPr lang="en-US" sz="3000" dirty="0" smtClean="0"/>
              <a:t>D: Imposter</a:t>
            </a:r>
          </a:p>
          <a:p>
            <a:r>
              <a:rPr lang="en-US" sz="3000" dirty="0" smtClean="0"/>
              <a:t> </a:t>
            </a:r>
          </a:p>
          <a:p>
            <a:r>
              <a:rPr lang="en-US" sz="3000" b="1" dirty="0" smtClean="0"/>
              <a:t>12. A person who knows many foreign languages</a:t>
            </a:r>
            <a:endParaRPr lang="en-US" sz="3000" dirty="0" smtClean="0"/>
          </a:p>
          <a:p>
            <a:r>
              <a:rPr lang="en-US" sz="3000" dirty="0" smtClean="0"/>
              <a:t>A: Linguist</a:t>
            </a:r>
            <a:br>
              <a:rPr lang="en-US" sz="3000" dirty="0" smtClean="0"/>
            </a:br>
            <a:r>
              <a:rPr lang="en-US" sz="3000" dirty="0" smtClean="0"/>
              <a:t>B: Grammarian</a:t>
            </a:r>
            <a:br>
              <a:rPr lang="en-US" sz="3000" dirty="0" smtClean="0"/>
            </a:br>
            <a:r>
              <a:rPr lang="en-US" sz="3000" dirty="0" smtClean="0"/>
              <a:t>C: Polyglot</a:t>
            </a:r>
            <a:br>
              <a:rPr lang="en-US" sz="3000" dirty="0" smtClean="0"/>
            </a:br>
            <a:r>
              <a:rPr lang="en-US" sz="3000" dirty="0" smtClean="0"/>
              <a:t>D: Bilingual</a:t>
            </a:r>
          </a:p>
          <a:p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09600"/>
            <a:ext cx="1036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13. One who has little faith in human sincerity and goodness</a:t>
            </a:r>
            <a:endParaRPr lang="en-US" sz="3000" dirty="0" smtClean="0"/>
          </a:p>
          <a:p>
            <a:r>
              <a:rPr lang="en-US" sz="3000" dirty="0" smtClean="0"/>
              <a:t>A: Egoist</a:t>
            </a:r>
            <a:br>
              <a:rPr lang="en-US" sz="3000" dirty="0" smtClean="0"/>
            </a:br>
            <a:r>
              <a:rPr lang="en-US" sz="3000" dirty="0" smtClean="0"/>
              <a:t>B: Fatalist</a:t>
            </a:r>
            <a:br>
              <a:rPr lang="en-US" sz="3000" dirty="0" smtClean="0"/>
            </a:br>
            <a:r>
              <a:rPr lang="en-US" sz="3000" dirty="0" smtClean="0"/>
              <a:t>C: Stoic</a:t>
            </a:r>
            <a:br>
              <a:rPr lang="en-US" sz="3000" dirty="0" smtClean="0"/>
            </a:br>
            <a:r>
              <a:rPr lang="en-US" sz="3000" dirty="0" smtClean="0"/>
              <a:t>D: Cynic</a:t>
            </a:r>
          </a:p>
          <a:p>
            <a:r>
              <a:rPr lang="en-US" sz="3000" dirty="0" smtClean="0"/>
              <a:t> </a:t>
            </a:r>
          </a:p>
          <a:p>
            <a:r>
              <a:rPr lang="en-US" sz="3000" b="1" dirty="0" smtClean="0"/>
              <a:t>14. One who possesses many talents</a:t>
            </a:r>
            <a:endParaRPr lang="en-US" sz="3000" dirty="0" smtClean="0"/>
          </a:p>
          <a:p>
            <a:r>
              <a:rPr lang="en-US" sz="3000" dirty="0" smtClean="0"/>
              <a:t>A: Versatile</a:t>
            </a:r>
            <a:br>
              <a:rPr lang="en-US" sz="3000" dirty="0" smtClean="0"/>
            </a:br>
            <a:r>
              <a:rPr lang="en-US" sz="3000" dirty="0" smtClean="0"/>
              <a:t>B: Newbie</a:t>
            </a:r>
            <a:br>
              <a:rPr lang="en-US" sz="3000" dirty="0" smtClean="0"/>
            </a:br>
            <a:r>
              <a:rPr lang="en-US" sz="3000" dirty="0" smtClean="0"/>
              <a:t>C: Exceptional</a:t>
            </a:r>
            <a:br>
              <a:rPr lang="en-US" sz="3000" dirty="0" smtClean="0"/>
            </a:br>
            <a:r>
              <a:rPr lang="en-US" sz="3000" dirty="0" smtClean="0"/>
              <a:t>D: Gifted</a:t>
            </a:r>
          </a:p>
          <a:p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562600"/>
            <a:ext cx="2057400" cy="1217981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1" y="761998"/>
          <a:ext cx="10515600" cy="502920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83820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dirty="0">
                          <a:solidFill>
                            <a:srgbClr val="333333"/>
                          </a:solidFill>
                          <a:latin typeface="+mn-lt"/>
                          <a:ea typeface="Times New Roman"/>
                          <a:cs typeface="Mangal"/>
                        </a:rPr>
                        <a:t>Answer Keys</a:t>
                      </a:r>
                      <a:endParaRPr lang="en-US" sz="3000" dirty="0">
                        <a:latin typeface="+mn-lt"/>
                        <a:ea typeface="Times New Roman"/>
                        <a:cs typeface="Mang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666666"/>
                          </a:solidFill>
                          <a:latin typeface="+mn-lt"/>
                          <a:ea typeface="Times New Roman"/>
                          <a:cs typeface="Mangal"/>
                        </a:rPr>
                        <a:t>1. C</a:t>
                      </a:r>
                      <a:endParaRPr lang="en-US" sz="3000">
                        <a:latin typeface="+mn-lt"/>
                        <a:ea typeface="Times New Roman"/>
                        <a:cs typeface="Mang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666666"/>
                          </a:solidFill>
                          <a:latin typeface="+mn-lt"/>
                          <a:ea typeface="Times New Roman"/>
                          <a:cs typeface="Mangal"/>
                        </a:rPr>
                        <a:t>2. D</a:t>
                      </a:r>
                      <a:endParaRPr lang="en-US" sz="3000">
                        <a:latin typeface="+mn-lt"/>
                        <a:ea typeface="Times New Roman"/>
                        <a:cs typeface="Mang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666666"/>
                          </a:solidFill>
                          <a:latin typeface="+mn-lt"/>
                          <a:ea typeface="Times New Roman"/>
                          <a:cs typeface="Mangal"/>
                        </a:rPr>
                        <a:t>3. B</a:t>
                      </a:r>
                      <a:endParaRPr lang="en-US" sz="3000">
                        <a:latin typeface="+mn-lt"/>
                        <a:ea typeface="Times New Roman"/>
                        <a:cs typeface="Mang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666666"/>
                          </a:solidFill>
                          <a:latin typeface="+mn-lt"/>
                          <a:ea typeface="Times New Roman"/>
                          <a:cs typeface="Mangal"/>
                        </a:rPr>
                        <a:t>4. B</a:t>
                      </a:r>
                      <a:endParaRPr lang="en-US" sz="3000">
                        <a:latin typeface="+mn-lt"/>
                        <a:ea typeface="Times New Roman"/>
                        <a:cs typeface="Mang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666666"/>
                          </a:solidFill>
                          <a:latin typeface="+mn-lt"/>
                          <a:ea typeface="Times New Roman"/>
                          <a:cs typeface="Mangal"/>
                        </a:rPr>
                        <a:t>5. B</a:t>
                      </a:r>
                      <a:endParaRPr lang="en-US" sz="3000">
                        <a:latin typeface="+mn-lt"/>
                        <a:ea typeface="Times New Roman"/>
                        <a:cs typeface="Mang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666666"/>
                          </a:solidFill>
                          <a:latin typeface="+mn-lt"/>
                          <a:ea typeface="Times New Roman"/>
                          <a:cs typeface="Mangal"/>
                        </a:rPr>
                        <a:t>6. B</a:t>
                      </a:r>
                      <a:endParaRPr lang="en-US" sz="3000">
                        <a:latin typeface="+mn-lt"/>
                        <a:ea typeface="Times New Roman"/>
                        <a:cs typeface="Mang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666666"/>
                          </a:solidFill>
                          <a:latin typeface="+mn-lt"/>
                          <a:ea typeface="Times New Roman"/>
                          <a:cs typeface="Mangal"/>
                        </a:rPr>
                        <a:t>7. A</a:t>
                      </a:r>
                      <a:endParaRPr lang="en-US" sz="3000">
                        <a:latin typeface="+mn-lt"/>
                        <a:ea typeface="Times New Roman"/>
                        <a:cs typeface="Mang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666666"/>
                          </a:solidFill>
                          <a:latin typeface="+mn-lt"/>
                          <a:ea typeface="Times New Roman"/>
                          <a:cs typeface="Mangal"/>
                        </a:rPr>
                        <a:t>8. C</a:t>
                      </a:r>
                      <a:endParaRPr lang="en-US" sz="3000">
                        <a:latin typeface="+mn-lt"/>
                        <a:ea typeface="Times New Roman"/>
                        <a:cs typeface="Mang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666666"/>
                          </a:solidFill>
                          <a:latin typeface="+mn-lt"/>
                          <a:ea typeface="Times New Roman"/>
                          <a:cs typeface="Mangal"/>
                        </a:rPr>
                        <a:t>9. B</a:t>
                      </a:r>
                      <a:endParaRPr lang="en-US" sz="3000">
                        <a:latin typeface="+mn-lt"/>
                        <a:ea typeface="Times New Roman"/>
                        <a:cs typeface="Mang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666666"/>
                          </a:solidFill>
                          <a:latin typeface="+mn-lt"/>
                          <a:ea typeface="Times New Roman"/>
                          <a:cs typeface="Mangal"/>
                        </a:rPr>
                        <a:t>10. A</a:t>
                      </a:r>
                      <a:endParaRPr lang="en-US" sz="3000">
                        <a:latin typeface="+mn-lt"/>
                        <a:ea typeface="Times New Roman"/>
                        <a:cs typeface="Mang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666666"/>
                          </a:solidFill>
                          <a:latin typeface="+mn-lt"/>
                          <a:ea typeface="Times New Roman"/>
                          <a:cs typeface="Mangal"/>
                        </a:rPr>
                        <a:t>11. D</a:t>
                      </a:r>
                      <a:endParaRPr lang="en-US" sz="3000">
                        <a:latin typeface="+mn-lt"/>
                        <a:ea typeface="Times New Roman"/>
                        <a:cs typeface="Mang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666666"/>
                          </a:solidFill>
                          <a:latin typeface="+mn-lt"/>
                          <a:ea typeface="Times New Roman"/>
                          <a:cs typeface="Mangal"/>
                        </a:rPr>
                        <a:t>12. A</a:t>
                      </a:r>
                      <a:endParaRPr lang="en-US" sz="3000">
                        <a:latin typeface="+mn-lt"/>
                        <a:ea typeface="Times New Roman"/>
                        <a:cs typeface="Mang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666666"/>
                          </a:solidFill>
                          <a:latin typeface="+mn-lt"/>
                          <a:ea typeface="Times New Roman"/>
                          <a:cs typeface="Mangal"/>
                        </a:rPr>
                        <a:t>13. D</a:t>
                      </a:r>
                      <a:endParaRPr lang="en-US" sz="3000">
                        <a:latin typeface="+mn-lt"/>
                        <a:ea typeface="Times New Roman"/>
                        <a:cs typeface="Mang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666666"/>
                          </a:solidFill>
                          <a:latin typeface="+mn-lt"/>
                          <a:ea typeface="Times New Roman"/>
                          <a:cs typeface="Mangal"/>
                        </a:rPr>
                        <a:t>14. A</a:t>
                      </a:r>
                      <a:endParaRPr lang="en-US" sz="3000">
                        <a:latin typeface="+mn-lt"/>
                        <a:ea typeface="Times New Roman"/>
                        <a:cs typeface="Mang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0" dirty="0">
                        <a:latin typeface="+mn-lt"/>
                        <a:ea typeface="Times New Roman"/>
                        <a:cs typeface="Mang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chemeClr val="accent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AC6A9685-7C0C-B567-DE12-843ED1674E85}"/>
              </a:ext>
            </a:extLst>
          </p:cNvPr>
          <p:cNvGrpSpPr/>
          <p:nvPr/>
        </p:nvGrpSpPr>
        <p:grpSpPr>
          <a:xfrm>
            <a:off x="7966969" y="2289411"/>
            <a:ext cx="4225031" cy="4615403"/>
            <a:chOff x="7966969" y="2260887"/>
            <a:chExt cx="4225031" cy="4615403"/>
          </a:xfrm>
        </p:grpSpPr>
        <p:sp>
          <p:nvSpPr>
            <p:cNvPr id="3" name="Isosceles Triangle 2">
              <a:extLst>
                <a:ext uri="{FF2B5EF4-FFF2-40B4-BE49-F238E27FC236}">
                  <a16:creationId xmlns="" xmlns:a16="http://schemas.microsoft.com/office/drawing/2014/main" id="{C11E1B90-195B-F957-F17F-C2F6B1688DAC}"/>
                </a:ext>
              </a:extLst>
            </p:cNvPr>
            <p:cNvSpPr/>
            <p:nvPr/>
          </p:nvSpPr>
          <p:spPr>
            <a:xfrm>
              <a:off x="8807355" y="4597114"/>
              <a:ext cx="3384645" cy="22791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="" xmlns:a16="http://schemas.microsoft.com/office/drawing/2014/main" id="{3CFCF918-4F2F-B6A3-7F40-3D4559C0D8CC}"/>
                </a:ext>
              </a:extLst>
            </p:cNvPr>
            <p:cNvSpPr/>
            <p:nvPr/>
          </p:nvSpPr>
          <p:spPr>
            <a:xfrm rot="16200000">
              <a:off x="7780928" y="2446928"/>
              <a:ext cx="4597113" cy="42250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B7CCB77-98E2-81AD-25F3-42D7968B5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6C6140B-D247-4FBF-741C-FD43DE996E8F}"/>
              </a:ext>
            </a:extLst>
          </p:cNvPr>
          <p:cNvSpPr/>
          <p:nvPr/>
        </p:nvSpPr>
        <p:spPr>
          <a:xfrm>
            <a:off x="914400" y="228601"/>
            <a:ext cx="9982200" cy="838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One Word Substitutes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TextBox 18">
            <a:extLst>
              <a:ext uri="{FF2B5EF4-FFF2-40B4-BE49-F238E27FC236}">
                <a16:creationId xmlns=""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62768" y="1536174"/>
            <a:ext cx="110664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0" y="1828800"/>
            <a:ext cx="105917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/>
              <a:t>One </a:t>
            </a:r>
            <a:r>
              <a:rPr lang="en-US" sz="3000" dirty="0" smtClean="0"/>
              <a:t>word substitution is the use of one word in place of a wordy phrase in order to make the sentence structure clearer. The meaning, with the replacement of the phrase remains identical while the sentence becomes shorter. </a:t>
            </a:r>
            <a:endParaRPr lang="en-US" sz="3000" b="1" u="sng" dirty="0"/>
          </a:p>
        </p:txBody>
      </p:sp>
    </p:spTree>
    <p:extLst>
      <p:ext uri="{BB962C8B-B14F-4D97-AF65-F5344CB8AC3E}">
        <p14:creationId xmlns="" xmlns:p14="http://schemas.microsoft.com/office/powerpoint/2010/main" val="73914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D5AE0DA-DD27-3740-EDEF-5188D2CB4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533400"/>
            <a:ext cx="96774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Abdicate: To give up throne voluntarily</a:t>
            </a:r>
          </a:p>
          <a:p>
            <a:pPr marL="514350" lvl="0" indent="-51435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Aborigines: The original inhabitants of a place.</a:t>
            </a:r>
          </a:p>
          <a:p>
            <a:pPr marL="514350" lvl="0" indent="-51435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Aero logy: The study of atmosphere</a:t>
            </a:r>
          </a:p>
          <a:p>
            <a:pPr marL="514350" lvl="0" indent="-51435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Alien: One who belongs to a foreign country</a:t>
            </a:r>
          </a:p>
          <a:p>
            <a:pPr marL="514350" lvl="0" indent="-51435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Alluvium: Soil washed down and carried by rivers</a:t>
            </a:r>
          </a:p>
          <a:p>
            <a:pPr marL="514350" lvl="0" indent="-51435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Amphibious: Living on land and in water</a:t>
            </a:r>
          </a:p>
          <a:p>
            <a:pPr marL="514350" lvl="0" indent="-51435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Anesthetist: A doctor trained to give people anesthetics.</a:t>
            </a:r>
          </a:p>
          <a:p>
            <a:pPr marL="514350" lvl="0" indent="-51435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Annual: yearly event</a:t>
            </a:r>
          </a:p>
          <a:p>
            <a:pPr marL="514350" lvl="0" indent="-51435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Anonymous: A letter that has no signature of the writer.</a:t>
            </a:r>
          </a:p>
          <a:p>
            <a:pPr marL="514350" lvl="0" indent="-51435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Atheist: One who does not believe in God</a:t>
            </a:r>
            <a:r>
              <a:rPr lang="en-US" sz="3000" dirty="0" smtClean="0"/>
              <a:t>.</a:t>
            </a:r>
          </a:p>
          <a:p>
            <a:pPr marL="514350" lvl="0" indent="-51435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Anthology: A collection of poems and essays</a:t>
            </a:r>
          </a:p>
          <a:p>
            <a:pPr marL="514350" lvl="0" indent="-51435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Anthropologist: One who takes up the study of </a:t>
            </a:r>
            <a:r>
              <a:rPr lang="en-US" sz="3000" dirty="0" smtClean="0"/>
              <a:t>humankind</a:t>
            </a:r>
            <a:r>
              <a:rPr lang="en-US" sz="3000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39850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D5AE0DA-DD27-3740-EDEF-5188D2CB4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33400"/>
            <a:ext cx="11277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Anthropology: The study of mankind.</a:t>
            </a:r>
          </a:p>
          <a:p>
            <a:pPr marL="514350" lvl="0" indent="-51435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Anti-biotic: Which is capable to destroy bacteria </a:t>
            </a:r>
          </a:p>
          <a:p>
            <a:pPr marL="514350" lvl="0" indent="-51435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Architect: Person trained in designing buildings.</a:t>
            </a:r>
          </a:p>
          <a:p>
            <a:pPr marL="514350" lvl="0" indent="-51435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Aristocracy: Government run by the rich and the nobles.</a:t>
            </a:r>
          </a:p>
          <a:p>
            <a:pPr marL="514350" lvl="0" indent="-51435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Aristocracy: Rule of the rich and the nobles.</a:t>
            </a:r>
          </a:p>
          <a:p>
            <a:pPr marL="514350" lvl="0" indent="-51435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Ascetic: A person who leads a simple, austere life</a:t>
            </a:r>
          </a:p>
          <a:p>
            <a:pPr marL="514350" lvl="0" indent="-51435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Astrology: The art of telling the future by the study of stars.</a:t>
            </a:r>
          </a:p>
          <a:p>
            <a:pPr marL="514350" lvl="0" indent="-51435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Astronomer: A scientist who studies the stars and plants.</a:t>
            </a:r>
          </a:p>
          <a:p>
            <a:pPr marL="514350" lvl="0" indent="-51435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Audible: Able to be heard</a:t>
            </a:r>
          </a:p>
          <a:p>
            <a:pPr marL="514350" lvl="0" indent="-51435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Audience: A number of people listening to a concert or lecture.</a:t>
            </a:r>
          </a:p>
          <a:p>
            <a:pPr marL="514350" lvl="0" indent="-51435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Autobiography: The life story of a person written by another person.</a:t>
            </a:r>
          </a:p>
          <a:p>
            <a:pPr marL="514350" lvl="0" indent="-51435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Bilingual: A person who knows two languages</a:t>
            </a:r>
            <a:r>
              <a:rPr lang="en-US" sz="3000" dirty="0" smtClean="0"/>
              <a:t>.</a:t>
            </a:r>
            <a:endParaRPr lang="en-US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165283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A721932-44C4-B774-6914-3861D7721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457200"/>
            <a:ext cx="113538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Biography: the life history of a person written by another person.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Bloat: Cause to swell with fluid or gas.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Cardiologist: A doctor who specializes in the study of heart diseases.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Cavalry: Soldiers on horseback.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Chiropodist: One skilled in the cure of hands and feet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Chromatics: The science of </a:t>
            </a:r>
            <a:r>
              <a:rPr lang="en-US" sz="3000" dirty="0" err="1" smtClean="0"/>
              <a:t>colours</a:t>
            </a:r>
            <a:r>
              <a:rPr lang="en-US" sz="3000" dirty="0" smtClean="0"/>
              <a:t>.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Clincher: a fact, action or remark that finally persuades someone to do something or that ends in an argument, discussion or competition.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Colleague: A person who works in the same office.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Community: A number of people living together.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Connoisseur: One who is an expert in matters of taste.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Conservative: </a:t>
            </a:r>
            <a:r>
              <a:rPr lang="en-US" sz="3000" dirty="0" smtClean="0"/>
              <a:t>One </a:t>
            </a:r>
            <a:r>
              <a:rPr lang="en-US" sz="3000" dirty="0" smtClean="0"/>
              <a:t>who wants to preserve the existing order of things.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Contemporary: One living at the same time as the other</a:t>
            </a:r>
            <a:r>
              <a:rPr lang="en-US" sz="3000" dirty="0" smtClean="0"/>
              <a:t>.</a:t>
            </a:r>
            <a:endParaRPr lang="en-US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39455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BA1A44B-EE1C-2D19-0967-2E6AD6A8A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381000"/>
            <a:ext cx="112014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Crusade: A war of religion.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Democracy: Government of the people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Discover: A person who finds out already existing ones.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Edible: A thing which can be eaten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Effluent: Liquid that comes out of a sewerage tank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Elegy: A poem of mourning.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Emigrant: </a:t>
            </a:r>
            <a:r>
              <a:rPr lang="en-US" sz="3000" dirty="0" smtClean="0"/>
              <a:t>One </a:t>
            </a:r>
            <a:r>
              <a:rPr lang="en-US" sz="3000" dirty="0" smtClean="0"/>
              <a:t>who leaves his country to settle in some other country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Encyclopedia: A book which gives information on all branches of </a:t>
            </a:r>
            <a:r>
              <a:rPr lang="en-US" sz="3000" dirty="0" smtClean="0"/>
              <a:t>         </a:t>
            </a:r>
          </a:p>
          <a:p>
            <a:pPr lvl="0">
              <a:lnSpc>
                <a:spcPts val="3600"/>
              </a:lnSpc>
            </a:pPr>
            <a:r>
              <a:rPr lang="en-US" sz="3000" dirty="0" smtClean="0"/>
              <a:t> </a:t>
            </a:r>
            <a:r>
              <a:rPr lang="en-US" sz="3000" dirty="0" smtClean="0"/>
              <a:t>                             knowledge</a:t>
            </a:r>
            <a:endParaRPr lang="en-US" sz="3000" dirty="0" smtClean="0"/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Entomology: The study of insects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Extempore: A speech made without any preparation.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Fatalist: One who has belief in fate or chance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Fauna: the animals of a certain region</a:t>
            </a:r>
            <a:r>
              <a:rPr lang="en-US" sz="3000" dirty="0" smtClean="0"/>
              <a:t>.</a:t>
            </a:r>
            <a:endParaRPr lang="en-US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314688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F794CDF-D833-E307-2686-55719CE24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457200"/>
            <a:ext cx="111252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Garage: a place where vehicles are kept or repaired.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Geology: The study of earth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Geriatrician: A specialist in treating medical problems of old people. 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Gynecologist: A doctor trained to treat medical conditions and illness </a:t>
            </a:r>
            <a:r>
              <a:rPr lang="en-US" sz="3000" dirty="0" smtClean="0"/>
              <a:t> </a:t>
            </a:r>
          </a:p>
          <a:p>
            <a:pPr lvl="0">
              <a:lnSpc>
                <a:spcPts val="3600"/>
              </a:lnSpc>
            </a:pPr>
            <a:r>
              <a:rPr lang="en-US" sz="3000" dirty="0" smtClean="0"/>
              <a:t>                              affecting </a:t>
            </a:r>
            <a:r>
              <a:rPr lang="en-US" sz="3000" dirty="0" smtClean="0"/>
              <a:t>only woman.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Herbarium: a place or room for the collection of dried plants.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Hypothesis: Supposition taken as basis for reasoning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Illegible: That which cannot be read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Immigrant: A person who comes as a settler into a foreign country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Immigrant: One who settles in another country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Immune: free from infection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Imperceptible: That which cannot be perceived by sense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Inaccessible: That which cannot be reached</a:t>
            </a:r>
            <a:endParaRPr lang="en-US" sz="3000" dirty="0"/>
          </a:p>
        </p:txBody>
      </p:sp>
    </p:spTree>
    <p:extLst>
      <p:ext uri="{BB962C8B-B14F-4D97-AF65-F5344CB8AC3E}">
        <p14:creationId xmlns="" xmlns:p14="http://schemas.microsoft.com/office/powerpoint/2010/main" val="115180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="" xmlns:a16="http://schemas.microsoft.com/office/drawing/2014/main" id="{A714BEC8-8E71-9AD6-024A-040FC3C72DBE}"/>
              </a:ext>
            </a:extLst>
          </p:cNvPr>
          <p:cNvSpPr txBox="1"/>
          <p:nvPr/>
        </p:nvSpPr>
        <p:spPr>
          <a:xfrm>
            <a:off x="562768" y="1720840"/>
            <a:ext cx="1106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6D03328-C417-4731-FCF7-FD35C4D07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33400"/>
            <a:ext cx="105156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Inadequate: lacking the quantity or quality required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Inadmissible: That which cannot be allowed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Inaudible: That which cannot be heard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Incombustible: That which cannot be burnt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Incredible: That which cannot be believed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Indispensable: That which cannot be dispensed with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Indivisible: That which cannot be divided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Ineligible: A person who is not able to be selected or elected </a:t>
            </a:r>
            <a:r>
              <a:rPr lang="en-US" sz="3000" dirty="0" smtClean="0"/>
              <a:t>     </a:t>
            </a:r>
          </a:p>
          <a:p>
            <a:pPr lvl="0">
              <a:lnSpc>
                <a:spcPts val="3600"/>
              </a:lnSpc>
            </a:pPr>
            <a:r>
              <a:rPr lang="en-US" sz="3000" dirty="0" smtClean="0"/>
              <a:t> </a:t>
            </a:r>
            <a:r>
              <a:rPr lang="en-US" sz="3000" dirty="0" smtClean="0"/>
              <a:t>                       under </a:t>
            </a:r>
            <a:r>
              <a:rPr lang="en-US" sz="3000" dirty="0" smtClean="0"/>
              <a:t>the existing rules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Inexcusable: That which cannot be excused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Inexpressible: That which cannot be expressed in words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Insecticide: Preparation for killing flies and insects.</a:t>
            </a:r>
          </a:p>
          <a:p>
            <a:pPr lvl="0">
              <a:lnSpc>
                <a:spcPts val="3600"/>
              </a:lnSpc>
              <a:buFont typeface="Wingdings" pitchFamily="2" charset="2"/>
              <a:buChar char="Ø"/>
            </a:pPr>
            <a:r>
              <a:rPr lang="en-US" sz="3000" dirty="0" smtClean="0"/>
              <a:t>Insolvent: One who is unable to pay one’s debts</a:t>
            </a:r>
            <a:endParaRPr lang="en-US" sz="3000" dirty="0"/>
          </a:p>
        </p:txBody>
      </p:sp>
    </p:spTree>
    <p:extLst>
      <p:ext uri="{BB962C8B-B14F-4D97-AF65-F5344CB8AC3E}">
        <p14:creationId xmlns="" xmlns:p14="http://schemas.microsoft.com/office/powerpoint/2010/main" val="2428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1264</Words>
  <Application>Microsoft Office PowerPoint</Application>
  <PresentationFormat>Custom</PresentationFormat>
  <Paragraphs>195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Wingdings</vt:lpstr>
      <vt:lpstr>Times New Roman</vt:lpstr>
      <vt:lpstr>Mangal</vt:lpstr>
      <vt:lpstr>Nunito Sans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HOME</cp:lastModifiedBy>
  <cp:revision>435</cp:revision>
  <dcterms:created xsi:type="dcterms:W3CDTF">2006-08-16T00:00:00Z</dcterms:created>
  <dcterms:modified xsi:type="dcterms:W3CDTF">2023-10-24T17:10:45Z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