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21" r:id="rId2"/>
    <p:sldId id="448" r:id="rId3"/>
    <p:sldId id="433" r:id="rId4"/>
    <p:sldId id="434" r:id="rId5"/>
    <p:sldId id="427" r:id="rId6"/>
    <p:sldId id="428" r:id="rId7"/>
    <p:sldId id="435" r:id="rId8"/>
    <p:sldId id="431" r:id="rId9"/>
    <p:sldId id="436" r:id="rId10"/>
    <p:sldId id="424" r:id="rId11"/>
    <p:sldId id="429" r:id="rId12"/>
    <p:sldId id="425" r:id="rId13"/>
    <p:sldId id="423" r:id="rId14"/>
    <p:sldId id="422" r:id="rId15"/>
    <p:sldId id="430" r:id="rId16"/>
    <p:sldId id="426" r:id="rId17"/>
    <p:sldId id="432" r:id="rId18"/>
    <p:sldId id="437" r:id="rId19"/>
    <p:sldId id="438" r:id="rId20"/>
    <p:sldId id="439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40" r:id="rId31"/>
    <p:sldId id="447" r:id="rId32"/>
    <p:sldId id="441" r:id="rId33"/>
    <p:sldId id="443" r:id="rId34"/>
    <p:sldId id="458" r:id="rId35"/>
    <p:sldId id="289" r:id="rId36"/>
  </p:sldIdLst>
  <p:sldSz cx="12192000" cy="6858000"/>
  <p:notesSz cx="6858000" cy="9144000"/>
  <p:embeddedFontLs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Segoe UI" pitchFamily="34" charset="0"/>
      <p:regular r:id="rId43"/>
      <p:bold r:id="rId44"/>
      <p:italic r:id="rId45"/>
      <p:boldItalic r:id="rId46"/>
    </p:embeddedFont>
    <p:embeddedFont>
      <p:font typeface="Nunito Sans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3C1F"/>
    <a:srgbClr val="000000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1C092-623C-448F-BB63-37066A1C765B}" v="3" dt="2023-07-24T01:32:44.77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89599" autoAdjust="0"/>
  </p:normalViewPr>
  <p:slideViewPr>
    <p:cSldViewPr>
      <p:cViewPr varScale="1">
        <p:scale>
          <a:sx n="65" d="100"/>
          <a:sy n="65" d="100"/>
        </p:scale>
        <p:origin x="-726" y="-108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34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48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066800"/>
            <a:ext cx="998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Correct Answer - Option 2 : Earth : Geology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The </a:t>
            </a:r>
            <a:r>
              <a:rPr lang="en-US" sz="3000" dirty="0" smtClean="0"/>
              <a:t>logic follows here is: As the scientific study of birds is called Ornithology.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Similarly</a:t>
            </a:r>
            <a:r>
              <a:rPr lang="en-US" sz="3000" dirty="0" smtClean="0"/>
              <a:t>, The study of the earth is called Geology.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Hence</a:t>
            </a:r>
            <a:r>
              <a:rPr lang="en-US" sz="3000" dirty="0" smtClean="0"/>
              <a:t>, the correct answer is "Earth : </a:t>
            </a:r>
            <a:r>
              <a:rPr lang="en-US" sz="3000" dirty="0" smtClean="0"/>
              <a:t>Geology“.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299918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524000"/>
            <a:ext cx="9829800" cy="371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3. When </a:t>
            </a:r>
            <a:r>
              <a:rPr lang="en-US" sz="3000" dirty="0" smtClean="0"/>
              <a:t>: Time :: Where : ? </a:t>
            </a:r>
            <a:endParaRPr lang="en-US" sz="3000" dirty="0" smtClean="0"/>
          </a:p>
          <a:p>
            <a:endParaRPr lang="en-US" sz="3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Reason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Clock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Place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xmlns="" val="26333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D5C082-3867-0494-CAA0-112DF184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1219200"/>
            <a:ext cx="9982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Correct Answer - Option 3 : Place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Just </a:t>
            </a:r>
            <a:r>
              <a:rPr lang="en-US" sz="3000" dirty="0" smtClean="0"/>
              <a:t>as When is related to time.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Similarly</a:t>
            </a:r>
            <a:r>
              <a:rPr lang="en-US" sz="3000" dirty="0" smtClean="0"/>
              <a:t>, Where is related to place.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Hence</a:t>
            </a:r>
            <a:r>
              <a:rPr lang="en-US" sz="3000" dirty="0" smtClean="0"/>
              <a:t>, the correct answer is "</a:t>
            </a:r>
            <a:r>
              <a:rPr lang="en-US" sz="3000" dirty="0" smtClean="0"/>
              <a:t>Place“.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64256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CC9643-A41C-0ECA-62CF-7452B0D2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1DE0B4-65CF-5329-4FE3-1EA1FE749B43}"/>
              </a:ext>
            </a:extLst>
          </p:cNvPr>
          <p:cNvSpPr/>
          <p:nvPr/>
        </p:nvSpPr>
        <p:spPr>
          <a:xfrm>
            <a:off x="914400" y="228601"/>
            <a:ext cx="9982200" cy="685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Confused Words- </a:t>
            </a:r>
            <a:r>
              <a:rPr lang="en-US" sz="3600" b="1" dirty="0" smtClean="0">
                <a:solidFill>
                  <a:schemeClr val="tx1"/>
                </a:solidFill>
              </a:rPr>
              <a:t>Spellings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</a:t>
            </a:r>
            <a:endParaRPr lang="en-IN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90600"/>
            <a:ext cx="10744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Words evolve with use and misuse over time, sometimes obscuring their meanings. Here are current conjugations and clarifications of some commonly confused words.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accept, </a:t>
            </a:r>
            <a:r>
              <a:rPr lang="en-US" sz="3000" b="1" dirty="0" smtClean="0"/>
              <a:t>except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Accept </a:t>
            </a:r>
            <a:r>
              <a:rPr lang="en-US" sz="3000" dirty="0" smtClean="0"/>
              <a:t>is a verb that means to receive or agree to. </a:t>
            </a:r>
            <a:r>
              <a:rPr lang="en-US" sz="3000" i="1" dirty="0" smtClean="0"/>
              <a:t>The principal </a:t>
            </a:r>
            <a:r>
              <a:rPr lang="en-US" sz="3000" i="1" u="sng" dirty="0" smtClean="0"/>
              <a:t>accepted</a:t>
            </a:r>
            <a:r>
              <a:rPr lang="en-US" sz="3000" i="1" dirty="0" smtClean="0"/>
              <a:t> the boy’s story about the broken window</a:t>
            </a:r>
            <a:r>
              <a:rPr lang="en-US" sz="3000" dirty="0" smtClean="0"/>
              <a:t>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Except </a:t>
            </a:r>
            <a:r>
              <a:rPr lang="en-US" sz="3000" dirty="0" smtClean="0"/>
              <a:t>is usually a preposition that means aside from or excluding. </a:t>
            </a:r>
            <a:r>
              <a:rPr lang="en-US" sz="3000" i="1" dirty="0" smtClean="0"/>
              <a:t>I want all of the mugs to be washed </a:t>
            </a:r>
            <a:r>
              <a:rPr lang="en-US" sz="3000" i="1" u="sng" dirty="0" smtClean="0"/>
              <a:t>except</a:t>
            </a:r>
            <a:r>
              <a:rPr lang="en-US" sz="3000" i="1" dirty="0" smtClean="0"/>
              <a:t> for the blue one</a:t>
            </a:r>
            <a:r>
              <a:rPr lang="en-US" sz="3000" i="1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408502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B0C9D13A-25C6-8125-97D4-951350F8F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33400"/>
            <a:ext cx="10515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affect, </a:t>
            </a:r>
            <a:r>
              <a:rPr lang="en-US" sz="3000" b="1" dirty="0" smtClean="0"/>
              <a:t>effect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affect </a:t>
            </a:r>
            <a:r>
              <a:rPr lang="en-US" sz="3000" dirty="0" smtClean="0"/>
              <a:t>referred to a person’s mood. </a:t>
            </a:r>
            <a:endParaRPr lang="en-US" sz="3000" dirty="0" smtClean="0"/>
          </a:p>
          <a:p>
            <a:r>
              <a:rPr lang="en-US" sz="3000" i="1" dirty="0" smtClean="0"/>
              <a:t>The </a:t>
            </a:r>
            <a:r>
              <a:rPr lang="en-US" sz="3000" i="1" dirty="0" smtClean="0"/>
              <a:t>patient presented with a somber </a:t>
            </a:r>
            <a:r>
              <a:rPr lang="en-US" sz="3000" b="1" i="1" dirty="0" smtClean="0"/>
              <a:t>affect</a:t>
            </a:r>
            <a:r>
              <a:rPr lang="en-US" sz="3000" dirty="0" smtClean="0"/>
              <a:t>. </a:t>
            </a:r>
            <a:endParaRPr lang="en-US" sz="3000" dirty="0" smtClean="0"/>
          </a:p>
          <a:p>
            <a:r>
              <a:rPr lang="en-US" sz="3000" b="1" dirty="0" smtClean="0"/>
              <a:t>Effect </a:t>
            </a:r>
            <a:r>
              <a:rPr lang="en-US" sz="3000" dirty="0" smtClean="0"/>
              <a:t>is usually a noun meaning a result. </a:t>
            </a:r>
            <a:endParaRPr lang="en-US" sz="3000" dirty="0" smtClean="0"/>
          </a:p>
          <a:p>
            <a:r>
              <a:rPr lang="en-US" sz="3000" i="1" dirty="0" smtClean="0"/>
              <a:t>The </a:t>
            </a:r>
            <a:r>
              <a:rPr lang="en-US" sz="3000" i="1" dirty="0" smtClean="0"/>
              <a:t>drug had several adverse side </a:t>
            </a:r>
            <a:r>
              <a:rPr lang="en-US" sz="3000" b="1" i="1" dirty="0" smtClean="0"/>
              <a:t>effects. </a:t>
            </a:r>
            <a:endParaRPr lang="en-US" sz="3000" b="1" i="1" dirty="0" smtClean="0"/>
          </a:p>
          <a:p>
            <a:endParaRPr lang="en-US" sz="3000" b="1" i="1" dirty="0" smtClean="0"/>
          </a:p>
          <a:p>
            <a:r>
              <a:rPr lang="en-US" sz="3000" b="1" dirty="0" smtClean="0"/>
              <a:t>allusion, illusion</a:t>
            </a:r>
          </a:p>
          <a:p>
            <a:endParaRPr lang="en-US" sz="3000" dirty="0" smtClean="0"/>
          </a:p>
          <a:p>
            <a:r>
              <a:rPr lang="en-US" sz="3000" dirty="0" smtClean="0"/>
              <a:t>An </a:t>
            </a:r>
            <a:r>
              <a:rPr lang="en-US" sz="3000" b="1" dirty="0" smtClean="0"/>
              <a:t>allusion </a:t>
            </a:r>
            <a:r>
              <a:rPr lang="en-US" sz="3000" dirty="0" smtClean="0"/>
              <a:t>is an indirect reference. </a:t>
            </a:r>
            <a:r>
              <a:rPr lang="en-US" sz="3000" i="1" dirty="0" smtClean="0"/>
              <a:t>Did you catch my </a:t>
            </a:r>
            <a:r>
              <a:rPr lang="en-US" sz="3000" i="1" u="sng" dirty="0" smtClean="0"/>
              <a:t>allusion</a:t>
            </a:r>
            <a:r>
              <a:rPr lang="en-US" sz="3000" i="1" dirty="0" smtClean="0"/>
              <a:t> to Shakespeare? </a:t>
            </a:r>
            <a:endParaRPr lang="en-US" sz="3000" i="1" dirty="0" smtClean="0"/>
          </a:p>
          <a:p>
            <a:r>
              <a:rPr lang="en-US" sz="3000" dirty="0" smtClean="0"/>
              <a:t>An </a:t>
            </a:r>
            <a:r>
              <a:rPr lang="en-US" sz="3000" b="1" dirty="0" smtClean="0"/>
              <a:t>illusion </a:t>
            </a:r>
            <a:r>
              <a:rPr lang="en-US" sz="3000" dirty="0" smtClean="0"/>
              <a:t>is a false or misleading appearance. </a:t>
            </a:r>
            <a:r>
              <a:rPr lang="en-US" sz="3000" i="1" dirty="0" smtClean="0"/>
              <a:t>Mirrors give the room an </a:t>
            </a:r>
            <a:r>
              <a:rPr lang="en-US" sz="3000" i="1" u="sng" dirty="0" smtClean="0"/>
              <a:t>illusion</a:t>
            </a:r>
            <a:r>
              <a:rPr lang="en-US" sz="3000" i="1" dirty="0" smtClean="0"/>
              <a:t> of depth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2667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381000"/>
            <a:ext cx="11125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assure, ensure, </a:t>
            </a:r>
            <a:r>
              <a:rPr lang="en-US" sz="3000" b="1" dirty="0" smtClean="0"/>
              <a:t>insure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Assure </a:t>
            </a:r>
            <a:r>
              <a:rPr lang="en-US" sz="3000" dirty="0" smtClean="0"/>
              <a:t>and </a:t>
            </a:r>
            <a:r>
              <a:rPr lang="en-US" sz="3000" b="1" dirty="0" smtClean="0"/>
              <a:t>ensure </a:t>
            </a:r>
            <a:r>
              <a:rPr lang="en-US" sz="3000" dirty="0" smtClean="0"/>
              <a:t>are generally interchangeable, though </a:t>
            </a:r>
            <a:r>
              <a:rPr lang="en-US" sz="3000" b="1" dirty="0" smtClean="0"/>
              <a:t>assure </a:t>
            </a:r>
            <a:r>
              <a:rPr lang="en-US" sz="3000" dirty="0" smtClean="0"/>
              <a:t>is more often used for people. </a:t>
            </a:r>
            <a:r>
              <a:rPr lang="en-US" sz="3000" i="1" dirty="0" smtClean="0"/>
              <a:t>I </a:t>
            </a:r>
            <a:r>
              <a:rPr lang="en-US" sz="3000" i="1" u="sng" dirty="0" smtClean="0"/>
              <a:t>assure</a:t>
            </a:r>
            <a:r>
              <a:rPr lang="en-US" sz="3000" i="1" dirty="0" smtClean="0"/>
              <a:t> you, sir, I am unarmed</a:t>
            </a:r>
            <a:r>
              <a:rPr lang="en-US" sz="3000" dirty="0" smtClean="0"/>
              <a:t>. </a:t>
            </a:r>
            <a:r>
              <a:rPr lang="en-US" sz="3000" i="1" dirty="0" smtClean="0"/>
              <a:t>Please </a:t>
            </a:r>
            <a:r>
              <a:rPr lang="en-US" sz="3000" i="1" u="sng" dirty="0" smtClean="0"/>
              <a:t>ensure</a:t>
            </a:r>
            <a:r>
              <a:rPr lang="en-US" sz="3000" i="1" dirty="0" smtClean="0"/>
              <a:t> that the lid is tight</a:t>
            </a:r>
            <a:r>
              <a:rPr lang="en-US" sz="3000" dirty="0" smtClean="0"/>
              <a:t>. </a:t>
            </a:r>
            <a:endParaRPr lang="en-US" sz="3000" dirty="0" smtClean="0"/>
          </a:p>
          <a:p>
            <a:r>
              <a:rPr lang="en-US" sz="3000" b="1" dirty="0" smtClean="0"/>
              <a:t>Insure </a:t>
            </a:r>
            <a:r>
              <a:rPr lang="en-US" sz="3000" dirty="0" smtClean="0"/>
              <a:t>is almost exclusively used in a financial sense. </a:t>
            </a:r>
            <a:r>
              <a:rPr lang="en-US" sz="3000" i="1" dirty="0" smtClean="0"/>
              <a:t>Have you </a:t>
            </a:r>
            <a:r>
              <a:rPr lang="en-US" sz="3000" i="1" u="sng" dirty="0" smtClean="0"/>
              <a:t>insured</a:t>
            </a:r>
            <a:r>
              <a:rPr lang="en-US" sz="3000" i="1" dirty="0" smtClean="0"/>
              <a:t> your car yet</a:t>
            </a:r>
            <a:r>
              <a:rPr lang="en-US" sz="3000" i="1" dirty="0" smtClean="0"/>
              <a:t>?</a:t>
            </a:r>
            <a:endParaRPr lang="en-US" sz="3000" i="1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a while, </a:t>
            </a:r>
            <a:r>
              <a:rPr lang="en-US" sz="3000" b="1" dirty="0" smtClean="0"/>
              <a:t>awhile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A while </a:t>
            </a:r>
            <a:r>
              <a:rPr lang="en-US" sz="3000" dirty="0" smtClean="0"/>
              <a:t>is a noun phrase. </a:t>
            </a:r>
            <a:r>
              <a:rPr lang="en-US" sz="3000" i="1" dirty="0" smtClean="0"/>
              <a:t>Let’s sit for </a:t>
            </a:r>
            <a:r>
              <a:rPr lang="en-US" sz="3000" i="1" u="sng" dirty="0" smtClean="0"/>
              <a:t>a while</a:t>
            </a:r>
            <a:r>
              <a:rPr lang="en-US" sz="3000" dirty="0" smtClean="0"/>
              <a:t>. </a:t>
            </a:r>
            <a:r>
              <a:rPr lang="en-US" sz="3000" b="1" dirty="0" smtClean="0"/>
              <a:t>Awhile </a:t>
            </a:r>
            <a:r>
              <a:rPr lang="en-US" sz="3000" dirty="0" smtClean="0"/>
              <a:t>is an adverb. </a:t>
            </a:r>
            <a:r>
              <a:rPr lang="en-US" sz="3000" i="1" dirty="0" smtClean="0"/>
              <a:t>Let’s sit </a:t>
            </a:r>
            <a:r>
              <a:rPr lang="en-US" sz="3000" i="1" u="sng" dirty="0" smtClean="0"/>
              <a:t>awhile</a:t>
            </a:r>
            <a:r>
              <a:rPr lang="en-US" sz="3000" dirty="0" smtClean="0"/>
              <a:t>. Many agree this is a nitpicky distinction, since the only difference seems to be the use of a preposition before </a:t>
            </a:r>
            <a:r>
              <a:rPr lang="en-US" sz="3000" b="1" dirty="0" smtClean="0"/>
              <a:t>a while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217805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097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bring, take</a:t>
            </a:r>
          </a:p>
          <a:p>
            <a:r>
              <a:rPr lang="en-US" sz="3000" dirty="0" smtClean="0"/>
              <a:t>If the action is directed toward you, use </a:t>
            </a:r>
            <a:r>
              <a:rPr lang="en-US" sz="3000" b="1" dirty="0" smtClean="0"/>
              <a:t>bring</a:t>
            </a:r>
            <a:r>
              <a:rPr lang="en-US" sz="3000" dirty="0" smtClean="0"/>
              <a:t>. </a:t>
            </a:r>
            <a:r>
              <a:rPr lang="en-US" sz="3000" i="1" u="sng" dirty="0" smtClean="0"/>
              <a:t>Bring</a:t>
            </a:r>
            <a:r>
              <a:rPr lang="en-US" sz="3000" i="1" dirty="0" smtClean="0"/>
              <a:t> </a:t>
            </a:r>
            <a:r>
              <a:rPr lang="en-US" sz="3000" i="1" dirty="0" smtClean="0"/>
              <a:t>home the bacon</a:t>
            </a:r>
            <a:r>
              <a:rPr lang="en-US" sz="3000" dirty="0" smtClean="0"/>
              <a:t>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If </a:t>
            </a:r>
            <a:r>
              <a:rPr lang="en-US" sz="3000" dirty="0" smtClean="0"/>
              <a:t>the action is away from you, </a:t>
            </a:r>
            <a:r>
              <a:rPr lang="en-US" sz="3000" dirty="0" smtClean="0"/>
              <a:t>use </a:t>
            </a:r>
            <a:r>
              <a:rPr lang="en-US" sz="3000" b="1" dirty="0" smtClean="0"/>
              <a:t>take</a:t>
            </a:r>
            <a:r>
              <a:rPr lang="en-US" sz="3000" dirty="0" smtClean="0"/>
              <a:t>. </a:t>
            </a:r>
            <a:r>
              <a:rPr lang="en-US" sz="3000" i="1" u="sng" dirty="0" smtClean="0"/>
              <a:t>Take</a:t>
            </a:r>
            <a:r>
              <a:rPr lang="en-US" sz="3000" i="1" dirty="0" smtClean="0"/>
              <a:t> out the trash.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censer, censor(n), </a:t>
            </a:r>
            <a:r>
              <a:rPr lang="en-US" sz="3000" b="1" dirty="0" smtClean="0"/>
              <a:t>sensor</a:t>
            </a:r>
          </a:p>
          <a:p>
            <a:endParaRPr lang="en-US" sz="3000" b="1" dirty="0" smtClean="0"/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censer </a:t>
            </a:r>
            <a:r>
              <a:rPr lang="en-US" sz="3000" dirty="0" smtClean="0"/>
              <a:t>is either a container of burning incense or the person who carries it. </a:t>
            </a:r>
            <a:endParaRPr lang="en-US" sz="3000" dirty="0" smtClean="0"/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censor </a:t>
            </a:r>
            <a:r>
              <a:rPr lang="en-US" sz="3000" dirty="0" smtClean="0"/>
              <a:t>is someone who suppresses objectionable subject matter. </a:t>
            </a:r>
            <a:endParaRPr lang="en-US" sz="3000" dirty="0" smtClean="0"/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sensor </a:t>
            </a:r>
            <a:r>
              <a:rPr lang="en-US" sz="3000" dirty="0" smtClean="0"/>
              <a:t>is a mechanical or electronic detector.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81406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B1ADB-D095-87FF-7F02-D0A673DC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533400"/>
            <a:ext cx="10134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censor(v), </a:t>
            </a:r>
            <a:r>
              <a:rPr lang="en-US" sz="3000" b="1" dirty="0" smtClean="0"/>
              <a:t>censure</a:t>
            </a:r>
          </a:p>
          <a:p>
            <a:endParaRPr lang="en-US" sz="3000" b="1" dirty="0" smtClean="0"/>
          </a:p>
          <a:p>
            <a:r>
              <a:rPr lang="en-US" sz="3000" dirty="0" smtClean="0"/>
              <a:t>To </a:t>
            </a:r>
            <a:r>
              <a:rPr lang="en-US" sz="3000" b="1" dirty="0" smtClean="0"/>
              <a:t>censor </a:t>
            </a:r>
            <a:r>
              <a:rPr lang="en-US" sz="3000" dirty="0" smtClean="0"/>
              <a:t>is to suppress objectionable subject matter. </a:t>
            </a:r>
            <a:r>
              <a:rPr lang="en-US" sz="3000" i="1" dirty="0" smtClean="0"/>
              <a:t>Many school libraries </a:t>
            </a:r>
            <a:r>
              <a:rPr lang="en-US" sz="3000" i="1" u="sng" dirty="0" smtClean="0"/>
              <a:t>censored</a:t>
            </a:r>
            <a:r>
              <a:rPr lang="en-US" sz="3000" i="1" dirty="0" smtClean="0"/>
              <a:t> </a:t>
            </a:r>
            <a:r>
              <a:rPr lang="en-US" sz="3000" dirty="0" smtClean="0"/>
              <a:t>The Adventures of Huckleberry Finn</a:t>
            </a:r>
            <a:r>
              <a:rPr lang="en-US" sz="3000" i="1" dirty="0" smtClean="0"/>
              <a:t>. </a:t>
            </a:r>
            <a:r>
              <a:rPr lang="en-US" sz="3000" dirty="0" smtClean="0"/>
              <a:t>To </a:t>
            </a:r>
            <a:r>
              <a:rPr lang="en-US" sz="3000" b="1" dirty="0" smtClean="0"/>
              <a:t>censure </a:t>
            </a:r>
            <a:r>
              <a:rPr lang="en-US" sz="3000" dirty="0" smtClean="0"/>
              <a:t>is to criticize strongly or disapprove. </a:t>
            </a:r>
            <a:r>
              <a:rPr lang="en-US" sz="3000" i="1" dirty="0" smtClean="0"/>
              <a:t>The press will often </a:t>
            </a:r>
            <a:r>
              <a:rPr lang="en-US" sz="3000" i="1" u="sng" dirty="0" smtClean="0"/>
              <a:t>censure</a:t>
            </a:r>
            <a:r>
              <a:rPr lang="en-US" sz="3000" i="1" dirty="0" smtClean="0"/>
              <a:t> the government if they disagree.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conscience, </a:t>
            </a:r>
            <a:r>
              <a:rPr lang="en-US" sz="3000" b="1" dirty="0" smtClean="0"/>
              <a:t>conscious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Conscience </a:t>
            </a:r>
            <a:r>
              <a:rPr lang="en-US" sz="3000" dirty="0" smtClean="0"/>
              <a:t>is a noun referring to a sense of right and wrong. </a:t>
            </a:r>
            <a:r>
              <a:rPr lang="en-US" sz="3000" i="1" dirty="0" smtClean="0"/>
              <a:t>I would have stayed in bed, but my conscience said I should get up</a:t>
            </a:r>
            <a:r>
              <a:rPr lang="en-US" sz="3000" dirty="0" smtClean="0"/>
              <a:t>. </a:t>
            </a:r>
            <a:r>
              <a:rPr lang="en-US" sz="3000" b="1" dirty="0" smtClean="0"/>
              <a:t>Conscious </a:t>
            </a:r>
            <a:r>
              <a:rPr lang="en-US" sz="3000" dirty="0" smtClean="0"/>
              <a:t>is an adjective meaning awake or aware. </a:t>
            </a:r>
            <a:r>
              <a:rPr lang="en-US" sz="3000" i="1" dirty="0" smtClean="0"/>
              <a:t>Being conscious now of the light, how could I live in the dark</a:t>
            </a:r>
            <a:r>
              <a:rPr lang="en-US" sz="3000" i="1" dirty="0" smtClean="0"/>
              <a:t>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7952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10363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continuous, </a:t>
            </a:r>
            <a:r>
              <a:rPr lang="en-US" sz="3000" b="1" dirty="0" smtClean="0"/>
              <a:t>continual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Continuous </a:t>
            </a:r>
            <a:r>
              <a:rPr lang="en-US" sz="3000" dirty="0" smtClean="0"/>
              <a:t>means constant, without interruption. </a:t>
            </a:r>
            <a:endParaRPr lang="en-US" sz="3000" dirty="0" smtClean="0"/>
          </a:p>
          <a:p>
            <a:r>
              <a:rPr lang="en-US" sz="3000" b="1" dirty="0" smtClean="0"/>
              <a:t>Continual </a:t>
            </a:r>
            <a:r>
              <a:rPr lang="en-US" sz="3000" dirty="0" smtClean="0"/>
              <a:t>means recurring or frequently repeated.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could have, could </a:t>
            </a:r>
            <a:r>
              <a:rPr lang="en-US" sz="3000" b="1" dirty="0" smtClean="0"/>
              <a:t>of</a:t>
            </a:r>
          </a:p>
          <a:p>
            <a:endParaRPr lang="en-US" sz="3000" b="1" dirty="0" smtClean="0"/>
          </a:p>
          <a:p>
            <a:r>
              <a:rPr lang="en-US" sz="3000" dirty="0" smtClean="0"/>
              <a:t>Promoting the confusion is the contraction “could’ve,” which sounds like “could of.” In formal prose, </a:t>
            </a:r>
            <a:r>
              <a:rPr lang="en-US" sz="3000" b="1" dirty="0" smtClean="0"/>
              <a:t>have </a:t>
            </a:r>
            <a:r>
              <a:rPr lang="en-US" sz="3000" dirty="0" smtClean="0"/>
              <a:t>should follow “could,” “would,” “should,” or “might.” </a:t>
            </a:r>
            <a:r>
              <a:rPr lang="en-US" sz="3000" i="1" dirty="0" smtClean="0"/>
              <a:t>Compromise </a:t>
            </a:r>
            <a:r>
              <a:rPr lang="en-US" sz="3000" i="1" u="sng" dirty="0" smtClean="0"/>
              <a:t>could have</a:t>
            </a:r>
            <a:r>
              <a:rPr lang="en-US" sz="3000" i="1" dirty="0" smtClean="0"/>
              <a:t> ensured our success.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85800"/>
            <a:ext cx="1005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different than, different </a:t>
            </a:r>
            <a:r>
              <a:rPr lang="en-US" sz="3000" b="1" dirty="0" smtClean="0"/>
              <a:t>from</a:t>
            </a:r>
          </a:p>
          <a:p>
            <a:endParaRPr lang="en-US" sz="3000" b="1" dirty="0" smtClean="0"/>
          </a:p>
          <a:p>
            <a:r>
              <a:rPr lang="en-US" sz="3000" dirty="0" smtClean="0"/>
              <a:t>People commonly use </a:t>
            </a:r>
            <a:r>
              <a:rPr lang="en-US" sz="3000" b="1" dirty="0" smtClean="0"/>
              <a:t>than </a:t>
            </a:r>
            <a:r>
              <a:rPr lang="en-US" sz="3000" dirty="0" smtClean="0"/>
              <a:t>with </a:t>
            </a:r>
            <a:r>
              <a:rPr lang="en-US" sz="3000" b="1" dirty="0" smtClean="0"/>
              <a:t>different</a:t>
            </a:r>
            <a:r>
              <a:rPr lang="en-US" sz="3000" dirty="0" smtClean="0"/>
              <a:t>, but than is used for comparisons, and </a:t>
            </a:r>
            <a:r>
              <a:rPr lang="en-US" sz="3000" b="1" dirty="0" smtClean="0"/>
              <a:t>different </a:t>
            </a:r>
            <a:r>
              <a:rPr lang="en-US" sz="3000" dirty="0" smtClean="0"/>
              <a:t>is not comparative. </a:t>
            </a:r>
            <a:r>
              <a:rPr lang="en-US" sz="3000" b="1" dirty="0" smtClean="0"/>
              <a:t>Different from </a:t>
            </a:r>
            <a:r>
              <a:rPr lang="en-US" sz="3000" dirty="0" smtClean="0"/>
              <a:t>is preferred. </a:t>
            </a:r>
            <a:r>
              <a:rPr lang="en-US" sz="3000" i="1" dirty="0" smtClean="0"/>
              <a:t>The second blast was not bigger, just different </a:t>
            </a:r>
            <a:r>
              <a:rPr lang="en-US" sz="3000" i="1" u="sng" dirty="0" smtClean="0"/>
              <a:t>from</a:t>
            </a:r>
            <a:r>
              <a:rPr lang="en-US" sz="3000" i="1" dirty="0" smtClean="0"/>
              <a:t> the first.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elicit, </a:t>
            </a:r>
            <a:r>
              <a:rPr lang="en-US" sz="3000" b="1" dirty="0" smtClean="0"/>
              <a:t>illicit</a:t>
            </a:r>
          </a:p>
          <a:p>
            <a:endParaRPr lang="en-US" sz="3000" b="1" dirty="0" smtClean="0"/>
          </a:p>
          <a:p>
            <a:r>
              <a:rPr lang="en-US" sz="3000" dirty="0" smtClean="0"/>
              <a:t>The verb </a:t>
            </a:r>
            <a:r>
              <a:rPr lang="en-US" sz="3000" b="1" dirty="0" smtClean="0"/>
              <a:t>elicit </a:t>
            </a:r>
            <a:r>
              <a:rPr lang="en-US" sz="3000" dirty="0" smtClean="0"/>
              <a:t>means to evoke or draw out. </a:t>
            </a:r>
            <a:r>
              <a:rPr lang="en-US" sz="3000" i="1" dirty="0" smtClean="0"/>
              <a:t>The police </a:t>
            </a:r>
            <a:r>
              <a:rPr lang="en-US" sz="3000" i="1" u="sng" dirty="0" smtClean="0"/>
              <a:t>elicited</a:t>
            </a:r>
            <a:r>
              <a:rPr lang="en-US" sz="3000" i="1" dirty="0" smtClean="0"/>
              <a:t> from the criminal the names of his accomplices. </a:t>
            </a:r>
            <a:r>
              <a:rPr lang="en-US" sz="3000" dirty="0" smtClean="0"/>
              <a:t>The adjective </a:t>
            </a:r>
            <a:r>
              <a:rPr lang="en-US" sz="3000" b="1" dirty="0" smtClean="0"/>
              <a:t>illicit </a:t>
            </a:r>
            <a:r>
              <a:rPr lang="en-US" sz="3000" dirty="0" smtClean="0"/>
              <a:t>means illegal. </a:t>
            </a:r>
            <a:r>
              <a:rPr lang="en-US" sz="3000" i="1" dirty="0" smtClean="0"/>
              <a:t>George was guilty of committing </a:t>
            </a:r>
            <a:r>
              <a:rPr lang="en-US" sz="3000" i="1" u="sng" dirty="0" smtClean="0"/>
              <a:t>illicit</a:t>
            </a:r>
            <a:r>
              <a:rPr lang="en-US" sz="3000" i="1" dirty="0" smtClean="0"/>
              <a:t> acts</a:t>
            </a:r>
            <a:r>
              <a:rPr lang="en-US" sz="3000" i="1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0" y="2362200"/>
            <a:ext cx="685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rgbClr val="2A3139"/>
                </a:solidFill>
                <a:effectLst/>
                <a:ea typeface="Times New Roman" pitchFamily="18" charset="0"/>
                <a:cs typeface="Segoe UI" pitchFamily="34" charset="0"/>
              </a:rPr>
              <a:t>Word </a:t>
            </a: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rgbClr val="2A3139"/>
                </a:solidFill>
                <a:effectLst/>
                <a:ea typeface="Times New Roman" pitchFamily="18" charset="0"/>
                <a:cs typeface="Segoe UI" pitchFamily="34" charset="0"/>
              </a:rPr>
              <a:t>Pairs &amp; Spellings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1028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emigrate, immigrate, </a:t>
            </a:r>
            <a:r>
              <a:rPr lang="en-US" sz="3200" b="1" dirty="0" smtClean="0"/>
              <a:t>migrate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Emigrate </a:t>
            </a:r>
            <a:r>
              <a:rPr lang="en-US" sz="3200" dirty="0" smtClean="0"/>
              <a:t>means to move away from one’s country. </a:t>
            </a:r>
            <a:r>
              <a:rPr lang="en-US" sz="3200" i="1" dirty="0" smtClean="0"/>
              <a:t>We</a:t>
            </a:r>
            <a:r>
              <a:rPr lang="en-US" sz="3200" i="1" u="sng" dirty="0" smtClean="0"/>
              <a:t> emigrated</a:t>
            </a:r>
            <a:r>
              <a:rPr lang="en-US" sz="3200" i="1" dirty="0" smtClean="0"/>
              <a:t> from Canada in 2002. </a:t>
            </a:r>
            <a:endParaRPr lang="en-US" sz="3200" i="1" dirty="0" smtClean="0"/>
          </a:p>
          <a:p>
            <a:r>
              <a:rPr lang="en-US" sz="3200" b="1" dirty="0" smtClean="0"/>
              <a:t>Immigrate </a:t>
            </a:r>
            <a:r>
              <a:rPr lang="en-US" sz="3200" dirty="0" smtClean="0"/>
              <a:t>means to move into another country. </a:t>
            </a:r>
            <a:r>
              <a:rPr lang="en-US" sz="3200" i="1" dirty="0" smtClean="0"/>
              <a:t>We </a:t>
            </a:r>
            <a:r>
              <a:rPr lang="en-US" sz="3200" i="1" u="sng" dirty="0" smtClean="0"/>
              <a:t>immigrated</a:t>
            </a:r>
            <a:r>
              <a:rPr lang="en-US" sz="3200" i="1" dirty="0" smtClean="0"/>
              <a:t> to the United States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r>
              <a:rPr lang="en-US" sz="3200" b="1" dirty="0" smtClean="0"/>
              <a:t>Migrate</a:t>
            </a:r>
            <a:r>
              <a:rPr lang="en-US" sz="3200" dirty="0" smtClean="0"/>
              <a:t>, when referring to people, means to relocate within the same land. </a:t>
            </a:r>
            <a:endParaRPr lang="en-US" sz="3200" dirty="0" smtClean="0"/>
          </a:p>
          <a:p>
            <a:r>
              <a:rPr lang="en-US" sz="3200" i="1" dirty="0" smtClean="0"/>
              <a:t>Thousands </a:t>
            </a:r>
            <a:r>
              <a:rPr lang="en-US" sz="3200" i="1" dirty="0" smtClean="0"/>
              <a:t>of pioneers sought their freedoms by </a:t>
            </a:r>
            <a:r>
              <a:rPr lang="en-US" sz="3200" i="1" u="sng" dirty="0" smtClean="0"/>
              <a:t>migrating</a:t>
            </a:r>
            <a:r>
              <a:rPr lang="en-US" sz="3200" i="1" dirty="0" smtClean="0"/>
              <a:t> west</a:t>
            </a:r>
            <a:r>
              <a:rPr lang="en-US" sz="3200" dirty="0" smtClean="0"/>
              <a:t>. For animals, </a:t>
            </a:r>
            <a:r>
              <a:rPr lang="en-US" sz="3200" b="1" dirty="0" smtClean="0"/>
              <a:t>migrate </a:t>
            </a:r>
            <a:r>
              <a:rPr lang="en-US" sz="3200" dirty="0" smtClean="0"/>
              <a:t>means to relocate. </a:t>
            </a:r>
            <a:r>
              <a:rPr lang="en-US" sz="3200" i="1" dirty="0" smtClean="0"/>
              <a:t>Geese spend much of the spring and fall </a:t>
            </a:r>
            <a:r>
              <a:rPr lang="en-US" sz="3200" i="1" u="sng" dirty="0" smtClean="0"/>
              <a:t>migrating </a:t>
            </a:r>
            <a:r>
              <a:rPr lang="en-US" sz="3200" i="1" dirty="0" smtClean="0"/>
              <a:t>between warm and cool climates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10363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eminent, imminent, </a:t>
            </a:r>
            <a:r>
              <a:rPr lang="en-US" sz="3000" b="1" dirty="0" smtClean="0"/>
              <a:t>immanent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Eminent </a:t>
            </a:r>
            <a:r>
              <a:rPr lang="en-US" sz="3000" dirty="0" smtClean="0"/>
              <a:t>means prominent or famous. </a:t>
            </a:r>
            <a:r>
              <a:rPr lang="en-US" sz="3000" i="1" dirty="0" smtClean="0"/>
              <a:t>We have gathered this evening to honor three </a:t>
            </a:r>
            <a:r>
              <a:rPr lang="en-US" sz="3000" i="1" u="sng" dirty="0" smtClean="0"/>
              <a:t>eminent</a:t>
            </a:r>
            <a:r>
              <a:rPr lang="en-US" sz="3000" i="1" dirty="0" smtClean="0"/>
              <a:t> authors</a:t>
            </a:r>
            <a:r>
              <a:rPr lang="en-US" sz="3000" dirty="0" smtClean="0"/>
              <a:t>. </a:t>
            </a:r>
            <a:r>
              <a:rPr lang="en-US" sz="3000" b="1" dirty="0" smtClean="0"/>
              <a:t>Imminent </a:t>
            </a:r>
            <a:r>
              <a:rPr lang="en-US" sz="3000" dirty="0" smtClean="0"/>
              <a:t>means pending or expected soon. </a:t>
            </a:r>
            <a:r>
              <a:rPr lang="en-US" sz="3000" i="1" dirty="0" smtClean="0"/>
              <a:t>Sir, core breach is </a:t>
            </a:r>
            <a:r>
              <a:rPr lang="en-US" sz="3000" i="1" u="sng" dirty="0" smtClean="0"/>
              <a:t>imminent</a:t>
            </a:r>
            <a:r>
              <a:rPr lang="en-US" sz="3000" dirty="0" smtClean="0"/>
              <a:t>. </a:t>
            </a:r>
            <a:r>
              <a:rPr lang="en-US" sz="3000" b="1" dirty="0" smtClean="0"/>
              <a:t>Immanent </a:t>
            </a:r>
            <a:r>
              <a:rPr lang="en-US" sz="3000" dirty="0" smtClean="0"/>
              <a:t>means inherent or ever-present. </a:t>
            </a:r>
            <a:r>
              <a:rPr lang="en-US" sz="3000" i="1" dirty="0" smtClean="0"/>
              <a:t>God’s immanence is most apparent in the phenomenon of creation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empathy, </a:t>
            </a:r>
            <a:r>
              <a:rPr lang="en-US" sz="3000" b="1" dirty="0" smtClean="0"/>
              <a:t>sympathy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Empathy </a:t>
            </a:r>
            <a:r>
              <a:rPr lang="en-US" sz="3000" dirty="0" smtClean="0"/>
              <a:t>is a psychological attachment in which one imagines another’s experience. </a:t>
            </a:r>
            <a:r>
              <a:rPr lang="en-US" sz="3000" b="1" dirty="0" smtClean="0"/>
              <a:t>Sympathy </a:t>
            </a:r>
            <a:r>
              <a:rPr lang="en-US" sz="3000" dirty="0" smtClean="0"/>
              <a:t>is compassion for or emotional alignment with a person or other entity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2000"/>
            <a:ext cx="1005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every day, </a:t>
            </a:r>
            <a:r>
              <a:rPr lang="en-US" sz="3000" b="1" dirty="0" smtClean="0"/>
              <a:t>everyday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Every day </a:t>
            </a:r>
            <a:r>
              <a:rPr lang="en-US" sz="3000" dirty="0" smtClean="0"/>
              <a:t>is a noun phrase. </a:t>
            </a:r>
            <a:r>
              <a:rPr lang="en-US" sz="3000" i="1" dirty="0" smtClean="0"/>
              <a:t>What time do you wake up </a:t>
            </a:r>
            <a:r>
              <a:rPr lang="en-US" sz="3000" i="1" u="sng" dirty="0" smtClean="0"/>
              <a:t>every day</a:t>
            </a:r>
            <a:r>
              <a:rPr lang="en-US" sz="3000" i="1" dirty="0" smtClean="0"/>
              <a:t>? </a:t>
            </a:r>
            <a:r>
              <a:rPr lang="en-US" sz="3000" b="1" dirty="0" smtClean="0"/>
              <a:t>Everyday </a:t>
            </a:r>
            <a:r>
              <a:rPr lang="en-US" sz="3000" dirty="0" smtClean="0"/>
              <a:t>is an adjective. </a:t>
            </a:r>
            <a:r>
              <a:rPr lang="en-US" sz="3000" i="1" dirty="0" smtClean="0"/>
              <a:t>How do you like my </a:t>
            </a:r>
            <a:r>
              <a:rPr lang="en-US" sz="3000" i="1" u="sng" dirty="0" smtClean="0"/>
              <a:t>everyday</a:t>
            </a:r>
            <a:r>
              <a:rPr lang="en-US" sz="3000" i="1" dirty="0" smtClean="0"/>
              <a:t> attire?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every one, </a:t>
            </a:r>
            <a:r>
              <a:rPr lang="en-US" sz="3000" b="1" dirty="0" smtClean="0"/>
              <a:t>everyone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Every one </a:t>
            </a:r>
            <a:r>
              <a:rPr lang="en-US" sz="3000" dirty="0" smtClean="0"/>
              <a:t>is a noun phrase meaning each. </a:t>
            </a:r>
            <a:r>
              <a:rPr lang="en-US" sz="3000" i="1" u="sng" dirty="0" smtClean="0"/>
              <a:t>Every one</a:t>
            </a:r>
            <a:r>
              <a:rPr lang="en-US" sz="3000" i="1" dirty="0" smtClean="0"/>
              <a:t> of the flowers bloomed</a:t>
            </a:r>
            <a:r>
              <a:rPr lang="en-US" sz="3000" dirty="0" smtClean="0"/>
              <a:t>. </a:t>
            </a:r>
            <a:r>
              <a:rPr lang="en-US" sz="3000" b="1" dirty="0" smtClean="0"/>
              <a:t>Everyone </a:t>
            </a:r>
            <a:r>
              <a:rPr lang="en-US" sz="3000" dirty="0" smtClean="0"/>
              <a:t>is a noun meaning all, and usually refers exclusively to people. </a:t>
            </a:r>
            <a:r>
              <a:rPr lang="en-US" sz="3000" i="1" u="sng" dirty="0" smtClean="0"/>
              <a:t>Everyone</a:t>
            </a:r>
            <a:r>
              <a:rPr lang="en-US" sz="3000" i="1" dirty="0" smtClean="0"/>
              <a:t> finished the course with ease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10134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fewer, less; many, much; number, </a:t>
            </a:r>
            <a:r>
              <a:rPr lang="en-US" sz="3000" b="1" dirty="0" smtClean="0"/>
              <a:t>amount</a:t>
            </a:r>
          </a:p>
          <a:p>
            <a:endParaRPr lang="en-US" sz="3000" b="1" dirty="0" smtClean="0"/>
          </a:p>
          <a:p>
            <a:r>
              <a:rPr lang="en-US" sz="3000" dirty="0" smtClean="0"/>
              <a:t>Use </a:t>
            </a:r>
            <a:r>
              <a:rPr lang="en-US" sz="3000" b="1" dirty="0" smtClean="0"/>
              <a:t>fewer</a:t>
            </a:r>
            <a:r>
              <a:rPr lang="en-US" sz="3000" dirty="0" smtClean="0"/>
              <a:t>, </a:t>
            </a:r>
            <a:r>
              <a:rPr lang="en-US" sz="3000" b="1" dirty="0" smtClean="0"/>
              <a:t>many</a:t>
            </a:r>
            <a:r>
              <a:rPr lang="en-US" sz="3000" dirty="0" smtClean="0"/>
              <a:t>, and </a:t>
            </a:r>
            <a:r>
              <a:rPr lang="en-US" sz="3000" b="1" dirty="0" smtClean="0"/>
              <a:t>number </a:t>
            </a:r>
            <a:r>
              <a:rPr lang="en-US" sz="3000" dirty="0" smtClean="0"/>
              <a:t>with nouns that can be counted. </a:t>
            </a:r>
            <a:r>
              <a:rPr lang="en-US" sz="3000" i="1" dirty="0" smtClean="0"/>
              <a:t>I have </a:t>
            </a:r>
            <a:r>
              <a:rPr lang="en-US" sz="3000" i="1" u="sng" dirty="0" smtClean="0"/>
              <a:t>fewer pieces</a:t>
            </a:r>
            <a:r>
              <a:rPr lang="en-US" sz="3000" i="1" dirty="0" smtClean="0"/>
              <a:t> than you do. </a:t>
            </a:r>
            <a:r>
              <a:rPr lang="en-US" sz="3000" dirty="0" smtClean="0"/>
              <a:t>Use</a:t>
            </a:r>
          </a:p>
          <a:p>
            <a:r>
              <a:rPr lang="en-US" sz="3000" b="1" dirty="0" smtClean="0"/>
              <a:t>less</a:t>
            </a:r>
            <a:r>
              <a:rPr lang="en-US" sz="3000" dirty="0" smtClean="0"/>
              <a:t>, </a:t>
            </a:r>
            <a:r>
              <a:rPr lang="en-US" sz="3000" b="1" dirty="0" smtClean="0"/>
              <a:t>much</a:t>
            </a:r>
            <a:r>
              <a:rPr lang="en-US" sz="3000" dirty="0" smtClean="0"/>
              <a:t>, and </a:t>
            </a:r>
            <a:r>
              <a:rPr lang="en-US" sz="3000" b="1" dirty="0" smtClean="0"/>
              <a:t>amount </a:t>
            </a:r>
            <a:r>
              <a:rPr lang="en-US" sz="3000" dirty="0" smtClean="0"/>
              <a:t>with general amounts that cannot be counted. </a:t>
            </a:r>
            <a:r>
              <a:rPr lang="en-US" sz="3000" i="1" dirty="0" smtClean="0"/>
              <a:t>I have </a:t>
            </a:r>
            <a:r>
              <a:rPr lang="en-US" sz="3000" i="1" u="sng" dirty="0" smtClean="0"/>
              <a:t>less candy</a:t>
            </a:r>
            <a:r>
              <a:rPr lang="en-US" sz="3000" i="1" dirty="0" smtClean="0"/>
              <a:t> than you do.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height, </a:t>
            </a:r>
            <a:r>
              <a:rPr lang="en-US" sz="3000" b="1" dirty="0" err="1" smtClean="0"/>
              <a:t>heighth</a:t>
            </a:r>
            <a:endParaRPr lang="en-US" sz="3000" b="1" dirty="0" smtClean="0"/>
          </a:p>
          <a:p>
            <a:endParaRPr lang="en-US" sz="3000" b="1" dirty="0" smtClean="0"/>
          </a:p>
          <a:p>
            <a:r>
              <a:rPr lang="en-US" sz="3000" dirty="0" smtClean="0"/>
              <a:t>While both of these spellings are etymologically sound (</a:t>
            </a:r>
            <a:r>
              <a:rPr lang="en-US" sz="3000" b="1" dirty="0" err="1" smtClean="0"/>
              <a:t>heighth</a:t>
            </a:r>
            <a:r>
              <a:rPr lang="en-US" sz="3000" b="1" dirty="0" smtClean="0"/>
              <a:t> </a:t>
            </a:r>
            <a:r>
              <a:rPr lang="en-US" sz="3000" dirty="0" smtClean="0"/>
              <a:t>is an Old English variant of </a:t>
            </a:r>
            <a:r>
              <a:rPr lang="en-US" sz="3000" b="1" dirty="0" smtClean="0"/>
              <a:t>height</a:t>
            </a:r>
            <a:r>
              <a:rPr lang="en-US" sz="3000" dirty="0" smtClean="0"/>
              <a:t>), most sources recommend using the more commonly accepted spelling </a:t>
            </a:r>
            <a:r>
              <a:rPr lang="en-US" sz="3000" b="1" dirty="0" smtClean="0"/>
              <a:t>height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10515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lay, lie</a:t>
            </a:r>
          </a:p>
          <a:p>
            <a:r>
              <a:rPr lang="en-US" sz="3000" b="1" dirty="0" smtClean="0"/>
              <a:t>Lay </a:t>
            </a:r>
            <a:r>
              <a:rPr lang="en-US" sz="3000" dirty="0" smtClean="0"/>
              <a:t>means to put or place. It takes a direct object specifying the thing that is put or placed. </a:t>
            </a:r>
            <a:r>
              <a:rPr lang="en-US" sz="3000" i="1" dirty="0" smtClean="0"/>
              <a:t>She </a:t>
            </a:r>
            <a:r>
              <a:rPr lang="en-US" sz="3000" i="1" u="sng" dirty="0" smtClean="0"/>
              <a:t>laid</a:t>
            </a:r>
            <a:r>
              <a:rPr lang="en-US" sz="3000" i="1" dirty="0" smtClean="0"/>
              <a:t> her books on the desk. </a:t>
            </a:r>
            <a:r>
              <a:rPr lang="en-US" sz="3000" b="1" dirty="0" smtClean="0"/>
              <a:t>Lie </a:t>
            </a:r>
            <a:r>
              <a:rPr lang="en-US" sz="3000" dirty="0" smtClean="0"/>
              <a:t>does not take a direct object. For living things, </a:t>
            </a:r>
            <a:r>
              <a:rPr lang="en-US" sz="3000" b="1" dirty="0" smtClean="0"/>
              <a:t>lie </a:t>
            </a:r>
            <a:r>
              <a:rPr lang="en-US" sz="3000" dirty="0" smtClean="0"/>
              <a:t>means to recline. </a:t>
            </a:r>
            <a:r>
              <a:rPr lang="en-US" sz="3000" i="1" dirty="0" smtClean="0"/>
              <a:t>She </a:t>
            </a:r>
            <a:r>
              <a:rPr lang="en-US" sz="3000" i="1" u="sng" dirty="0" smtClean="0"/>
              <a:t>lay</a:t>
            </a:r>
            <a:r>
              <a:rPr lang="en-US" sz="3000" i="1" dirty="0" smtClean="0"/>
              <a:t> awake until two. </a:t>
            </a:r>
            <a:r>
              <a:rPr lang="en-US" sz="3000" dirty="0" smtClean="0"/>
              <a:t>For nonliving things, it means to exist or be located. </a:t>
            </a:r>
            <a:r>
              <a:rPr lang="en-US" sz="3000" i="1" dirty="0" smtClean="0"/>
              <a:t>That valley </a:t>
            </a:r>
            <a:r>
              <a:rPr lang="en-US" sz="3000" i="1" u="sng" dirty="0" smtClean="0"/>
              <a:t>lies</a:t>
            </a:r>
            <a:r>
              <a:rPr lang="en-US" sz="3000" i="1" dirty="0" smtClean="0"/>
              <a:t> to the north</a:t>
            </a:r>
            <a:r>
              <a:rPr lang="en-US" sz="3000" dirty="0" smtClean="0"/>
              <a:t>. The confusion is caused by the conjugation of </a:t>
            </a:r>
            <a:r>
              <a:rPr lang="en-US" sz="3000" b="1" dirty="0" smtClean="0"/>
              <a:t>lay </a:t>
            </a:r>
            <a:r>
              <a:rPr lang="en-US" sz="3000" dirty="0" smtClean="0"/>
              <a:t>and </a:t>
            </a:r>
            <a:r>
              <a:rPr lang="en-US" sz="3000" b="1" dirty="0" smtClean="0"/>
              <a:t>lie</a:t>
            </a:r>
            <a:r>
              <a:rPr lang="en-US" sz="3000" dirty="0" smtClean="0"/>
              <a:t>. Here are the verb forms</a:t>
            </a:r>
            <a:r>
              <a:rPr lang="en-US" sz="3000" dirty="0" smtClean="0"/>
              <a:t>:</a:t>
            </a:r>
            <a:endParaRPr lang="en-US" sz="3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4038600"/>
          <a:ext cx="10668000" cy="2175006"/>
        </p:xfrm>
        <a:graphic>
          <a:graphicData uri="http://schemas.openxmlformats.org/drawingml/2006/table">
            <a:tbl>
              <a:tblPr/>
              <a:tblGrid>
                <a:gridCol w="2286000"/>
                <a:gridCol w="1979916"/>
                <a:gridCol w="2133600"/>
                <a:gridCol w="2133600"/>
                <a:gridCol w="2134884"/>
              </a:tblGrid>
              <a:tr h="659634">
                <a:tc>
                  <a:txBody>
                    <a:bodyPr/>
                    <a:lstStyle/>
                    <a:p>
                      <a:pPr marL="241300" marR="235585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+mn-lt"/>
                          <a:ea typeface="Calibri"/>
                          <a:cs typeface="Calibri"/>
                        </a:rPr>
                        <a:t>Base</a:t>
                      </a:r>
                      <a:r>
                        <a:rPr lang="en-US" sz="2800" b="1" spc="-10" dirty="0"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800" b="1" dirty="0">
                          <a:latin typeface="+mn-lt"/>
                          <a:ea typeface="Calibri"/>
                          <a:cs typeface="Calibri"/>
                        </a:rPr>
                        <a:t>Form</a:t>
                      </a:r>
                      <a:endParaRPr lang="en-US" sz="2800" dirty="0"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144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Past</a:t>
                      </a:r>
                      <a:r>
                        <a:rPr lang="en-US" sz="2800" b="1" spc="-15"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Tense</a:t>
                      </a:r>
                      <a:endParaRPr lang="en-US" sz="2800"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3345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+mn-lt"/>
                          <a:ea typeface="Calibri"/>
                          <a:cs typeface="Calibri"/>
                        </a:rPr>
                        <a:t>Past</a:t>
                      </a:r>
                      <a:r>
                        <a:rPr lang="en-US" sz="2800" b="1" spc="-25" dirty="0"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800" b="1" dirty="0">
                          <a:latin typeface="+mn-lt"/>
                          <a:ea typeface="Calibri"/>
                          <a:cs typeface="Calibri"/>
                        </a:rPr>
                        <a:t>Participle</a:t>
                      </a:r>
                      <a:endParaRPr lang="en-US" sz="2800" dirty="0"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398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Present</a:t>
                      </a:r>
                      <a:r>
                        <a:rPr lang="en-US" sz="2800" b="1" spc="-25"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Participle</a:t>
                      </a:r>
                      <a:endParaRPr lang="en-US" sz="2800"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1470" marR="33147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-S</a:t>
                      </a:r>
                      <a:r>
                        <a:rPr lang="en-US" sz="2800" b="1" spc="-15"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Form</a:t>
                      </a:r>
                      <a:endParaRPr lang="en-US" sz="2800"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634">
                <a:tc>
                  <a:txBody>
                    <a:bodyPr/>
                    <a:lstStyle/>
                    <a:p>
                      <a:pPr marL="241300" marR="239395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Lie</a:t>
                      </a:r>
                      <a:r>
                        <a:rPr lang="en-US" sz="2800" b="1" spc="-15"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(recline)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0805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lay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144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lain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398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lying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835" marR="33147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lies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932">
                <a:tc>
                  <a:txBody>
                    <a:bodyPr/>
                    <a:lstStyle/>
                    <a:p>
                      <a:pPr marL="241300" marR="237490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+mn-lt"/>
                          <a:ea typeface="Calibri"/>
                          <a:cs typeface="Calibri"/>
                        </a:rPr>
                        <a:t>Lay </a:t>
                      </a: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(put)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0170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laid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615" marR="91440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laid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980" marR="93980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Calibri"/>
                          <a:cs typeface="Calibri"/>
                        </a:rPr>
                        <a:t>laying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1470" marR="329565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n-lt"/>
                          <a:ea typeface="Calibri"/>
                          <a:cs typeface="Calibri"/>
                        </a:rPr>
                        <a:t>lays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2359"/>
            <a:ext cx="108966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led, </a:t>
            </a:r>
            <a:r>
              <a:rPr lang="en-US" sz="3000" b="1" dirty="0" smtClean="0"/>
              <a:t>lead</a:t>
            </a:r>
          </a:p>
          <a:p>
            <a:endParaRPr lang="en-US" b="1" dirty="0" smtClean="0"/>
          </a:p>
          <a:p>
            <a:r>
              <a:rPr lang="en-US" sz="3000" b="1" dirty="0" smtClean="0"/>
              <a:t>Led </a:t>
            </a:r>
            <a:r>
              <a:rPr lang="en-US" sz="3000" dirty="0" smtClean="0"/>
              <a:t>is the past-tense form of the verb lead (to direct or escort). </a:t>
            </a:r>
            <a:r>
              <a:rPr lang="en-US" sz="3000" b="1" dirty="0" smtClean="0"/>
              <a:t>Lead </a:t>
            </a:r>
            <a:r>
              <a:rPr lang="en-US" sz="3000" dirty="0" smtClean="0"/>
              <a:t>is the element.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log in, login, </a:t>
            </a:r>
            <a:r>
              <a:rPr lang="en-US" sz="3000" b="1" dirty="0" smtClean="0"/>
              <a:t>log-in</a:t>
            </a:r>
          </a:p>
          <a:p>
            <a:endParaRPr lang="en-US" sz="2000" b="1" dirty="0" smtClean="0"/>
          </a:p>
          <a:p>
            <a:r>
              <a:rPr lang="en-US" sz="3000" dirty="0" smtClean="0"/>
              <a:t>Use </a:t>
            </a:r>
            <a:r>
              <a:rPr lang="en-US" sz="3000" b="1" dirty="0" smtClean="0"/>
              <a:t>log in </a:t>
            </a:r>
            <a:r>
              <a:rPr lang="en-US" sz="3000" dirty="0" smtClean="0"/>
              <a:t>as a verb phrase. </a:t>
            </a:r>
            <a:r>
              <a:rPr lang="en-US" sz="3000" i="1" dirty="0" smtClean="0"/>
              <a:t>Go ahead and </a:t>
            </a:r>
            <a:r>
              <a:rPr lang="en-US" sz="3000" i="1" u="sng" dirty="0" smtClean="0"/>
              <a:t>log in</a:t>
            </a:r>
            <a:r>
              <a:rPr lang="en-US" sz="3000" dirty="0" smtClean="0"/>
              <a:t>. </a:t>
            </a:r>
            <a:r>
              <a:rPr lang="en-US" sz="3000" b="1" dirty="0" smtClean="0"/>
              <a:t>Login </a:t>
            </a:r>
            <a:r>
              <a:rPr lang="en-US" sz="3000" dirty="0" smtClean="0"/>
              <a:t>and </a:t>
            </a:r>
            <a:r>
              <a:rPr lang="en-US" sz="3000" b="1" dirty="0" smtClean="0"/>
              <a:t>log-in </a:t>
            </a:r>
            <a:r>
              <a:rPr lang="en-US" sz="3000" dirty="0" smtClean="0"/>
              <a:t>are used as nouns or adjectives. </a:t>
            </a:r>
            <a:r>
              <a:rPr lang="en-US" sz="3000" i="1" dirty="0" smtClean="0"/>
              <a:t>Use your own </a:t>
            </a:r>
            <a:r>
              <a:rPr lang="en-US" sz="3000" i="1" u="sng" dirty="0" smtClean="0"/>
              <a:t>login</a:t>
            </a:r>
            <a:r>
              <a:rPr lang="en-US" sz="3000" i="1" dirty="0" smtClean="0"/>
              <a:t> information.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okay, </a:t>
            </a:r>
            <a:r>
              <a:rPr lang="en-US" sz="3000" b="1" dirty="0" smtClean="0"/>
              <a:t>OK</a:t>
            </a:r>
          </a:p>
          <a:p>
            <a:endParaRPr lang="en-US" sz="1600" b="1" dirty="0" smtClean="0"/>
          </a:p>
          <a:p>
            <a:r>
              <a:rPr lang="en-US" sz="3000" b="1" dirty="0" smtClean="0"/>
              <a:t>Okay </a:t>
            </a:r>
            <a:r>
              <a:rPr lang="en-US" sz="3000" dirty="0" smtClean="0"/>
              <a:t>is a younger variant of </a:t>
            </a:r>
            <a:r>
              <a:rPr lang="en-US" sz="3000" b="1" dirty="0" smtClean="0"/>
              <a:t>OK</a:t>
            </a:r>
            <a:r>
              <a:rPr lang="en-US" sz="3000" dirty="0" smtClean="0"/>
              <a:t>, but either is acceptable if kept consistent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9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phenomena, phenomenon</a:t>
            </a:r>
          </a:p>
          <a:p>
            <a:r>
              <a:rPr lang="en-US" sz="3000" b="1" dirty="0" smtClean="0"/>
              <a:t>Phenomena </a:t>
            </a:r>
            <a:r>
              <a:rPr lang="en-US" sz="3000" dirty="0" smtClean="0"/>
              <a:t>is the plural form of </a:t>
            </a:r>
            <a:r>
              <a:rPr lang="en-US" sz="3000" b="1" dirty="0" smtClean="0"/>
              <a:t>phenomenon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than, then</a:t>
            </a:r>
          </a:p>
          <a:p>
            <a:r>
              <a:rPr lang="en-US" sz="3000" dirty="0" smtClean="0"/>
              <a:t>Use </a:t>
            </a:r>
            <a:r>
              <a:rPr lang="en-US" sz="3000" b="1" dirty="0" smtClean="0"/>
              <a:t>then </a:t>
            </a:r>
            <a:r>
              <a:rPr lang="en-US" sz="3000" dirty="0" smtClean="0"/>
              <a:t>with sequenced events. </a:t>
            </a:r>
            <a:r>
              <a:rPr lang="en-US" sz="3000" i="1" dirty="0" smtClean="0"/>
              <a:t>I laughed, and </a:t>
            </a:r>
            <a:r>
              <a:rPr lang="en-US" sz="3000" i="1" u="sng" dirty="0" smtClean="0"/>
              <a:t>then</a:t>
            </a:r>
            <a:r>
              <a:rPr lang="en-US" sz="3000" i="1" dirty="0" smtClean="0"/>
              <a:t> I cried. </a:t>
            </a:r>
            <a:r>
              <a:rPr lang="en-US" sz="3000" dirty="0" smtClean="0"/>
              <a:t>Use </a:t>
            </a:r>
            <a:r>
              <a:rPr lang="en-US" sz="3000" b="1" dirty="0" smtClean="0"/>
              <a:t>than </a:t>
            </a:r>
            <a:r>
              <a:rPr lang="en-US" sz="3000" dirty="0" smtClean="0"/>
              <a:t>in comparisons. </a:t>
            </a:r>
            <a:r>
              <a:rPr lang="en-US" sz="3000" i="1" dirty="0" smtClean="0"/>
              <a:t>The cat was bigger </a:t>
            </a:r>
            <a:r>
              <a:rPr lang="en-US" sz="3000" i="1" u="sng" dirty="0" smtClean="0"/>
              <a:t>than</a:t>
            </a:r>
            <a:r>
              <a:rPr lang="en-US" sz="3000" i="1" dirty="0" smtClean="0"/>
              <a:t> the dog.</a:t>
            </a:r>
            <a:endParaRPr lang="en-US" sz="3000" dirty="0" smtClean="0"/>
          </a:p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there, their, they’re</a:t>
            </a:r>
          </a:p>
          <a:p>
            <a:r>
              <a:rPr lang="en-US" sz="3000" dirty="0" smtClean="0"/>
              <a:t>The adverb </a:t>
            </a:r>
            <a:r>
              <a:rPr lang="en-US" sz="3000" b="1" dirty="0" smtClean="0"/>
              <a:t>there </a:t>
            </a:r>
            <a:r>
              <a:rPr lang="en-US" sz="3000" dirty="0" smtClean="0"/>
              <a:t>is used to point out a location. </a:t>
            </a:r>
            <a:r>
              <a:rPr lang="en-US" sz="3000" i="1" dirty="0" smtClean="0"/>
              <a:t>Do you see them over </a:t>
            </a:r>
            <a:r>
              <a:rPr lang="en-US" sz="3000" b="1" i="1" dirty="0" smtClean="0"/>
              <a:t>there</a:t>
            </a:r>
            <a:r>
              <a:rPr lang="en-US" sz="3000" i="1" dirty="0" smtClean="0"/>
              <a:t>? </a:t>
            </a:r>
            <a:r>
              <a:rPr lang="en-US" sz="3000" b="1" dirty="0" smtClean="0"/>
              <a:t>Their </a:t>
            </a:r>
            <a:r>
              <a:rPr lang="en-US" sz="3000" dirty="0" smtClean="0"/>
              <a:t>is a possessive pronoun. </a:t>
            </a:r>
            <a:r>
              <a:rPr lang="en-US" sz="3000" b="1" i="1" dirty="0" smtClean="0"/>
              <a:t>Their </a:t>
            </a:r>
            <a:r>
              <a:rPr lang="en-US" sz="3000" i="1" dirty="0" smtClean="0"/>
              <a:t>dog is always chasing cars. </a:t>
            </a:r>
            <a:r>
              <a:rPr lang="en-US" sz="3000" dirty="0" smtClean="0"/>
              <a:t>And </a:t>
            </a:r>
            <a:r>
              <a:rPr lang="en-US" sz="3000" b="1" dirty="0" smtClean="0"/>
              <a:t>there </a:t>
            </a:r>
            <a:r>
              <a:rPr lang="en-US" sz="3000" dirty="0" smtClean="0"/>
              <a:t>is the contraction for “they are.” </a:t>
            </a:r>
            <a:r>
              <a:rPr lang="en-US" sz="3000" i="1" u="sng" dirty="0" smtClean="0"/>
              <a:t>They’re</a:t>
            </a:r>
            <a:r>
              <a:rPr lang="en-US" sz="3000" i="1" dirty="0" smtClean="0"/>
              <a:t> quite a couple</a:t>
            </a:r>
            <a:r>
              <a:rPr lang="en-US" sz="3000" i="1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10363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to, </a:t>
            </a:r>
            <a:r>
              <a:rPr lang="en-US" sz="3000" b="1" dirty="0" smtClean="0"/>
              <a:t>too</a:t>
            </a:r>
          </a:p>
          <a:p>
            <a:endParaRPr lang="en-US" b="1" dirty="0" smtClean="0"/>
          </a:p>
          <a:p>
            <a:r>
              <a:rPr lang="en-US" sz="3000" b="1" dirty="0" smtClean="0"/>
              <a:t>To </a:t>
            </a:r>
            <a:r>
              <a:rPr lang="en-US" sz="3000" dirty="0" smtClean="0"/>
              <a:t>is a preposition meaning toward or in the direction of. </a:t>
            </a:r>
            <a:r>
              <a:rPr lang="en-US" sz="3000" i="1" dirty="0" smtClean="0"/>
              <a:t>Are you going </a:t>
            </a:r>
            <a:r>
              <a:rPr lang="en-US" sz="3000" b="1" i="1" dirty="0" smtClean="0"/>
              <a:t>to </a:t>
            </a:r>
            <a:r>
              <a:rPr lang="en-US" sz="3000" i="1" dirty="0" smtClean="0"/>
              <a:t>the store? </a:t>
            </a:r>
            <a:r>
              <a:rPr lang="en-US" sz="3000" dirty="0" smtClean="0"/>
              <a:t>It can also be used to form an infinitive verb. </a:t>
            </a:r>
            <a:r>
              <a:rPr lang="en-US" sz="3000" i="1" dirty="0" smtClean="0"/>
              <a:t>The divers must be careful to swim. </a:t>
            </a:r>
            <a:r>
              <a:rPr lang="en-US" sz="3000" b="1" dirty="0" smtClean="0"/>
              <a:t>Too </a:t>
            </a:r>
            <a:r>
              <a:rPr lang="en-US" sz="3000" dirty="0" smtClean="0"/>
              <a:t>has two meanings: also (</a:t>
            </a:r>
            <a:r>
              <a:rPr lang="en-US" sz="3000" i="1" dirty="0" smtClean="0"/>
              <a:t>I like candy </a:t>
            </a:r>
            <a:r>
              <a:rPr lang="en-US" sz="3000" b="1" i="1" dirty="0" smtClean="0"/>
              <a:t>too</a:t>
            </a:r>
            <a:r>
              <a:rPr lang="en-US" sz="3000" dirty="0" smtClean="0"/>
              <a:t>) and to an excessive degree (</a:t>
            </a:r>
            <a:r>
              <a:rPr lang="en-US" sz="3000" i="1" dirty="0" smtClean="0"/>
              <a:t>In fact, I like it </a:t>
            </a:r>
            <a:r>
              <a:rPr lang="en-US" sz="3000" b="1" i="1" dirty="0" smtClean="0"/>
              <a:t>too </a:t>
            </a:r>
            <a:r>
              <a:rPr lang="en-US" sz="3000" i="1" dirty="0" smtClean="0"/>
              <a:t>much</a:t>
            </a:r>
            <a:r>
              <a:rPr lang="en-US" sz="3000" dirty="0" smtClean="0"/>
              <a:t>)</a:t>
            </a:r>
            <a:r>
              <a:rPr lang="en-US" sz="3000" i="1" dirty="0" smtClean="0"/>
              <a:t>.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toward, </a:t>
            </a:r>
            <a:r>
              <a:rPr lang="en-US" sz="3000" b="1" dirty="0" smtClean="0"/>
              <a:t>towards</a:t>
            </a:r>
          </a:p>
          <a:p>
            <a:endParaRPr lang="en-US" sz="1400" b="1" dirty="0" smtClean="0"/>
          </a:p>
          <a:p>
            <a:r>
              <a:rPr lang="en-US" sz="3000" dirty="0" smtClean="0"/>
              <a:t>The preferred form is without the </a:t>
            </a:r>
            <a:r>
              <a:rPr lang="en-US" sz="3000" b="1" dirty="0" smtClean="0"/>
              <a:t>s </a:t>
            </a:r>
            <a:r>
              <a:rPr lang="en-US" sz="3000" dirty="0" smtClean="0"/>
              <a:t>in American English, with the </a:t>
            </a:r>
            <a:r>
              <a:rPr lang="en-US" sz="3000" b="1" dirty="0" smtClean="0"/>
              <a:t>s </a:t>
            </a:r>
            <a:r>
              <a:rPr lang="en-US" sz="3000" dirty="0" smtClean="0"/>
              <a:t>in British English. The same is true for other directional words, such as upward, downward, backward, and forward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09600"/>
            <a:ext cx="10134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uninterested, </a:t>
            </a:r>
            <a:r>
              <a:rPr lang="en-US" sz="3000" b="1" dirty="0" smtClean="0"/>
              <a:t>disinterested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Uninterested </a:t>
            </a:r>
            <a:r>
              <a:rPr lang="en-US" sz="3000" dirty="0" smtClean="0"/>
              <a:t>means not interested</a:t>
            </a:r>
            <a:r>
              <a:rPr lang="en-US" sz="3000" i="1" dirty="0" smtClean="0"/>
              <a:t>. She was </a:t>
            </a:r>
            <a:r>
              <a:rPr lang="en-US" sz="3000" i="1" u="sng" dirty="0" smtClean="0"/>
              <a:t>uninterested </a:t>
            </a:r>
            <a:r>
              <a:rPr lang="en-US" sz="3000" i="1" dirty="0" smtClean="0"/>
              <a:t>in my art.  </a:t>
            </a:r>
            <a:r>
              <a:rPr lang="en-US" sz="3000" b="1" dirty="0" smtClean="0"/>
              <a:t>Disinterested </a:t>
            </a:r>
            <a:r>
              <a:rPr lang="en-US" sz="3000" dirty="0" smtClean="0"/>
              <a:t>means unbiased.</a:t>
            </a:r>
          </a:p>
          <a:p>
            <a:r>
              <a:rPr lang="en-US" sz="3000" i="1" dirty="0" smtClean="0"/>
              <a:t>Finding a </a:t>
            </a:r>
            <a:r>
              <a:rPr lang="en-US" sz="3000" i="1" u="sng" dirty="0" smtClean="0"/>
              <a:t>disinterested</a:t>
            </a:r>
            <a:r>
              <a:rPr lang="en-US" sz="3000" i="1" dirty="0" smtClean="0"/>
              <a:t> judge in this matter may prove difficult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utilize, </a:t>
            </a:r>
            <a:r>
              <a:rPr lang="en-US" sz="3000" b="1" dirty="0" smtClean="0"/>
              <a:t>use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Utilize</a:t>
            </a:r>
            <a:r>
              <a:rPr lang="en-US" sz="3000" dirty="0" smtClean="0"/>
              <a:t>, which means to use to the best effect, is an overused version of </a:t>
            </a:r>
            <a:r>
              <a:rPr lang="en-US" sz="3000" b="1" dirty="0" smtClean="0"/>
              <a:t>use </a:t>
            </a:r>
            <a:r>
              <a:rPr lang="en-US" sz="3000" dirty="0" smtClean="0"/>
              <a:t>and is only occasionally the better choice. </a:t>
            </a:r>
            <a:r>
              <a:rPr lang="en-US" sz="3000" b="1" dirty="0" smtClean="0"/>
              <a:t>Use </a:t>
            </a:r>
            <a:r>
              <a:rPr lang="en-US" sz="3000" dirty="0" smtClean="0"/>
              <a:t>is generally the best choice for simplicity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when, </a:t>
            </a:r>
            <a:r>
              <a:rPr lang="en-US" sz="3000" b="1" dirty="0" smtClean="0"/>
              <a:t>whenever</a:t>
            </a:r>
          </a:p>
          <a:p>
            <a:endParaRPr lang="en-US" sz="3000" b="1" dirty="0" smtClean="0"/>
          </a:p>
          <a:p>
            <a:r>
              <a:rPr lang="en-US" sz="3000" dirty="0" smtClean="0"/>
              <a:t>These are not interchangeable. Use </a:t>
            </a:r>
            <a:r>
              <a:rPr lang="en-US" sz="3000" b="1" dirty="0" smtClean="0"/>
              <a:t>whenever </a:t>
            </a:r>
            <a:r>
              <a:rPr lang="en-US" sz="3000" dirty="0" smtClean="0"/>
              <a:t>only to emphasize uncertainty in the time of an event. </a:t>
            </a:r>
            <a:r>
              <a:rPr lang="en-US" sz="3000" i="1" dirty="0" smtClean="0"/>
              <a:t>Well </a:t>
            </a:r>
            <a:r>
              <a:rPr lang="en-US" sz="3000" i="1" u="sng" dirty="0" smtClean="0"/>
              <a:t>whenever </a:t>
            </a:r>
            <a:r>
              <a:rPr lang="en-US" sz="3000" i="1" dirty="0" smtClean="0"/>
              <a:t>you get here, I guess just I’ll be waiting. </a:t>
            </a:r>
            <a:r>
              <a:rPr lang="en-US" sz="3000" dirty="0" smtClean="0"/>
              <a:t>Use </a:t>
            </a:r>
            <a:r>
              <a:rPr lang="en-US" sz="3000" b="1" dirty="0" smtClean="0"/>
              <a:t>when </a:t>
            </a:r>
            <a:r>
              <a:rPr lang="en-US" sz="3000" dirty="0" smtClean="0"/>
              <a:t>in all other cases. </a:t>
            </a:r>
            <a:r>
              <a:rPr lang="en-US" sz="3000" i="1" u="sng" dirty="0" smtClean="0"/>
              <a:t>When</a:t>
            </a:r>
            <a:r>
              <a:rPr lang="en-US" sz="3000" i="1" dirty="0" smtClean="0"/>
              <a:t> I was ten, I went to Disneyworld.</a:t>
            </a:r>
            <a:endParaRPr lang="en-US" sz="3000" dirty="0" smtClean="0"/>
          </a:p>
          <a:p>
            <a:r>
              <a:rPr lang="en-US" sz="3000" i="1" dirty="0" smtClean="0"/>
              <a:t> </a:t>
            </a:r>
            <a:endParaRPr lang="en-US" sz="3000" dirty="0" smtClean="0"/>
          </a:p>
          <a:p>
            <a:r>
              <a:rPr lang="en-US" sz="3000" b="1" dirty="0" smtClean="0"/>
              <a:t>your, </a:t>
            </a:r>
            <a:r>
              <a:rPr lang="en-US" sz="3000" b="1" dirty="0" smtClean="0"/>
              <a:t>you’re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Your </a:t>
            </a:r>
            <a:r>
              <a:rPr lang="en-US" sz="3000" dirty="0" smtClean="0"/>
              <a:t>is a possessive pronoun. </a:t>
            </a:r>
            <a:r>
              <a:rPr lang="en-US" sz="3000" i="1" dirty="0" smtClean="0"/>
              <a:t>Bring </a:t>
            </a:r>
            <a:r>
              <a:rPr lang="en-US" sz="3000" i="1" u="sng" dirty="0" smtClean="0"/>
              <a:t>your</a:t>
            </a:r>
            <a:r>
              <a:rPr lang="en-US" sz="3000" i="1" dirty="0" smtClean="0"/>
              <a:t> sleeping bag along. </a:t>
            </a:r>
            <a:r>
              <a:rPr lang="en-US" sz="3000" b="1" dirty="0" smtClean="0"/>
              <a:t>You’re </a:t>
            </a:r>
            <a:r>
              <a:rPr lang="en-US" sz="3000" dirty="0" smtClean="0"/>
              <a:t>is the contraction for you are</a:t>
            </a:r>
            <a:r>
              <a:rPr lang="en-US" sz="3000" i="1" dirty="0" smtClean="0"/>
              <a:t>. </a:t>
            </a:r>
            <a:r>
              <a:rPr lang="en-US" sz="3000" i="1" u="sng" dirty="0" smtClean="0"/>
              <a:t>You’re</a:t>
            </a:r>
            <a:r>
              <a:rPr lang="en-US" sz="3000" i="1" dirty="0" smtClean="0"/>
              <a:t> in the wrong sleeping bag</a:t>
            </a:r>
            <a:r>
              <a:rPr lang="en-US" sz="3000" i="1" dirty="0" smtClean="0"/>
              <a:t>.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C6140B-D247-4FBF-741C-FD43DE996E8F}"/>
              </a:ext>
            </a:extLst>
          </p:cNvPr>
          <p:cNvSpPr/>
          <p:nvPr/>
        </p:nvSpPr>
        <p:spPr>
          <a:xfrm>
            <a:off x="914400" y="228600"/>
            <a:ext cx="99822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Word Pairs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xmlns="" id="{12F8620D-ACA5-4154-9CD4-FEE085EEB036}"/>
              </a:ext>
            </a:extLst>
          </p:cNvPr>
          <p:cNvSpPr txBox="1"/>
          <p:nvPr/>
        </p:nvSpPr>
        <p:spPr>
          <a:xfrm>
            <a:off x="562768" y="1536174"/>
            <a:ext cx="1106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00200"/>
            <a:ext cx="10515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000" dirty="0" smtClean="0"/>
              <a:t>Make your English sound more natural and fluent with useful English word pairs. These binomial expressions will make your English sound more colloquial and conversational</a:t>
            </a:r>
            <a:r>
              <a:rPr lang="en-US" sz="3000" dirty="0" smtClean="0"/>
              <a:t>.</a:t>
            </a:r>
          </a:p>
          <a:p>
            <a:pPr fontAlgn="base"/>
            <a:endParaRPr lang="en-US" sz="3000" dirty="0" smtClean="0"/>
          </a:p>
          <a:p>
            <a:r>
              <a:rPr lang="en-US" sz="3000" dirty="0" smtClean="0"/>
              <a:t>We start off with some easy ones like salt and pepper and knife and fork and then move on to some you might not know like:</a:t>
            </a:r>
            <a:br>
              <a:rPr lang="en-US" sz="3000" dirty="0" smtClean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739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1089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Choose one of the words in brackets to fill the gap.</a:t>
            </a:r>
          </a:p>
          <a:p>
            <a:r>
              <a:rPr lang="en-US" sz="3000" dirty="0" smtClean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Do </a:t>
            </a:r>
            <a:r>
              <a:rPr lang="en-US" sz="2800" dirty="0" smtClean="0"/>
              <a:t>you_____payment </a:t>
            </a:r>
            <a:r>
              <a:rPr lang="en-US" sz="2800" dirty="0" smtClean="0"/>
              <a:t>by credit card? (accept / except)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Everybody turned up at Fiona's </a:t>
            </a:r>
            <a:r>
              <a:rPr lang="en-US" sz="2800" dirty="0" err="1" smtClean="0"/>
              <a:t>party__her</a:t>
            </a:r>
            <a:r>
              <a:rPr lang="en-US" sz="2800" dirty="0" smtClean="0"/>
              <a:t> </a:t>
            </a:r>
            <a:r>
              <a:rPr lang="en-US" sz="2800" dirty="0" smtClean="0"/>
              <a:t>ex boy friend. (accept / except)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What	</a:t>
            </a:r>
            <a:r>
              <a:rPr lang="en-US" sz="2800" dirty="0" smtClean="0"/>
              <a:t>_______did </a:t>
            </a:r>
            <a:r>
              <a:rPr lang="en-US" sz="2800" dirty="0" smtClean="0"/>
              <a:t>the high altitude have on you? (affect / effect)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Did the high </a:t>
            </a:r>
            <a:r>
              <a:rPr lang="en-US" sz="2800" dirty="0" err="1" smtClean="0"/>
              <a:t>altitude____you</a:t>
            </a:r>
            <a:r>
              <a:rPr lang="en-US" sz="2800" dirty="0" smtClean="0"/>
              <a:t> </a:t>
            </a:r>
            <a:r>
              <a:rPr lang="en-US" sz="2800" dirty="0" smtClean="0"/>
              <a:t>when you were in Quito? (affect / effect)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She gave me some </a:t>
            </a:r>
            <a:r>
              <a:rPr lang="en-US" sz="2800" dirty="0" err="1" smtClean="0"/>
              <a:t>excellent____about</a:t>
            </a:r>
            <a:r>
              <a:rPr lang="en-US" sz="2800" dirty="0" smtClean="0"/>
              <a:t> </a:t>
            </a:r>
            <a:r>
              <a:rPr lang="en-US" sz="2800" dirty="0" smtClean="0"/>
              <a:t>my girlfriend. (advice / advise)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I________you</a:t>
            </a:r>
            <a:r>
              <a:rPr lang="en-US" sz="2800" dirty="0" smtClean="0"/>
              <a:t> </a:t>
            </a:r>
            <a:r>
              <a:rPr lang="en-US" sz="2800" dirty="0" smtClean="0"/>
              <a:t>not to get involved in Sandra and Mike's problems. (advice / advise)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We need to find something </a:t>
            </a:r>
            <a:r>
              <a:rPr lang="en-US" sz="2800" dirty="0" err="1" smtClean="0"/>
              <a:t>to_______the</a:t>
            </a:r>
            <a:r>
              <a:rPr lang="en-US" sz="2800" dirty="0" smtClean="0"/>
              <a:t> </a:t>
            </a:r>
            <a:r>
              <a:rPr lang="en-US" sz="2800" dirty="0" smtClean="0"/>
              <a:t>curtains. (complement / compliment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1B7C711-6C7D-89E9-1E3D-235F52A2AFC7}"/>
              </a:ext>
            </a:extLst>
          </p:cNvPr>
          <p:cNvSpPr/>
          <p:nvPr/>
        </p:nvSpPr>
        <p:spPr>
          <a:xfrm>
            <a:off x="914400" y="304801"/>
            <a:ext cx="9982200" cy="609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Test on </a:t>
            </a:r>
            <a:r>
              <a:rPr lang="en-US" sz="3600" dirty="0" smtClean="0">
                <a:solidFill>
                  <a:schemeClr val="tx1"/>
                </a:solidFill>
              </a:rPr>
              <a:t>Spelling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/>
            <a:r>
              <a:rPr lang="en-US" sz="2800" dirty="0" smtClean="0"/>
              <a:t>8. She </a:t>
            </a:r>
            <a:r>
              <a:rPr lang="en-US" sz="2800" dirty="0" smtClean="0"/>
              <a:t>got annoyed with me because I didn't	</a:t>
            </a:r>
            <a:r>
              <a:rPr lang="en-US" sz="2800" dirty="0" smtClean="0"/>
              <a:t>______her </a:t>
            </a:r>
            <a:r>
              <a:rPr lang="en-US" sz="2800" dirty="0" smtClean="0"/>
              <a:t>on her new hair style</a:t>
            </a:r>
            <a:r>
              <a:rPr lang="en-US" sz="2800" dirty="0" smtClean="0"/>
              <a:t>. (</a:t>
            </a:r>
            <a:r>
              <a:rPr lang="en-US" sz="2800" dirty="0" smtClean="0"/>
              <a:t>complement / compliment)</a:t>
            </a:r>
          </a:p>
          <a:p>
            <a:pPr marL="514350" lvl="0" indent="-514350"/>
            <a:r>
              <a:rPr lang="en-US" sz="2800" dirty="0" smtClean="0"/>
              <a:t>9. Don't </a:t>
            </a:r>
            <a:r>
              <a:rPr lang="en-US" sz="2800" dirty="0" smtClean="0"/>
              <a:t>tell anyone about my promotion. I want to be </a:t>
            </a:r>
            <a:r>
              <a:rPr lang="en-US" sz="2800" dirty="0" smtClean="0"/>
              <a:t>_______as</a:t>
            </a:r>
            <a:r>
              <a:rPr lang="en-US" sz="2800" dirty="0" smtClean="0"/>
              <a:t>	about it as possible</a:t>
            </a:r>
            <a:r>
              <a:rPr lang="en-US" sz="2800" dirty="0" smtClean="0"/>
              <a:t>. (</a:t>
            </a:r>
            <a:r>
              <a:rPr lang="en-US" sz="2800" dirty="0" smtClean="0"/>
              <a:t>discreet / discrete)</a:t>
            </a:r>
          </a:p>
          <a:p>
            <a:pPr marL="514350" lvl="0" indent="-514350"/>
            <a:r>
              <a:rPr lang="en-US" sz="2800" dirty="0" smtClean="0"/>
              <a:t>10. Catalan </a:t>
            </a:r>
            <a:r>
              <a:rPr lang="en-US" sz="2800" dirty="0" smtClean="0"/>
              <a:t>and </a:t>
            </a:r>
            <a:r>
              <a:rPr lang="en-US" sz="2800" dirty="0" err="1" smtClean="0"/>
              <a:t>Valencian</a:t>
            </a:r>
            <a:r>
              <a:rPr lang="en-US" sz="2800" dirty="0" smtClean="0"/>
              <a:t> are </a:t>
            </a:r>
            <a:r>
              <a:rPr lang="en-US" sz="2800" dirty="0" err="1" smtClean="0"/>
              <a:t>not______languages</a:t>
            </a:r>
            <a:r>
              <a:rPr lang="en-US" sz="2800" dirty="0" smtClean="0"/>
              <a:t>. (discreet / discrete)</a:t>
            </a:r>
          </a:p>
          <a:p>
            <a:pPr marL="514350" lvl="0" indent="-514350"/>
            <a:r>
              <a:rPr lang="en-US" sz="2800" dirty="0" smtClean="0"/>
              <a:t>11. The </a:t>
            </a:r>
            <a:r>
              <a:rPr lang="en-US" sz="2800" dirty="0" smtClean="0"/>
              <a:t>weather forecast says that rain </a:t>
            </a:r>
            <a:r>
              <a:rPr lang="en-US" sz="2800" dirty="0" smtClean="0"/>
              <a:t>is______(</a:t>
            </a:r>
            <a:r>
              <a:rPr lang="en-US" sz="2800" dirty="0" smtClean="0"/>
              <a:t>eminent / imminent)</a:t>
            </a:r>
          </a:p>
          <a:p>
            <a:pPr marL="514350" lvl="0" indent="-514350"/>
            <a:r>
              <a:rPr lang="en-US" sz="2800" dirty="0" smtClean="0"/>
              <a:t>12. Professor </a:t>
            </a:r>
            <a:r>
              <a:rPr lang="en-US" sz="2800" dirty="0" err="1" smtClean="0"/>
              <a:t>Pachorro</a:t>
            </a:r>
            <a:r>
              <a:rPr lang="en-US" sz="2800" dirty="0" smtClean="0"/>
              <a:t> is </a:t>
            </a:r>
            <a:r>
              <a:rPr lang="en-US" sz="2800" dirty="0" err="1" smtClean="0"/>
              <a:t>very________among</a:t>
            </a:r>
            <a:r>
              <a:rPr lang="en-US" sz="2800" dirty="0" smtClean="0"/>
              <a:t> </a:t>
            </a:r>
            <a:r>
              <a:rPr lang="en-US" sz="2800" dirty="0" smtClean="0"/>
              <a:t>brain surgeons. (eminent / imminent)</a:t>
            </a:r>
          </a:p>
          <a:p>
            <a:pPr marL="514350" lvl="0" indent="-514350"/>
            <a:r>
              <a:rPr lang="en-US" sz="2800" dirty="0" smtClean="0"/>
              <a:t>13. I </a:t>
            </a:r>
            <a:r>
              <a:rPr lang="en-US" sz="2800" dirty="0" smtClean="0"/>
              <a:t>wanted to see </a:t>
            </a:r>
            <a:r>
              <a:rPr lang="en-US" sz="2800" dirty="0" err="1" smtClean="0"/>
              <a:t>the________about</a:t>
            </a:r>
            <a:r>
              <a:rPr lang="en-US" sz="2800" dirty="0" smtClean="0"/>
              <a:t> </a:t>
            </a:r>
            <a:r>
              <a:rPr lang="en-US" sz="2800" dirty="0" err="1" smtClean="0"/>
              <a:t>Manet</a:t>
            </a:r>
            <a:r>
              <a:rPr lang="en-US" sz="2800" dirty="0" smtClean="0"/>
              <a:t> in the Prado gallery in Madrid</a:t>
            </a:r>
            <a:r>
              <a:rPr lang="en-US" sz="2800" dirty="0" smtClean="0"/>
              <a:t>. (</a:t>
            </a:r>
            <a:r>
              <a:rPr lang="en-US" sz="2800" dirty="0" smtClean="0"/>
              <a:t>exhibition / expedition)</a:t>
            </a:r>
          </a:p>
          <a:p>
            <a:pPr marL="514350" lvl="0" indent="-514350"/>
            <a:r>
              <a:rPr lang="en-US" sz="2800" dirty="0" smtClean="0"/>
              <a:t>14. A </a:t>
            </a:r>
            <a:r>
              <a:rPr lang="en-US" sz="2800" dirty="0" smtClean="0"/>
              <a:t>recent </a:t>
            </a:r>
            <a:r>
              <a:rPr lang="en-US" sz="2800" dirty="0" err="1" smtClean="0"/>
              <a:t>Spanish_______to</a:t>
            </a:r>
            <a:r>
              <a:rPr lang="en-US" sz="2800" dirty="0" smtClean="0"/>
              <a:t> </a:t>
            </a:r>
            <a:r>
              <a:rPr lang="en-US" sz="2800" dirty="0" smtClean="0"/>
              <a:t>the Antarctic has been collecting data about </a:t>
            </a:r>
            <a:r>
              <a:rPr lang="en-US" sz="2800" dirty="0" smtClean="0"/>
              <a:t>global warming</a:t>
            </a:r>
            <a:r>
              <a:rPr lang="en-US" sz="2800" dirty="0" smtClean="0"/>
              <a:t>. (exhibition / expedition)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10668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15. The </a:t>
            </a:r>
            <a:r>
              <a:rPr lang="en-US" sz="2800" dirty="0" smtClean="0"/>
              <a:t>South Downs, a range of hills running across Sussex, are not very </a:t>
            </a:r>
            <a:r>
              <a:rPr lang="en-US" sz="2800" dirty="0" smtClean="0"/>
              <a:t>_________(</a:t>
            </a:r>
            <a:r>
              <a:rPr lang="en-US" sz="2800" dirty="0" smtClean="0"/>
              <a:t>high / tall</a:t>
            </a:r>
            <a:r>
              <a:rPr lang="en-US" sz="2800" dirty="0" smtClean="0"/>
              <a:t>)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2800" dirty="0" smtClean="0"/>
              <a:t>16. Tom </a:t>
            </a:r>
            <a:r>
              <a:rPr lang="en-US" sz="2800" dirty="0" smtClean="0"/>
              <a:t>Cruise is </a:t>
            </a:r>
            <a:r>
              <a:rPr lang="en-US" sz="2800" dirty="0" err="1" smtClean="0"/>
              <a:t>not__________He's</a:t>
            </a:r>
            <a:r>
              <a:rPr lang="en-US" sz="2800" dirty="0" smtClean="0"/>
              <a:t> </a:t>
            </a:r>
            <a:r>
              <a:rPr lang="en-US" sz="2800" dirty="0" smtClean="0"/>
              <a:t>short. (high / tall)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2800" dirty="0" smtClean="0"/>
              <a:t>17. This </a:t>
            </a:r>
            <a:r>
              <a:rPr lang="en-US" sz="2800" dirty="0" smtClean="0"/>
              <a:t>is </a:t>
            </a:r>
            <a:r>
              <a:rPr lang="en-US" sz="2800" dirty="0" err="1" smtClean="0"/>
              <a:t>an________device</a:t>
            </a:r>
            <a:r>
              <a:rPr lang="en-US" sz="2800" dirty="0" smtClean="0"/>
              <a:t> </a:t>
            </a:r>
            <a:r>
              <a:rPr lang="en-US" sz="2800" dirty="0" smtClean="0"/>
              <a:t>for opening bottles. (ingenious / ingenuous)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2800" dirty="0" smtClean="0"/>
              <a:t>18. Your </a:t>
            </a:r>
            <a:r>
              <a:rPr lang="en-US" sz="2800" dirty="0" smtClean="0"/>
              <a:t>argument </a:t>
            </a:r>
            <a:r>
              <a:rPr lang="en-US" sz="2800" dirty="0" smtClean="0"/>
              <a:t>is_________</a:t>
            </a:r>
            <a:r>
              <a:rPr lang="en-US" sz="2800" dirty="0" smtClean="0"/>
              <a:t>	Just tell me why you are in </a:t>
            </a:r>
            <a:r>
              <a:rPr lang="en-US" sz="2800" dirty="0" err="1" smtClean="0"/>
              <a:t>favour</a:t>
            </a:r>
            <a:r>
              <a:rPr lang="en-US" sz="2800" dirty="0" smtClean="0"/>
              <a:t> of a military solution</a:t>
            </a:r>
            <a:r>
              <a:rPr lang="en-US" sz="2800" dirty="0" smtClean="0"/>
              <a:t>. (</a:t>
            </a:r>
            <a:r>
              <a:rPr lang="en-US" sz="2800" dirty="0" smtClean="0"/>
              <a:t>irrelevant / irreverent)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2800" dirty="0" smtClean="0"/>
              <a:t>19. If </a:t>
            </a:r>
            <a:r>
              <a:rPr lang="en-US" sz="2800" dirty="0" smtClean="0"/>
              <a:t>you want to be a champion, you have </a:t>
            </a:r>
            <a:r>
              <a:rPr lang="en-US" sz="2800" dirty="0" smtClean="0"/>
              <a:t>to_______</a:t>
            </a:r>
            <a:r>
              <a:rPr lang="en-US" sz="2800" dirty="0" smtClean="0"/>
              <a:t>	everyday. (practice / </a:t>
            </a:r>
            <a:r>
              <a:rPr lang="en-US" sz="2800" dirty="0" err="1" smtClean="0"/>
              <a:t>practise</a:t>
            </a:r>
            <a:r>
              <a:rPr lang="en-US" sz="2800" dirty="0" smtClean="0"/>
              <a:t>)</a:t>
            </a:r>
          </a:p>
          <a:p>
            <a:pPr lvl="0"/>
            <a:endParaRPr lang="en-US" sz="1200" dirty="0" smtClean="0"/>
          </a:p>
          <a:p>
            <a:pPr lvl="0"/>
            <a:r>
              <a:rPr lang="en-US" sz="2800" dirty="0" smtClean="0"/>
              <a:t>20. Learning </a:t>
            </a:r>
            <a:r>
              <a:rPr lang="en-US" sz="2800" dirty="0" smtClean="0"/>
              <a:t>to dance the salsa is a question of going to classes and lots of </a:t>
            </a:r>
            <a:r>
              <a:rPr lang="en-US" sz="2800" dirty="0" smtClean="0"/>
              <a:t>_________ (</a:t>
            </a:r>
            <a:r>
              <a:rPr lang="en-US" sz="2800" dirty="0" smtClean="0"/>
              <a:t>practice / </a:t>
            </a:r>
            <a:r>
              <a:rPr lang="en-US" sz="2800" dirty="0" err="1" smtClean="0"/>
              <a:t>practise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1021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/>
            <a:r>
              <a:rPr lang="en-US" sz="2800" dirty="0" smtClean="0"/>
              <a:t>Answers: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Do </a:t>
            </a:r>
            <a:r>
              <a:rPr lang="en-US" sz="2800" dirty="0" smtClean="0"/>
              <a:t>you </a:t>
            </a:r>
            <a:r>
              <a:rPr lang="en-US" sz="2800" u="sng" dirty="0" smtClean="0"/>
              <a:t>accept </a:t>
            </a:r>
            <a:r>
              <a:rPr lang="en-US" sz="2800" dirty="0" smtClean="0"/>
              <a:t>payment by credit card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Everybody turned up at Fiona's party </a:t>
            </a:r>
            <a:r>
              <a:rPr lang="en-US" sz="2800" u="sng" dirty="0" smtClean="0"/>
              <a:t>except</a:t>
            </a:r>
            <a:r>
              <a:rPr lang="en-US" sz="2800" dirty="0" smtClean="0"/>
              <a:t> her </a:t>
            </a:r>
            <a:r>
              <a:rPr lang="en-US" sz="2800" dirty="0" smtClean="0"/>
              <a:t>ex boy friend.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u="sng" dirty="0" smtClean="0"/>
              <a:t>effect</a:t>
            </a:r>
            <a:r>
              <a:rPr lang="en-US" sz="2800" dirty="0" smtClean="0"/>
              <a:t> did the high altitude have on you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Did the high altitude </a:t>
            </a:r>
            <a:r>
              <a:rPr lang="en-US" sz="2800" u="sng" dirty="0" smtClean="0"/>
              <a:t>affect</a:t>
            </a:r>
            <a:r>
              <a:rPr lang="en-US" sz="2800" dirty="0" smtClean="0"/>
              <a:t> you when you were in </a:t>
            </a:r>
            <a:r>
              <a:rPr lang="en-US" sz="2800" dirty="0" smtClean="0"/>
              <a:t>Quito?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She gave me some excellent </a:t>
            </a:r>
            <a:r>
              <a:rPr lang="en-US" sz="2800" u="sng" dirty="0" smtClean="0"/>
              <a:t>advice</a:t>
            </a:r>
            <a:r>
              <a:rPr lang="en-US" sz="2800" dirty="0" smtClean="0"/>
              <a:t> about my </a:t>
            </a:r>
            <a:r>
              <a:rPr lang="en-US" sz="2800" dirty="0" smtClean="0"/>
              <a:t>girlfriend.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I </a:t>
            </a:r>
            <a:r>
              <a:rPr lang="en-US" sz="2800" u="sng" dirty="0" smtClean="0"/>
              <a:t>advise</a:t>
            </a:r>
            <a:r>
              <a:rPr lang="en-US" sz="2800" dirty="0" smtClean="0"/>
              <a:t> you not to get involved in Sandra and Mike's problems.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We need to find something to </a:t>
            </a:r>
            <a:r>
              <a:rPr lang="en-US" sz="2800" u="sng" dirty="0" smtClean="0"/>
              <a:t>complement</a:t>
            </a:r>
            <a:r>
              <a:rPr lang="en-US" sz="2800" dirty="0" smtClean="0"/>
              <a:t> the curtains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She got annoyed with me because I didn't </a:t>
            </a:r>
            <a:r>
              <a:rPr lang="en-US" sz="2800" u="sng" dirty="0" smtClean="0"/>
              <a:t>compliment</a:t>
            </a:r>
            <a:r>
              <a:rPr lang="en-US" sz="2800" dirty="0" smtClean="0"/>
              <a:t> her on her new hair style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Don't tell anyone about my promotion. I want to be as </a:t>
            </a:r>
            <a:r>
              <a:rPr lang="en-US" sz="2800" u="sng" dirty="0" smtClean="0"/>
              <a:t>discreet </a:t>
            </a:r>
            <a:r>
              <a:rPr lang="en-US" sz="2800" dirty="0" smtClean="0"/>
              <a:t>about it as possible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Catalan and </a:t>
            </a:r>
            <a:r>
              <a:rPr lang="en-US" sz="2800" dirty="0" smtClean="0"/>
              <a:t>Valencia </a:t>
            </a:r>
            <a:r>
              <a:rPr lang="en-US" sz="2800" dirty="0" smtClean="0"/>
              <a:t>are not </a:t>
            </a:r>
            <a:r>
              <a:rPr lang="en-US" sz="2800" u="sng" dirty="0" smtClean="0"/>
              <a:t>discrete</a:t>
            </a:r>
            <a:r>
              <a:rPr lang="en-US" sz="2800" dirty="0" smtClean="0"/>
              <a:t> languages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11582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11. The </a:t>
            </a:r>
            <a:r>
              <a:rPr lang="en-US" sz="2800" dirty="0" smtClean="0"/>
              <a:t>weather forecast says that </a:t>
            </a:r>
            <a:r>
              <a:rPr lang="en-US" sz="2800" dirty="0" smtClean="0"/>
              <a:t>rain is </a:t>
            </a:r>
            <a:r>
              <a:rPr lang="en-US" sz="2800" u="sng" dirty="0" smtClean="0"/>
              <a:t>imminent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 lvl="0"/>
            <a:r>
              <a:rPr lang="en-US" sz="2800" dirty="0" smtClean="0"/>
              <a:t>12. Professor </a:t>
            </a:r>
            <a:r>
              <a:rPr lang="en-US" sz="2800" dirty="0" err="1" smtClean="0"/>
              <a:t>Pachorro</a:t>
            </a:r>
            <a:r>
              <a:rPr lang="en-US" sz="2800" dirty="0" smtClean="0"/>
              <a:t> is very </a:t>
            </a:r>
            <a:r>
              <a:rPr lang="en-US" sz="2800" u="sng" dirty="0" smtClean="0"/>
              <a:t>eminent</a:t>
            </a:r>
            <a:r>
              <a:rPr lang="en-US" sz="2800" dirty="0" smtClean="0"/>
              <a:t> among </a:t>
            </a:r>
            <a:r>
              <a:rPr lang="en-US" sz="2800" dirty="0" smtClean="0"/>
              <a:t>brain </a:t>
            </a:r>
            <a:r>
              <a:rPr lang="en-US" sz="2800" dirty="0" smtClean="0"/>
              <a:t>surgeons. </a:t>
            </a:r>
          </a:p>
          <a:p>
            <a:pPr lvl="0"/>
            <a:r>
              <a:rPr lang="en-US" sz="2800" dirty="0" smtClean="0"/>
              <a:t>13. I </a:t>
            </a:r>
            <a:r>
              <a:rPr lang="en-US" sz="2800" dirty="0" smtClean="0"/>
              <a:t>wanted to see the </a:t>
            </a:r>
            <a:r>
              <a:rPr lang="en-US" sz="2800" u="sng" dirty="0" smtClean="0"/>
              <a:t>exhibition</a:t>
            </a:r>
            <a:r>
              <a:rPr lang="en-US" sz="2800" dirty="0" smtClean="0"/>
              <a:t> about </a:t>
            </a:r>
            <a:r>
              <a:rPr lang="en-US" sz="2800" dirty="0" err="1" smtClean="0"/>
              <a:t>Manet</a:t>
            </a:r>
            <a:r>
              <a:rPr lang="en-US" sz="2800" dirty="0" smtClean="0"/>
              <a:t> in the Prado gallery in Madrid. </a:t>
            </a:r>
          </a:p>
          <a:p>
            <a:pPr lvl="0"/>
            <a:r>
              <a:rPr lang="en-US" sz="2800" dirty="0" smtClean="0"/>
              <a:t>14. A </a:t>
            </a:r>
            <a:r>
              <a:rPr lang="en-US" sz="2800" dirty="0" smtClean="0"/>
              <a:t>recent Spanish </a:t>
            </a:r>
            <a:r>
              <a:rPr lang="en-US" sz="2800" u="sng" dirty="0" smtClean="0"/>
              <a:t>expedition</a:t>
            </a:r>
            <a:r>
              <a:rPr lang="en-US" sz="2800" dirty="0" smtClean="0"/>
              <a:t> to the Antarctic has been collecting data about global warming. </a:t>
            </a:r>
          </a:p>
          <a:p>
            <a:pPr lvl="0"/>
            <a:r>
              <a:rPr lang="en-US" sz="2800" dirty="0" smtClean="0"/>
              <a:t>15. The </a:t>
            </a:r>
            <a:r>
              <a:rPr lang="en-US" sz="2800" dirty="0" smtClean="0"/>
              <a:t>South Downs, a range of hills running across Sussex, are not very </a:t>
            </a:r>
            <a:r>
              <a:rPr lang="en-US" sz="2800" u="sng" dirty="0" smtClean="0"/>
              <a:t>high</a:t>
            </a:r>
            <a:r>
              <a:rPr lang="en-US" sz="2800" dirty="0" smtClean="0"/>
              <a:t>. </a:t>
            </a:r>
          </a:p>
          <a:p>
            <a:pPr lvl="0"/>
            <a:r>
              <a:rPr lang="en-US" sz="2800" dirty="0" smtClean="0"/>
              <a:t>16. Tom </a:t>
            </a:r>
            <a:r>
              <a:rPr lang="en-US" sz="2800" dirty="0" smtClean="0"/>
              <a:t>Cruise is not </a:t>
            </a:r>
            <a:r>
              <a:rPr lang="en-US" sz="2800" u="sng" dirty="0" smtClean="0"/>
              <a:t>tall</a:t>
            </a:r>
            <a:r>
              <a:rPr lang="en-US" sz="2800" dirty="0" smtClean="0"/>
              <a:t>. He's </a:t>
            </a:r>
            <a:r>
              <a:rPr lang="en-US" sz="2800" dirty="0" smtClean="0"/>
              <a:t>short. </a:t>
            </a:r>
            <a:endParaRPr lang="en-US" sz="2800" dirty="0" smtClean="0"/>
          </a:p>
          <a:p>
            <a:pPr lvl="0"/>
            <a:r>
              <a:rPr lang="en-US" sz="2800" dirty="0" smtClean="0"/>
              <a:t>17. This </a:t>
            </a:r>
            <a:r>
              <a:rPr lang="en-US" sz="2800" dirty="0" smtClean="0"/>
              <a:t>is an </a:t>
            </a:r>
            <a:r>
              <a:rPr lang="en-US" sz="2800" u="sng" dirty="0" smtClean="0"/>
              <a:t>ingenious</a:t>
            </a:r>
            <a:r>
              <a:rPr lang="en-US" sz="2800" dirty="0" smtClean="0"/>
              <a:t> device for opening bottles. </a:t>
            </a:r>
          </a:p>
          <a:p>
            <a:pPr lvl="0"/>
            <a:r>
              <a:rPr lang="en-US" sz="2800" dirty="0" smtClean="0"/>
              <a:t>18. Your </a:t>
            </a:r>
            <a:r>
              <a:rPr lang="en-US" sz="2800" dirty="0" smtClean="0"/>
              <a:t>argument is </a:t>
            </a:r>
            <a:r>
              <a:rPr lang="en-US" sz="2800" u="sng" dirty="0" smtClean="0"/>
              <a:t>irrelevant</a:t>
            </a:r>
            <a:r>
              <a:rPr lang="en-US" sz="2800" dirty="0" smtClean="0"/>
              <a:t>. Just tell me why you are in </a:t>
            </a:r>
            <a:r>
              <a:rPr lang="en-US" sz="2800" dirty="0" err="1" smtClean="0"/>
              <a:t>favour</a:t>
            </a:r>
            <a:r>
              <a:rPr lang="en-US" sz="2800" dirty="0" smtClean="0"/>
              <a:t> of a military solution. </a:t>
            </a:r>
          </a:p>
          <a:p>
            <a:pPr lvl="0"/>
            <a:r>
              <a:rPr lang="en-US" sz="2800" dirty="0" smtClean="0"/>
              <a:t>19. If </a:t>
            </a:r>
            <a:r>
              <a:rPr lang="en-US" sz="2800" dirty="0" smtClean="0"/>
              <a:t>you want to be a champion, you have to </a:t>
            </a:r>
            <a:r>
              <a:rPr lang="en-US" sz="2800" u="sng" dirty="0" err="1" smtClean="0"/>
              <a:t>practise</a:t>
            </a:r>
            <a:r>
              <a:rPr lang="en-US" sz="2800" dirty="0" smtClean="0"/>
              <a:t> everyday. </a:t>
            </a:r>
          </a:p>
          <a:p>
            <a:pPr lvl="0"/>
            <a:r>
              <a:rPr lang="en-US" sz="2800" dirty="0" smtClean="0"/>
              <a:t>20. Learning </a:t>
            </a:r>
            <a:r>
              <a:rPr lang="en-US" sz="2800" dirty="0" smtClean="0"/>
              <a:t>to dance the salsa is a question of going to classes and lots of </a:t>
            </a:r>
            <a:r>
              <a:rPr lang="en-US" sz="2800" u="sng" dirty="0" smtClean="0"/>
              <a:t>practice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7CCB77-98E2-81AD-25F3-42D7968B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09600"/>
            <a:ext cx="96774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dirty="0" smtClean="0"/>
              <a:t>an </a:t>
            </a:r>
            <a:r>
              <a:rPr lang="en-US" sz="3000" dirty="0" smtClean="0"/>
              <a:t>arm and a </a:t>
            </a:r>
            <a:r>
              <a:rPr lang="en-US" sz="3000" dirty="0" smtClean="0"/>
              <a:t>leg</a:t>
            </a:r>
            <a:endParaRPr lang="en-US" sz="3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dirty="0" smtClean="0"/>
              <a:t>touch </a:t>
            </a:r>
            <a:r>
              <a:rPr lang="en-US" sz="3000" dirty="0" smtClean="0"/>
              <a:t>and </a:t>
            </a:r>
            <a:r>
              <a:rPr lang="en-US" sz="3000" dirty="0" smtClean="0"/>
              <a:t>go</a:t>
            </a:r>
            <a:endParaRPr lang="en-US" sz="3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dirty="0" smtClean="0"/>
              <a:t>high </a:t>
            </a:r>
            <a:r>
              <a:rPr lang="en-US" sz="3000" dirty="0" smtClean="0"/>
              <a:t>and </a:t>
            </a:r>
            <a:r>
              <a:rPr lang="en-US" sz="3000" dirty="0" smtClean="0"/>
              <a:t>dry</a:t>
            </a:r>
            <a:endParaRPr lang="en-US" sz="3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dirty="0" smtClean="0"/>
              <a:t>to </a:t>
            </a:r>
            <a:r>
              <a:rPr lang="en-US" sz="3000" dirty="0" smtClean="0"/>
              <a:t>and </a:t>
            </a:r>
            <a:r>
              <a:rPr lang="en-US" sz="3000" dirty="0" smtClean="0"/>
              <a:t>fro</a:t>
            </a:r>
            <a:endParaRPr lang="en-US" sz="3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dirty="0" smtClean="0"/>
              <a:t>thick </a:t>
            </a:r>
            <a:r>
              <a:rPr lang="en-US" sz="3000" dirty="0" smtClean="0"/>
              <a:t>and </a:t>
            </a:r>
            <a:r>
              <a:rPr lang="en-US" sz="3000" dirty="0" smtClean="0"/>
              <a:t>thin</a:t>
            </a:r>
            <a:endParaRPr lang="en-US" sz="3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dirty="0" smtClean="0"/>
              <a:t>flesh </a:t>
            </a:r>
            <a:r>
              <a:rPr lang="en-US" sz="3000" dirty="0" smtClean="0"/>
              <a:t>and </a:t>
            </a:r>
            <a:r>
              <a:rPr lang="en-US" sz="3000" dirty="0" smtClean="0"/>
              <a:t>blood</a:t>
            </a:r>
            <a:endParaRPr lang="en-US" sz="3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dirty="0" smtClean="0"/>
              <a:t>kith </a:t>
            </a:r>
            <a:r>
              <a:rPr lang="en-US" sz="3000" dirty="0" smtClean="0"/>
              <a:t>and </a:t>
            </a:r>
            <a:r>
              <a:rPr lang="en-US" sz="3000" dirty="0" smtClean="0"/>
              <a:t>kin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39850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14400"/>
            <a:ext cx="10668000" cy="486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kiss </a:t>
            </a:r>
            <a:r>
              <a:rPr lang="en-US" sz="3000" dirty="0" smtClean="0"/>
              <a:t>and make </a:t>
            </a:r>
            <a:r>
              <a:rPr lang="en-US" sz="3000" dirty="0" smtClean="0"/>
              <a:t>up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meat </a:t>
            </a:r>
            <a:r>
              <a:rPr lang="en-US" sz="3000" dirty="0" smtClean="0"/>
              <a:t>and potatoes</a:t>
            </a:r>
            <a:endParaRPr lang="en-US" sz="3000" dirty="0" smtClean="0"/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Salt </a:t>
            </a:r>
            <a:r>
              <a:rPr lang="en-US" sz="3000" dirty="0" smtClean="0"/>
              <a:t>and pepper</a:t>
            </a:r>
            <a:r>
              <a:rPr lang="en-US" sz="3000" dirty="0" smtClean="0"/>
              <a:t>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Knife and fork</a:t>
            </a:r>
            <a:r>
              <a:rPr lang="en-US" sz="3000" dirty="0" smtClean="0"/>
              <a:t>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Husband and </a:t>
            </a:r>
            <a:r>
              <a:rPr lang="en-US" sz="3000" dirty="0" smtClean="0"/>
              <a:t>Wife.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Ladies and </a:t>
            </a:r>
            <a:r>
              <a:rPr lang="en-US" sz="3000" dirty="0" smtClean="0"/>
              <a:t>Gentlemen.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Cup and </a:t>
            </a:r>
            <a:r>
              <a:rPr lang="en-US" sz="3000" dirty="0" smtClean="0"/>
              <a:t>Saucer.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5283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85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85800"/>
            <a:ext cx="9220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Boys and girls</a:t>
            </a:r>
            <a:r>
              <a:rPr lang="en-US" sz="3000" dirty="0" smtClean="0"/>
              <a:t>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Bride </a:t>
            </a:r>
            <a:r>
              <a:rPr lang="en-US" sz="3000" dirty="0" smtClean="0"/>
              <a:t>and groom.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Milk and cookies.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Bow and arrow.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Needle and Thread.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Peanut butter and jelly.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Rock and Roll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455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A1A44B-EE1C-2D19-0967-2E6AD6A8A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762000"/>
            <a:ext cx="9906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/>
            <a:r>
              <a:rPr lang="en-US" sz="3000" dirty="0" smtClean="0"/>
              <a:t>	Select </a:t>
            </a:r>
            <a:r>
              <a:rPr lang="en-US" sz="3000" dirty="0" smtClean="0"/>
              <a:t>the word-pair in which the two words are related in the same way as the two words in the following word-pair. </a:t>
            </a:r>
            <a:endParaRPr lang="en-US" sz="3000" dirty="0" smtClean="0"/>
          </a:p>
          <a:p>
            <a:pPr marL="609600" indent="-609600"/>
            <a:endParaRPr lang="en-US" sz="3000" dirty="0" smtClean="0"/>
          </a:p>
          <a:p>
            <a:pPr marL="609600" indent="-609600"/>
            <a:r>
              <a:rPr lang="en-US" sz="3000" dirty="0" smtClean="0"/>
              <a:t>1. Dog </a:t>
            </a:r>
            <a:r>
              <a:rPr lang="en-US" sz="3000" dirty="0" smtClean="0"/>
              <a:t>: Kennel </a:t>
            </a:r>
            <a:endParaRPr lang="en-US" sz="3000" dirty="0" smtClean="0"/>
          </a:p>
          <a:p>
            <a:pPr marL="609600" indent="-609600"/>
            <a:endParaRPr lang="en-US" sz="30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000" dirty="0" smtClean="0"/>
              <a:t>Goat </a:t>
            </a:r>
            <a:r>
              <a:rPr lang="en-US" sz="3000" dirty="0" smtClean="0"/>
              <a:t>: Nest </a:t>
            </a:r>
            <a:endParaRPr lang="en-US" sz="30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000" dirty="0" smtClean="0"/>
              <a:t>Chicken </a:t>
            </a:r>
            <a:r>
              <a:rPr lang="en-US" sz="3000" dirty="0" smtClean="0"/>
              <a:t>: Coop </a:t>
            </a:r>
            <a:endParaRPr lang="en-US" sz="30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000" dirty="0" smtClean="0"/>
              <a:t>Pig </a:t>
            </a:r>
            <a:r>
              <a:rPr lang="en-US" sz="3000" dirty="0" smtClean="0"/>
              <a:t>: Burrow </a:t>
            </a:r>
            <a:endParaRPr lang="en-US" sz="30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000" dirty="0" smtClean="0"/>
              <a:t>Fox </a:t>
            </a:r>
            <a:r>
              <a:rPr lang="en-US" sz="3000" dirty="0" smtClean="0"/>
              <a:t>: </a:t>
            </a:r>
            <a:r>
              <a:rPr lang="en-US" sz="3000" dirty="0" smtClean="0"/>
              <a:t>Cave</a:t>
            </a:r>
          </a:p>
        </p:txBody>
      </p:sp>
    </p:spTree>
    <p:extLst>
      <p:ext uri="{BB962C8B-B14F-4D97-AF65-F5344CB8AC3E}">
        <p14:creationId xmlns:p14="http://schemas.microsoft.com/office/powerpoint/2010/main" xmlns="" val="314688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F794CDF-D833-E307-2686-55719CE2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219200"/>
            <a:ext cx="9982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Correct Answer - Option 2 : Chicken : Coop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The </a:t>
            </a:r>
            <a:r>
              <a:rPr lang="en-US" sz="3000" dirty="0" smtClean="0"/>
              <a:t>logic that follows here is : Kennel is the shelter of dogs.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Similarly</a:t>
            </a:r>
            <a:r>
              <a:rPr lang="en-US" sz="3000" dirty="0" smtClean="0"/>
              <a:t>, Coop is the shelter of chicken.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Hence</a:t>
            </a:r>
            <a:r>
              <a:rPr lang="en-US" sz="3000" dirty="0" smtClean="0"/>
              <a:t>, the correct answer is "Chicken : </a:t>
            </a:r>
            <a:r>
              <a:rPr lang="en-US" sz="3000" dirty="0" smtClean="0"/>
              <a:t>Coop“.</a:t>
            </a:r>
            <a:endParaRPr lang="en-IN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518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xmlns="" id="{A714BEC8-8E71-9AD6-024A-040FC3C72DBE}"/>
              </a:ext>
            </a:extLst>
          </p:cNvPr>
          <p:cNvSpPr txBox="1"/>
          <p:nvPr/>
        </p:nvSpPr>
        <p:spPr>
          <a:xfrm>
            <a:off x="562768" y="1720840"/>
            <a:ext cx="110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D03328-C417-4731-FCF7-FD35C4D0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295400"/>
            <a:ext cx="9753600" cy="371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2. Birds </a:t>
            </a:r>
            <a:r>
              <a:rPr lang="en-US" sz="3000" dirty="0" smtClean="0"/>
              <a:t>: Ornithology </a:t>
            </a:r>
            <a:endParaRPr lang="en-US" sz="3000" dirty="0" smtClean="0"/>
          </a:p>
          <a:p>
            <a:endParaRPr lang="en-US" sz="3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Animals </a:t>
            </a:r>
            <a:r>
              <a:rPr lang="en-US" sz="3000" dirty="0" smtClean="0"/>
              <a:t>: Botany 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Earth </a:t>
            </a:r>
            <a:r>
              <a:rPr lang="en-US" sz="3000" dirty="0" smtClean="0"/>
              <a:t>: Geology 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Minerals </a:t>
            </a:r>
            <a:r>
              <a:rPr lang="en-US" sz="3000" dirty="0" smtClean="0"/>
              <a:t>: Meteorology 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/>
              <a:t>Artifacts </a:t>
            </a:r>
            <a:r>
              <a:rPr lang="en-US" sz="3000" dirty="0" smtClean="0"/>
              <a:t>: </a:t>
            </a:r>
            <a:r>
              <a:rPr lang="en-US" sz="3000" dirty="0" smtClean="0"/>
              <a:t>Hematology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42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1533</Words>
  <Application>Microsoft Office PowerPoint</Application>
  <PresentationFormat>Custom</PresentationFormat>
  <Paragraphs>266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Times New Roman</vt:lpstr>
      <vt:lpstr>Segoe UI</vt:lpstr>
      <vt:lpstr>Wingdings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HOME</cp:lastModifiedBy>
  <cp:revision>438</cp:revision>
  <dcterms:created xsi:type="dcterms:W3CDTF">2006-08-16T00:00:00Z</dcterms:created>
  <dcterms:modified xsi:type="dcterms:W3CDTF">2023-10-26T16:46:21Z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