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1" r:id="rId2"/>
    <p:sldId id="448" r:id="rId3"/>
    <p:sldId id="433" r:id="rId4"/>
    <p:sldId id="434" r:id="rId5"/>
    <p:sldId id="427" r:id="rId6"/>
    <p:sldId id="428" r:id="rId7"/>
    <p:sldId id="449" r:id="rId8"/>
    <p:sldId id="450" r:id="rId9"/>
    <p:sldId id="435" r:id="rId10"/>
    <p:sldId id="431" r:id="rId11"/>
    <p:sldId id="436" r:id="rId12"/>
    <p:sldId id="424" r:id="rId13"/>
    <p:sldId id="429" r:id="rId14"/>
    <p:sldId id="425" r:id="rId15"/>
    <p:sldId id="422" r:id="rId16"/>
    <p:sldId id="430" r:id="rId17"/>
    <p:sldId id="426" r:id="rId18"/>
    <p:sldId id="432" r:id="rId19"/>
    <p:sldId id="437" r:id="rId20"/>
    <p:sldId id="443" r:id="rId21"/>
    <p:sldId id="289" r:id="rId22"/>
  </p:sldIdLst>
  <p:sldSz cx="12192000" cy="6858000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Nunito Sans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9599" autoAdjust="0"/>
  </p:normalViewPr>
  <p:slideViewPr>
    <p:cSldViewPr>
      <p:cViewPr varScale="1">
        <p:scale>
          <a:sx n="65" d="100"/>
          <a:sy n="65" d="100"/>
        </p:scale>
        <p:origin x="-726" y="-108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8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794CDF-D833-E307-2686-55719CE2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219200"/>
            <a:ext cx="998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B</a:t>
            </a:r>
            <a:r>
              <a:rPr lang="en-US" sz="3000" dirty="0" smtClean="0"/>
              <a:t>. The much-hated bill sparked off a wave of public ________which could </a:t>
            </a:r>
            <a:r>
              <a:rPr lang="en-US" sz="3000" dirty="0" err="1" smtClean="0"/>
              <a:t>not_________by</a:t>
            </a:r>
            <a:r>
              <a:rPr lang="en-US" sz="3000" dirty="0" smtClean="0"/>
              <a:t> the concessions the British announced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pPr>
              <a:buFont typeface="+mj-lt"/>
              <a:buAutoNum type="arabicPeriod"/>
            </a:pPr>
            <a:r>
              <a:rPr lang="en-US" sz="3000" dirty="0" smtClean="0"/>
              <a:t>enthusiasm…dampened</a:t>
            </a:r>
          </a:p>
          <a:p>
            <a:pPr>
              <a:buFont typeface="+mj-lt"/>
              <a:buAutoNum type="arabicPeriod"/>
            </a:pPr>
            <a:r>
              <a:rPr lang="en-US" sz="3000" dirty="0" err="1" smtClean="0"/>
              <a:t>clamour</a:t>
            </a:r>
            <a:r>
              <a:rPr lang="en-US" sz="3000" dirty="0" smtClean="0"/>
              <a:t>…misled</a:t>
            </a:r>
          </a:p>
          <a:p>
            <a:pPr>
              <a:buFont typeface="+mj-lt"/>
              <a:buAutoNum type="arabicPeriod"/>
            </a:pPr>
            <a:r>
              <a:rPr lang="en-US" sz="3000" dirty="0" smtClean="0"/>
              <a:t>curiosity…complemented</a:t>
            </a:r>
          </a:p>
          <a:p>
            <a:pPr>
              <a:buFont typeface="+mj-lt"/>
              <a:buAutoNum type="arabicPeriod"/>
            </a:pPr>
            <a:r>
              <a:rPr lang="en-US" sz="3000" dirty="0" smtClean="0"/>
              <a:t>adoration…channelized</a:t>
            </a:r>
          </a:p>
          <a:p>
            <a:pPr>
              <a:buFont typeface="+mj-lt"/>
              <a:buAutoNum type="arabicPeriod"/>
            </a:pPr>
            <a:r>
              <a:rPr lang="en-US" sz="3000" dirty="0" smtClean="0"/>
              <a:t>discontent…abated</a:t>
            </a:r>
            <a:endParaRPr lang="en-US" sz="3000" b="0" i="0" dirty="0"/>
          </a:p>
        </p:txBody>
      </p:sp>
    </p:spTree>
    <p:extLst>
      <p:ext uri="{BB962C8B-B14F-4D97-AF65-F5344CB8AC3E}">
        <p14:creationId xmlns="" xmlns:p14="http://schemas.microsoft.com/office/powerpoint/2010/main" val="11518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A714BEC8-8E71-9AD6-024A-040FC3C72DBE}"/>
              </a:ext>
            </a:extLst>
          </p:cNvPr>
          <p:cNvSpPr txBox="1"/>
          <p:nvPr/>
        </p:nvSpPr>
        <p:spPr>
          <a:xfrm>
            <a:off x="562768" y="1720840"/>
            <a:ext cx="110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F6FB68A-9617-FADF-8EEC-9CC15B530764}"/>
              </a:ext>
            </a:extLst>
          </p:cNvPr>
          <p:cNvSpPr/>
          <p:nvPr/>
        </p:nvSpPr>
        <p:spPr>
          <a:xfrm>
            <a:off x="1752600" y="200035"/>
            <a:ext cx="7848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Answers 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D03328-C417-4731-FCF7-FD35C4D0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990600"/>
            <a:ext cx="1059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000" dirty="0" smtClean="0"/>
              <a:t>We </a:t>
            </a:r>
            <a:r>
              <a:rPr lang="en-US" sz="3000" dirty="0" smtClean="0"/>
              <a:t>need a positive word with a “life saving”-like meaning.  Choices </a:t>
            </a:r>
            <a:r>
              <a:rPr lang="en-US" sz="3000" dirty="0" smtClean="0"/>
              <a:t>3, 4, </a:t>
            </a:r>
            <a:r>
              <a:rPr lang="en-US" sz="3000" dirty="0" smtClean="0"/>
              <a:t>and </a:t>
            </a:r>
            <a:r>
              <a:rPr lang="en-US" sz="3000" dirty="0" smtClean="0"/>
              <a:t>5 </a:t>
            </a:r>
            <a:r>
              <a:rPr lang="en-US" sz="3000" dirty="0" smtClean="0"/>
              <a:t>are negative and are ruled out.  You may be unaware of </a:t>
            </a:r>
            <a:r>
              <a:rPr lang="en-US" sz="3000" i="1" dirty="0" smtClean="0"/>
              <a:t>remedial </a:t>
            </a:r>
            <a:r>
              <a:rPr lang="en-US" sz="3000" dirty="0" smtClean="0"/>
              <a:t>but you know that “</a:t>
            </a:r>
            <a:r>
              <a:rPr lang="en-US" sz="3000" dirty="0" err="1" smtClean="0"/>
              <a:t>flavouring</a:t>
            </a:r>
            <a:r>
              <a:rPr lang="en-US" sz="3000" dirty="0" smtClean="0"/>
              <a:t>” doesn’t mean anything like </a:t>
            </a:r>
            <a:r>
              <a:rPr lang="en-US" sz="3000" i="1" dirty="0" smtClean="0"/>
              <a:t>life saving</a:t>
            </a:r>
            <a:r>
              <a:rPr lang="en-US" sz="3000" i="1" dirty="0" smtClean="0"/>
              <a:t>. </a:t>
            </a:r>
            <a:r>
              <a:rPr lang="en-US" sz="3000" dirty="0" smtClean="0"/>
              <a:t>Therefore</a:t>
            </a:r>
            <a:r>
              <a:rPr lang="en-US" sz="3000" i="1" dirty="0" smtClean="0"/>
              <a:t>, </a:t>
            </a:r>
            <a:r>
              <a:rPr lang="en-US" sz="3000" dirty="0" smtClean="0"/>
              <a:t>the answer is </a:t>
            </a:r>
            <a:r>
              <a:rPr lang="en-US" sz="3000" i="1" dirty="0" smtClean="0"/>
              <a:t>remedial</a:t>
            </a:r>
            <a:r>
              <a:rPr lang="en-US" sz="3000" dirty="0" smtClean="0"/>
              <a:t>.</a:t>
            </a:r>
          </a:p>
          <a:p>
            <a:pPr marL="514350" indent="-514350">
              <a:buAutoNum type="alphaUcPeriod"/>
            </a:pPr>
            <a:endParaRPr lang="en-US" sz="3000" dirty="0" smtClean="0"/>
          </a:p>
          <a:p>
            <a:pPr marL="514350" indent="-514350">
              <a:buAutoNum type="alphaUcPeriod"/>
            </a:pPr>
            <a:r>
              <a:rPr lang="en-US" sz="3000" i="1" dirty="0" smtClean="0"/>
              <a:t>Much-hated </a:t>
            </a:r>
            <a:r>
              <a:rPr lang="en-US" sz="3000" dirty="0" smtClean="0"/>
              <a:t>indicates a negative choice for the first blank indicating </a:t>
            </a:r>
            <a:r>
              <a:rPr lang="en-US" sz="3000" i="1" dirty="0" smtClean="0"/>
              <a:t>anger</a:t>
            </a:r>
            <a:r>
              <a:rPr lang="en-US" sz="3000" dirty="0" smtClean="0"/>
              <a:t> or </a:t>
            </a:r>
            <a:r>
              <a:rPr lang="en-US" sz="3000" i="1" dirty="0" smtClean="0"/>
              <a:t>protest</a:t>
            </a:r>
            <a:r>
              <a:rPr lang="en-US" sz="3000" dirty="0" smtClean="0"/>
              <a:t> here.  The second one needs harder thinking; even the British concessions did not “lessen” the public anger.  Once you are clear about the word </a:t>
            </a:r>
            <a:r>
              <a:rPr lang="en-US" sz="3000" b="1" dirty="0" smtClean="0"/>
              <a:t>SHADES</a:t>
            </a:r>
            <a:r>
              <a:rPr lang="en-US" sz="3000" dirty="0" smtClean="0"/>
              <a:t> needed, find the words similar to the ones you had visualized.</a:t>
            </a:r>
            <a:endParaRPr lang="en-IN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33400"/>
            <a:ext cx="10439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Q.1: Suresh’s skin was ______ to burn if he spent too much time in the sun.</a:t>
            </a:r>
          </a:p>
          <a:p>
            <a:r>
              <a:rPr lang="en-US" sz="3000" dirty="0" smtClean="0"/>
              <a:t>(</a:t>
            </a:r>
            <a:r>
              <a:rPr lang="en-US" sz="3000" dirty="0" err="1" smtClean="0"/>
              <a:t>i</a:t>
            </a:r>
            <a:r>
              <a:rPr lang="en-US" sz="3000" dirty="0" smtClean="0"/>
              <a:t>)   Prone</a:t>
            </a:r>
          </a:p>
          <a:p>
            <a:r>
              <a:rPr lang="en-US" sz="3000" dirty="0" smtClean="0"/>
              <a:t>(ii)  Eminent</a:t>
            </a:r>
          </a:p>
          <a:p>
            <a:r>
              <a:rPr lang="en-US" sz="3000" dirty="0" smtClean="0"/>
              <a:t>(iii) Erect</a:t>
            </a:r>
          </a:p>
          <a:p>
            <a:r>
              <a:rPr lang="en-US" sz="3000" dirty="0" smtClean="0"/>
              <a:t>(iv) </a:t>
            </a:r>
            <a:r>
              <a:rPr lang="en-US" sz="3000" dirty="0" smtClean="0"/>
              <a:t>Daunted</a:t>
            </a:r>
          </a:p>
          <a:p>
            <a:endParaRPr lang="en-US" sz="3000" dirty="0" smtClean="0"/>
          </a:p>
          <a:p>
            <a:r>
              <a:rPr lang="en-US" sz="3000" dirty="0" smtClean="0"/>
              <a:t>Q.2</a:t>
            </a:r>
            <a:r>
              <a:rPr lang="en-US" sz="3000" dirty="0" smtClean="0"/>
              <a:t>: The Security officer ______ the crowd to step back from the fire to avoid any </a:t>
            </a:r>
            <a:r>
              <a:rPr lang="en-US" sz="3000" dirty="0" err="1" smtClean="0"/>
              <a:t>mishappening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(</a:t>
            </a:r>
            <a:r>
              <a:rPr lang="en-US" sz="3000" dirty="0" err="1" smtClean="0"/>
              <a:t>i</a:t>
            </a:r>
            <a:r>
              <a:rPr lang="en-US" sz="3000" dirty="0" smtClean="0"/>
              <a:t>)   Undulated</a:t>
            </a:r>
          </a:p>
          <a:p>
            <a:r>
              <a:rPr lang="en-US" sz="3000" dirty="0" smtClean="0"/>
              <a:t>(ii)  Enjoined</a:t>
            </a:r>
          </a:p>
          <a:p>
            <a:r>
              <a:rPr lang="en-US" sz="3000" dirty="0" smtClean="0"/>
              <a:t>(iii) Stagnated</a:t>
            </a:r>
          </a:p>
          <a:p>
            <a:r>
              <a:rPr lang="en-US" sz="3000" dirty="0" smtClean="0"/>
              <a:t>(iv)  </a:t>
            </a:r>
            <a:r>
              <a:rPr lang="en-US" sz="3000" dirty="0" smtClean="0"/>
              <a:t>Delineated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9991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524000"/>
            <a:ext cx="929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Answer:</a:t>
            </a:r>
            <a:r>
              <a:rPr lang="en-US" sz="3200" dirty="0" smtClean="0"/>
              <a:t> Prone is the correct answer which is an adjective. Its meaning is – a tendency or inclination to something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b="1" dirty="0" smtClean="0"/>
              <a:t>Answer:</a:t>
            </a:r>
            <a:r>
              <a:rPr lang="en-US" sz="3200" dirty="0" smtClean="0"/>
              <a:t> Enjoined is the correct answer which is a verb. Its meaning is to issue an order or command with authority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6333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D5C082-3867-0494-CAA0-112DF184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C096B8-996C-7629-52AB-0EDC50D523C1}"/>
              </a:ext>
            </a:extLst>
          </p:cNvPr>
          <p:cNvSpPr/>
          <p:nvPr/>
        </p:nvSpPr>
        <p:spPr>
          <a:xfrm>
            <a:off x="914400" y="228600"/>
            <a:ext cx="99822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Test on Sentence Completion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9982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Directions:</a:t>
            </a:r>
            <a:r>
              <a:rPr lang="en-US" sz="3200" dirty="0" smtClean="0"/>
              <a:t> Pick out the most effective word from the given words to fill in the blank and make a meaningful sentence.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1. The two brothers look so _________ that it is difficult differentiate them.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a. same</a:t>
            </a:r>
            <a:br>
              <a:rPr lang="en-US" sz="3200" dirty="0" smtClean="0"/>
            </a:br>
            <a:r>
              <a:rPr lang="en-US" sz="3200" dirty="0" smtClean="0"/>
              <a:t>b. similar</a:t>
            </a:r>
            <a:br>
              <a:rPr lang="en-US" sz="3200" dirty="0" smtClean="0"/>
            </a:br>
            <a:r>
              <a:rPr lang="en-US" sz="3200" dirty="0" smtClean="0"/>
              <a:t>c. identical</a:t>
            </a:r>
            <a:br>
              <a:rPr lang="en-US" sz="3200" dirty="0" smtClean="0"/>
            </a:br>
            <a:r>
              <a:rPr lang="en-US" sz="3200" dirty="0" smtClean="0"/>
              <a:t>d. alike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6425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>
            <a:extLst>
              <a:ext uri="{FF2B5EF4-FFF2-40B4-BE49-F238E27FC236}">
                <a16:creationId xmlns="" xmlns:a16="http://schemas.microsoft.com/office/drawing/2014/main" id="{B0C9D13A-25C6-8125-97D4-951350F8F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0744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2. My friend has good </a:t>
            </a:r>
            <a:r>
              <a:rPr lang="en-US" sz="3000" b="1" dirty="0" smtClean="0"/>
              <a:t>_____ </a:t>
            </a:r>
            <a:r>
              <a:rPr lang="en-US" sz="3000" b="1" dirty="0" smtClean="0"/>
              <a:t>over English and Hindi.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authority</a:t>
            </a:r>
            <a:br>
              <a:rPr lang="en-US" sz="3000" dirty="0" smtClean="0"/>
            </a:br>
            <a:r>
              <a:rPr lang="en-US" sz="3000" dirty="0" smtClean="0"/>
              <a:t>b. command</a:t>
            </a:r>
            <a:br>
              <a:rPr lang="en-US" sz="3000" dirty="0" smtClean="0"/>
            </a:br>
            <a:r>
              <a:rPr lang="en-US" sz="3000" dirty="0" smtClean="0"/>
              <a:t>c. expertise</a:t>
            </a:r>
            <a:br>
              <a:rPr lang="en-US" sz="3000" dirty="0" smtClean="0"/>
            </a:br>
            <a:r>
              <a:rPr lang="en-US" sz="3000" dirty="0" smtClean="0"/>
              <a:t>d. </a:t>
            </a:r>
            <a:r>
              <a:rPr lang="en-US" sz="3000" dirty="0" smtClean="0"/>
              <a:t>hold</a:t>
            </a:r>
          </a:p>
          <a:p>
            <a:endParaRPr lang="en-US" sz="3000" dirty="0" smtClean="0"/>
          </a:p>
          <a:p>
            <a:r>
              <a:rPr lang="en-US" sz="3000" b="1" dirty="0" smtClean="0"/>
              <a:t>3. Every week, in the office, one hour is </a:t>
            </a:r>
            <a:r>
              <a:rPr lang="en-US" sz="3000" b="1" dirty="0" smtClean="0"/>
              <a:t>___to </a:t>
            </a:r>
            <a:r>
              <a:rPr lang="en-US" sz="3000" b="1" dirty="0" smtClean="0"/>
              <a:t>games and sports.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conferred</a:t>
            </a:r>
            <a:br>
              <a:rPr lang="en-US" sz="3000" dirty="0" smtClean="0"/>
            </a:br>
            <a:r>
              <a:rPr lang="en-US" sz="3000" dirty="0" smtClean="0"/>
              <a:t>b. dedicated</a:t>
            </a:r>
            <a:br>
              <a:rPr lang="en-US" sz="3000" dirty="0" smtClean="0"/>
            </a:br>
            <a:r>
              <a:rPr lang="en-US" sz="3000" dirty="0" smtClean="0"/>
              <a:t>c. conceded</a:t>
            </a:r>
            <a:br>
              <a:rPr lang="en-US" sz="3000" dirty="0" smtClean="0"/>
            </a:br>
            <a:r>
              <a:rPr lang="en-US" sz="3000" dirty="0" smtClean="0"/>
              <a:t>d. </a:t>
            </a:r>
            <a:r>
              <a:rPr lang="en-US" sz="3000" dirty="0" smtClean="0"/>
              <a:t>devoted</a:t>
            </a:r>
            <a:endParaRPr lang="en-IN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266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302359"/>
            <a:ext cx="10591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4. Some people __________ themselves into believing that, they are the only honest and hardworking employees in the company</a:t>
            </a:r>
            <a:r>
              <a:rPr lang="en-US" sz="3000" b="1" dirty="0" smtClean="0"/>
              <a:t>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keep</a:t>
            </a:r>
            <a:br>
              <a:rPr lang="en-US" sz="3000" dirty="0" smtClean="0"/>
            </a:br>
            <a:r>
              <a:rPr lang="en-US" sz="3000" dirty="0" smtClean="0"/>
              <a:t>b. fool</a:t>
            </a:r>
            <a:br>
              <a:rPr lang="en-US" sz="3000" dirty="0" smtClean="0"/>
            </a:br>
            <a:r>
              <a:rPr lang="en-US" sz="3000" dirty="0" smtClean="0"/>
              <a:t>c. delude</a:t>
            </a:r>
            <a:br>
              <a:rPr lang="en-US" sz="3000" dirty="0" smtClean="0"/>
            </a:br>
            <a:r>
              <a:rPr lang="en-US" sz="3000" dirty="0" smtClean="0"/>
              <a:t>d. </a:t>
            </a:r>
            <a:r>
              <a:rPr lang="en-US" sz="3000" dirty="0" smtClean="0"/>
              <a:t>force</a:t>
            </a:r>
          </a:p>
          <a:p>
            <a:endParaRPr lang="en-US" sz="3000" dirty="0" smtClean="0"/>
          </a:p>
          <a:p>
            <a:r>
              <a:rPr lang="en-US" sz="3000" b="1" dirty="0" smtClean="0"/>
              <a:t>5. The bus met with an accident and was _____ the traffic, so he had a hard time driving through the downtown</a:t>
            </a:r>
            <a:r>
              <a:rPr lang="en-US" sz="3000" b="1" dirty="0" smtClean="0"/>
              <a:t>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obstructing</a:t>
            </a:r>
            <a:br>
              <a:rPr lang="en-US" sz="3000" dirty="0" smtClean="0"/>
            </a:br>
            <a:r>
              <a:rPr lang="en-US" sz="3000" dirty="0" smtClean="0"/>
              <a:t>b. obviating</a:t>
            </a:r>
            <a:br>
              <a:rPr lang="en-US" sz="3000" dirty="0" smtClean="0"/>
            </a:br>
            <a:r>
              <a:rPr lang="en-US" sz="3000" dirty="0" smtClean="0"/>
              <a:t>c. hiding</a:t>
            </a:r>
            <a:br>
              <a:rPr lang="en-US" sz="3000" dirty="0" smtClean="0"/>
            </a:br>
            <a:r>
              <a:rPr lang="en-US" sz="3000" dirty="0" smtClean="0"/>
              <a:t>d. </a:t>
            </a:r>
            <a:r>
              <a:rPr lang="en-US" sz="3000" dirty="0" smtClean="0"/>
              <a:t>disturbing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178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3400"/>
            <a:ext cx="10820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6. His interest in the study of Forensic pathology is indeed very </a:t>
            </a:r>
            <a:r>
              <a:rPr lang="en-US" sz="3000" b="1" dirty="0" smtClean="0"/>
              <a:t>__.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</a:t>
            </a:r>
            <a:r>
              <a:rPr lang="en-US" sz="3000" dirty="0" smtClean="0"/>
              <a:t>. strong</a:t>
            </a:r>
            <a:br>
              <a:rPr lang="en-US" sz="3000" dirty="0" smtClean="0"/>
            </a:br>
            <a:r>
              <a:rPr lang="en-US" sz="3000" dirty="0" smtClean="0"/>
              <a:t>b. large</a:t>
            </a:r>
            <a:br>
              <a:rPr lang="en-US" sz="3000" dirty="0" smtClean="0"/>
            </a:br>
            <a:r>
              <a:rPr lang="en-US" sz="3000" dirty="0" smtClean="0"/>
              <a:t>c. deep</a:t>
            </a:r>
            <a:br>
              <a:rPr lang="en-US" sz="3000" dirty="0" smtClean="0"/>
            </a:br>
            <a:r>
              <a:rPr lang="en-US" sz="3000" dirty="0" smtClean="0"/>
              <a:t>d. vast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b="1" dirty="0" smtClean="0"/>
              <a:t>7. The thief had managed to _____ on many occasions, but was finally _____ by the police and put behind the bars.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</a:t>
            </a:r>
            <a:r>
              <a:rPr lang="en-US" sz="3000" dirty="0" smtClean="0"/>
              <a:t>. cheat, robbed</a:t>
            </a:r>
            <a:br>
              <a:rPr lang="en-US" sz="3000" dirty="0" smtClean="0"/>
            </a:br>
            <a:r>
              <a:rPr lang="en-US" sz="3000" dirty="0" smtClean="0"/>
              <a:t>b. abscond, kidnapped</a:t>
            </a:r>
            <a:br>
              <a:rPr lang="en-US" sz="3000" dirty="0" smtClean="0"/>
            </a:br>
            <a:r>
              <a:rPr lang="en-US" sz="3000" dirty="0" smtClean="0"/>
              <a:t>c. deceive, cheated</a:t>
            </a:r>
            <a:br>
              <a:rPr lang="en-US" sz="3000" dirty="0" smtClean="0"/>
            </a:br>
            <a:r>
              <a:rPr lang="en-US" sz="3000" dirty="0" smtClean="0"/>
              <a:t>d. defend, acquitted</a:t>
            </a:r>
            <a:br>
              <a:rPr lang="en-US" sz="3000" dirty="0" smtClean="0"/>
            </a:br>
            <a:r>
              <a:rPr lang="en-US" sz="3000" dirty="0" smtClean="0"/>
              <a:t>e. escape, </a:t>
            </a:r>
            <a:r>
              <a:rPr lang="en-US" sz="3000" dirty="0" smtClean="0"/>
              <a:t>arrested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814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3B1ADB-D095-87FF-7F02-D0A673DC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457200"/>
            <a:ext cx="10515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8. Rajesh, two of _____ brothers play cricket, wishes to be a coach after his retirement</a:t>
            </a:r>
            <a:r>
              <a:rPr lang="en-US" sz="3000" b="1" dirty="0" smtClean="0"/>
              <a:t>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whom</a:t>
            </a:r>
            <a:br>
              <a:rPr lang="en-US" sz="3000" dirty="0" smtClean="0"/>
            </a:br>
            <a:r>
              <a:rPr lang="en-US" sz="3000" dirty="0" smtClean="0"/>
              <a:t>b. which</a:t>
            </a:r>
            <a:br>
              <a:rPr lang="en-US" sz="3000" dirty="0" smtClean="0"/>
            </a:br>
            <a:r>
              <a:rPr lang="en-US" sz="3000" dirty="0" smtClean="0"/>
              <a:t>c. them</a:t>
            </a:r>
            <a:br>
              <a:rPr lang="en-US" sz="3000" dirty="0" smtClean="0"/>
            </a:br>
            <a:r>
              <a:rPr lang="en-US" sz="3000" dirty="0" smtClean="0"/>
              <a:t>d. </a:t>
            </a:r>
            <a:r>
              <a:rPr lang="en-US" sz="3000" dirty="0" smtClean="0"/>
              <a:t>whose</a:t>
            </a:r>
          </a:p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9. The _____ effect of suitably chosen books on children's minds should not be under estimated</a:t>
            </a:r>
            <a:r>
              <a:rPr lang="en-US" sz="3000" b="1" dirty="0" smtClean="0"/>
              <a:t>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educational</a:t>
            </a:r>
            <a:br>
              <a:rPr lang="en-US" sz="3000" dirty="0" smtClean="0"/>
            </a:br>
            <a:r>
              <a:rPr lang="en-US" sz="3000" dirty="0" smtClean="0"/>
              <a:t>b. baneful</a:t>
            </a:r>
            <a:br>
              <a:rPr lang="en-US" sz="3000" dirty="0" smtClean="0"/>
            </a:br>
            <a:r>
              <a:rPr lang="en-US" sz="3000" dirty="0" smtClean="0"/>
              <a:t>c. educative</a:t>
            </a:r>
            <a:br>
              <a:rPr lang="en-US" sz="3000" dirty="0" smtClean="0"/>
            </a:br>
            <a:r>
              <a:rPr lang="en-US" sz="3000" dirty="0" smtClean="0"/>
              <a:t>d. boost</a:t>
            </a:r>
            <a:br>
              <a:rPr lang="en-US" sz="3000" dirty="0" smtClean="0"/>
            </a:br>
            <a:r>
              <a:rPr lang="en-US" sz="3000" dirty="0" smtClean="0"/>
              <a:t>e. </a:t>
            </a:r>
            <a:r>
              <a:rPr lang="en-US" sz="3000" dirty="0" smtClean="0"/>
              <a:t>debilitating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4795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363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10. The signals are _____ through the tower</a:t>
            </a:r>
            <a:r>
              <a:rPr lang="en-US" sz="3000" b="1" dirty="0" smtClean="0"/>
              <a:t>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transported</a:t>
            </a:r>
            <a:br>
              <a:rPr lang="en-US" sz="3000" dirty="0" smtClean="0"/>
            </a:br>
            <a:r>
              <a:rPr lang="en-US" sz="3000" dirty="0" smtClean="0"/>
              <a:t>b. transmitted</a:t>
            </a:r>
            <a:br>
              <a:rPr lang="en-US" sz="3000" dirty="0" smtClean="0"/>
            </a:br>
            <a:r>
              <a:rPr lang="en-US" sz="3000" dirty="0" smtClean="0"/>
              <a:t>c. transferred</a:t>
            </a:r>
            <a:br>
              <a:rPr lang="en-US" sz="3000" dirty="0" smtClean="0"/>
            </a:br>
            <a:r>
              <a:rPr lang="en-US" sz="3000" dirty="0" smtClean="0"/>
              <a:t>d. carrying</a:t>
            </a:r>
            <a:br>
              <a:rPr lang="en-US" sz="3000" dirty="0" smtClean="0"/>
            </a:br>
            <a:r>
              <a:rPr lang="en-US" sz="3000" dirty="0" smtClean="0"/>
              <a:t>e. transplanted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b="1" dirty="0" smtClean="0"/>
              <a:t>11</a:t>
            </a:r>
            <a:r>
              <a:rPr lang="en-US" sz="3000" b="1" dirty="0" smtClean="0"/>
              <a:t>. The wrong values we impart to our children at home are solely to be blamed for the moral _______ of the society</a:t>
            </a:r>
            <a:r>
              <a:rPr lang="en-US" sz="3000" b="1" dirty="0" smtClean="0"/>
              <a:t>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a. devaluation</a:t>
            </a:r>
            <a:br>
              <a:rPr lang="en-US" sz="3000" dirty="0" smtClean="0"/>
            </a:br>
            <a:r>
              <a:rPr lang="en-US" sz="3000" dirty="0" smtClean="0"/>
              <a:t>b. degradation</a:t>
            </a:r>
            <a:br>
              <a:rPr lang="en-US" sz="3000" dirty="0" smtClean="0"/>
            </a:br>
            <a:r>
              <a:rPr lang="en-US" sz="3000" dirty="0" smtClean="0"/>
              <a:t>c. advocacy</a:t>
            </a:r>
            <a:br>
              <a:rPr lang="en-US" sz="3000" dirty="0" smtClean="0"/>
            </a:br>
            <a:r>
              <a:rPr lang="en-US" sz="3000" dirty="0" smtClean="0"/>
              <a:t>d. </a:t>
            </a:r>
            <a:r>
              <a:rPr lang="en-US" sz="3000" dirty="0" smtClean="0"/>
              <a:t>revival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438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Sentence </a:t>
            </a:r>
            <a:r>
              <a:rPr lang="en-US" sz="5400" b="1" dirty="0" smtClean="0"/>
              <a:t>Completion – 1.1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ANSWERS: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d</a:t>
            </a:r>
            <a:r>
              <a:rPr lang="en-US" sz="3000" dirty="0" smtClean="0"/>
              <a:t>. </a:t>
            </a:r>
            <a:r>
              <a:rPr lang="en-US" sz="3000" dirty="0" smtClean="0"/>
              <a:t>alike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b. </a:t>
            </a:r>
            <a:r>
              <a:rPr lang="en-US" sz="3000" dirty="0" smtClean="0"/>
              <a:t>command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d. </a:t>
            </a:r>
            <a:r>
              <a:rPr lang="en-US" sz="3000" dirty="0" smtClean="0"/>
              <a:t>devoted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c. </a:t>
            </a:r>
            <a:r>
              <a:rPr lang="en-US" sz="3000" dirty="0" smtClean="0"/>
              <a:t>delude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a. </a:t>
            </a:r>
            <a:r>
              <a:rPr lang="en-US" sz="3000" dirty="0" smtClean="0"/>
              <a:t>obstructing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c. </a:t>
            </a:r>
            <a:r>
              <a:rPr lang="en-US" sz="3000" dirty="0" smtClean="0"/>
              <a:t>deep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e. escape, </a:t>
            </a:r>
            <a:r>
              <a:rPr lang="en-US" sz="3000" dirty="0" smtClean="0"/>
              <a:t>arrested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d. </a:t>
            </a:r>
            <a:r>
              <a:rPr lang="en-US" sz="3000" dirty="0" smtClean="0"/>
              <a:t>whose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c. </a:t>
            </a:r>
            <a:r>
              <a:rPr lang="en-US" sz="3000" dirty="0" smtClean="0"/>
              <a:t>educative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 b</a:t>
            </a:r>
            <a:r>
              <a:rPr lang="en-US" sz="3000" dirty="0" smtClean="0"/>
              <a:t>. </a:t>
            </a:r>
            <a:r>
              <a:rPr lang="en-US" sz="3000" dirty="0" smtClean="0"/>
              <a:t>transmitted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 b</a:t>
            </a:r>
            <a:r>
              <a:rPr lang="en-US" sz="3000" dirty="0" smtClean="0"/>
              <a:t>. degradation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="" xmlns:a16="http://schemas.microsoft.com/office/drawing/2014/main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6C6140B-D247-4FBF-741C-FD43DE996E8F}"/>
              </a:ext>
            </a:extLst>
          </p:cNvPr>
          <p:cNvSpPr/>
          <p:nvPr/>
        </p:nvSpPr>
        <p:spPr>
          <a:xfrm>
            <a:off x="914400" y="228601"/>
            <a:ext cx="99822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Sentence Completion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=""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219200"/>
            <a:ext cx="10210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Sentence completion questions under the English language, are an important part of Competitive </a:t>
            </a:r>
            <a:r>
              <a:rPr lang="en-US" sz="3000" dirty="0" smtClean="0"/>
              <a:t>exams.</a:t>
            </a:r>
          </a:p>
          <a:p>
            <a:r>
              <a:rPr lang="en-US" sz="3200" dirty="0" smtClean="0"/>
              <a:t> </a:t>
            </a:r>
            <a:endParaRPr lang="en-US" sz="3000" dirty="0" smtClean="0"/>
          </a:p>
          <a:p>
            <a:r>
              <a:rPr lang="en-US" sz="3000" dirty="0" smtClean="0"/>
              <a:t>Sentence </a:t>
            </a:r>
            <a:r>
              <a:rPr lang="en-US" sz="3000" dirty="0" smtClean="0"/>
              <a:t>Completion is a common test item in most competitive exams. A sentence contains one or two blanks (usually), to be filled in using the choices.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These </a:t>
            </a:r>
            <a:r>
              <a:rPr lang="en-US" sz="3000" dirty="0" smtClean="0"/>
              <a:t>questions test your vocabulary and knowledge of the finer distinctions among words. A good vocabulary can be a great help here.  But you can use many strategies for these questions, even without knowing all the choices.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739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14400" y="304800"/>
            <a:ext cx="99822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Strategies for Sentence Completion: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219200"/>
            <a:ext cx="1074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b="1" dirty="0" smtClean="0"/>
              <a:t>Read </a:t>
            </a:r>
            <a:r>
              <a:rPr lang="en-US" sz="3000" b="1" dirty="0" smtClean="0"/>
              <a:t>the </a:t>
            </a:r>
            <a:r>
              <a:rPr lang="en-US" sz="3000" b="1" dirty="0" smtClean="0"/>
              <a:t>Sentence</a:t>
            </a:r>
          </a:p>
          <a:p>
            <a:pPr marL="514350" indent="-514350"/>
            <a:endParaRPr lang="en-US" sz="3000" dirty="0" smtClean="0"/>
          </a:p>
          <a:p>
            <a:r>
              <a:rPr lang="en-US" sz="3000" dirty="0" smtClean="0"/>
              <a:t>Use the sentence clues by reading the sentence thoroughly. Two things make a question difficult: difficult words and sentence structure. If you cannot dissect a sentence to figure out what fits best, you </a:t>
            </a:r>
            <a:r>
              <a:rPr lang="en-US" sz="3000" b="1" dirty="0" smtClean="0"/>
              <a:t>CANNOT</a:t>
            </a:r>
            <a:r>
              <a:rPr lang="en-US" sz="3000" dirty="0" smtClean="0"/>
              <a:t> crack the question though you know the word meanings. We need to properly take apart the sentences and improve our vocabulary</a:t>
            </a:r>
            <a:r>
              <a:rPr lang="en-US" sz="30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98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09600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2. </a:t>
            </a:r>
            <a:r>
              <a:rPr lang="en-US" sz="3000" b="1" dirty="0" smtClean="0"/>
              <a:t>Hints</a:t>
            </a:r>
          </a:p>
          <a:p>
            <a:endParaRPr lang="en-US" sz="3000" dirty="0" smtClean="0"/>
          </a:p>
          <a:p>
            <a:r>
              <a:rPr lang="en-US" sz="3000" dirty="0" smtClean="0"/>
              <a:t>The hints indicate what should go into the blank for the sentence to make sense. Here’s a test to locate the right hint: if you change the hint, the choice in the blank </a:t>
            </a:r>
            <a:r>
              <a:rPr lang="en-US" sz="3000" b="1" dirty="0" smtClean="0"/>
              <a:t>MUST</a:t>
            </a:r>
            <a:r>
              <a:rPr lang="en-US" sz="3000" dirty="0" smtClean="0"/>
              <a:t> be changed. Often, you can use the hint by putting that word or phrase into the blank itself.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3</a:t>
            </a:r>
            <a:r>
              <a:rPr lang="en-US" sz="3000" b="1" dirty="0" smtClean="0"/>
              <a:t>. Pluses and Minuses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Once </a:t>
            </a:r>
            <a:r>
              <a:rPr lang="en-US" sz="3000" dirty="0" smtClean="0"/>
              <a:t>you find the word clues, indicate the kind of word you’re looking for with a + (positive meaning) or – (negative) sign.  Also, to indicate synonyms or antonyms, you can use these symbols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52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33400"/>
            <a:ext cx="10591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4. Structure </a:t>
            </a:r>
            <a:r>
              <a:rPr lang="en-US" sz="3000" b="1" dirty="0" smtClean="0"/>
              <a:t>Words</a:t>
            </a:r>
          </a:p>
          <a:p>
            <a:endParaRPr lang="en-US" sz="1600" dirty="0" smtClean="0"/>
          </a:p>
          <a:p>
            <a:r>
              <a:rPr lang="en-US" sz="3000" dirty="0" smtClean="0"/>
              <a:t>Look for words like but, rather, although, however, and, while, but, </a:t>
            </a:r>
            <a:r>
              <a:rPr lang="en-US" sz="3000" dirty="0" smtClean="0"/>
              <a:t>therefore They </a:t>
            </a:r>
            <a:r>
              <a:rPr lang="en-US" sz="3000" dirty="0" smtClean="0"/>
              <a:t>reveal the sentence organization and the hint-blank relationship. They tell you what kinds of words to look for as they change the thought process in the sentence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b="1" dirty="0" smtClean="0"/>
              <a:t>5. </a:t>
            </a:r>
            <a:r>
              <a:rPr lang="en-US" sz="3000" b="1" dirty="0" smtClean="0"/>
              <a:t>Visualize</a:t>
            </a:r>
          </a:p>
          <a:p>
            <a:endParaRPr lang="en-US" sz="1400" dirty="0" smtClean="0"/>
          </a:p>
          <a:p>
            <a:r>
              <a:rPr lang="en-US" sz="3000" dirty="0" smtClean="0"/>
              <a:t>Before you go to the choices, think of the possible words for the blanks.  It will save you from wrong choices.  If you know roughly the </a:t>
            </a:r>
            <a:r>
              <a:rPr lang="en-US" sz="3000" b="1" dirty="0" smtClean="0"/>
              <a:t>KIND</a:t>
            </a:r>
            <a:r>
              <a:rPr lang="en-US" sz="3000" dirty="0" smtClean="0"/>
              <a:t> of words needed, the elimination is much easier. The word you visualize doesn’t have to be fancy – a general idea is fine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455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1005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6. Elimination</a:t>
            </a:r>
            <a:endParaRPr lang="en-US" sz="3000" dirty="0" smtClean="0"/>
          </a:p>
          <a:p>
            <a:r>
              <a:rPr lang="en-US" sz="3000" dirty="0" smtClean="0"/>
              <a:t>Ruling out the wrong choices should be easy now. But remember, </a:t>
            </a:r>
            <a:r>
              <a:rPr lang="en-US" sz="3000" b="1" dirty="0" smtClean="0"/>
              <a:t>BOTH</a:t>
            </a:r>
            <a:r>
              <a:rPr lang="en-US" sz="3000" dirty="0" smtClean="0"/>
              <a:t> the words have to fit in the given </a:t>
            </a:r>
            <a:r>
              <a:rPr lang="en-US" sz="3000" b="1" dirty="0" smtClean="0"/>
              <a:t>ORDER</a:t>
            </a:r>
            <a:r>
              <a:rPr lang="en-US" sz="3000" dirty="0" smtClean="0"/>
              <a:t> for the right answer. If one word is a perfect choice but the other one doesn’t make sense, the answer is </a:t>
            </a:r>
            <a:r>
              <a:rPr lang="en-US" sz="3000" b="1" dirty="0" smtClean="0"/>
              <a:t>WRONG.  DO NOT</a:t>
            </a:r>
            <a:r>
              <a:rPr lang="en-US" sz="3000" dirty="0" smtClean="0"/>
              <a:t> rule out choices if you don’t know their meanings and unless you are sure they do not work. If you have doubts, leave and return after checking the other choices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b="1" dirty="0" smtClean="0"/>
              <a:t>7. Improve Your Vocabulary</a:t>
            </a:r>
            <a:endParaRPr lang="en-US" sz="3000" dirty="0" smtClean="0"/>
          </a:p>
          <a:p>
            <a:r>
              <a:rPr lang="en-US" sz="3000" dirty="0" smtClean="0"/>
              <a:t>Improving your vocabulary and usage can help you do better as the words meaning help you find the right answer.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1036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8. Working Backwards</a:t>
            </a:r>
            <a:endParaRPr lang="en-US" sz="3000" dirty="0" smtClean="0"/>
          </a:p>
          <a:p>
            <a:r>
              <a:rPr lang="en-US" sz="3000" dirty="0" smtClean="0"/>
              <a:t>The two-blank questions can be easier as you have more opportunities to eliminate wrong choices. If you can eliminate a choice based on one word, you don’t need to know the other word. Often, working </a:t>
            </a:r>
            <a:r>
              <a:rPr lang="en-US" sz="3000" b="1" dirty="0" smtClean="0"/>
              <a:t>BACKWARDS</a:t>
            </a:r>
            <a:r>
              <a:rPr lang="en-US" sz="3000" dirty="0" smtClean="0"/>
              <a:t> i.e. picking the second blank choice first works better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dirty="0" smtClean="0"/>
              <a:t>Keep the above points in mind while tackling sentence completion questions.</a:t>
            </a:r>
          </a:p>
          <a:p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A1A44B-EE1C-2D19-0967-2E6AD6A8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762000"/>
            <a:ext cx="9906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000" i="1" dirty="0" err="1" smtClean="0"/>
              <a:t>Neem</a:t>
            </a:r>
            <a:r>
              <a:rPr lang="en-US" sz="3000" dirty="0" smtClean="0"/>
              <a:t> has _______qualities and in many clinical trials, doctor have saved countless lives by using raw </a:t>
            </a:r>
            <a:r>
              <a:rPr lang="en-US" sz="3000" dirty="0" err="1" smtClean="0"/>
              <a:t>Neem</a:t>
            </a:r>
            <a:r>
              <a:rPr lang="en-US" sz="3000" dirty="0" smtClean="0"/>
              <a:t> leaves on serious wounds</a:t>
            </a:r>
            <a:r>
              <a:rPr lang="en-US" sz="3000" dirty="0" smtClean="0"/>
              <a:t>.</a:t>
            </a:r>
          </a:p>
          <a:p>
            <a:pPr marL="514350" indent="-514350"/>
            <a:endParaRPr lang="en-US" sz="3000" dirty="0" smtClean="0"/>
          </a:p>
          <a:p>
            <a:pPr>
              <a:buFont typeface="+mj-lt"/>
              <a:buAutoNum type="arabicPeriod"/>
            </a:pPr>
            <a:r>
              <a:rPr lang="en-US" sz="3000" dirty="0" smtClean="0"/>
              <a:t>remedial</a:t>
            </a:r>
          </a:p>
          <a:p>
            <a:pPr>
              <a:buFont typeface="+mj-lt"/>
              <a:buAutoNum type="arabicPeriod"/>
            </a:pPr>
            <a:r>
              <a:rPr lang="en-US" sz="3000" dirty="0" err="1" smtClean="0"/>
              <a:t>flavouring</a:t>
            </a:r>
            <a:endParaRPr lang="en-US" sz="3000" dirty="0" smtClean="0"/>
          </a:p>
          <a:p>
            <a:pPr>
              <a:buFont typeface="+mj-lt"/>
              <a:buAutoNum type="arabicPeriod"/>
            </a:pPr>
            <a:r>
              <a:rPr lang="en-US" sz="3000" dirty="0" smtClean="0"/>
              <a:t>inferior</a:t>
            </a:r>
          </a:p>
          <a:p>
            <a:pPr>
              <a:buFont typeface="+mj-lt"/>
              <a:buAutoNum type="arabicPeriod"/>
            </a:pPr>
            <a:r>
              <a:rPr lang="en-US" sz="3000" dirty="0" smtClean="0"/>
              <a:t>doubtful</a:t>
            </a:r>
          </a:p>
          <a:p>
            <a:pPr>
              <a:buFont typeface="+mj-lt"/>
              <a:buAutoNum type="arabicPeriod"/>
            </a:pPr>
            <a:r>
              <a:rPr lang="en-US" sz="3000" dirty="0" smtClean="0"/>
              <a:t>notorious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1468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436</Words>
  <Application>Microsoft Office PowerPoint</Application>
  <PresentationFormat>Custom</PresentationFormat>
  <Paragraphs>97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HOME</cp:lastModifiedBy>
  <cp:revision>433</cp:revision>
  <dcterms:created xsi:type="dcterms:W3CDTF">2006-08-16T00:00:00Z</dcterms:created>
  <dcterms:modified xsi:type="dcterms:W3CDTF">2023-10-27T10:39:51Z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