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6" r:id="rId3"/>
    <p:sldId id="270" r:id="rId4"/>
    <p:sldId id="257" r:id="rId5"/>
    <p:sldId id="258" r:id="rId6"/>
    <p:sldId id="259" r:id="rId7"/>
    <p:sldId id="260" r:id="rId8"/>
    <p:sldId id="271" r:id="rId9"/>
    <p:sldId id="261" r:id="rId10"/>
    <p:sldId id="272" r:id="rId11"/>
    <p:sldId id="262" r:id="rId12"/>
    <p:sldId id="263" r:id="rId13"/>
    <p:sldId id="264" r:id="rId14"/>
    <p:sldId id="265" r:id="rId15"/>
    <p:sldId id="266" r:id="rId16"/>
    <p:sldId id="267" r:id="rId17"/>
    <p:sldId id="268" r:id="rId18"/>
    <p:sldId id="269"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B2705-7DBA-4632-ACC5-B5F903B8E3C4}" type="datetimeFigureOut">
              <a:rPr lang="en-US" smtClean="0"/>
              <a:pPr/>
              <a:t>8/20/2024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3F126-7DE5-42F6-8076-53AA792A48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ANS:2</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29</a:t>
            </a:fld>
            <a:endParaRPr lang="en-US"/>
          </a:p>
        </p:txBody>
      </p:sp>
    </p:spTree>
    <p:extLst>
      <p:ext uri="{BB962C8B-B14F-4D97-AF65-F5344CB8AC3E}">
        <p14:creationId xmlns:p14="http://schemas.microsoft.com/office/powerpoint/2010/main" val="1610252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ANS:3</a:t>
            </a:r>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30</a:t>
            </a:fld>
            <a:endParaRPr lang="en-US"/>
          </a:p>
        </p:txBody>
      </p:sp>
    </p:spTree>
    <p:extLst>
      <p:ext uri="{BB962C8B-B14F-4D97-AF65-F5344CB8AC3E}">
        <p14:creationId xmlns:p14="http://schemas.microsoft.com/office/powerpoint/2010/main" val="2025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ANS:3</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21</a:t>
            </a:fld>
            <a:endParaRPr lang="en-US"/>
          </a:p>
        </p:txBody>
      </p:sp>
    </p:spTree>
    <p:extLst>
      <p:ext uri="{BB962C8B-B14F-4D97-AF65-F5344CB8AC3E}">
        <p14:creationId xmlns:p14="http://schemas.microsoft.com/office/powerpoint/2010/main" val="112465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ANS:3</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22</a:t>
            </a:fld>
            <a:endParaRPr lang="en-US"/>
          </a:p>
        </p:txBody>
      </p:sp>
    </p:spTree>
    <p:extLst>
      <p:ext uri="{BB962C8B-B14F-4D97-AF65-F5344CB8AC3E}">
        <p14:creationId xmlns:p14="http://schemas.microsoft.com/office/powerpoint/2010/main" val="1945374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ANS:3</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23</a:t>
            </a:fld>
            <a:endParaRPr lang="en-US"/>
          </a:p>
        </p:txBody>
      </p:sp>
    </p:spTree>
    <p:extLst>
      <p:ext uri="{BB962C8B-B14F-4D97-AF65-F5344CB8AC3E}">
        <p14:creationId xmlns:p14="http://schemas.microsoft.com/office/powerpoint/2010/main" val="272195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ANS:4</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24</a:t>
            </a:fld>
            <a:endParaRPr lang="en-US"/>
          </a:p>
        </p:txBody>
      </p:sp>
    </p:spTree>
    <p:extLst>
      <p:ext uri="{BB962C8B-B14F-4D97-AF65-F5344CB8AC3E}">
        <p14:creationId xmlns:p14="http://schemas.microsoft.com/office/powerpoint/2010/main" val="2520376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ANS:3</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25</a:t>
            </a:fld>
            <a:endParaRPr lang="en-US"/>
          </a:p>
        </p:txBody>
      </p:sp>
    </p:spTree>
    <p:extLst>
      <p:ext uri="{BB962C8B-B14F-4D97-AF65-F5344CB8AC3E}">
        <p14:creationId xmlns:p14="http://schemas.microsoft.com/office/powerpoint/2010/main" val="325938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ANS:2</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26</a:t>
            </a:fld>
            <a:endParaRPr lang="en-US"/>
          </a:p>
        </p:txBody>
      </p:sp>
    </p:spTree>
    <p:extLst>
      <p:ext uri="{BB962C8B-B14F-4D97-AF65-F5344CB8AC3E}">
        <p14:creationId xmlns:p14="http://schemas.microsoft.com/office/powerpoint/2010/main" val="139474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ANS:3</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27</a:t>
            </a:fld>
            <a:endParaRPr lang="en-US"/>
          </a:p>
        </p:txBody>
      </p:sp>
    </p:spTree>
    <p:extLst>
      <p:ext uri="{BB962C8B-B14F-4D97-AF65-F5344CB8AC3E}">
        <p14:creationId xmlns:p14="http://schemas.microsoft.com/office/powerpoint/2010/main" val="349709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ANS:3</a:t>
            </a:r>
            <a:endParaRPr lang="en-IN" dirty="0" smtClean="0"/>
          </a:p>
          <a:p>
            <a:endParaRPr lang="en-IN" dirty="0"/>
          </a:p>
        </p:txBody>
      </p:sp>
      <p:sp>
        <p:nvSpPr>
          <p:cNvPr id="4" name="Slide Number Placeholder 3"/>
          <p:cNvSpPr>
            <a:spLocks noGrp="1"/>
          </p:cNvSpPr>
          <p:nvPr>
            <p:ph type="sldNum" sz="quarter" idx="10"/>
          </p:nvPr>
        </p:nvSpPr>
        <p:spPr/>
        <p:txBody>
          <a:bodyPr/>
          <a:lstStyle/>
          <a:p>
            <a:fld id="{B4F8CFA3-3D1B-40D3-B4FF-8FD7F87C7078}" type="slidenum">
              <a:rPr lang="en-US" smtClean="0"/>
              <a:pPr/>
              <a:t>28</a:t>
            </a:fld>
            <a:endParaRPr lang="en-US"/>
          </a:p>
        </p:txBody>
      </p:sp>
    </p:spTree>
    <p:extLst>
      <p:ext uri="{BB962C8B-B14F-4D97-AF65-F5344CB8AC3E}">
        <p14:creationId xmlns:p14="http://schemas.microsoft.com/office/powerpoint/2010/main" val="267792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71946E-F294-4552-99CD-6D1549C2337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1946E-F294-4552-99CD-6D1549C2337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1946E-F294-4552-99CD-6D1549C2337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1946E-F294-4552-99CD-6D1549C2337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71946E-F294-4552-99CD-6D1549C2337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71946E-F294-4552-99CD-6D1549C2337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71946E-F294-4552-99CD-6D1549C23379}"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71946E-F294-4552-99CD-6D1549C23379}"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1946E-F294-4552-99CD-6D1549C23379}"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1946E-F294-4552-99CD-6D1549C2337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1946E-F294-4552-99CD-6D1549C2337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FA677-1EFA-4101-AD13-5A78CE7838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1946E-F294-4552-99CD-6D1549C23379}" type="datetimeFigureOut">
              <a:rPr lang="en-US" smtClean="0"/>
              <a:pPr/>
              <a:t>8/20/2024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FA677-1EFA-4101-AD13-5A78CE7838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08" y="1643050"/>
            <a:ext cx="4714908" cy="350046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Types of Business Summaries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457200" y="1142984"/>
            <a:ext cx="8229600" cy="5357850"/>
          </a:xfrm>
        </p:spPr>
        <p:txBody>
          <a:bodyPr/>
          <a:lstStyle/>
          <a:p>
            <a:r>
              <a:rPr lang="en-US" dirty="0" smtClean="0">
                <a:latin typeface="Times New Roman" pitchFamily="18" charset="0"/>
                <a:cs typeface="Times New Roman" pitchFamily="18" charset="0"/>
              </a:rPr>
              <a:t>Executive Summary</a:t>
            </a:r>
          </a:p>
          <a:p>
            <a:r>
              <a:rPr lang="en-US" dirty="0" smtClean="0">
                <a:latin typeface="Times New Roman" pitchFamily="18" charset="0"/>
                <a:cs typeface="Times New Roman" pitchFamily="18" charset="0"/>
              </a:rPr>
              <a:t>Email summary</a:t>
            </a:r>
          </a:p>
          <a:p>
            <a:r>
              <a:rPr lang="en-US" dirty="0" smtClean="0">
                <a:latin typeface="Times New Roman" pitchFamily="18" charset="0"/>
                <a:cs typeface="Times New Roman" pitchFamily="18" charset="0"/>
              </a:rPr>
              <a:t>Meeting summary</a:t>
            </a:r>
            <a:endParaRPr lang="en-US"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928662" y="2857496"/>
            <a:ext cx="7286676" cy="3500462"/>
          </a:xfrm>
          <a:prstGeom prst="rect">
            <a:avLst/>
          </a:prstGeom>
          <a:noFill/>
          <a:ln w="9525">
            <a:noFill/>
            <a:miter lim="800000"/>
            <a:headEnd/>
            <a:tailEnd/>
          </a:ln>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396" y="6000768"/>
            <a:ext cx="1419204" cy="7810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857256"/>
          </a:xfrm>
        </p:spPr>
        <p:txBody>
          <a:bodyPr>
            <a:normAutofit/>
          </a:bodyPr>
          <a:lstStyle/>
          <a:p>
            <a:r>
              <a:rPr lang="en-US" b="1" dirty="0" smtClean="0">
                <a:latin typeface="Times New Roman" pitchFamily="18" charset="0"/>
                <a:cs typeface="Times New Roman" pitchFamily="18" charset="0"/>
              </a:rPr>
              <a:t>Executive Summary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071546"/>
            <a:ext cx="5357818" cy="6072230"/>
          </a:xfrm>
        </p:spPr>
        <p:txBody>
          <a:bodyPr>
            <a:normAutofit fontScale="85000" lnSpcReduction="10000"/>
          </a:bodyPr>
          <a:lstStyle/>
          <a:p>
            <a:r>
              <a:rPr lang="en-US" b="1" dirty="0" smtClean="0">
                <a:latin typeface="Times New Roman" pitchFamily="18" charset="0"/>
                <a:cs typeface="Times New Roman" pitchFamily="18" charset="0"/>
              </a:rPr>
              <a:t>Executive Summaries:</a:t>
            </a:r>
            <a:r>
              <a:rPr lang="en-US" dirty="0" smtClean="0">
                <a:latin typeface="Times New Roman" pitchFamily="18" charset="0"/>
                <a:cs typeface="Times New Roman" pitchFamily="18" charset="0"/>
              </a:rPr>
              <a:t> Often used in reports, proposals, and business plans to provide a snapshot of the key content.</a:t>
            </a:r>
          </a:p>
          <a:p>
            <a:r>
              <a:rPr lang="en-US" dirty="0" smtClean="0">
                <a:latin typeface="Times New Roman" pitchFamily="18" charset="0"/>
                <a:cs typeface="Times New Roman" pitchFamily="18" charset="0"/>
              </a:rPr>
              <a:t>Begin with a clear statement of the document’s purpose and the main </a:t>
            </a:r>
            <a:r>
              <a:rPr lang="en-US" dirty="0" err="1" smtClean="0">
                <a:latin typeface="Times New Roman" pitchFamily="18" charset="0"/>
                <a:cs typeface="Times New Roman" pitchFamily="18" charset="0"/>
              </a:rPr>
              <a:t>objectives.Provide</a:t>
            </a:r>
            <a:r>
              <a:rPr lang="en-US" dirty="0" smtClean="0">
                <a:latin typeface="Times New Roman" pitchFamily="18" charset="0"/>
                <a:cs typeface="Times New Roman" pitchFamily="18" charset="0"/>
              </a:rPr>
              <a:t> an overview of the scope, explaining what the document covers.</a:t>
            </a:r>
          </a:p>
          <a:p>
            <a:r>
              <a:rPr lang="en-US" dirty="0" smtClean="0">
                <a:latin typeface="Times New Roman" pitchFamily="18" charset="0"/>
                <a:cs typeface="Times New Roman" pitchFamily="18" charset="0"/>
              </a:rPr>
              <a:t>Highlight the main findings or conclusions of the </a:t>
            </a:r>
            <a:r>
              <a:rPr lang="en-US" dirty="0" err="1" smtClean="0">
                <a:latin typeface="Times New Roman" pitchFamily="18" charset="0"/>
                <a:cs typeface="Times New Roman" pitchFamily="18" charset="0"/>
              </a:rPr>
              <a:t>document.Outline</a:t>
            </a:r>
            <a:r>
              <a:rPr lang="en-US" dirty="0" smtClean="0">
                <a:latin typeface="Times New Roman" pitchFamily="18" charset="0"/>
                <a:cs typeface="Times New Roman" pitchFamily="18" charset="0"/>
              </a:rPr>
              <a:t> the key recommendations or actions proposed, focusing on the most critical points.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242" name="Picture 2" descr="What is an Executive Summary? Definition, Components &amp; Tips – Mageplaza"/>
          <p:cNvPicPr>
            <a:picLocks noChangeAspect="1" noChangeArrowheads="1"/>
          </p:cNvPicPr>
          <p:nvPr/>
        </p:nvPicPr>
        <p:blipFill>
          <a:blip r:embed="rId2"/>
          <a:srcRect/>
          <a:stretch>
            <a:fillRect/>
          </a:stretch>
        </p:blipFill>
        <p:spPr bwMode="auto">
          <a:xfrm>
            <a:off x="5357818" y="2000240"/>
            <a:ext cx="3786182" cy="2971801"/>
          </a:xfrm>
          <a:prstGeom prst="rect">
            <a:avLst/>
          </a:prstGeom>
          <a:no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Email Summary</a:t>
            </a:r>
            <a:endParaRPr lang="en-US" dirty="0"/>
          </a:p>
        </p:txBody>
      </p:sp>
      <p:sp>
        <p:nvSpPr>
          <p:cNvPr id="3" name="Content Placeholder 2"/>
          <p:cNvSpPr>
            <a:spLocks noGrp="1"/>
          </p:cNvSpPr>
          <p:nvPr>
            <p:ph idx="1"/>
          </p:nvPr>
        </p:nvSpPr>
        <p:spPr>
          <a:xfrm>
            <a:off x="0" y="1600200"/>
            <a:ext cx="5929322" cy="5257800"/>
          </a:xfrm>
        </p:spPr>
        <p:txBody>
          <a:bodyPr>
            <a:normAutofit fontScale="85000" lnSpcReduction="10000"/>
          </a:bodyPr>
          <a:lstStyle/>
          <a:p>
            <a:r>
              <a:rPr lang="en-US" b="1" dirty="0" smtClean="0">
                <a:latin typeface="Times New Roman" pitchFamily="18" charset="0"/>
                <a:cs typeface="Times New Roman" pitchFamily="18" charset="0"/>
              </a:rPr>
              <a:t>Email Summaries:</a:t>
            </a:r>
            <a:r>
              <a:rPr lang="en-US" dirty="0" smtClean="0">
                <a:latin typeface="Times New Roman" pitchFamily="18" charset="0"/>
                <a:cs typeface="Times New Roman" pitchFamily="18" charset="0"/>
              </a:rPr>
              <a:t> Used in business communication to summarize meeting discussions, project updates, or decisions.</a:t>
            </a:r>
          </a:p>
          <a:p>
            <a:r>
              <a:rPr lang="en-US" dirty="0" smtClean="0">
                <a:latin typeface="Times New Roman" pitchFamily="18" charset="0"/>
                <a:cs typeface="Times New Roman" pitchFamily="18" charset="0"/>
              </a:rPr>
              <a:t>Begin the email with a clear statement of its main purpose or </a:t>
            </a:r>
            <a:r>
              <a:rPr lang="en-US" dirty="0" err="1" smtClean="0">
                <a:latin typeface="Times New Roman" pitchFamily="18" charset="0"/>
                <a:cs typeface="Times New Roman" pitchFamily="18" charset="0"/>
              </a:rPr>
              <a:t>objective.Ensure</a:t>
            </a:r>
            <a:r>
              <a:rPr lang="en-US" dirty="0" smtClean="0">
                <a:latin typeface="Times New Roman" pitchFamily="18" charset="0"/>
                <a:cs typeface="Times New Roman" pitchFamily="18" charset="0"/>
              </a:rPr>
              <a:t> the recipient immediately understands the reason for the email.</a:t>
            </a:r>
          </a:p>
          <a:p>
            <a:r>
              <a:rPr lang="en-US" dirty="0" smtClean="0">
                <a:latin typeface="Times New Roman" pitchFamily="18" charset="0"/>
                <a:cs typeface="Times New Roman" pitchFamily="18" charset="0"/>
              </a:rPr>
              <a:t>Use bullet points or numbered lists to organize information for easy reading. Provide deadlines or timelines if applicable to ensure clarity and urgency.</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9218" name="Picture 2" descr="Introducing: Weekly Summary Email"/>
          <p:cNvPicPr>
            <a:picLocks noChangeAspect="1" noChangeArrowheads="1"/>
          </p:cNvPicPr>
          <p:nvPr/>
        </p:nvPicPr>
        <p:blipFill>
          <a:blip r:embed="rId2" cstate="print"/>
          <a:srcRect/>
          <a:stretch>
            <a:fillRect/>
          </a:stretch>
        </p:blipFill>
        <p:spPr bwMode="auto">
          <a:xfrm>
            <a:off x="6072166" y="2214554"/>
            <a:ext cx="3071834" cy="3357610"/>
          </a:xfrm>
          <a:prstGeom prst="rect">
            <a:avLst/>
          </a:prstGeom>
          <a:no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Meeting Summary</a:t>
            </a:r>
            <a:endParaRPr lang="en-US" dirty="0"/>
          </a:p>
        </p:txBody>
      </p:sp>
      <p:sp>
        <p:nvSpPr>
          <p:cNvPr id="3" name="Content Placeholder 2"/>
          <p:cNvSpPr>
            <a:spLocks noGrp="1"/>
          </p:cNvSpPr>
          <p:nvPr>
            <p:ph idx="1"/>
          </p:nvPr>
        </p:nvSpPr>
        <p:spPr>
          <a:xfrm>
            <a:off x="0" y="1214422"/>
            <a:ext cx="5643570" cy="5929354"/>
          </a:xfrm>
        </p:spPr>
        <p:txBody>
          <a:bodyPr>
            <a:normAutofit fontScale="92500" lnSpcReduction="20000"/>
          </a:bodyPr>
          <a:lstStyle/>
          <a:p>
            <a:r>
              <a:rPr lang="en-US" b="1" dirty="0" smtClean="0">
                <a:latin typeface="Times New Roman" pitchFamily="18" charset="0"/>
                <a:cs typeface="Times New Roman" pitchFamily="18" charset="0"/>
              </a:rPr>
              <a:t>Meeting </a:t>
            </a:r>
            <a:r>
              <a:rPr lang="en-US" b="1" dirty="0" err="1" smtClean="0">
                <a:latin typeface="Times New Roman" pitchFamily="18" charset="0"/>
                <a:cs typeface="Times New Roman" pitchFamily="18" charset="0"/>
              </a:rPr>
              <a:t>Summaries:</a:t>
            </a:r>
            <a:r>
              <a:rPr lang="en-US" dirty="0" err="1" smtClean="0">
                <a:latin typeface="Times New Roman" pitchFamily="18" charset="0"/>
                <a:cs typeface="Times New Roman" pitchFamily="18" charset="0"/>
              </a:rPr>
              <a:t>Capture</a:t>
            </a:r>
            <a:r>
              <a:rPr lang="en-US" dirty="0" smtClean="0">
                <a:latin typeface="Times New Roman" pitchFamily="18" charset="0"/>
                <a:cs typeface="Times New Roman" pitchFamily="18" charset="0"/>
              </a:rPr>
              <a:t> the main points, decisions, and action items from business meetings</a:t>
            </a:r>
          </a:p>
          <a:p>
            <a:r>
              <a:rPr lang="en-US" dirty="0" smtClean="0">
                <a:latin typeface="Times New Roman" pitchFamily="18" charset="0"/>
                <a:cs typeface="Times New Roman" pitchFamily="18" charset="0"/>
              </a:rPr>
              <a:t>Document all major decisions made during the meeting. Clearly list any action items assigned, including who is responsible and the deadlines.</a:t>
            </a:r>
          </a:p>
          <a:p>
            <a:r>
              <a:rPr lang="en-US" dirty="0" smtClean="0">
                <a:latin typeface="Times New Roman" pitchFamily="18" charset="0"/>
                <a:cs typeface="Times New Roman" pitchFamily="18" charset="0"/>
              </a:rPr>
              <a:t>Highlight significant insights, ideas, and conclusions reached during the </a:t>
            </a:r>
            <a:r>
              <a:rPr lang="en-US" dirty="0" err="1" smtClean="0">
                <a:latin typeface="Times New Roman" pitchFamily="18" charset="0"/>
                <a:cs typeface="Times New Roman" pitchFamily="18" charset="0"/>
              </a:rPr>
              <a:t>meeting.Include</a:t>
            </a:r>
            <a:r>
              <a:rPr lang="en-US" dirty="0" smtClean="0">
                <a:latin typeface="Times New Roman" pitchFamily="18" charset="0"/>
                <a:cs typeface="Times New Roman" pitchFamily="18" charset="0"/>
              </a:rPr>
              <a:t> the meeting date, time, and attendees to provide context and reference.</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194" name="Picture 2" descr="How to Write the Perfect Meeting Summary (with Templates and Examples) |  Claap"/>
          <p:cNvPicPr>
            <a:picLocks noChangeAspect="1" noChangeArrowheads="1"/>
          </p:cNvPicPr>
          <p:nvPr/>
        </p:nvPicPr>
        <p:blipFill>
          <a:blip r:embed="rId2"/>
          <a:srcRect/>
          <a:stretch>
            <a:fillRect/>
          </a:stretch>
        </p:blipFill>
        <p:spPr bwMode="auto">
          <a:xfrm>
            <a:off x="5715008" y="2571744"/>
            <a:ext cx="3428992" cy="2714644"/>
          </a:xfrm>
          <a:prstGeom prst="rect">
            <a:avLst/>
          </a:prstGeom>
          <a:no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Summary-Body, Make it relevance to the Audience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7169" name="Picture 1"/>
          <p:cNvPicPr>
            <a:picLocks noChangeAspect="1" noChangeArrowheads="1"/>
          </p:cNvPicPr>
          <p:nvPr/>
        </p:nvPicPr>
        <p:blipFill>
          <a:blip r:embed="rId2"/>
          <a:srcRect/>
          <a:stretch>
            <a:fillRect/>
          </a:stretch>
        </p:blipFill>
        <p:spPr bwMode="auto">
          <a:xfrm>
            <a:off x="642910" y="1643050"/>
            <a:ext cx="7715304" cy="4572032"/>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Audience analysis</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It is the process of understanding the characteristics, needs, and expectations of the people who will be reading or listening to your summary. Conducting an audience analysis helps ensure that your summary is relevant, engaging, and effective in communicating the intended message</a:t>
            </a:r>
            <a:r>
              <a:rPr lang="en-US" dirty="0" smtClean="0"/>
              <a:t>.</a:t>
            </a:r>
            <a:endParaRPr lang="en-US" dirty="0"/>
          </a:p>
        </p:txBody>
      </p:sp>
      <p:pic>
        <p:nvPicPr>
          <p:cNvPr id="6145" name="Picture 1"/>
          <p:cNvPicPr>
            <a:picLocks noChangeAspect="1" noChangeArrowheads="1"/>
          </p:cNvPicPr>
          <p:nvPr/>
        </p:nvPicPr>
        <p:blipFill>
          <a:blip r:embed="rId2"/>
          <a:srcRect/>
          <a:stretch>
            <a:fillRect/>
          </a:stretch>
        </p:blipFill>
        <p:spPr bwMode="auto">
          <a:xfrm>
            <a:off x="1857356" y="3914775"/>
            <a:ext cx="5715040" cy="2943225"/>
          </a:xfrm>
          <a:prstGeom prst="rect">
            <a:avLst/>
          </a:prstGeom>
          <a:noFill/>
          <a:ln w="9525">
            <a:noFill/>
            <a:miter lim="800000"/>
            <a:headEnd/>
            <a:tailEnd/>
          </a:ln>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Steps for Audience Analysis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000108"/>
            <a:ext cx="5500694" cy="6143668"/>
          </a:xfrm>
        </p:spPr>
        <p:txBody>
          <a:bodyPr>
            <a:normAutofit fontScale="92500" lnSpcReduction="20000"/>
          </a:bodyPr>
          <a:lstStyle/>
          <a:p>
            <a:r>
              <a:rPr lang="en-US" b="1" dirty="0" smtClean="0">
                <a:latin typeface="Times New Roman" pitchFamily="18" charset="0"/>
                <a:cs typeface="Times New Roman" pitchFamily="18" charset="0"/>
              </a:rPr>
              <a:t>Identify the Audience:</a:t>
            </a: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Who are they?</a:t>
            </a:r>
            <a:r>
              <a:rPr lang="en-US" dirty="0" smtClean="0">
                <a:latin typeface="Times New Roman" pitchFamily="18" charset="0"/>
                <a:cs typeface="Times New Roman" pitchFamily="18" charset="0"/>
              </a:rPr>
              <a:t> Determine the specific group or groups of people who will be reading the summary. This could include executives, employees, clients, stakeholders, or a general audience.</a:t>
            </a:r>
          </a:p>
          <a:p>
            <a:pPr lvl="1"/>
            <a:r>
              <a:rPr lang="en-US" b="1" dirty="0" smtClean="0">
                <a:latin typeface="Times New Roman" pitchFamily="18" charset="0"/>
                <a:cs typeface="Times New Roman" pitchFamily="18" charset="0"/>
              </a:rPr>
              <a:t>Demographics:</a:t>
            </a:r>
            <a:r>
              <a:rPr lang="en-US" dirty="0" smtClean="0">
                <a:latin typeface="Times New Roman" pitchFamily="18" charset="0"/>
                <a:cs typeface="Times New Roman" pitchFamily="18" charset="0"/>
              </a:rPr>
              <a:t> Consider demographic factors such as age, gender, education level, professional background, and cultural context.</a:t>
            </a:r>
          </a:p>
          <a:p>
            <a:pPr lvl="1"/>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Why are they reading the summary? Are they looking for a quick overview, detailed insights, or actionable recommendations?</a:t>
            </a:r>
          </a:p>
          <a:p>
            <a:endParaRPr lang="en-US" dirty="0"/>
          </a:p>
        </p:txBody>
      </p:sp>
      <p:pic>
        <p:nvPicPr>
          <p:cNvPr id="5121" name="Picture 1"/>
          <p:cNvPicPr>
            <a:picLocks noChangeAspect="1" noChangeArrowheads="1"/>
          </p:cNvPicPr>
          <p:nvPr/>
        </p:nvPicPr>
        <p:blipFill>
          <a:blip r:embed="rId2"/>
          <a:srcRect/>
          <a:stretch>
            <a:fillRect/>
          </a:stretch>
        </p:blipFill>
        <p:spPr bwMode="auto">
          <a:xfrm>
            <a:off x="5524500" y="2357430"/>
            <a:ext cx="3619500" cy="2914650"/>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Steps for Audience Analysis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1600200"/>
            <a:ext cx="8472518" cy="4525963"/>
          </a:xfrm>
        </p:spPr>
        <p:txBody>
          <a:bodyPr>
            <a:normAutofit fontScale="92500" lnSpcReduction="20000"/>
          </a:bodyPr>
          <a:lstStyle/>
          <a:p>
            <a:pPr lvl="1"/>
            <a:r>
              <a:rPr lang="en-US" b="1" dirty="0" smtClean="0">
                <a:latin typeface="Times New Roman" pitchFamily="18" charset="0"/>
                <a:cs typeface="Times New Roman" pitchFamily="18" charset="0"/>
              </a:rPr>
              <a:t>Interests:</a:t>
            </a:r>
            <a:r>
              <a:rPr lang="en-US" dirty="0" smtClean="0">
                <a:latin typeface="Times New Roman" pitchFamily="18" charset="0"/>
                <a:cs typeface="Times New Roman" pitchFamily="18" charset="0"/>
              </a:rPr>
              <a:t> What aspects of the original document are most relevant to them? This could include key findings, decisions made, financial implications, or strategic plans.</a:t>
            </a:r>
          </a:p>
          <a:p>
            <a:pPr lvl="1"/>
            <a:r>
              <a:rPr lang="en-US" b="1" dirty="0" smtClean="0">
                <a:latin typeface="Times New Roman" pitchFamily="18" charset="0"/>
                <a:cs typeface="Times New Roman" pitchFamily="18" charset="0"/>
              </a:rPr>
              <a:t>Concerns:</a:t>
            </a:r>
            <a:r>
              <a:rPr lang="en-US" dirty="0" smtClean="0">
                <a:latin typeface="Times New Roman" pitchFamily="18" charset="0"/>
                <a:cs typeface="Times New Roman" pitchFamily="18" charset="0"/>
              </a:rPr>
              <a:t> What questions or concerns might they have? Anticipate potential areas of confusion or interest that need to be addressed.</a:t>
            </a:r>
          </a:p>
          <a:p>
            <a:pPr lvl="1"/>
            <a:r>
              <a:rPr lang="en-US" b="1" dirty="0" smtClean="0">
                <a:latin typeface="Times New Roman" pitchFamily="18" charset="0"/>
                <a:cs typeface="Times New Roman" pitchFamily="18" charset="0"/>
              </a:rPr>
              <a:t>Familiarity with the Topic:</a:t>
            </a:r>
            <a:r>
              <a:rPr lang="en-US" dirty="0" smtClean="0">
                <a:latin typeface="Times New Roman" pitchFamily="18" charset="0"/>
                <a:cs typeface="Times New Roman" pitchFamily="18" charset="0"/>
              </a:rPr>
              <a:t> Determine how much the audience already knows about the topic. Are they experts, novices, or somewhere in between?</a:t>
            </a:r>
          </a:p>
          <a:p>
            <a:pPr lvl="1"/>
            <a:r>
              <a:rPr lang="en-US" b="1" dirty="0" smtClean="0">
                <a:latin typeface="Times New Roman" pitchFamily="18" charset="0"/>
                <a:cs typeface="Times New Roman" pitchFamily="18" charset="0"/>
              </a:rPr>
              <a:t>Technical Jargon:</a:t>
            </a:r>
            <a:r>
              <a:rPr lang="en-US" dirty="0" smtClean="0">
                <a:latin typeface="Times New Roman" pitchFamily="18" charset="0"/>
                <a:cs typeface="Times New Roman" pitchFamily="18" charset="0"/>
              </a:rPr>
              <a:t> Decide whether to use specialized terminology or to explain concepts in simpler terms.</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Incorporating Audience Analysis into Summary Writing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3900502"/>
          </a:xfrm>
        </p:spPr>
        <p:txBody>
          <a:bodyPr/>
          <a:lstStyle/>
          <a:p>
            <a:endParaRPr lang="en-US" dirty="0"/>
          </a:p>
        </p:txBody>
      </p:sp>
      <p:pic>
        <p:nvPicPr>
          <p:cNvPr id="3074" name="Picture 2" descr="Effective Poster Creation: Know and Engage Your Audience"/>
          <p:cNvPicPr>
            <a:picLocks noChangeAspect="1" noChangeArrowheads="1"/>
          </p:cNvPicPr>
          <p:nvPr/>
        </p:nvPicPr>
        <p:blipFill>
          <a:blip r:embed="rId2" cstate="print"/>
          <a:srcRect/>
          <a:stretch>
            <a:fillRect/>
          </a:stretch>
        </p:blipFill>
        <p:spPr bwMode="auto">
          <a:xfrm>
            <a:off x="500034" y="1500174"/>
            <a:ext cx="8072494" cy="4357718"/>
          </a:xfrm>
          <a:prstGeom prst="rect">
            <a:avLst/>
          </a:prstGeom>
          <a:no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Incorporating Audience Analysis into Summary Writing</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latin typeface="Times New Roman" pitchFamily="18" charset="0"/>
                <a:cs typeface="Times New Roman" pitchFamily="18" charset="0"/>
              </a:rPr>
              <a:t>Tailor the Content:</a:t>
            </a:r>
            <a:endParaRPr lang="en-US" u="sng"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Relevance:</a:t>
            </a:r>
            <a:r>
              <a:rPr lang="en-US" dirty="0" smtClean="0">
                <a:latin typeface="Times New Roman" pitchFamily="18" charset="0"/>
                <a:cs typeface="Times New Roman" pitchFamily="18" charset="0"/>
              </a:rPr>
              <a:t> Include information that directly addresses the audience’s interests and needs. Omit details that are irrelevant to them.</a:t>
            </a:r>
          </a:p>
          <a:p>
            <a:r>
              <a:rPr lang="en-US" b="1" dirty="0" smtClean="0">
                <a:latin typeface="Times New Roman" pitchFamily="18" charset="0"/>
                <a:cs typeface="Times New Roman" pitchFamily="18" charset="0"/>
              </a:rPr>
              <a:t>Clarity:</a:t>
            </a:r>
            <a:r>
              <a:rPr lang="en-US" dirty="0" smtClean="0">
                <a:latin typeface="Times New Roman" pitchFamily="18" charset="0"/>
                <a:cs typeface="Times New Roman" pitchFamily="18" charset="0"/>
              </a:rPr>
              <a:t> Use language and examples that are familiar and easily understood by the audience.</a:t>
            </a:r>
          </a:p>
          <a:p>
            <a:r>
              <a:rPr lang="en-US" b="1" u="sng" dirty="0" smtClean="0">
                <a:latin typeface="Times New Roman" pitchFamily="18" charset="0"/>
                <a:cs typeface="Times New Roman" pitchFamily="18" charset="0"/>
              </a:rPr>
              <a:t>Highlight Key Points:</a:t>
            </a:r>
            <a:endParaRPr lang="en-US" u="sng"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Prioritize Information:</a:t>
            </a:r>
            <a:r>
              <a:rPr lang="en-US" dirty="0" smtClean="0">
                <a:latin typeface="Times New Roman" pitchFamily="18" charset="0"/>
                <a:cs typeface="Times New Roman" pitchFamily="18" charset="0"/>
              </a:rPr>
              <a:t> Emphasize the points that are most important to the audience. Place critical information at the beginning to capture their attention.</a:t>
            </a:r>
          </a:p>
          <a:p>
            <a:r>
              <a:rPr lang="en-US" b="1" dirty="0" smtClean="0">
                <a:latin typeface="Times New Roman" pitchFamily="18" charset="0"/>
                <a:cs typeface="Times New Roman" pitchFamily="18" charset="0"/>
              </a:rPr>
              <a:t>Use Headings and Bullet Points:</a:t>
            </a:r>
            <a:r>
              <a:rPr lang="en-US" dirty="0" smtClean="0">
                <a:latin typeface="Times New Roman" pitchFamily="18" charset="0"/>
                <a:cs typeface="Times New Roman" pitchFamily="18" charset="0"/>
              </a:rPr>
              <a:t> Organize the summary with clear headings and bullet points to make it easy for the audience to scan and find the information they need.</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72" y="5857892"/>
            <a:ext cx="1276328" cy="92390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
          <p:cNvPicPr preferRelativeResize="0"/>
          <p:nvPr/>
        </p:nvPicPr>
        <p:blipFill rotWithShape="1">
          <a:blip r:embed="rId3">
            <a:alphaModFix/>
          </a:blip>
          <a:srcRect/>
          <a:stretch/>
        </p:blipFill>
        <p:spPr>
          <a:xfrm>
            <a:off x="1295401" y="3510615"/>
            <a:ext cx="7213601" cy="2862411"/>
          </a:xfrm>
          <a:prstGeom prst="rect">
            <a:avLst/>
          </a:prstGeom>
          <a:noFill/>
          <a:ln>
            <a:noFill/>
          </a:ln>
        </p:spPr>
      </p:pic>
      <p:sp>
        <p:nvSpPr>
          <p:cNvPr id="110" name="Google Shape;110;p1"/>
          <p:cNvSpPr/>
          <p:nvPr/>
        </p:nvSpPr>
        <p:spPr>
          <a:xfrm>
            <a:off x="995045" y="0"/>
            <a:ext cx="7302" cy="6858000"/>
          </a:xfrm>
          <a:custGeom>
            <a:avLst/>
            <a:gdLst/>
            <a:ahLst/>
            <a:cxnLst/>
            <a:rect l="l" t="t" r="r" b="b"/>
            <a:pathLst>
              <a:path w="14605" h="10287000" extrusionOk="0">
                <a:moveTo>
                  <a:pt x="14605" y="0"/>
                </a:moveTo>
                <a:lnTo>
                  <a:pt x="0" y="0"/>
                </a:lnTo>
                <a:lnTo>
                  <a:pt x="0" y="10286997"/>
                </a:lnTo>
                <a:lnTo>
                  <a:pt x="14605" y="10286997"/>
                </a:lnTo>
                <a:lnTo>
                  <a:pt x="1460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111" name="Google Shape;111;p1"/>
          <p:cNvSpPr txBox="1">
            <a:spLocks noGrp="1"/>
          </p:cNvSpPr>
          <p:nvPr>
            <p:ph type="title"/>
          </p:nvPr>
        </p:nvSpPr>
        <p:spPr>
          <a:xfrm>
            <a:off x="1253822" y="1357298"/>
            <a:ext cx="7296750" cy="1071570"/>
          </a:xfrm>
          <a:prstGeom prst="rect">
            <a:avLst/>
          </a:prstGeom>
          <a:noFill/>
          <a:ln>
            <a:noFill/>
          </a:ln>
        </p:spPr>
        <p:txBody>
          <a:bodyPr spcFirstLastPara="1" wrap="square" lIns="0" tIns="8875" rIns="0" bIns="0" anchor="ctr" anchorCtr="0">
            <a:noAutofit/>
          </a:bodyPr>
          <a:lstStyle/>
          <a:p>
            <a:pPr marL="0" lvl="0" indent="0" algn="l" rtl="0">
              <a:lnSpc>
                <a:spcPct val="114281"/>
              </a:lnSpc>
              <a:spcBef>
                <a:spcPts val="0"/>
              </a:spcBef>
              <a:spcAft>
                <a:spcPts val="0"/>
              </a:spcAft>
              <a:buClr>
                <a:srgbClr val="0C1512"/>
              </a:buClr>
              <a:buSzPts val="6400"/>
              <a:buFont typeface="Arial"/>
              <a:buNone/>
            </a:pPr>
            <a:endParaRPr sz="6400" dirty="0">
              <a:latin typeface="Times New Roman" pitchFamily="18" charset="0"/>
              <a:ea typeface="Arial"/>
              <a:cs typeface="Times New Roman" pitchFamily="18" charset="0"/>
              <a:sym typeface="Arial"/>
            </a:endParaRPr>
          </a:p>
          <a:p>
            <a:pPr marL="8467" lvl="0" indent="0" algn="ctr" rtl="0">
              <a:lnSpc>
                <a:spcPct val="114281"/>
              </a:lnSpc>
              <a:spcBef>
                <a:spcPts val="0"/>
              </a:spcBef>
              <a:spcAft>
                <a:spcPts val="0"/>
              </a:spcAft>
              <a:buClr>
                <a:srgbClr val="0C1512"/>
              </a:buClr>
              <a:buSzPts val="6400"/>
              <a:buFont typeface="Arial"/>
              <a:buNone/>
            </a:pPr>
            <a:r>
              <a:rPr lang="en-US" sz="6400" dirty="0">
                <a:solidFill>
                  <a:srgbClr val="0C1512"/>
                </a:solidFill>
                <a:latin typeface="Times New Roman" pitchFamily="18" charset="0"/>
                <a:cs typeface="Times New Roman" pitchFamily="18" charset="0"/>
              </a:rPr>
              <a:t>Business</a:t>
            </a:r>
            <a:r>
              <a:rPr lang="en-US" sz="6400" dirty="0">
                <a:solidFill>
                  <a:srgbClr val="0C1512"/>
                </a:solidFill>
                <a:latin typeface="Times New Roman" pitchFamily="18" charset="0"/>
                <a:ea typeface="Arial"/>
                <a:cs typeface="Times New Roman" pitchFamily="18" charset="0"/>
                <a:sym typeface="Arial"/>
              </a:rPr>
              <a:t> Etiquette - </a:t>
            </a:r>
            <a:r>
              <a:rPr lang="en-US" sz="6400" dirty="0" smtClean="0">
                <a:solidFill>
                  <a:srgbClr val="0C1512"/>
                </a:solidFill>
                <a:latin typeface="Times New Roman" pitchFamily="18" charset="0"/>
                <a:ea typeface="Arial"/>
                <a:cs typeface="Times New Roman" pitchFamily="18" charset="0"/>
                <a:sym typeface="Arial"/>
              </a:rPr>
              <a:t>7</a:t>
            </a:r>
            <a:endParaRPr sz="6400" dirty="0">
              <a:latin typeface="Times New Roman" pitchFamily="18" charset="0"/>
              <a:ea typeface="Arial"/>
              <a:cs typeface="Times New Roman" pitchFamily="18" charset="0"/>
              <a:sym typeface="Aria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802" y="214290"/>
            <a:ext cx="3000396" cy="150019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Incorporating Audience Analysis into Summary Writing</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u="sng" dirty="0" smtClean="0">
                <a:latin typeface="Times New Roman" pitchFamily="18" charset="0"/>
                <a:cs typeface="Times New Roman" pitchFamily="18" charset="0"/>
              </a:rPr>
              <a:t>Provide Context:</a:t>
            </a:r>
            <a:endParaRPr lang="en-US" u="sng"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Background Information:</a:t>
            </a:r>
            <a:r>
              <a:rPr lang="en-US" dirty="0" smtClean="0">
                <a:latin typeface="Times New Roman" pitchFamily="18" charset="0"/>
                <a:cs typeface="Times New Roman" pitchFamily="18" charset="0"/>
              </a:rPr>
              <a:t> Offer sufficient background information to help the audience understand the context of the summary.</a:t>
            </a:r>
          </a:p>
          <a:p>
            <a:r>
              <a:rPr lang="en-US" b="1" dirty="0" smtClean="0">
                <a:latin typeface="Times New Roman" pitchFamily="18" charset="0"/>
                <a:cs typeface="Times New Roman" pitchFamily="18" charset="0"/>
              </a:rPr>
              <a:t>Explanations:</a:t>
            </a:r>
            <a:r>
              <a:rPr lang="en-US" dirty="0" smtClean="0">
                <a:latin typeface="Times New Roman" pitchFamily="18" charset="0"/>
                <a:cs typeface="Times New Roman" pitchFamily="18" charset="0"/>
              </a:rPr>
              <a:t> Explain any technical terms or concepts that might be unfamiliar to the audience.</a:t>
            </a:r>
          </a:p>
          <a:p>
            <a:r>
              <a:rPr lang="en-US" b="1" u="sng" dirty="0" smtClean="0">
                <a:latin typeface="Times New Roman" pitchFamily="18" charset="0"/>
                <a:cs typeface="Times New Roman" pitchFamily="18" charset="0"/>
              </a:rPr>
              <a:t>Engage the Audience:</a:t>
            </a:r>
            <a:endParaRPr lang="en-US" u="sng"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Tone and Style:</a:t>
            </a:r>
            <a:r>
              <a:rPr lang="en-US" dirty="0" smtClean="0">
                <a:latin typeface="Times New Roman" pitchFamily="18" charset="0"/>
                <a:cs typeface="Times New Roman" pitchFamily="18" charset="0"/>
              </a:rPr>
              <a:t> Adjust the tone and style of the summary to match the audience’s preferences. For a formal audience, use a professional tone; for a general audience, a more conversational style might be appropriate.</a:t>
            </a:r>
          </a:p>
          <a:p>
            <a:r>
              <a:rPr lang="en-US" b="1" dirty="0" smtClean="0">
                <a:latin typeface="Times New Roman" pitchFamily="18" charset="0"/>
                <a:cs typeface="Times New Roman" pitchFamily="18" charset="0"/>
              </a:rPr>
              <a:t>Visuals:</a:t>
            </a:r>
            <a:r>
              <a:rPr lang="en-US" dirty="0" smtClean="0">
                <a:latin typeface="Times New Roman" pitchFamily="18" charset="0"/>
                <a:cs typeface="Times New Roman" pitchFamily="18" charset="0"/>
              </a:rPr>
              <a:t> Incorporate visuals like charts, graphs, or images if they help convey the message more effectively to the audience.</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20" y="5786454"/>
            <a:ext cx="1562080" cy="99534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1 </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What is the purpose of summarizing the subject in the first paragraph of a business </a:t>
            </a:r>
            <a:r>
              <a:rPr lang="en-US" dirty="0" smtClean="0"/>
              <a:t>document?</a:t>
            </a:r>
          </a:p>
          <a:p>
            <a:pPr marL="514350" indent="-514350">
              <a:buAutoNum type="alphaUcParenR"/>
            </a:pPr>
            <a:r>
              <a:rPr lang="en-US" dirty="0" smtClean="0"/>
              <a:t>To </a:t>
            </a:r>
            <a:r>
              <a:rPr lang="en-US" dirty="0"/>
              <a:t>confuse the reader	 </a:t>
            </a:r>
            <a:endParaRPr lang="en-US" dirty="0" smtClean="0"/>
          </a:p>
          <a:p>
            <a:pPr marL="514350" indent="-514350">
              <a:buAutoNum type="alphaUcParenR"/>
            </a:pPr>
            <a:r>
              <a:rPr lang="en-US" dirty="0" smtClean="0"/>
              <a:t>To </a:t>
            </a:r>
            <a:r>
              <a:rPr lang="en-US" dirty="0"/>
              <a:t>provide detailed information	</a:t>
            </a:r>
            <a:endParaRPr lang="en-US" dirty="0" smtClean="0"/>
          </a:p>
          <a:p>
            <a:pPr marL="514350" indent="-514350">
              <a:buAutoNum type="alphaUcParenR"/>
            </a:pPr>
            <a:r>
              <a:rPr lang="en-US" dirty="0" smtClean="0"/>
              <a:t> </a:t>
            </a:r>
            <a:r>
              <a:rPr lang="en-US" dirty="0"/>
              <a:t>To grab the reader's attention and provide an overview	</a:t>
            </a:r>
            <a:endParaRPr lang="en-US" dirty="0" smtClean="0"/>
          </a:p>
          <a:p>
            <a:pPr marL="514350" indent="-514350">
              <a:buAutoNum type="alphaUcParenR"/>
            </a:pPr>
            <a:r>
              <a:rPr lang="en-US" dirty="0" smtClean="0"/>
              <a:t>To </a:t>
            </a:r>
            <a:r>
              <a:rPr lang="en-US" dirty="0"/>
              <a:t>hide important details and create suspense	</a:t>
            </a:r>
            <a:endParaRPr lang="en-IN" dirty="0"/>
          </a:p>
        </p:txBody>
      </p:sp>
    </p:spTree>
    <p:extLst>
      <p:ext uri="{BB962C8B-B14F-4D97-AF65-F5344CB8AC3E}">
        <p14:creationId xmlns:p14="http://schemas.microsoft.com/office/powerpoint/2010/main" val="420720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2 </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Which of the following strategies is effective for summarizing the subject in the first </a:t>
            </a:r>
            <a:r>
              <a:rPr lang="en-US" dirty="0" smtClean="0"/>
              <a:t>paragraph?</a:t>
            </a:r>
          </a:p>
          <a:p>
            <a:pPr marL="514350" indent="-514350">
              <a:buAutoNum type="alphaUcParenR"/>
            </a:pPr>
            <a:r>
              <a:rPr lang="en-US" dirty="0" smtClean="0"/>
              <a:t>Using </a:t>
            </a:r>
            <a:r>
              <a:rPr lang="en-US" dirty="0"/>
              <a:t>complex language	 </a:t>
            </a:r>
            <a:endParaRPr lang="en-US" dirty="0" smtClean="0"/>
          </a:p>
          <a:p>
            <a:pPr marL="514350" indent="-514350">
              <a:buAutoNum type="alphaUcParenR"/>
            </a:pPr>
            <a:r>
              <a:rPr lang="en-US" dirty="0" smtClean="0"/>
              <a:t>Providing </a:t>
            </a:r>
            <a:r>
              <a:rPr lang="en-US" dirty="0"/>
              <a:t>irrelevant background </a:t>
            </a:r>
            <a:r>
              <a:rPr lang="en-US" dirty="0" smtClean="0"/>
              <a:t>information</a:t>
            </a:r>
          </a:p>
          <a:p>
            <a:pPr marL="514350" indent="-514350">
              <a:buAutoNum type="alphaUcParenR"/>
            </a:pPr>
            <a:r>
              <a:rPr lang="en-US" dirty="0" smtClean="0"/>
              <a:t>Using </a:t>
            </a:r>
            <a:r>
              <a:rPr lang="en-US" dirty="0"/>
              <a:t>clear and concise language to convey the main idea	</a:t>
            </a:r>
            <a:endParaRPr lang="en-US" dirty="0" smtClean="0"/>
          </a:p>
          <a:p>
            <a:pPr marL="514350" indent="-514350">
              <a:buAutoNum type="alphaUcParenR"/>
            </a:pPr>
            <a:r>
              <a:rPr lang="en-US" dirty="0" smtClean="0"/>
              <a:t>Omitting </a:t>
            </a:r>
            <a:r>
              <a:rPr lang="en-US" dirty="0"/>
              <a:t>any mention of the subject to maintain mystery	</a:t>
            </a:r>
            <a:endParaRPr lang="en-IN" dirty="0"/>
          </a:p>
        </p:txBody>
      </p:sp>
    </p:spTree>
    <p:extLst>
      <p:ext uri="{BB962C8B-B14F-4D97-AF65-F5344CB8AC3E}">
        <p14:creationId xmlns:p14="http://schemas.microsoft.com/office/powerpoint/2010/main" val="52600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3 </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How should you determine what information to include in the first paragraph summary</a:t>
            </a:r>
            <a:r>
              <a:rPr lang="en-US" dirty="0" smtClean="0"/>
              <a:t>?</a:t>
            </a:r>
          </a:p>
          <a:p>
            <a:pPr marL="514350" indent="-514350">
              <a:buAutoNum type="alphaUcParenR"/>
            </a:pPr>
            <a:r>
              <a:rPr lang="en-US" dirty="0" smtClean="0"/>
              <a:t>By </a:t>
            </a:r>
            <a:r>
              <a:rPr lang="en-US" dirty="0"/>
              <a:t>providing as much detail as possible	</a:t>
            </a:r>
            <a:endParaRPr lang="en-US" dirty="0" smtClean="0"/>
          </a:p>
          <a:p>
            <a:pPr marL="514350" indent="-514350">
              <a:buAutoNum type="alphaUcParenR"/>
            </a:pPr>
            <a:r>
              <a:rPr lang="en-US" dirty="0" smtClean="0"/>
              <a:t> </a:t>
            </a:r>
            <a:r>
              <a:rPr lang="en-US" dirty="0"/>
              <a:t>By including personal anecdotes and opinions	</a:t>
            </a:r>
            <a:endParaRPr lang="en-US" dirty="0" smtClean="0"/>
          </a:p>
          <a:p>
            <a:pPr marL="514350" indent="-514350">
              <a:buAutoNum type="alphaUcParenR"/>
            </a:pPr>
            <a:r>
              <a:rPr lang="en-US" dirty="0" smtClean="0"/>
              <a:t> </a:t>
            </a:r>
            <a:r>
              <a:rPr lang="en-US" dirty="0"/>
              <a:t>By focusing on the most important points related to the </a:t>
            </a:r>
            <a:r>
              <a:rPr lang="en-US" dirty="0" smtClean="0"/>
              <a:t>subject</a:t>
            </a:r>
          </a:p>
          <a:p>
            <a:pPr marL="514350" indent="-514350">
              <a:buAutoNum type="alphaUcParenR"/>
            </a:pPr>
            <a:r>
              <a:rPr lang="en-US" dirty="0" smtClean="0"/>
              <a:t>By </a:t>
            </a:r>
            <a:r>
              <a:rPr lang="en-US" dirty="0"/>
              <a:t>listing all possible topics without prioritization	</a:t>
            </a:r>
            <a:endParaRPr lang="en-IN" dirty="0"/>
          </a:p>
        </p:txBody>
      </p:sp>
    </p:spTree>
    <p:extLst>
      <p:ext uri="{BB962C8B-B14F-4D97-AF65-F5344CB8AC3E}">
        <p14:creationId xmlns:p14="http://schemas.microsoft.com/office/powerpoint/2010/main" val="368751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4 </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What should be the tone of the first paragraph when summarizing a subject in business etiquette?	</a:t>
            </a:r>
            <a:endParaRPr lang="en-US" dirty="0" smtClean="0"/>
          </a:p>
          <a:p>
            <a:pPr marL="514350" indent="-514350">
              <a:buAutoNum type="alphaUcParenR"/>
            </a:pPr>
            <a:r>
              <a:rPr lang="en-US" dirty="0" smtClean="0"/>
              <a:t>Formal </a:t>
            </a:r>
            <a:r>
              <a:rPr lang="en-US" dirty="0"/>
              <a:t>and distant	 </a:t>
            </a:r>
            <a:endParaRPr lang="en-US" dirty="0" smtClean="0"/>
          </a:p>
          <a:p>
            <a:pPr marL="514350" indent="-514350">
              <a:buAutoNum type="alphaUcParenR"/>
            </a:pPr>
            <a:r>
              <a:rPr lang="en-US" dirty="0" smtClean="0"/>
              <a:t>Casual </a:t>
            </a:r>
            <a:r>
              <a:rPr lang="en-US" dirty="0"/>
              <a:t>and informal	 </a:t>
            </a:r>
            <a:endParaRPr lang="en-US" dirty="0" smtClean="0"/>
          </a:p>
          <a:p>
            <a:pPr marL="514350" indent="-514350">
              <a:buAutoNum type="alphaUcParenR"/>
            </a:pPr>
            <a:r>
              <a:rPr lang="en-US" dirty="0" smtClean="0"/>
              <a:t>Excited </a:t>
            </a:r>
            <a:r>
              <a:rPr lang="en-US" dirty="0"/>
              <a:t>and enthusiastic	</a:t>
            </a:r>
            <a:endParaRPr lang="en-US" dirty="0" smtClean="0"/>
          </a:p>
          <a:p>
            <a:pPr marL="514350" indent="-514350">
              <a:buAutoNum type="alphaUcParenR"/>
            </a:pPr>
            <a:r>
              <a:rPr lang="en-US" dirty="0" smtClean="0"/>
              <a:t>Neutral </a:t>
            </a:r>
            <a:r>
              <a:rPr lang="en-US" dirty="0"/>
              <a:t>and professional	</a:t>
            </a:r>
            <a:endParaRPr lang="en-IN" dirty="0"/>
          </a:p>
        </p:txBody>
      </p:sp>
    </p:spTree>
    <p:extLst>
      <p:ext uri="{BB962C8B-B14F-4D97-AF65-F5344CB8AC3E}">
        <p14:creationId xmlns:p14="http://schemas.microsoft.com/office/powerpoint/2010/main" val="63208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5 </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Which of the following best describes the length of the first paragraph summary?	 </a:t>
            </a:r>
            <a:endParaRPr lang="en-US" dirty="0" smtClean="0"/>
          </a:p>
          <a:p>
            <a:pPr marL="514350" indent="-514350">
              <a:buAutoNum type="alphaUcParenR"/>
            </a:pPr>
            <a:r>
              <a:rPr lang="en-US" dirty="0" smtClean="0"/>
              <a:t>Several </a:t>
            </a:r>
            <a:r>
              <a:rPr lang="en-US" dirty="0"/>
              <a:t>paragraphs	 </a:t>
            </a:r>
            <a:endParaRPr lang="en-US" dirty="0" smtClean="0"/>
          </a:p>
          <a:p>
            <a:pPr marL="514350" indent="-514350">
              <a:buAutoNum type="alphaUcParenR"/>
            </a:pPr>
            <a:r>
              <a:rPr lang="en-US" dirty="0" smtClean="0"/>
              <a:t>A </a:t>
            </a:r>
            <a:r>
              <a:rPr lang="en-US" dirty="0"/>
              <a:t>single sentence	 </a:t>
            </a:r>
            <a:endParaRPr lang="en-US" dirty="0" smtClean="0"/>
          </a:p>
          <a:p>
            <a:pPr marL="514350" indent="-514350">
              <a:buAutoNum type="alphaUcParenR"/>
            </a:pPr>
            <a:r>
              <a:rPr lang="en-US" dirty="0" smtClean="0"/>
              <a:t>One </a:t>
            </a:r>
            <a:r>
              <a:rPr lang="en-US" dirty="0"/>
              <a:t>or two concise paragraphs	</a:t>
            </a:r>
            <a:endParaRPr lang="en-US" dirty="0" smtClean="0"/>
          </a:p>
          <a:p>
            <a:pPr marL="514350" indent="-514350">
              <a:buAutoNum type="alphaUcParenR"/>
            </a:pPr>
            <a:r>
              <a:rPr lang="en-US" dirty="0" smtClean="0"/>
              <a:t>A </a:t>
            </a:r>
            <a:r>
              <a:rPr lang="en-US" dirty="0"/>
              <a:t>lengthy description of the topic	</a:t>
            </a:r>
            <a:endParaRPr lang="en-IN" dirty="0"/>
          </a:p>
        </p:txBody>
      </p:sp>
    </p:spTree>
    <p:extLst>
      <p:ext uri="{BB962C8B-B14F-4D97-AF65-F5344CB8AC3E}">
        <p14:creationId xmlns:p14="http://schemas.microsoft.com/office/powerpoint/2010/main" val="2834746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6</a:t>
            </a:r>
            <a:endParaRPr lang="en-IN" dirty="0"/>
          </a:p>
        </p:txBody>
      </p:sp>
      <p:sp>
        <p:nvSpPr>
          <p:cNvPr id="3" name="Content Placeholder 2"/>
          <p:cNvSpPr>
            <a:spLocks noGrp="1"/>
          </p:cNvSpPr>
          <p:nvPr>
            <p:ph idx="1"/>
          </p:nvPr>
        </p:nvSpPr>
        <p:spPr>
          <a:xfrm>
            <a:off x="457200" y="1124744"/>
            <a:ext cx="8229600" cy="5001419"/>
          </a:xfrm>
        </p:spPr>
        <p:txBody>
          <a:bodyPr>
            <a:normAutofit lnSpcReduction="10000"/>
          </a:bodyPr>
          <a:lstStyle/>
          <a:p>
            <a:pPr marL="0" indent="0">
              <a:buNone/>
            </a:pPr>
            <a:r>
              <a:rPr lang="en-US" dirty="0"/>
              <a:t>What role does the first paragraph summary play in engaging the reader?	</a:t>
            </a:r>
            <a:endParaRPr lang="en-US" dirty="0" smtClean="0"/>
          </a:p>
          <a:p>
            <a:pPr marL="514350" indent="-514350">
              <a:buAutoNum type="alphaUcParenR"/>
            </a:pPr>
            <a:r>
              <a:rPr lang="en-US" dirty="0" smtClean="0"/>
              <a:t>It </a:t>
            </a:r>
            <a:r>
              <a:rPr lang="en-US" dirty="0"/>
              <a:t>discourages further reading by providing too much </a:t>
            </a:r>
            <a:r>
              <a:rPr lang="en-US" dirty="0" smtClean="0"/>
              <a:t>information</a:t>
            </a:r>
          </a:p>
          <a:p>
            <a:pPr marL="514350" indent="-514350">
              <a:buAutoNum type="alphaUcParenR"/>
            </a:pPr>
            <a:r>
              <a:rPr lang="en-US" dirty="0" smtClean="0"/>
              <a:t> </a:t>
            </a:r>
            <a:r>
              <a:rPr lang="en-US" dirty="0"/>
              <a:t>It intrigues the reader and encourages them to continue reading	</a:t>
            </a:r>
            <a:endParaRPr lang="en-US" dirty="0" smtClean="0"/>
          </a:p>
          <a:p>
            <a:pPr marL="514350" indent="-514350">
              <a:buAutoNum type="alphaUcParenR"/>
            </a:pPr>
            <a:r>
              <a:rPr lang="en-US" dirty="0" smtClean="0"/>
              <a:t>It </a:t>
            </a:r>
            <a:r>
              <a:rPr lang="en-US" dirty="0"/>
              <a:t>confuses the reader with ambiguous language	</a:t>
            </a:r>
            <a:endParaRPr lang="en-US" dirty="0" smtClean="0"/>
          </a:p>
          <a:p>
            <a:pPr marL="514350" indent="-514350">
              <a:buAutoNum type="alphaUcParenR"/>
            </a:pPr>
            <a:r>
              <a:rPr lang="en-US" dirty="0" smtClean="0"/>
              <a:t>It </a:t>
            </a:r>
            <a:r>
              <a:rPr lang="en-US" dirty="0"/>
              <a:t>overwhelms the reader with technical jargon	</a:t>
            </a:r>
            <a:endParaRPr lang="en-IN" dirty="0"/>
          </a:p>
        </p:txBody>
      </p:sp>
    </p:spTree>
    <p:extLst>
      <p:ext uri="{BB962C8B-B14F-4D97-AF65-F5344CB8AC3E}">
        <p14:creationId xmlns:p14="http://schemas.microsoft.com/office/powerpoint/2010/main" val="2085885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7 </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How should you ensure clarity when summarizing the subject in the first </a:t>
            </a:r>
            <a:r>
              <a:rPr lang="en-US" dirty="0" smtClean="0"/>
              <a:t>paragraph?</a:t>
            </a:r>
          </a:p>
          <a:p>
            <a:pPr marL="514350" indent="-514350">
              <a:buAutoNum type="alphaUcParenR"/>
            </a:pPr>
            <a:r>
              <a:rPr lang="en-US" dirty="0" smtClean="0"/>
              <a:t>By </a:t>
            </a:r>
            <a:r>
              <a:rPr lang="en-US" dirty="0"/>
              <a:t>using vague language	 </a:t>
            </a:r>
            <a:endParaRPr lang="en-US" dirty="0" smtClean="0"/>
          </a:p>
          <a:p>
            <a:pPr marL="514350" indent="-514350">
              <a:buAutoNum type="alphaUcParenR"/>
            </a:pPr>
            <a:r>
              <a:rPr lang="en-US" dirty="0" smtClean="0"/>
              <a:t>By </a:t>
            </a:r>
            <a:r>
              <a:rPr lang="en-US" dirty="0"/>
              <a:t>including unnecessary details	</a:t>
            </a:r>
            <a:endParaRPr lang="en-US" dirty="0" smtClean="0"/>
          </a:p>
          <a:p>
            <a:pPr marL="514350" indent="-514350">
              <a:buAutoNum type="alphaUcParenR"/>
            </a:pPr>
            <a:r>
              <a:rPr lang="en-US" dirty="0" smtClean="0"/>
              <a:t>By </a:t>
            </a:r>
            <a:r>
              <a:rPr lang="en-US" dirty="0"/>
              <a:t>avoiding repetition and staying focused on the main idea	</a:t>
            </a:r>
            <a:endParaRPr lang="en-US" dirty="0" smtClean="0"/>
          </a:p>
          <a:p>
            <a:pPr marL="514350" indent="-514350">
              <a:buAutoNum type="alphaUcParenR"/>
            </a:pPr>
            <a:r>
              <a:rPr lang="en-US" dirty="0" smtClean="0"/>
              <a:t>By </a:t>
            </a:r>
            <a:r>
              <a:rPr lang="en-US" dirty="0"/>
              <a:t>excluding any mention of the subject to maintain suspense	</a:t>
            </a:r>
            <a:endParaRPr lang="en-IN" dirty="0"/>
          </a:p>
        </p:txBody>
      </p:sp>
    </p:spTree>
    <p:extLst>
      <p:ext uri="{BB962C8B-B14F-4D97-AF65-F5344CB8AC3E}">
        <p14:creationId xmlns:p14="http://schemas.microsoft.com/office/powerpoint/2010/main" val="285532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8 </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What should be the primary focus when summarizing the subject in the first </a:t>
            </a:r>
            <a:r>
              <a:rPr lang="en-US" dirty="0" smtClean="0"/>
              <a:t>paragraph?</a:t>
            </a:r>
          </a:p>
          <a:p>
            <a:pPr marL="514350" indent="-514350">
              <a:buAutoNum type="alphaUcParenR"/>
            </a:pPr>
            <a:r>
              <a:rPr lang="en-US" dirty="0" smtClean="0"/>
              <a:t>Providing </a:t>
            </a:r>
            <a:r>
              <a:rPr lang="en-US" dirty="0"/>
              <a:t>background </a:t>
            </a:r>
            <a:r>
              <a:rPr lang="en-US" dirty="0" smtClean="0"/>
              <a:t>information</a:t>
            </a:r>
          </a:p>
          <a:p>
            <a:pPr marL="514350" indent="-514350">
              <a:buAutoNum type="alphaUcParenR"/>
            </a:pPr>
            <a:r>
              <a:rPr lang="en-US" dirty="0" smtClean="0"/>
              <a:t>Highlighting </a:t>
            </a:r>
            <a:r>
              <a:rPr lang="en-US" dirty="0"/>
              <a:t>irrelevant details	 </a:t>
            </a:r>
            <a:endParaRPr lang="en-US" dirty="0" smtClean="0"/>
          </a:p>
          <a:p>
            <a:pPr marL="514350" indent="-514350">
              <a:buAutoNum type="alphaUcParenR"/>
            </a:pPr>
            <a:r>
              <a:rPr lang="en-US" dirty="0" smtClean="0"/>
              <a:t>Clearly </a:t>
            </a:r>
            <a:r>
              <a:rPr lang="en-US" dirty="0"/>
              <a:t>conveying the main idea	</a:t>
            </a:r>
            <a:endParaRPr lang="en-US" dirty="0" smtClean="0"/>
          </a:p>
          <a:p>
            <a:pPr marL="514350" indent="-514350">
              <a:buAutoNum type="alphaUcParenR"/>
            </a:pPr>
            <a:r>
              <a:rPr lang="en-US" dirty="0" smtClean="0"/>
              <a:t>Confusing </a:t>
            </a:r>
            <a:r>
              <a:rPr lang="en-US" dirty="0"/>
              <a:t>the reader with conflicting information	</a:t>
            </a:r>
            <a:endParaRPr lang="en-IN" dirty="0"/>
          </a:p>
        </p:txBody>
      </p:sp>
    </p:spTree>
    <p:extLst>
      <p:ext uri="{BB962C8B-B14F-4D97-AF65-F5344CB8AC3E}">
        <p14:creationId xmlns:p14="http://schemas.microsoft.com/office/powerpoint/2010/main" val="3509439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9</a:t>
            </a:r>
            <a:endParaRPr lang="en-IN"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a:t>How can you gauge the effectiveness of the first paragraph summary?	 </a:t>
            </a:r>
            <a:endParaRPr lang="en-US" dirty="0" smtClean="0"/>
          </a:p>
          <a:p>
            <a:pPr marL="514350" indent="-514350">
              <a:buAutoNum type="alphaUcParenR"/>
            </a:pPr>
            <a:r>
              <a:rPr lang="en-US" dirty="0" smtClean="0"/>
              <a:t>By </a:t>
            </a:r>
            <a:r>
              <a:rPr lang="en-US" dirty="0"/>
              <a:t>assessing the reader's confusion	 </a:t>
            </a:r>
            <a:endParaRPr lang="en-US" dirty="0" smtClean="0"/>
          </a:p>
          <a:p>
            <a:pPr marL="514350" indent="-514350">
              <a:buAutoNum type="alphaUcParenR"/>
            </a:pPr>
            <a:r>
              <a:rPr lang="en-US" dirty="0" smtClean="0"/>
              <a:t>By </a:t>
            </a:r>
            <a:r>
              <a:rPr lang="en-US" dirty="0"/>
              <a:t>tracking reader engagement and understanding	 </a:t>
            </a:r>
            <a:endParaRPr lang="en-US" dirty="0" smtClean="0"/>
          </a:p>
          <a:p>
            <a:pPr marL="514350" indent="-514350">
              <a:buAutoNum type="alphaUcParenR"/>
            </a:pPr>
            <a:r>
              <a:rPr lang="en-US" dirty="0" smtClean="0"/>
              <a:t>By </a:t>
            </a:r>
            <a:r>
              <a:rPr lang="en-US" dirty="0"/>
              <a:t>ignoring reader feedback and </a:t>
            </a:r>
            <a:r>
              <a:rPr lang="en-US" dirty="0" smtClean="0"/>
              <a:t>opinions</a:t>
            </a:r>
          </a:p>
          <a:p>
            <a:pPr marL="514350" indent="-514350">
              <a:buAutoNum type="alphaUcParenR"/>
            </a:pPr>
            <a:r>
              <a:rPr lang="en-US" dirty="0" smtClean="0"/>
              <a:t>By </a:t>
            </a:r>
            <a:r>
              <a:rPr lang="en-US" dirty="0"/>
              <a:t>providing irrelevant information	</a:t>
            </a:r>
            <a:endParaRPr lang="en-IN" dirty="0"/>
          </a:p>
        </p:txBody>
      </p:sp>
    </p:spTree>
    <p:extLst>
      <p:ext uri="{BB962C8B-B14F-4D97-AF65-F5344CB8AC3E}">
        <p14:creationId xmlns:p14="http://schemas.microsoft.com/office/powerpoint/2010/main" val="99816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57322"/>
          </a:xfrm>
        </p:spPr>
        <p:txBody>
          <a:bodyPr>
            <a:normAutofit fontScale="90000"/>
          </a:bodyPr>
          <a:lstStyle/>
          <a:p>
            <a:r>
              <a:rPr lang="en-US" b="1" dirty="0" smtClean="0">
                <a:latin typeface="Times New Roman" pitchFamily="18" charset="0"/>
                <a:cs typeface="Times New Roman" pitchFamily="18" charset="0"/>
              </a:rPr>
              <a:t>GET TO THE POINT-SUMMARIZE YOUR SUBJECT IN THE FIRST PARAGRAPH</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Content Placeholder 3" descr="Get-to-the-Point-770.jpg"/>
          <p:cNvPicPr>
            <a:picLocks noGrp="1" noChangeAspect="1"/>
          </p:cNvPicPr>
          <p:nvPr>
            <p:ph idx="1"/>
          </p:nvPr>
        </p:nvPicPr>
        <p:blipFill>
          <a:blip r:embed="rId2"/>
          <a:stretch>
            <a:fillRect/>
          </a:stretch>
        </p:blipFill>
        <p:spPr>
          <a:xfrm>
            <a:off x="785786" y="1928802"/>
            <a:ext cx="7572428" cy="42148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a:solidFill>
            <a:schemeClr val="accent1">
              <a:lumMod val="60000"/>
              <a:lumOff val="40000"/>
            </a:schemeClr>
          </a:solidFill>
        </p:spPr>
        <p:txBody>
          <a:bodyPr>
            <a:normAutofit fontScale="90000"/>
          </a:bodyPr>
          <a:lstStyle/>
          <a:p>
            <a:r>
              <a:rPr lang="en-US" dirty="0" smtClean="0"/>
              <a:t>QUESTION 10 </a:t>
            </a:r>
            <a:endParaRPr lang="en-IN" dirty="0"/>
          </a:p>
        </p:txBody>
      </p:sp>
      <p:sp>
        <p:nvSpPr>
          <p:cNvPr id="3" name="Content Placeholder 2"/>
          <p:cNvSpPr>
            <a:spLocks noGrp="1"/>
          </p:cNvSpPr>
          <p:nvPr>
            <p:ph idx="1"/>
          </p:nvPr>
        </p:nvSpPr>
        <p:spPr>
          <a:xfrm>
            <a:off x="457200" y="1124744"/>
            <a:ext cx="8229600" cy="5001419"/>
          </a:xfrm>
        </p:spPr>
        <p:txBody>
          <a:bodyPr>
            <a:normAutofit lnSpcReduction="10000"/>
          </a:bodyPr>
          <a:lstStyle/>
          <a:p>
            <a:pPr marL="0" indent="0">
              <a:buNone/>
            </a:pPr>
            <a:r>
              <a:rPr lang="en-US" dirty="0"/>
              <a:t>Which of the following examples demonstrates an effective first paragraph summary?	 </a:t>
            </a:r>
            <a:endParaRPr lang="en-US" dirty="0" smtClean="0"/>
          </a:p>
          <a:p>
            <a:pPr marL="514350" indent="-514350">
              <a:buAutoNum type="alphaUcParenR"/>
            </a:pPr>
            <a:r>
              <a:rPr lang="en-US" dirty="0" smtClean="0"/>
              <a:t>This </a:t>
            </a:r>
            <a:r>
              <a:rPr lang="en-US" dirty="0"/>
              <a:t>document will discuss various topics related to the </a:t>
            </a:r>
            <a:r>
              <a:rPr lang="en-US" dirty="0" smtClean="0"/>
              <a:t>subject.</a:t>
            </a:r>
          </a:p>
          <a:p>
            <a:pPr marL="514350" indent="-514350">
              <a:buAutoNum type="alphaUcParenR"/>
            </a:pPr>
            <a:r>
              <a:rPr lang="en-US" dirty="0" smtClean="0"/>
              <a:t>In </a:t>
            </a:r>
            <a:r>
              <a:rPr lang="en-US" dirty="0"/>
              <a:t>this document, we will explore the history of the </a:t>
            </a:r>
            <a:r>
              <a:rPr lang="en-US" dirty="0" smtClean="0"/>
              <a:t>topic.</a:t>
            </a:r>
          </a:p>
          <a:p>
            <a:pPr marL="514350" indent="-514350">
              <a:buAutoNum type="alphaUcParenR"/>
            </a:pPr>
            <a:r>
              <a:rPr lang="en-US" dirty="0" smtClean="0"/>
              <a:t>This </a:t>
            </a:r>
            <a:r>
              <a:rPr lang="en-US" dirty="0"/>
              <a:t>document provides a comprehensive </a:t>
            </a:r>
            <a:r>
              <a:rPr lang="en-US" dirty="0" smtClean="0"/>
              <a:t>overview </a:t>
            </a:r>
            <a:r>
              <a:rPr lang="en-US" dirty="0"/>
              <a:t>of the </a:t>
            </a:r>
            <a:r>
              <a:rPr lang="en-US" dirty="0" smtClean="0"/>
              <a:t>subject.</a:t>
            </a:r>
          </a:p>
          <a:p>
            <a:pPr marL="514350" indent="-514350">
              <a:buAutoNum type="alphaUcParenR"/>
            </a:pPr>
            <a:r>
              <a:rPr lang="en-US" dirty="0" smtClean="0"/>
              <a:t>The </a:t>
            </a:r>
            <a:r>
              <a:rPr lang="en-US" dirty="0"/>
              <a:t>topic is complicated and requires further </a:t>
            </a:r>
            <a:r>
              <a:rPr lang="en-US" dirty="0" smtClean="0"/>
              <a:t>explanation.</a:t>
            </a:r>
            <a:endParaRPr lang="en-IN" dirty="0"/>
          </a:p>
        </p:txBody>
      </p:sp>
    </p:spTree>
    <p:extLst>
      <p:ext uri="{BB962C8B-B14F-4D97-AF65-F5344CB8AC3E}">
        <p14:creationId xmlns:p14="http://schemas.microsoft.com/office/powerpoint/2010/main" val="604766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28604"/>
            <a:ext cx="8229600" cy="5697559"/>
          </a:xfrm>
        </p:spPr>
        <p:txBody>
          <a:bodyPr>
            <a:normAutofit/>
          </a:bodyPr>
          <a:lstStyle/>
          <a:p>
            <a:pPr algn="ctr">
              <a:buNone/>
            </a:pPr>
            <a:endParaRPr lang="en-US" sz="9600" b="1" dirty="0" smtClean="0">
              <a:latin typeface="Times New Roman" pitchFamily="18" charset="0"/>
              <a:cs typeface="Times New Roman" pitchFamily="18" charset="0"/>
            </a:endParaRPr>
          </a:p>
          <a:p>
            <a:pPr algn="ctr">
              <a:buNone/>
            </a:pPr>
            <a:r>
              <a:rPr lang="en-US" sz="9600" b="1" dirty="0" smtClean="0">
                <a:latin typeface="Times New Roman" pitchFamily="18" charset="0"/>
                <a:cs typeface="Times New Roman" pitchFamily="18" charset="0"/>
              </a:rPr>
              <a:t>THANK YOU</a:t>
            </a:r>
            <a:endParaRPr lang="en-US" sz="96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What is a Summary?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2844" y="1428736"/>
            <a:ext cx="5643602" cy="5643602"/>
          </a:xfrm>
        </p:spPr>
        <p:txBody>
          <a:bodyPr>
            <a:normAutofit fontScale="85000" lnSpcReduction="10000"/>
          </a:bodyPr>
          <a:lstStyle/>
          <a:p>
            <a:r>
              <a:rPr lang="en-US" b="1" dirty="0" smtClean="0">
                <a:latin typeface="Times New Roman" pitchFamily="18" charset="0"/>
                <a:cs typeface="Times New Roman" pitchFamily="18" charset="0"/>
              </a:rPr>
              <a:t>Summary :</a:t>
            </a:r>
            <a:r>
              <a:rPr lang="en-US" dirty="0" smtClean="0">
                <a:latin typeface="Times New Roman" pitchFamily="18" charset="0"/>
                <a:cs typeface="Times New Roman" pitchFamily="18" charset="0"/>
              </a:rPr>
              <a:t> The process of distilling key information from a longer document or communication into a concise, clear, and easily digestible format.</a:t>
            </a:r>
          </a:p>
          <a:p>
            <a:pPr marL="457200" lvl="0" indent="-406400">
              <a:buClr>
                <a:schemeClr val="dk1"/>
              </a:buClr>
              <a:buSzPct val="60000"/>
              <a:buFont typeface="Times New Roman"/>
              <a:buChar char="●"/>
            </a:pPr>
            <a:r>
              <a:rPr lang="en-US" dirty="0" smtClean="0">
                <a:solidFill>
                  <a:schemeClr val="dk1"/>
                </a:solidFill>
                <a:latin typeface="Times New Roman" pitchFamily="18" charset="0"/>
                <a:ea typeface="Times New Roman"/>
                <a:cs typeface="Times New Roman" pitchFamily="18" charset="0"/>
                <a:sym typeface="Times New Roman"/>
              </a:rPr>
              <a:t>It is a brief statement or restatement of main points , especially as a conclusion to a work . It is written entirely on your own words.</a:t>
            </a:r>
          </a:p>
          <a:p>
            <a:pPr marL="457200" lvl="0" indent="-406400">
              <a:buClr>
                <a:schemeClr val="dk1"/>
              </a:buClr>
              <a:buSzPct val="60000"/>
              <a:buFont typeface="Times New Roman"/>
              <a:buChar char="●"/>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To provide a quick overview that allows the reader to understand the main points without needing to read the entire document.</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446" y="2571744"/>
            <a:ext cx="3357554" cy="2935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b="1" dirty="0" smtClean="0">
                <a:latin typeface="Times New Roman" pitchFamily="18" charset="0"/>
                <a:cs typeface="Times New Roman" pitchFamily="18" charset="0"/>
              </a:rPr>
              <a:t>Importance of Summary in Business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000108"/>
            <a:ext cx="5929322" cy="6215106"/>
          </a:xfrm>
        </p:spPr>
        <p:txBody>
          <a:bodyPr>
            <a:normAutofit fontScale="92500" lnSpcReduction="20000"/>
          </a:bodyPr>
          <a:lstStyle/>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Time-Saving:</a:t>
            </a:r>
            <a:r>
              <a:rPr lang="en-US" dirty="0" smtClean="0">
                <a:latin typeface="Times New Roman" pitchFamily="18" charset="0"/>
                <a:cs typeface="Times New Roman" pitchFamily="18" charset="0"/>
              </a:rPr>
              <a:t> Busy professionals can quickly grasp essential information, making decisions more efficiently.</a:t>
            </a:r>
          </a:p>
          <a:p>
            <a:r>
              <a:rPr lang="en-US" b="1" dirty="0" smtClean="0">
                <a:latin typeface="Times New Roman" pitchFamily="18" charset="0"/>
                <a:cs typeface="Times New Roman" pitchFamily="18" charset="0"/>
              </a:rPr>
              <a:t>Clarity:</a:t>
            </a:r>
            <a:r>
              <a:rPr lang="en-US" dirty="0" smtClean="0">
                <a:latin typeface="Times New Roman" pitchFamily="18" charset="0"/>
                <a:cs typeface="Times New Roman" pitchFamily="18" charset="0"/>
              </a:rPr>
              <a:t> Helps to distill complex information into a simpler form, enhancing understanding.</a:t>
            </a:r>
          </a:p>
          <a:p>
            <a:r>
              <a:rPr lang="en-US" b="1" dirty="0" smtClean="0">
                <a:latin typeface="Times New Roman" pitchFamily="18" charset="0"/>
                <a:cs typeface="Times New Roman" pitchFamily="18" charset="0"/>
              </a:rPr>
              <a:t>Focus:</a:t>
            </a:r>
            <a:r>
              <a:rPr lang="en-US" dirty="0" smtClean="0">
                <a:latin typeface="Times New Roman" pitchFamily="18" charset="0"/>
                <a:cs typeface="Times New Roman" pitchFamily="18" charset="0"/>
              </a:rPr>
              <a:t> Emphasizes the most important points, ensuring they are not lost in less critical details.</a:t>
            </a:r>
          </a:p>
          <a:p>
            <a:r>
              <a:rPr lang="en-US" b="1" dirty="0" smtClean="0">
                <a:latin typeface="Times New Roman" pitchFamily="18" charset="0"/>
                <a:cs typeface="Times New Roman" pitchFamily="18" charset="0"/>
              </a:rPr>
              <a:t>Communication:</a:t>
            </a:r>
            <a:r>
              <a:rPr lang="en-US" dirty="0" smtClean="0">
                <a:latin typeface="Times New Roman" pitchFamily="18" charset="0"/>
                <a:cs typeface="Times New Roman" pitchFamily="18" charset="0"/>
              </a:rPr>
              <a:t> Facilitates clearer and more effective communication among team members and stakeholders.</a:t>
            </a:r>
          </a:p>
          <a:p>
            <a:endParaRPr lang="en-US" dirty="0">
              <a:latin typeface="Times New Roman" pitchFamily="18" charset="0"/>
              <a:cs typeface="Times New Roman" pitchFamily="18" charset="0"/>
            </a:endParaRPr>
          </a:p>
        </p:txBody>
      </p:sp>
      <p:pic>
        <p:nvPicPr>
          <p:cNvPr id="4" name="Picture 3" descr="360_F_876831303_BHbptiiGhfJppRpZEXcu4Mw0QUiBvt92.jpg"/>
          <p:cNvPicPr>
            <a:picLocks noChangeAspect="1"/>
          </p:cNvPicPr>
          <p:nvPr/>
        </p:nvPicPr>
        <p:blipFill>
          <a:blip r:embed="rId2"/>
          <a:stretch>
            <a:fillRect/>
          </a:stretch>
        </p:blipFill>
        <p:spPr>
          <a:xfrm>
            <a:off x="6000728" y="2357430"/>
            <a:ext cx="3143272" cy="26432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60472"/>
          </a:xfrm>
        </p:spPr>
        <p:txBody>
          <a:bodyPr>
            <a:normAutofit fontScale="90000"/>
          </a:bodyPr>
          <a:lstStyle/>
          <a:p>
            <a:r>
              <a:rPr lang="en-US" b="1" dirty="0" smtClean="0">
                <a:latin typeface="Times New Roman" pitchFamily="18" charset="0"/>
                <a:cs typeface="Times New Roman" pitchFamily="18" charset="0"/>
              </a:rPr>
              <a:t>Key Characteristics of an Effective Summary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000108"/>
            <a:ext cx="5929322" cy="6072230"/>
          </a:xfrm>
        </p:spPr>
        <p:txBody>
          <a:bodyPr>
            <a:normAutofit fontScale="85000" lnSpcReduction="10000"/>
          </a:bodyPr>
          <a:lstStyle/>
          <a:p>
            <a:r>
              <a:rPr lang="en-US" b="1" dirty="0" smtClean="0">
                <a:latin typeface="Times New Roman" pitchFamily="18" charset="0"/>
                <a:cs typeface="Times New Roman" pitchFamily="18" charset="0"/>
              </a:rPr>
              <a:t>Conciseness:</a:t>
            </a:r>
            <a:r>
              <a:rPr lang="en-US" dirty="0" smtClean="0">
                <a:latin typeface="Times New Roman" pitchFamily="18" charset="0"/>
                <a:cs typeface="Times New Roman" pitchFamily="18" charset="0"/>
              </a:rPr>
              <a:t> Avoid unnecessary details; stick to the main points.</a:t>
            </a:r>
          </a:p>
          <a:p>
            <a:r>
              <a:rPr lang="en-US" b="1" dirty="0" smtClean="0">
                <a:latin typeface="Times New Roman" pitchFamily="18" charset="0"/>
                <a:cs typeface="Times New Roman" pitchFamily="18" charset="0"/>
              </a:rPr>
              <a:t>Clarity:</a:t>
            </a:r>
            <a:r>
              <a:rPr lang="en-US" dirty="0" smtClean="0">
                <a:latin typeface="Times New Roman" pitchFamily="18" charset="0"/>
                <a:cs typeface="Times New Roman" pitchFamily="18" charset="0"/>
              </a:rPr>
              <a:t> Use clear and straightforward language.</a:t>
            </a:r>
          </a:p>
          <a:p>
            <a:r>
              <a:rPr lang="en-US" b="1" dirty="0" smtClean="0">
                <a:latin typeface="Times New Roman" pitchFamily="18" charset="0"/>
                <a:cs typeface="Times New Roman" pitchFamily="18" charset="0"/>
              </a:rPr>
              <a:t>Relevance:</a:t>
            </a:r>
            <a:r>
              <a:rPr lang="en-US" dirty="0" smtClean="0">
                <a:latin typeface="Times New Roman" pitchFamily="18" charset="0"/>
                <a:cs typeface="Times New Roman" pitchFamily="18" charset="0"/>
              </a:rPr>
              <a:t> Include only the information that is pertinent to the purpose of the summary.</a:t>
            </a:r>
          </a:p>
          <a:p>
            <a:r>
              <a:rPr lang="en-US" b="1" dirty="0" smtClean="0">
                <a:latin typeface="Times New Roman" pitchFamily="18" charset="0"/>
                <a:cs typeface="Times New Roman" pitchFamily="18" charset="0"/>
              </a:rPr>
              <a:t>Accuracy:</a:t>
            </a:r>
            <a:r>
              <a:rPr lang="en-US" dirty="0" smtClean="0">
                <a:latin typeface="Times New Roman" pitchFamily="18" charset="0"/>
                <a:cs typeface="Times New Roman" pitchFamily="18" charset="0"/>
              </a:rPr>
              <a:t> Ensure the summary accurately reflects the original content.</a:t>
            </a:r>
          </a:p>
          <a:p>
            <a:pPr lvl="0"/>
            <a:r>
              <a:rPr lang="en-US" dirty="0" smtClean="0">
                <a:solidFill>
                  <a:schemeClr val="dk1"/>
                </a:solidFill>
                <a:latin typeface="Times New Roman" pitchFamily="18" charset="0"/>
                <a:ea typeface="Times New Roman"/>
                <a:cs typeface="Times New Roman" pitchFamily="18" charset="0"/>
                <a:sym typeface="Times New Roman"/>
              </a:rPr>
              <a:t>Overall A good summary describes the most important information of the passage as a whole, not just the beginning and the end, not just the middle, not just any part, but as a whole.</a:t>
            </a:r>
            <a:endParaRPr lang="en-US" b="0" i="0" u="none" strike="noStrike" cap="none" dirty="0" smtClean="0">
              <a:solidFill>
                <a:srgbClr val="000000"/>
              </a:solidFill>
              <a:latin typeface="Times New Roman" pitchFamily="18" charset="0"/>
              <a:ea typeface="Times New Roman"/>
              <a:cs typeface="Times New Roman" pitchFamily="18" charset="0"/>
              <a:sym typeface="Times New Roman"/>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60" y="2285991"/>
            <a:ext cx="3143240" cy="27146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Steps in Writing a Business Summary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5000660"/>
          </a:xfrm>
        </p:spPr>
        <p:txBody>
          <a:bodyPr>
            <a:normAutofit fontScale="77500" lnSpcReduction="20000"/>
          </a:bodyPr>
          <a:lstStyle/>
          <a:p>
            <a:r>
              <a:rPr lang="en-US" b="1" dirty="0" smtClean="0">
                <a:latin typeface="Times New Roman" pitchFamily="18" charset="0"/>
                <a:cs typeface="Times New Roman" pitchFamily="18" charset="0"/>
              </a:rPr>
              <a:t>Read Thoroughly:</a:t>
            </a:r>
            <a:r>
              <a:rPr lang="en-US" dirty="0" smtClean="0">
                <a:latin typeface="Times New Roman" pitchFamily="18" charset="0"/>
                <a:cs typeface="Times New Roman" pitchFamily="18" charset="0"/>
              </a:rPr>
              <a:t> Understand the full document before attempting to summarize.</a:t>
            </a:r>
          </a:p>
          <a:p>
            <a:r>
              <a:rPr lang="en-US" b="1" dirty="0" smtClean="0">
                <a:latin typeface="Times New Roman" pitchFamily="18" charset="0"/>
                <a:cs typeface="Times New Roman" pitchFamily="18" charset="0"/>
              </a:rPr>
              <a:t>Identify Key Points:</a:t>
            </a:r>
            <a:r>
              <a:rPr lang="en-US" dirty="0" smtClean="0">
                <a:latin typeface="Times New Roman" pitchFamily="18" charset="0"/>
                <a:cs typeface="Times New Roman" pitchFamily="18" charset="0"/>
              </a:rPr>
              <a:t> Highlight or note the main ideas, arguments, or findings.</a:t>
            </a:r>
          </a:p>
          <a:p>
            <a:pPr lvl="0"/>
            <a:r>
              <a:rPr lang="en-US" b="1" i="0" u="none" strike="noStrike" cap="none" dirty="0" smtClean="0">
                <a:solidFill>
                  <a:schemeClr val="dk1"/>
                </a:solidFill>
                <a:latin typeface="Times New Roman" pitchFamily="18" charset="0"/>
                <a:ea typeface="Times New Roman"/>
                <a:cs typeface="Times New Roman" pitchFamily="18" charset="0"/>
                <a:sym typeface="Times New Roman"/>
              </a:rPr>
              <a:t>A summary must be comprehensive : </a:t>
            </a:r>
            <a:r>
              <a:rPr lang="en-US" b="0" i="0" u="none" strike="noStrike" cap="none" dirty="0" smtClean="0">
                <a:solidFill>
                  <a:schemeClr val="dk1"/>
                </a:solidFill>
                <a:latin typeface="Times New Roman" pitchFamily="18" charset="0"/>
                <a:ea typeface="Times New Roman"/>
                <a:cs typeface="Times New Roman" pitchFamily="18" charset="0"/>
                <a:sym typeface="Times New Roman"/>
              </a:rPr>
              <a:t>You should isolate all important points and note down them in a list.</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Draft the Summary:</a:t>
            </a:r>
            <a:r>
              <a:rPr lang="en-US" dirty="0" smtClean="0">
                <a:latin typeface="Times New Roman" pitchFamily="18" charset="0"/>
                <a:cs typeface="Times New Roman" pitchFamily="18" charset="0"/>
              </a:rPr>
              <a:t> Write a draft that includes all key points in a concise manner.</a:t>
            </a:r>
          </a:p>
          <a:p>
            <a:r>
              <a:rPr lang="en-US" b="1" dirty="0" smtClean="0">
                <a:latin typeface="Times New Roman" pitchFamily="18" charset="0"/>
                <a:cs typeface="Times New Roman" pitchFamily="18" charset="0"/>
              </a:rPr>
              <a:t>Revise and Edit:</a:t>
            </a:r>
            <a:r>
              <a:rPr lang="en-US" dirty="0" smtClean="0">
                <a:latin typeface="Times New Roman" pitchFamily="18" charset="0"/>
                <a:cs typeface="Times New Roman" pitchFamily="18" charset="0"/>
              </a:rPr>
              <a:t> Ensure clarity, conciseness, and accuracy. Remove any redundant information.</a:t>
            </a:r>
          </a:p>
          <a:p>
            <a:r>
              <a:rPr lang="en-US" b="1" dirty="0" smtClean="0">
                <a:latin typeface="Times New Roman" pitchFamily="18" charset="0"/>
                <a:cs typeface="Times New Roman" pitchFamily="18" charset="0"/>
              </a:rPr>
              <a:t>Format Properly:</a:t>
            </a:r>
            <a:r>
              <a:rPr lang="en-US" dirty="0" smtClean="0">
                <a:latin typeface="Times New Roman" pitchFamily="18" charset="0"/>
                <a:cs typeface="Times New Roman" pitchFamily="18" charset="0"/>
              </a:rPr>
              <a:t> Use headings, bullet points, or numbered lists to organize the summary for easy reading., if necessary.</a:t>
            </a:r>
          </a:p>
          <a:p>
            <a:pPr>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Clarity And Conciseness</a:t>
            </a:r>
            <a:endParaRPr lang="en-US" dirty="0"/>
          </a:p>
        </p:txBody>
      </p:sp>
      <p:sp>
        <p:nvSpPr>
          <p:cNvPr id="3" name="Content Placeholder 2"/>
          <p:cNvSpPr>
            <a:spLocks noGrp="1"/>
          </p:cNvSpPr>
          <p:nvPr>
            <p:ph idx="1"/>
          </p:nvPr>
        </p:nvSpPr>
        <p:spPr/>
        <p:txBody>
          <a:bodyPr/>
          <a:lstStyle/>
          <a:p>
            <a:endParaRPr lang="en-US" dirty="0"/>
          </a:p>
        </p:txBody>
      </p:sp>
      <p:sp>
        <p:nvSpPr>
          <p:cNvPr id="1026" name="AutoShape 2" descr="Clarity and Conciseness - Improving User Experience with Effective Email De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larity and Conciseness - Improving User Experience with Effective Email De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0" y="1181100"/>
            <a:ext cx="9144000" cy="5033982"/>
          </a:xfrm>
          <a:prstGeom prst="rect">
            <a:avLst/>
          </a:prstGeom>
          <a:noFill/>
          <a:ln w="9525">
            <a:noFill/>
            <a:miter lim="800000"/>
            <a:headEnd/>
            <a:tailEnd/>
          </a:ln>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644" y="6000768"/>
            <a:ext cx="1704956" cy="7810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Conciseness And Clarity-</a:t>
            </a:r>
            <a:r>
              <a:rPr lang="en-US" b="1" dirty="0" err="1">
                <a:latin typeface="Times New Roman" pitchFamily="18" charset="0"/>
                <a:cs typeface="Times New Roman" pitchFamily="18" charset="0"/>
              </a:rPr>
              <a:t>C</a:t>
            </a:r>
            <a:r>
              <a:rPr lang="en-US" b="1" dirty="0" err="1" smtClean="0">
                <a:latin typeface="Times New Roman" pitchFamily="18" charset="0"/>
                <a:cs typeface="Times New Roman" pitchFamily="18" charset="0"/>
              </a:rPr>
              <a:t>ornestone</a:t>
            </a:r>
            <a:r>
              <a:rPr lang="en-US" b="1" dirty="0" smtClean="0">
                <a:latin typeface="Times New Roman" pitchFamily="18" charset="0"/>
                <a:cs typeface="Times New Roman" pitchFamily="18" charset="0"/>
              </a:rPr>
              <a:t> Of A Summary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686800" cy="5257800"/>
          </a:xfrm>
        </p:spPr>
        <p:txBody>
          <a:bodyPr>
            <a:normAutofit fontScale="85000" lnSpcReduction="10000"/>
          </a:bodyPr>
          <a:lstStyle/>
          <a:p>
            <a:pPr marL="914400" lvl="0" indent="-457200"/>
            <a:r>
              <a:rPr lang="en-US" b="1" dirty="0">
                <a:solidFill>
                  <a:schemeClr val="dk1"/>
                </a:solidFill>
                <a:latin typeface="Times New Roman"/>
                <a:ea typeface="Times New Roman"/>
                <a:cs typeface="Times New Roman"/>
                <a:sym typeface="Times New Roman"/>
              </a:rPr>
              <a:t>A summary must be </a:t>
            </a:r>
            <a:r>
              <a:rPr lang="en-US" b="1" dirty="0" smtClean="0">
                <a:solidFill>
                  <a:schemeClr val="dk1"/>
                </a:solidFill>
                <a:latin typeface="Times New Roman"/>
                <a:ea typeface="Times New Roman"/>
                <a:cs typeface="Times New Roman"/>
                <a:sym typeface="Times New Roman"/>
              </a:rPr>
              <a:t>concise-</a:t>
            </a:r>
            <a:r>
              <a:rPr lang="en-US" b="0" i="0" u="none" strike="noStrike" cap="none" dirty="0" smtClean="0">
                <a:solidFill>
                  <a:srgbClr val="000000"/>
                </a:solidFill>
                <a:latin typeface="Times New Roman"/>
                <a:ea typeface="Times New Roman"/>
                <a:cs typeface="Times New Roman"/>
                <a:sym typeface="Times New Roman"/>
              </a:rPr>
              <a:t>Eliminate repetitions, even if the author restates the same </a:t>
            </a:r>
            <a:r>
              <a:rPr lang="en-US" b="0" i="0" u="none" strike="noStrike" cap="none" dirty="0" err="1" smtClean="0">
                <a:solidFill>
                  <a:srgbClr val="000000"/>
                </a:solidFill>
                <a:latin typeface="Times New Roman"/>
                <a:ea typeface="Times New Roman"/>
                <a:cs typeface="Times New Roman"/>
                <a:sym typeface="Times New Roman"/>
              </a:rPr>
              <a:t>points.</a:t>
            </a:r>
            <a:r>
              <a:rPr lang="en-US" dirty="0" err="1" smtClean="0">
                <a:latin typeface="Times New Roman"/>
                <a:ea typeface="Times New Roman"/>
                <a:cs typeface="Times New Roman"/>
                <a:sym typeface="Times New Roman"/>
              </a:rPr>
              <a:t>Your</a:t>
            </a:r>
            <a:r>
              <a:rPr lang="en-US" dirty="0" smtClean="0">
                <a:latin typeface="Times New Roman"/>
                <a:ea typeface="Times New Roman"/>
                <a:cs typeface="Times New Roman"/>
                <a:sym typeface="Times New Roman"/>
              </a:rPr>
              <a:t> summary should be considerably shorter than </a:t>
            </a:r>
            <a:r>
              <a:rPr lang="en-US" dirty="0" err="1" smtClean="0">
                <a:latin typeface="Times New Roman"/>
                <a:ea typeface="Times New Roman"/>
                <a:cs typeface="Times New Roman"/>
                <a:sym typeface="Times New Roman"/>
              </a:rPr>
              <a:t>source.</a:t>
            </a:r>
            <a:r>
              <a:rPr lang="en-US" b="0" i="0" u="none" strike="noStrike" cap="none" dirty="0" err="1" smtClean="0">
                <a:solidFill>
                  <a:srgbClr val="000000"/>
                </a:solidFill>
                <a:latin typeface="Times New Roman"/>
                <a:ea typeface="Times New Roman"/>
                <a:cs typeface="Times New Roman"/>
                <a:sym typeface="Times New Roman"/>
              </a:rPr>
              <a:t>You</a:t>
            </a:r>
            <a:r>
              <a:rPr lang="en-US" b="0" i="0" u="none" strike="noStrike" cap="none" dirty="0" smtClean="0">
                <a:solidFill>
                  <a:srgbClr val="000000"/>
                </a:solidFill>
                <a:latin typeface="Times New Roman"/>
                <a:ea typeface="Times New Roman"/>
                <a:cs typeface="Times New Roman"/>
                <a:sym typeface="Times New Roman"/>
              </a:rPr>
              <a:t> need not include every repetition of a point or every supporting detail.</a:t>
            </a:r>
          </a:p>
          <a:p>
            <a:pPr marL="914400" indent="-457200"/>
            <a:r>
              <a:rPr lang="en-US" b="1" dirty="0">
                <a:solidFill>
                  <a:schemeClr val="dk1"/>
                </a:solidFill>
                <a:latin typeface="Times New Roman"/>
                <a:ea typeface="Times New Roman"/>
                <a:cs typeface="Times New Roman"/>
                <a:sym typeface="Times New Roman"/>
              </a:rPr>
              <a:t>A summary must be </a:t>
            </a:r>
            <a:r>
              <a:rPr lang="en-US" b="1" dirty="0" smtClean="0">
                <a:solidFill>
                  <a:schemeClr val="dk1"/>
                </a:solidFill>
                <a:latin typeface="Times New Roman"/>
                <a:ea typeface="Times New Roman"/>
                <a:cs typeface="Times New Roman"/>
                <a:sym typeface="Times New Roman"/>
              </a:rPr>
              <a:t>coherent-</a:t>
            </a:r>
            <a:r>
              <a:rPr lang="en-US" dirty="0" smtClean="0">
                <a:latin typeface="Times New Roman" panose="02020603050405020304" pitchFamily="18" charset="0"/>
                <a:cs typeface="Times New Roman" panose="02020603050405020304" pitchFamily="18" charset="0"/>
              </a:rPr>
              <a:t>It should make a sense as a piece of writing in its own right; it should not merely be taken directly from your list of notes or sounds like disjointed collection of points.</a:t>
            </a:r>
          </a:p>
          <a:p>
            <a:pPr marL="914400" lvl="0" indent="-457200"/>
            <a:r>
              <a:rPr lang="en-US" b="1" dirty="0" smtClean="0">
                <a:solidFill>
                  <a:schemeClr val="dk1"/>
                </a:solidFill>
                <a:latin typeface="Times New Roman"/>
                <a:ea typeface="Times New Roman"/>
                <a:cs typeface="Times New Roman"/>
                <a:sym typeface="Times New Roman"/>
              </a:rPr>
              <a:t>Clarity of Thought-</a:t>
            </a:r>
            <a:r>
              <a:rPr lang="en-GB" dirty="0" smtClean="0">
                <a:latin typeface="Times New Roman" panose="02020603050405020304" pitchFamily="18" charset="0"/>
                <a:cs typeface="Times New Roman" panose="02020603050405020304" pitchFamily="18" charset="0"/>
              </a:rPr>
              <a:t>A summary contains only the ideas of the original text. Do not insert any of your own opinions, interpretations, deductions or comments into a summary.</a:t>
            </a:r>
          </a:p>
          <a:p>
            <a:pPr marL="914400" indent="-457200"/>
            <a:endParaRPr lang="en-US" b="1" dirty="0">
              <a:solidFill>
                <a:schemeClr val="dk1"/>
              </a:solidFill>
              <a:latin typeface="Times New Roman"/>
              <a:ea typeface="Times New Roman"/>
              <a:cs typeface="Times New Roman"/>
              <a:sym typeface="Times New Roman"/>
            </a:endParaRPr>
          </a:p>
          <a:p>
            <a:pPr marL="914400" lvl="0" indent="-457200"/>
            <a:endParaRPr lang="en-US" b="0" i="0" u="none" strike="noStrike" cap="none" dirty="0" smtClean="0">
              <a:solidFill>
                <a:srgbClr val="000000"/>
              </a:solidFill>
              <a:latin typeface="Times New Roman"/>
              <a:ea typeface="Times New Roman"/>
              <a:cs typeface="Times New Roman"/>
              <a:sym typeface="Times New Roman"/>
            </a:endParaRPr>
          </a:p>
          <a:p>
            <a:pPr lvl="0"/>
            <a:endParaRPr lang="en-US" b="1" dirty="0">
              <a:solidFill>
                <a:schemeClr val="dk1"/>
              </a:solidFill>
              <a:latin typeface="Times New Roman"/>
              <a:ea typeface="Times New Roman"/>
              <a:cs typeface="Times New Roman"/>
              <a:sym typeface="Times New Roman"/>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958" y="5929330"/>
            <a:ext cx="1490642" cy="8524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1360</Words>
  <Application>Microsoft Office PowerPoint</Application>
  <PresentationFormat>On-screen Show (4:3)</PresentationFormat>
  <Paragraphs>159</Paragraphs>
  <Slides>31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Office Theme</vt:lpstr>
      <vt:lpstr>PowerPoint Presentation</vt:lpstr>
      <vt:lpstr> Business Etiquette - 7</vt:lpstr>
      <vt:lpstr>GET TO THE POINT-SUMMARIZE YOUR SUBJECT IN THE FIRST PARAGRAPH </vt:lpstr>
      <vt:lpstr>What is a Summary?</vt:lpstr>
      <vt:lpstr>Importance of Summary in Business</vt:lpstr>
      <vt:lpstr>Key Characteristics of an Effective Summary </vt:lpstr>
      <vt:lpstr>Steps in Writing a Business Summary </vt:lpstr>
      <vt:lpstr>Clarity And Conciseness</vt:lpstr>
      <vt:lpstr>Conciseness And Clarity-Cornestone Of A Summary</vt:lpstr>
      <vt:lpstr>Types of Business Summaries </vt:lpstr>
      <vt:lpstr>Executive Summary</vt:lpstr>
      <vt:lpstr>Email Summary</vt:lpstr>
      <vt:lpstr>Meeting Summary</vt:lpstr>
      <vt:lpstr>Summary-Body, Make it relevance to the Audience</vt:lpstr>
      <vt:lpstr>Audience analysis</vt:lpstr>
      <vt:lpstr>Steps for Audience Analysis </vt:lpstr>
      <vt:lpstr>Steps for Audience Analysis </vt:lpstr>
      <vt:lpstr>Incorporating Audience Analysis into Summary Writing</vt:lpstr>
      <vt:lpstr>Incorporating Audience Analysis into Summary Writing</vt:lpstr>
      <vt:lpstr>Incorporating Audience Analysis into Summary Writing</vt:lpstr>
      <vt:lpstr>QUESTION 1 </vt:lpstr>
      <vt:lpstr>QUESTION 2 </vt:lpstr>
      <vt:lpstr>QUESTION 3 </vt:lpstr>
      <vt:lpstr>QUESTION 4 </vt:lpstr>
      <vt:lpstr>QUESTION 5 </vt:lpstr>
      <vt:lpstr>QUESTION 6</vt:lpstr>
      <vt:lpstr>QUESTION 7 </vt:lpstr>
      <vt:lpstr>QUESTION 8 </vt:lpstr>
      <vt:lpstr>QUESTION 9</vt:lpstr>
      <vt:lpstr>QUESTION 10 </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Zechariah</dc:creator>
  <cp:lastModifiedBy>JAYASREE</cp:lastModifiedBy>
  <cp:revision>7</cp:revision>
  <dcterms:created xsi:type="dcterms:W3CDTF">2024-08-04T10:45:50Z</dcterms:created>
  <dcterms:modified xsi:type="dcterms:W3CDTF">2024-08-20T06:34:39Z</dcterms:modified>
</cp:coreProperties>
</file>