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17" r:id="rId4"/>
    <p:sldId id="322" r:id="rId5"/>
    <p:sldId id="324" r:id="rId6"/>
    <p:sldId id="352" r:id="rId7"/>
    <p:sldId id="321" r:id="rId9"/>
    <p:sldId id="320" r:id="rId10"/>
    <p:sldId id="323" r:id="rId11"/>
    <p:sldId id="331" r:id="rId12"/>
    <p:sldId id="332" r:id="rId13"/>
    <p:sldId id="333" r:id="rId14"/>
    <p:sldId id="334" r:id="rId15"/>
    <p:sldId id="325" r:id="rId16"/>
    <p:sldId id="326" r:id="rId17"/>
    <p:sldId id="327" r:id="rId18"/>
    <p:sldId id="328" r:id="rId19"/>
    <p:sldId id="329" r:id="rId20"/>
    <p:sldId id="339" r:id="rId21"/>
    <p:sldId id="340" r:id="rId22"/>
    <p:sldId id="341" r:id="rId23"/>
    <p:sldId id="342" r:id="rId24"/>
    <p:sldId id="343" r:id="rId25"/>
    <p:sldId id="330" r:id="rId26"/>
    <p:sldId id="262" r:id="rId27"/>
    <p:sldId id="338" r:id="rId28"/>
    <p:sldId id="267" r:id="rId29"/>
    <p:sldId id="259" r:id="rId30"/>
    <p:sldId id="263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77818" autoAdjust="0"/>
  </p:normalViewPr>
  <p:slideViewPr>
    <p:cSldViewPr snapToGrid="0">
      <p:cViewPr varScale="1">
        <p:scale>
          <a:sx n="40" d="100"/>
          <a:sy n="40" d="100"/>
        </p:scale>
        <p:origin x="48" y="426"/>
      </p:cViewPr>
      <p:guideLst/>
    </p:cSldViewPr>
  </p:slideViewPr>
  <p:notesTextViewPr>
    <p:cViewPr>
      <p:scale>
        <a:sx n="125" d="100"/>
        <a:sy n="125" d="100"/>
      </p:scale>
      <p:origin x="0" y="-299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3ED67-D9D8-4365-B85E-B8F24B2F9EF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</a:t>
            </a:r>
            <a:r>
              <a:rPr lang="en-US" dirty="0" smtClean="0"/>
              <a:t>: 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18 = 2^1 * 3^2</a:t>
            </a:r>
            <a:endParaRPr lang="en-US" dirty="0" smtClean="0"/>
          </a:p>
          <a:p>
            <a:r>
              <a:rPr lang="en-US" dirty="0" smtClean="0"/>
              <a:t>Total number of factor = (1+1)*(2+1)</a:t>
            </a:r>
            <a:r>
              <a:rPr lang="en-IN" baseline="0" dirty="0" smtClean="0"/>
              <a:t> </a:t>
            </a:r>
            <a:r>
              <a:rPr lang="en-IN" baseline="0" dirty="0" smtClean="0">
                <a:sym typeface="Wingdings" panose="05000000000000000000" pitchFamily="2" charset="2"/>
              </a:rPr>
              <a:t> 2*3  6</a:t>
            </a:r>
            <a:endParaRPr lang="en-IN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30 = 2^1 * 3^1 *5^1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Total number of factor = (1+1)*(+1)*(1+1)</a:t>
            </a:r>
            <a:r>
              <a:rPr lang="en-IN" baseline="0" dirty="0" smtClean="0"/>
              <a:t> </a:t>
            </a:r>
            <a:r>
              <a:rPr lang="en-IN" baseline="0" dirty="0" smtClean="0">
                <a:sym typeface="Wingdings" panose="05000000000000000000" pitchFamily="2" charset="2"/>
              </a:rPr>
              <a:t> 2*2*2  8</a:t>
            </a:r>
            <a:endParaRPr lang="en-IN" baseline="0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</a:t>
            </a:r>
            <a:r>
              <a:rPr lang="en-US" dirty="0" smtClean="0"/>
              <a:t>: </a:t>
            </a:r>
            <a:r>
              <a:rPr lang="en-US" dirty="0" smtClean="0"/>
              <a:t>B</a:t>
            </a:r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 consider a prime number ”P”.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square of ”P” is “P^2”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factors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- 1,P,P^2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3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0r else</a:t>
            </a:r>
            <a:endParaRPr lang="en-US" sz="1200" b="1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number factors for P^2 = (2+1)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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1080 = 1,4,9,36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IN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</a:t>
            </a:r>
            <a:r>
              <a:rPr lang="en-US" dirty="0" smtClean="0"/>
              <a:t>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Odd factor</a:t>
            </a:r>
            <a:r>
              <a:rPr lang="en-US" baseline="0" dirty="0" smtClean="0"/>
              <a:t> = (3+1)*(4+1)</a:t>
            </a:r>
            <a:endParaRPr lang="en-US" baseline="0" dirty="0" smtClean="0"/>
          </a:p>
          <a:p>
            <a:r>
              <a:rPr lang="en-US" baseline="0" dirty="0" smtClean="0"/>
              <a:t>                   = 4*5</a:t>
            </a:r>
            <a:endParaRPr lang="en-US" baseline="0" dirty="0" smtClean="0"/>
          </a:p>
          <a:p>
            <a:r>
              <a:rPr lang="en-US" baseline="0" dirty="0" smtClean="0"/>
              <a:t>                    =20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ANS:B</a:t>
            </a:r>
            <a:endParaRPr lang="en-US" dirty="0" smtClean="0"/>
          </a:p>
          <a:p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Prime</a:t>
            </a:r>
            <a:r>
              <a:rPr lang="en-US" baseline="0" dirty="0" smtClean="0">
                <a:sym typeface="Wingdings" panose="05000000000000000000" pitchFamily="2" charset="2"/>
              </a:rPr>
              <a:t> ‘P’ dividing n! = [n/p] +[n/p^2] + [n/p^3] + …..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>
                <a:sym typeface="Wingdings" panose="05000000000000000000" pitchFamily="2" charset="2"/>
              </a:rPr>
              <a:t>N=100 ; p =7 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>
                <a:sym typeface="Wingdings" panose="05000000000000000000" pitchFamily="2" charset="2"/>
              </a:rPr>
              <a:t>[100/7] + [100/49] + [100/343</a:t>
            </a:r>
            <a:r>
              <a:rPr lang="en-US" baseline="0" smtClean="0">
                <a:sym typeface="Wingdings" panose="05000000000000000000" pitchFamily="2" charset="2"/>
              </a:rPr>
              <a:t>] +…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NS: A</a:t>
            </a:r>
            <a:br>
              <a:rPr lang="en-US" dirty="0" smtClean="0"/>
            </a:b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>
                <a:sym typeface="Wingdings" panose="05000000000000000000" pitchFamily="2" charset="2"/>
              </a:rPr>
              <a:t> Prime</a:t>
            </a:r>
            <a:r>
              <a:rPr lang="en-US" baseline="0" dirty="0" smtClean="0">
                <a:sym typeface="Wingdings" panose="05000000000000000000" pitchFamily="2" charset="2"/>
              </a:rPr>
              <a:t> ‘P’ dividing n! = [n/p] +[n/p^2] + [n/p^3] + …..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[75/11] +</a:t>
            </a:r>
            <a:r>
              <a:rPr lang="en-US" baseline="0" dirty="0" smtClean="0">
                <a:sym typeface="Wingdings" panose="05000000000000000000" pitchFamily="2" charset="2"/>
              </a:rPr>
              <a:t> [75/121] + [75/1331] +….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>
                <a:sym typeface="Wingdings" panose="05000000000000000000" pitchFamily="2" charset="2"/>
              </a:rPr>
              <a:t> 6+ 0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>
                <a:sym typeface="Wingdings" panose="05000000000000000000" pitchFamily="2" charset="2"/>
              </a:rPr>
              <a:t>6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ANS: </a:t>
            </a:r>
            <a:r>
              <a:rPr lang="en-US" dirty="0" smtClean="0"/>
              <a:t>B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>
                <a:sym typeface="Wingdings" panose="05000000000000000000" pitchFamily="2" charset="2"/>
              </a:rPr>
              <a:t> Prime</a:t>
            </a:r>
            <a:r>
              <a:rPr lang="en-US" baseline="0" dirty="0" smtClean="0">
                <a:sym typeface="Wingdings" panose="05000000000000000000" pitchFamily="2" charset="2"/>
              </a:rPr>
              <a:t> ‘P’ dividing n! = [n/p] +[n/p^2] + [n/p^3] + …..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 smtClean="0">
                <a:sym typeface="Wingdings" panose="05000000000000000000" pitchFamily="2" charset="2"/>
              </a:rPr>
              <a:t>[90/5] +</a:t>
            </a:r>
            <a:r>
              <a:rPr lang="en-US" baseline="0" dirty="0" smtClean="0">
                <a:sym typeface="Wingdings" panose="05000000000000000000" pitchFamily="2" charset="2"/>
              </a:rPr>
              <a:t> [90/25] + [90/125] +….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>
                <a:sym typeface="Wingdings" panose="05000000000000000000" pitchFamily="2" charset="2"/>
              </a:rPr>
              <a:t> 18 + 3 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>
                <a:sym typeface="Wingdings" panose="05000000000000000000" pitchFamily="2" charset="2"/>
              </a:rPr>
              <a:t>21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ANS</a:t>
            </a:r>
            <a:r>
              <a:rPr lang="en-US" dirty="0" smtClean="0"/>
              <a:t>: </a:t>
            </a:r>
            <a:r>
              <a:rPr lang="en-US" dirty="0" smtClean="0"/>
              <a:t>D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>
                <a:sym typeface="Wingdings" panose="05000000000000000000" pitchFamily="2" charset="2"/>
              </a:rPr>
              <a:t>Prime</a:t>
            </a:r>
            <a:r>
              <a:rPr lang="en-US" baseline="0" dirty="0" smtClean="0">
                <a:sym typeface="Wingdings" panose="05000000000000000000" pitchFamily="2" charset="2"/>
              </a:rPr>
              <a:t> ‘P’ dividing n! = [n/p] +[n/p^2] + [n/p^3] + …..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defRPr/>
            </a:pPr>
            <a:r>
              <a:rPr lang="en-US" dirty="0" smtClean="0">
                <a:sym typeface="Wingdings" panose="05000000000000000000" pitchFamily="2" charset="2"/>
              </a:rPr>
              <a:t>[100/2] +</a:t>
            </a:r>
            <a:r>
              <a:rPr lang="en-US" baseline="0" dirty="0" smtClean="0">
                <a:sym typeface="Wingdings" panose="05000000000000000000" pitchFamily="2" charset="2"/>
              </a:rPr>
              <a:t> [100/4] + [100/8] + [100/16] + [100/32] +[100/64] +….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>
                <a:sym typeface="Wingdings" panose="05000000000000000000" pitchFamily="2" charset="2"/>
              </a:rPr>
              <a:t> 50 + 25 +12 +6 + 3 +1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baseline="0" dirty="0" smtClean="0">
                <a:sym typeface="Wingdings" panose="05000000000000000000" pitchFamily="2" charset="2"/>
              </a:rPr>
              <a:t>97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Ans: 2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</a:t>
            </a:r>
            <a:r>
              <a:rPr lang="en-US" dirty="0" smtClean="0"/>
              <a:t>A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20:</a:t>
            </a:r>
            <a:r>
              <a:rPr lang="en-US" dirty="0" smtClean="0"/>
              <a:t> This number contains one 5 (because 20 = 4 * 5). So, we have one zero so far.</a:t>
            </a:r>
            <a:endParaRPr lang="en-US" dirty="0" smtClean="0"/>
          </a:p>
          <a:p>
            <a:r>
              <a:rPr lang="en-US" b="1" dirty="0" smtClean="0"/>
              <a:t>21, 22, 23, 24:</a:t>
            </a:r>
            <a:r>
              <a:rPr lang="en-US" dirty="0" smtClean="0"/>
              <a:t> These numbers don't contain any 5s.</a:t>
            </a:r>
            <a:endParaRPr lang="en-US" dirty="0" smtClean="0"/>
          </a:p>
          <a:p>
            <a:r>
              <a:rPr lang="en-US" b="1" dirty="0" smtClean="0"/>
              <a:t>25:</a:t>
            </a:r>
            <a:r>
              <a:rPr lang="en-US" dirty="0" smtClean="0"/>
              <a:t> This number contains two 5s (because 25 = 5 * 5). So, now we have a total of three zeros (one from 20 and two from 25).</a:t>
            </a:r>
            <a:endParaRPr lang="en-US" dirty="0" smtClean="0"/>
          </a:p>
          <a:p>
            <a:r>
              <a:rPr lang="en-US" dirty="0" smtClean="0"/>
              <a:t>We need one more 5 to get four zeros.</a:t>
            </a:r>
            <a:endParaRPr lang="en-US" dirty="0" smtClean="0"/>
          </a:p>
          <a:p>
            <a:r>
              <a:rPr lang="en-US" b="1" dirty="0" smtClean="0"/>
              <a:t>26, 27, 28:</a:t>
            </a:r>
            <a:r>
              <a:rPr lang="en-US" dirty="0" smtClean="0"/>
              <a:t> These numbers don't contain any 5s.</a:t>
            </a:r>
            <a:endParaRPr lang="en-US" dirty="0" smtClean="0"/>
          </a:p>
          <a:p>
            <a:r>
              <a:rPr lang="en-US" b="1" dirty="0" smtClean="0"/>
              <a:t>29:</a:t>
            </a:r>
            <a:r>
              <a:rPr lang="en-US" dirty="0" smtClean="0"/>
              <a:t> This number doesn't contain any 5s.</a:t>
            </a:r>
            <a:endParaRPr lang="en-US" dirty="0" smtClean="0"/>
          </a:p>
          <a:p>
            <a:r>
              <a:rPr lang="en-US" b="1" dirty="0" smtClean="0"/>
              <a:t>30:</a:t>
            </a:r>
            <a:r>
              <a:rPr lang="en-US" dirty="0" smtClean="0"/>
              <a:t> This number contains one 5 (because 30 = 6 * 5). Now we have four zeros.</a:t>
            </a:r>
            <a:endParaRPr lang="en-US" dirty="0" smtClean="0"/>
          </a:p>
          <a:p>
            <a:r>
              <a:rPr lang="en-US" b="1" dirty="0" smtClean="0"/>
              <a:t>So, we multiplied numbers from 20 to 30, which is a total of 11 numbers.</a:t>
            </a:r>
            <a:endParaRPr lang="en-US" b="1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 :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US" b="0" dirty="0" smtClean="0"/>
          </a:p>
          <a:p>
            <a:br>
              <a:rPr lang="en-US" dirty="0" smtClean="0"/>
            </a:b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 Q01</a:t>
            </a:r>
            <a:endParaRPr lang="en-US" sz="1200" b="1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Factors of 78: 1,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39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78</a:t>
            </a:r>
            <a:endParaRPr lang="en-US" b="0" dirty="0" smtClean="0"/>
          </a:p>
          <a:p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CC708-23CB-46FA-8E8E-FC3E1536D1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Ans</a:t>
            </a:r>
            <a:r>
              <a:rPr lang="en-IN" dirty="0" smtClean="0"/>
              <a:t>:</a:t>
            </a:r>
            <a:r>
              <a:rPr lang="en-IN" baseline="0" dirty="0" smtClean="0"/>
              <a:t> a</a:t>
            </a:r>
            <a:endParaRPr lang="en-I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baseline="0" dirty="0" smtClean="0">
              <a:latin typeface="Sylfaen" panose="010A05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only 1 “5” in the product of prime numbers between 1 and 1111, or there will always be only 1 “5” in the product of any set of prime numbers which includes 5.</a:t>
            </a:r>
            <a:endParaRPr lang="en-IN" dirty="0" smtClean="0">
              <a:latin typeface="Sylfaen" panose="010A05020503060303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900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900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Therefore  number zeroes is equal to number of “5”s so the answer is 1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c</a:t>
            </a:r>
            <a:endParaRPr lang="en-US" dirty="0" smtClean="0"/>
          </a:p>
          <a:p>
            <a:endParaRPr lang="en-US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91 =13 x 7.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will be more 7s than 13s always  because 7&lt;13.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number of 13s then we will know how many 91s are there in 78!.</a:t>
            </a:r>
            <a:endParaRPr lang="en-IN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of 13s in 78! = 78/13 = 6.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91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divide 78!.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Note: all values of factorial</a:t>
            </a:r>
            <a:r>
              <a:rPr lang="en-US" baseline="0" dirty="0" smtClean="0"/>
              <a:t> greater than 1 are even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a</a:t>
            </a:r>
            <a:endParaRPr lang="en-US" dirty="0" smtClean="0"/>
          </a:p>
          <a:p>
            <a:endParaRPr lang="en-US" dirty="0" smtClean="0"/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n-IN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2520 = 252 x 10 = 21 x 12 x 10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n-IN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21s decide the number of 2520 we will have in 50!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n-IN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= 3 x 7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n-IN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7s will decide the number of 21s.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n-IN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7s = 50/7 + 50/49 = 7 + 1 = 8.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</a:pPr>
            <a:r>
              <a:rPr lang="en-IN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will be 8 7s and hence 8 21 s and hence 8 2520s.</a:t>
            </a:r>
            <a:endParaRPr lang="en-IN" sz="9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b</a:t>
            </a:r>
            <a:endParaRPr lang="en-US" dirty="0" smtClean="0"/>
          </a:p>
          <a:p>
            <a:endParaRPr lang="en-US" dirty="0" smtClean="0"/>
          </a:p>
          <a:p>
            <a:pPr marL="457200" algn="just">
              <a:lnSpc>
                <a:spcPct val="115000"/>
              </a:lnSpc>
              <a:spcAft>
                <a:spcPts val="0"/>
              </a:spcAft>
              <a:tabLst>
                <a:tab pos="1404620" algn="l"/>
              </a:tabLs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 x 11)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11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  <a:tabLst>
                <a:tab pos="1404620" algn="l"/>
              </a:tabLs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8s are there in 4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there cannot be any 8s in 11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44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0"/>
              </a:spcAft>
              <a:tabLst>
                <a:tab pos="1404620" algn="l"/>
              </a:tabLs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16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8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(2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2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8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8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8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29 8s in total.</a:t>
            </a:r>
            <a:endParaRPr lang="en-IN" sz="9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Do you</a:t>
            </a:r>
            <a:r>
              <a:rPr lang="en-US" b="1" baseline="0" dirty="0" smtClean="0"/>
              <a:t> know : </a:t>
            </a:r>
            <a:r>
              <a:rPr lang="en-IN" b="1" dirty="0" smtClean="0">
                <a:latin typeface="Sylfaen" panose="010A0502050306030303" pitchFamily="18" charset="0"/>
              </a:rPr>
              <a:t>11!/11=10! ; 3!/3=2! ; 2!/2=1! </a:t>
            </a:r>
            <a:endParaRPr lang="en-IN" b="1" dirty="0" smtClean="0">
              <a:latin typeface="Sylfaen" panose="010A0502050306030303" pitchFamily="18" charset="0"/>
            </a:endParaRPr>
          </a:p>
          <a:p>
            <a:r>
              <a:rPr lang="en-IN" b="1" dirty="0" smtClean="0">
                <a:latin typeface="Sylfaen" panose="010A0502050306030303" pitchFamily="18" charset="0"/>
              </a:rPr>
              <a:t>Therefore 1!/1=0!</a:t>
            </a:r>
            <a:endParaRPr lang="en-IN" b="1" dirty="0" smtClean="0">
              <a:latin typeface="Sylfaen" panose="010A0502050306030303" pitchFamily="18" charset="0"/>
            </a:endParaRPr>
          </a:p>
          <a:p>
            <a:r>
              <a:rPr lang="en-IN" b="1" dirty="0" smtClean="0">
                <a:latin typeface="Sylfaen" panose="010A0502050306030303" pitchFamily="18" charset="0"/>
              </a:rPr>
              <a:t>This proves 0!=1.</a:t>
            </a:r>
            <a:endParaRPr lang="en-IN" b="1" dirty="0" smtClean="0">
              <a:latin typeface="Sylfaen" panose="010A0502050306030303" pitchFamily="18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2*5 gives 10</a:t>
            </a:r>
            <a:endParaRPr lang="en-US" dirty="0" smtClean="0"/>
          </a:p>
          <a:p>
            <a:r>
              <a:rPr lang="en-US" dirty="0" smtClean="0"/>
              <a:t>Find total exponent</a:t>
            </a:r>
            <a:r>
              <a:rPr lang="en-US" baseline="0" dirty="0" smtClean="0"/>
              <a:t> of 5 in given product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5^5 = (1*5)^5 = 5 * 5</a:t>
            </a:r>
            <a:endParaRPr lang="en-US" dirty="0" smtClean="0"/>
          </a:p>
          <a:p>
            <a:r>
              <a:rPr lang="en-US" dirty="0" smtClean="0"/>
              <a:t>10^10 = (2*5)^10 = 5*10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15^15 = (3*5)^15 = 5*15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20^20 = (4*5)^20 = 5*20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25^25 = (5*5)^25 = (5*25)^2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30^30 = (6*5)^30 = 5*30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35^35 = (7*5)^35 = 5*35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40^40 = (8*5)^40 = 5*40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45^45 = (9*5)^45 = 5*45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Exponent</a:t>
            </a:r>
            <a:r>
              <a:rPr lang="en-US" baseline="0" dirty="0" smtClean="0"/>
              <a:t> of 5 in product = 5+10+15+20+(2*25)+30+35+40+45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 smtClean="0"/>
              <a:t>=5*(1+2+….+9)+25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 smtClean="0"/>
              <a:t>= 250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 smtClean="0"/>
              <a:t>(i.e) product has a factor 5^250 &amp; exponent of 2 is much more than 5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 smtClean="0"/>
              <a:t>So the number of zeros = 250</a:t>
            </a:r>
            <a:r>
              <a:rPr lang="en-US" dirty="0" smtClean="0"/>
              <a:t> 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 : 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en-US" b="0" dirty="0" smtClean="0"/>
          </a:p>
          <a:p>
            <a:pPr rtl="0"/>
            <a:br>
              <a:rPr lang="en-US" dirty="0" smtClean="0"/>
            </a:br>
            <a:r>
              <a:rPr 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Explanation: Q11</a:t>
            </a:r>
            <a:endParaRPr lang="en-US" b="0" dirty="0" smtClean="0"/>
          </a:p>
          <a:p>
            <a:pPr rtl="0"/>
            <a:br>
              <a:rPr lang="en-US" dirty="0" smtClean="0"/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prime factorization of 330 is 2 x 3 x 5 x 11.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sum of the prime factors is 2+3+5+11=21.</a:t>
            </a:r>
            <a:endParaRPr lang="en-US" b="0" dirty="0" smtClean="0"/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 is the only answer choice greater than 21. </a:t>
            </a:r>
            <a:endParaRPr lang="en-US" b="0" dirty="0" smtClean="0"/>
          </a:p>
          <a:p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CC708-23CB-46FA-8E8E-FC3E1536D1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4e5d5c537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7540 = 2^2 * 5^1 * 13^1 * 29^1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è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(2+1) * (1+1) * (1+1) * (1+1)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è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3*2*2*2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è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24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2, 4, 5, 10, 13, 20, 26, 29, 52, 58, 65, 116, 130, 145, 260, 290, 377, 580, 754, 1508, 1885, 3770, and 7540.</a:t>
            </a:r>
            <a:endParaRPr dirty="0"/>
          </a:p>
        </p:txBody>
      </p:sp>
      <p:sp>
        <p:nvSpPr>
          <p:cNvPr id="197" name="Google Shape;197;g224e5d5c537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Prime factor of 60 = 3^1*5^1*2^2</a:t>
            </a:r>
            <a:endParaRPr lang="en-US" dirty="0" smtClean="0"/>
          </a:p>
          <a:p>
            <a:r>
              <a:rPr lang="en-US" dirty="0" smtClean="0"/>
              <a:t>No. of</a:t>
            </a:r>
            <a:r>
              <a:rPr lang="en-US" baseline="0" dirty="0" smtClean="0"/>
              <a:t> factors = (1+1)*(1+1)*(2+1)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 smtClean="0"/>
              <a:t>                       = 2*2*3 </a:t>
            </a:r>
            <a:r>
              <a:rPr lang="en-US" baseline="0" dirty="0" smtClean="0">
                <a:sym typeface="Wingdings" panose="05000000000000000000" pitchFamily="2" charset="2"/>
              </a:rPr>
              <a:t> </a:t>
            </a:r>
            <a:r>
              <a:rPr lang="en-US" baseline="0" dirty="0" smtClean="0"/>
              <a:t>12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all factors (divisors) = (3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1+1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1) x ( 5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1+1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-1) x (2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2+1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-1) / (3-1) x (5-1) x (2-1)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 x (5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 x (2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 / 2 x 4 x 1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x 24 x 7 / 2 x 4 x 1 = 168.</a:t>
            </a:r>
            <a:endParaRPr lang="en-IN" sz="9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a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1720 / 2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860   / 2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430   / 2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215  / 5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43</a:t>
            </a:r>
            <a:endParaRPr lang="en-IN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900" dirty="0" smtClean="0"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dirty="0" smtClean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factors = </a:t>
            </a:r>
            <a:r>
              <a:rPr lang="en-US" sz="900" dirty="0" smtClean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2^3 * 5^1 * 43^1</a:t>
            </a:r>
            <a:endParaRPr lang="en-US" sz="900" dirty="0" smtClean="0"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900" baseline="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900" baseline="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3+1) x (1+1) x (1+1) </a:t>
            </a:r>
            <a:endParaRPr lang="en-IN" sz="900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= </a:t>
            </a: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x 2 x </a:t>
            </a: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IN" sz="900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16.</a:t>
            </a:r>
            <a:endParaRPr lang="en-IN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9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b</a:t>
            </a:r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Factors of 80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1, 2, 4, 5, 8, 10, 16, 20, 40, 80 are its 10 factors.</a:t>
            </a:r>
            <a:endParaRPr lang="en-IN" sz="9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x 80    = 80 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x 40    = 80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x 20    = 80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x 16    = 80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x 10    = 80</a:t>
            </a:r>
            <a:endParaRPr lang="en-IN" sz="9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Hence product of its factors  80 x 80 x 80 x 80 x 80 = (80)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=(80)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10/2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9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US" baseline="0" dirty="0" smtClean="0"/>
              <a:t> C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 = 2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3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5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(1+1)*(2+1)*(1+1) 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 factors</a:t>
            </a:r>
            <a:endParaRPr lang="en-IN" sz="9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 = 3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5</a:t>
            </a:r>
            <a:r>
              <a:rPr lang="en-IN" baseline="300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IN" sz="900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odd factors is (2+1) x (1+1) = 6.</a:t>
            </a:r>
            <a:endParaRPr lang="en-IN" sz="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sz="9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 C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of even factors of 90 = Total no of factors of 90 – Odd factors of 90</a:t>
            </a:r>
            <a:endParaRPr lang="en-IN" sz="9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smtClean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of even factors of 90 = 12 – 6 = 6.</a:t>
            </a:r>
            <a:endParaRPr lang="en-IN" dirty="0" smtClean="0"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A6583-990B-4707-82AF-703527F7BB40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DB85C-688A-4D24-8636-DE7C240A1FF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6701-D1F9-401F-8A2E-E4EAF26953D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8" y="1567543"/>
            <a:ext cx="7027816" cy="36053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factors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1720?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product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all factors of a given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80.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80^4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80^5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80^2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80^3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odd factors of a given composite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90?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lphaU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factors of a given composite number 90?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lphaU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lphaU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lphaU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lphaU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numbers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6 factors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factors of a number that is the square 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factors of 1080 are perfect squares?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 fontAlgn="b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factors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5^3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7^4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odd numbers?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exponent of 7 in 100!?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exponent of 11 in 75!.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&amp; FACTORIAL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number a divided another number b exactly, we say that a is a factor of b. In this case, b is called a multiple of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or equal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Multiples: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or equal to the number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87" y="5604933"/>
            <a:ext cx="2626913" cy="1253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536" y="1631852"/>
            <a:ext cx="10381956" cy="462380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exponent of 5 in 90! is: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89" y="5824025"/>
            <a:ext cx="2167611" cy="103397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9647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860"/>
            <a:ext cx="10515600" cy="501110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exponent of 2 in 100!?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6933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zeroes in 14!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1395663"/>
            <a:ext cx="11237495" cy="47813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starts multiplying consecutive integers from 20. How many numbers should he multiply so that he will have a result that will end with 4 zeroes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zeros at the end of the product of all prime numbers between 1 and 1111 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UcParenR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highest power of 91 that divides 78! 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value of n such that 50! Is perfectly divisible by 2520^n?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greatest possible positive integer n if 8^n divides (44)^44 without leaving a reminder?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number of zeroes in 1^1 * 2^2 * 3*3…….48^48 *49^49?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545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955" y="5590901"/>
            <a:ext cx="2974542" cy="117565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835" y="2517957"/>
            <a:ext cx="10515600" cy="146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40020"/>
            <a:ext cx="2057400" cy="121798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745958"/>
            <a:ext cx="10515600" cy="54310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</a:t>
            </a: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NO. OF FACTORS </a:t>
            </a:r>
            <a:endParaRPr lang="en-IN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if N can be written as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where a, b , c are prime then total no of factors of 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= (p+1) x (q+1) x (r+1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SUM OF ALL FACTORS OF A GIVEN NUMBER</a:t>
            </a:r>
            <a:endParaRPr lang="en-IN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if N can be written as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d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a, b , c, d are prime then sum of all the factors of N can be written as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 of all the factors  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p+1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-1)x(b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q+1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-1)x(c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r+1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-1)(d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s+1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a-1)x(b-1)x(c-1)x(d-1)……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40020"/>
            <a:ext cx="2057400" cy="121798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745958"/>
            <a:ext cx="10515600" cy="54310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 </a:t>
            </a:r>
            <a:r>
              <a:rPr lang="en-IN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OF ALL FACTORS </a:t>
            </a:r>
            <a:endParaRPr lang="en-IN" sz="24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formula for a number N with n factors ,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=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/2</a:t>
            </a: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2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ODD PRIME FACTOR: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 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number N =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 …….x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a, b, c are odd prime </a:t>
            </a: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factors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e is even prime factor</a:t>
            </a: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Prime factorized without 2(even) power component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odd factors </a:t>
            </a:r>
            <a:r>
              <a:rPr lang="en-I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(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p+1) x (q+1) x (r+1)……..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FORMULAS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If N = a number --&gt;x^a * y^b * z^c</a:t>
            </a:r>
            <a:endParaRPr lang="en-US"/>
          </a:p>
          <a:p>
            <a:pPr marL="0" indent="0">
              <a:buNone/>
            </a:pPr>
            <a:r>
              <a:rPr lang="en-US"/>
              <a:t>No of prime factors - a+b+c</a:t>
            </a:r>
            <a:endParaRPr lang="en-US"/>
          </a:p>
          <a:p>
            <a:pPr marL="0" indent="0">
              <a:buNone/>
            </a:pPr>
            <a:r>
              <a:rPr lang="en-US"/>
              <a:t>No of factors = (a+1)(b+1)(c+1)</a:t>
            </a:r>
            <a:endParaRPr lang="en-US"/>
          </a:p>
          <a:p>
            <a:pPr marL="0" indent="0">
              <a:buNone/>
            </a:pPr>
            <a:r>
              <a:rPr lang="en-US"/>
              <a:t>No of even factors = a(a+1)(c+1)</a:t>
            </a:r>
            <a:endParaRPr lang="en-US"/>
          </a:p>
          <a:p>
            <a:pPr marL="0" indent="0">
              <a:buNone/>
            </a:pPr>
            <a:r>
              <a:rPr lang="en-US"/>
              <a:t>No of odd factors = (b+1)(c+1)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40020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3932" y="1354668"/>
            <a:ext cx="9254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numbers is a factor of 78?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5067" y="2256602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9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0" y="-16933"/>
            <a:ext cx="12192000" cy="8319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640020"/>
            <a:ext cx="2057400" cy="1217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3466" y="1515534"/>
            <a:ext cx="104309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number is greater than the sum of all the prime factors of 330?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3466" y="2469781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18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20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17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23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0" y="-16933"/>
            <a:ext cx="12192000" cy="8319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24e5d5c537_0_18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24e5d5c537_0_18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24e5d5c537_0_184"/>
          <p:cNvSpPr/>
          <p:nvPr/>
        </p:nvSpPr>
        <p:spPr>
          <a:xfrm>
            <a:off x="1134110" y="1548130"/>
            <a:ext cx="10463530" cy="409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>
              <a:buFont typeface="Arial" panose="020B0604020202020204" pitchFamily="34" charset="0"/>
              <a:buNone/>
            </a:pP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g224e5d5c537_0_184"/>
          <p:cNvSpPr/>
          <p:nvPr/>
        </p:nvSpPr>
        <p:spPr>
          <a:xfrm>
            <a:off x="1134110" y="1122807"/>
            <a:ext cx="815496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>
              <a:buFont typeface="Arial" panose="020B0604020202020204" pitchFamily="34" charset="0"/>
              <a:buNone/>
            </a:pPr>
            <a:r>
              <a:rPr lang="en-IN" sz="32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 </a:t>
            </a:r>
            <a:r>
              <a:rPr lang="en-IN" sz="32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total </a:t>
            </a:r>
            <a:r>
              <a:rPr lang="en-IN" sz="32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of factor for </a:t>
            </a:r>
            <a:r>
              <a:rPr sz="32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7540</a:t>
            </a:r>
            <a:endParaRPr sz="320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3103880" y="2226310"/>
            <a:ext cx="5618480" cy="38373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itle 1"/>
          <p:cNvSpPr txBox="1"/>
          <p:nvPr/>
        </p:nvSpPr>
        <p:spPr>
          <a:xfrm>
            <a:off x="0" y="-16933"/>
            <a:ext cx="12192000" cy="8319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478843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no of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factors of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given number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 and sum of all factors?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12,168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15,172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8,124</a:t>
            </a:r>
            <a:endParaRPr lang="en-IN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10,146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90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45" y="5453149"/>
            <a:ext cx="2528255" cy="1404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2952</Words>
  <Application>WPS Presentation</Application>
  <PresentationFormat>Widescreen</PresentationFormat>
  <Paragraphs>242</Paragraphs>
  <Slides>29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Calibri</vt:lpstr>
      <vt:lpstr>Times New Roman</vt:lpstr>
      <vt:lpstr>Sylfaen</vt:lpstr>
      <vt:lpstr>Microsoft YaHei</vt:lpstr>
      <vt:lpstr>Arial Unicode MS</vt:lpstr>
      <vt:lpstr>Calibri Light</vt:lpstr>
      <vt:lpstr>Office Theme</vt:lpstr>
      <vt:lpstr>PowerPoint 演示文稿</vt:lpstr>
      <vt:lpstr>FACTORS &amp; FACTORIAL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JAYASREE</dc:creator>
  <cp:lastModifiedBy>keert</cp:lastModifiedBy>
  <cp:revision>55</cp:revision>
  <dcterms:created xsi:type="dcterms:W3CDTF">2024-02-14T04:55:00Z</dcterms:created>
  <dcterms:modified xsi:type="dcterms:W3CDTF">2024-08-19T16:46:16Z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32824BD94EFB48B1AB6709918CC79135_12</vt:lpwstr>
  </property>
  <property fmtid="{D5CDD505-2E9C-101B-9397-08002B2CF9AE}" pid="3" name="KSOProductBuildVer">
    <vt:lpwstr>1033-12.2.0.17545</vt:lpwstr>
  </property>
</Properties>
</file>