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28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C8E94-F393-49A3-8FB2-93E47FF92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3E535-DB89-4788-A227-8E5E6CF967AD}">
      <dgm:prSet custT="1"/>
      <dgm:spPr/>
      <dgm:t>
        <a:bodyPr/>
        <a:lstStyle/>
        <a:p>
          <a:pPr rtl="0"/>
          <a:r>
            <a:rPr lang="en-US" sz="2000" dirty="0">
              <a:solidFill>
                <a:schemeClr val="bg1"/>
              </a:solidFill>
            </a:rPr>
            <a:t>Global properties  and  functions can be used with all the built-in JavaScript objects.</a:t>
          </a:r>
        </a:p>
      </dgm:t>
    </dgm:pt>
    <dgm:pt modelId="{3715C958-1543-43A5-84E8-7698B7B1DB07}" type="parTrans" cxnId="{93917836-F7C9-4370-AB6D-7F2C05D0D2E6}">
      <dgm:prSet/>
      <dgm:spPr/>
      <dgm:t>
        <a:bodyPr/>
        <a:lstStyle/>
        <a:p>
          <a:endParaRPr lang="en-US"/>
        </a:p>
      </dgm:t>
    </dgm:pt>
    <dgm:pt modelId="{0B4F531B-2085-44DE-A935-F4F75B2144AF}" type="sibTrans" cxnId="{93917836-F7C9-4370-AB6D-7F2C05D0D2E6}">
      <dgm:prSet/>
      <dgm:spPr/>
      <dgm:t>
        <a:bodyPr/>
        <a:lstStyle/>
        <a:p>
          <a:endParaRPr lang="en-US"/>
        </a:p>
      </dgm:t>
    </dgm:pt>
    <dgm:pt modelId="{654DDDA4-F7F7-4B07-86E9-C01BFD1C2F2C}" type="pres">
      <dgm:prSet presAssocID="{C70C8E94-F393-49A3-8FB2-93E47FF922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02E09D-BCA3-4903-836E-CD38B7BE0193}" type="pres">
      <dgm:prSet presAssocID="{6BD3E535-DB89-4788-A227-8E5E6CF967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0EBA668-E329-4B10-BB35-190F962DD763}" type="presOf" srcId="{C70C8E94-F393-49A3-8FB2-93E47FF92255}" destId="{654DDDA4-F7F7-4B07-86E9-C01BFD1C2F2C}" srcOrd="0" destOrd="0" presId="urn:microsoft.com/office/officeart/2005/8/layout/vList2"/>
    <dgm:cxn modelId="{9B25E264-E675-4478-823A-AD92B8ECCD1C}" type="presOf" srcId="{6BD3E535-DB89-4788-A227-8E5E6CF967AD}" destId="{C402E09D-BCA3-4903-836E-CD38B7BE0193}" srcOrd="0" destOrd="0" presId="urn:microsoft.com/office/officeart/2005/8/layout/vList2"/>
    <dgm:cxn modelId="{93917836-F7C9-4370-AB6D-7F2C05D0D2E6}" srcId="{C70C8E94-F393-49A3-8FB2-93E47FF92255}" destId="{6BD3E535-DB89-4788-A227-8E5E6CF967AD}" srcOrd="0" destOrd="0" parTransId="{3715C958-1543-43A5-84E8-7698B7B1DB07}" sibTransId="{0B4F531B-2085-44DE-A935-F4F75B2144AF}"/>
    <dgm:cxn modelId="{B39D1C63-C7B5-4DE2-B52A-CC31E8F2D13D}" type="presParOf" srcId="{654DDDA4-F7F7-4B07-86E9-C01BFD1C2F2C}" destId="{C402E09D-BCA3-4903-836E-CD38B7BE01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2E09D-BCA3-4903-836E-CD38B7BE0193}">
      <dsp:nvSpPr>
        <dsp:cNvPr id="0" name=""/>
        <dsp:cNvSpPr/>
      </dsp:nvSpPr>
      <dsp:spPr>
        <a:xfrm>
          <a:off x="0" y="4925"/>
          <a:ext cx="9550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</a:rPr>
            <a:t>Global properties  and  functions can be used with all the built-in JavaScript objects.</a:t>
          </a:r>
        </a:p>
      </dsp:txBody>
      <dsp:txXfrm>
        <a:off x="31070" y="35995"/>
        <a:ext cx="9488260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18EC9-1200-4976-9ED0-001DBF22AF7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C8822-CBD5-48C6-9432-F72B62F05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6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768F55-DEBC-41E3-9B30-765BE661CE20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780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32442E-A194-4F1F-A030-54E17937CE4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7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CBAFF3-F90E-4D77-9110-07406F02A7D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5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8C5F70-673F-488A-BB67-F9C900A6C839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06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DEE7A8-859F-4C7D-B762-9FD2AE41B278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83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4F7A0F-9CF4-47A8-9F48-E8108E1EBBEC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26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8D2043-7203-4D6D-B889-5D4CD71C0F66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88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4C02ED-485D-4600-936A-07B3A08DDF3D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055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35DDE1-CACF-4A7E-BEB9-641004D6A9AB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704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D3C4A9-C8C7-48AF-ABB2-FFE25ACB4D13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184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779020-7BB8-44B8-A8FB-4E5E34EE063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3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82082-2BFE-472E-8E07-48000A87A7E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68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1793BF-0A4D-4387-B932-5ABE7E52DD26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413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D41AB7-EB6D-4367-978A-53FF3187533A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251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67A107-F9B9-412B-9AB6-7A1855862D8A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459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EFDA20-BF08-4859-A02D-220EBC479302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90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61DB8E-6A11-4DF5-B242-524C6DC0BA1B}" type="slidenum">
              <a:rPr lang="en-US" altLang="en-US" smtClean="0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792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421AA-44F3-4D1D-A460-BB448B673CDC}" type="slidenum">
              <a:rPr lang="en-US" altLang="en-US" smtClean="0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536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70D382-FCC8-42D3-94AB-E438C0DDAD86}" type="slidenum">
              <a:rPr lang="en-US" altLang="en-US" smtClean="0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298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2D5E6C-45A2-4850-BE3F-9FDDA933576E}" type="slidenum">
              <a:rPr lang="en-US" altLang="en-US" smtClean="0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216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482AF1-7F7D-49CC-A7C0-4627029355E5}" type="slidenum">
              <a:rPr lang="en-US" altLang="en-US" smtClean="0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792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63C95B-7175-46E2-A750-20E6651ABA65}" type="slidenum">
              <a:rPr lang="en-US" altLang="en-US" smtClean="0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39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91F467-0B1C-4688-8184-C942974B37A8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066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54E037-2E16-46F3-B7ED-41B58E4ACAB7}" type="slidenum">
              <a:rPr lang="en-US" altLang="en-US" smtClean="0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992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A024B4-5768-4CF3-8E2C-286FD6A4EF6E}" type="slidenum">
              <a:rPr lang="en-US" altLang="en-US" smtClean="0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716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F81FB2-D261-452E-B029-9E3182614E25}" type="slidenum">
              <a:rPr lang="en-US" altLang="en-US" smtClean="0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750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4A4969-5538-4CE3-A3CA-D3876879F2AB}" type="slidenum">
              <a:rPr lang="en-US" altLang="en-US" smtClean="0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91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A3B593-2957-45D9-9102-64EA7F43E5A0}" type="slidenum">
              <a:rPr lang="en-US" altLang="en-US" smtClean="0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77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547C82-0CFE-4BAB-8D1C-C5CBFCC7F50A}" type="slidenum">
              <a:rPr lang="en-US" altLang="en-US" smtClean="0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53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1D3840-4FBD-436A-87BB-0E44B97F211F}" type="slidenum">
              <a:rPr lang="en-US" altLang="en-US" smtClean="0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104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AEBB3C-FC16-404A-9F58-080D514BE4F0}" type="slidenum">
              <a:rPr lang="en-US" altLang="en-US" smtClean="0"/>
              <a:pPr>
                <a:spcBef>
                  <a:spcPct val="0"/>
                </a:spcBef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25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36E41F-FBF1-4AAE-82BE-D5F7E228E302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71BAF7-3D1B-45BC-8AED-35060D2F383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84066E-AF67-4F45-BE6D-15B5AF0D7AE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792A24-2137-44A4-99B6-7D74A580F75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530B54-0BF6-4B8B-98C5-4948D5E5FC0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61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86E361-A42C-4D90-9453-C72A652BD01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1669AD-B8B4-49C9-987F-EC2D325E0A1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C27D7B-E8D2-4149-B0D1-68FF3439459B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21721"/>
          </a:xfrm>
        </p:spPr>
        <p:txBody>
          <a:bodyPr/>
          <a:lstStyle/>
          <a:p>
            <a:pPr algn="ctr"/>
            <a:r>
              <a:rPr lang="en-IN" dirty="0" smtClean="0"/>
              <a:t>Module2: Introduction to Scripting</a:t>
            </a:r>
            <a:br>
              <a:rPr lang="en-IN" dirty="0" smtClean="0"/>
            </a:b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34463"/>
            <a:ext cx="10515600" cy="1479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b="1" dirty="0"/>
              <a:t>JavaScript - Introduction, Operators - Control Statements - Functions, Dialog boxes - Arrays - Objects - Document Object Model - JavaScript Event Handling, Form Processing</a:t>
            </a:r>
          </a:p>
        </p:txBody>
      </p:sp>
    </p:spTree>
    <p:extLst>
      <p:ext uri="{BB962C8B-B14F-4D97-AF65-F5344CB8AC3E}">
        <p14:creationId xmlns:p14="http://schemas.microsoft.com/office/powerpoint/2010/main" val="29367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is an attempt to </a:t>
            </a:r>
            <a:r>
              <a:rPr lang="en-IN" dirty="0"/>
              <a:t> </a:t>
            </a:r>
            <a:r>
              <a:rPr lang="en-IN" dirty="0" smtClean="0"/>
              <a:t>reuse </a:t>
            </a:r>
            <a:r>
              <a:rPr lang="en-IN" dirty="0"/>
              <a:t>identical JavaScript code on multiple pages of a site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The </a:t>
            </a:r>
            <a:r>
              <a:rPr lang="en-US" b="1" dirty="0"/>
              <a:t>script</a:t>
            </a:r>
            <a:r>
              <a:rPr lang="en-US" dirty="0"/>
              <a:t> tag provides a mechanism to allow you to store JavaScript in an external file and then include it into your HTML files</a:t>
            </a:r>
            <a:r>
              <a:rPr lang="en-US" dirty="0" smtClean="0"/>
              <a:t>.</a:t>
            </a:r>
          </a:p>
          <a:p>
            <a:pPr algn="just"/>
            <a:r>
              <a:rPr lang="en-IN" b="1" dirty="0"/>
              <a:t>&lt;script </a:t>
            </a:r>
            <a:r>
              <a:rPr lang="en-IN" b="1" dirty="0" smtClean="0"/>
              <a:t>type </a:t>
            </a:r>
            <a:r>
              <a:rPr lang="en-IN" b="1" dirty="0"/>
              <a:t>= "text/</a:t>
            </a:r>
            <a:r>
              <a:rPr lang="en-IN" b="1" dirty="0" err="1"/>
              <a:t>javascript</a:t>
            </a:r>
            <a:r>
              <a:rPr lang="en-IN" b="1" dirty="0"/>
              <a:t>" </a:t>
            </a:r>
            <a:r>
              <a:rPr lang="en-IN" b="1" dirty="0" err="1"/>
              <a:t>src</a:t>
            </a:r>
            <a:r>
              <a:rPr lang="en-IN" b="1" dirty="0"/>
              <a:t> = "filename.js" &gt;&lt;/script</a:t>
            </a:r>
            <a:r>
              <a:rPr lang="en-IN" b="1" dirty="0" smtClean="0"/>
              <a:t>&gt;</a:t>
            </a:r>
          </a:p>
          <a:p>
            <a:pPr algn="just"/>
            <a:r>
              <a:rPr lang="en-US" dirty="0"/>
              <a:t>To use JavaScript from an external file source, you need to write all your JavaScript source code in a simple text file with the extension "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" and then include that file as shown above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   &lt;</a:t>
            </a:r>
            <a:r>
              <a:rPr lang="en-IN" dirty="0"/>
              <a:t>p&gt;</a:t>
            </a:r>
          </a:p>
          <a:p>
            <a:pPr marL="0" indent="0">
              <a:buNone/>
            </a:pPr>
            <a:r>
              <a:rPr lang="en-IN" dirty="0" smtClean="0"/>
              <a:t>   hello </a:t>
            </a:r>
            <a:r>
              <a:rPr lang="en-IN" dirty="0"/>
              <a:t>world&lt;/p&gt;</a:t>
            </a:r>
          </a:p>
          <a:p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document.write</a:t>
            </a:r>
            <a:r>
              <a:rPr lang="en-IN" dirty="0" smtClean="0"/>
              <a:t>(“Hello VIT!");</a:t>
            </a:r>
            <a:endParaRPr lang="en-IN" dirty="0"/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78081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supports the following types of operators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Arithmetic </a:t>
            </a:r>
            <a:r>
              <a:rPr lang="en-US" dirty="0" smtClean="0"/>
              <a:t>Operators (+.-,*,/, %,++,--)</a:t>
            </a:r>
            <a:endParaRPr lang="en-US" dirty="0"/>
          </a:p>
          <a:p>
            <a:pPr lvl="1"/>
            <a:r>
              <a:rPr lang="en-US" dirty="0"/>
              <a:t>Comparison </a:t>
            </a:r>
            <a:r>
              <a:rPr lang="en-US" dirty="0" smtClean="0"/>
              <a:t>Operators  (==,!=,&gt;,&lt;,&gt;=,&lt;=)</a:t>
            </a:r>
            <a:endParaRPr lang="en-US" dirty="0"/>
          </a:p>
          <a:p>
            <a:pPr lvl="1"/>
            <a:r>
              <a:rPr lang="en-US" dirty="0"/>
              <a:t>Logical (or Relational) </a:t>
            </a:r>
            <a:r>
              <a:rPr lang="en-US" dirty="0" smtClean="0"/>
              <a:t>Operators (&amp;&amp;, ||, !)</a:t>
            </a:r>
          </a:p>
          <a:p>
            <a:pPr lvl="1"/>
            <a:r>
              <a:rPr lang="en-US" dirty="0" smtClean="0"/>
              <a:t>Bitwise Operators (&amp;, |, ^,~,&lt;&lt;,&gt;&gt;, &gt;&gt;&gt;, </a:t>
            </a:r>
            <a:endParaRPr lang="en-US" dirty="0"/>
          </a:p>
          <a:p>
            <a:pPr lvl="1"/>
            <a:r>
              <a:rPr lang="en-US" dirty="0"/>
              <a:t>Assignment </a:t>
            </a:r>
            <a:r>
              <a:rPr lang="en-US" dirty="0" smtClean="0"/>
              <a:t>Operators (=,+=,-=,*=,/=,%=)</a:t>
            </a:r>
            <a:endParaRPr lang="en-US" dirty="0"/>
          </a:p>
          <a:p>
            <a:pPr lvl="1"/>
            <a:r>
              <a:rPr lang="en-US" dirty="0" smtClean="0"/>
              <a:t>Miscellaneous Operators</a:t>
            </a:r>
          </a:p>
          <a:p>
            <a:pPr lvl="2"/>
            <a:r>
              <a:rPr lang="en-US" dirty="0" smtClean="0"/>
              <a:t>Conditional </a:t>
            </a:r>
            <a:r>
              <a:rPr lang="en-US" dirty="0"/>
              <a:t>(or ternary) </a:t>
            </a:r>
            <a:r>
              <a:rPr lang="en-US" dirty="0" smtClean="0"/>
              <a:t>Operators (?:)</a:t>
            </a:r>
          </a:p>
          <a:p>
            <a:pPr lvl="2"/>
            <a:r>
              <a:rPr lang="en-US" dirty="0" err="1" smtClean="0"/>
              <a:t>typeof</a:t>
            </a:r>
            <a:r>
              <a:rPr lang="en-US" dirty="0" smtClean="0"/>
              <a:t> Operator 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21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838200" y="744495"/>
            <a:ext cx="1051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795" dirty="0" smtClean="0"/>
              <a:t>                                                                                                                                                             </a:t>
            </a:r>
            <a:endParaRPr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118" y="1438836"/>
            <a:ext cx="8713694" cy="51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2671952" y="649604"/>
            <a:ext cx="211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-79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=</a:t>
            </a:r>
            <a:r>
              <a:rPr kumimoji="0" lang="en-IN" sz="3600" b="1" i="0" u="none" strike="noStrike" kern="0" cap="none" spc="-79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=</a:t>
            </a:r>
            <a:r>
              <a:rPr kumimoji="0" lang="en-IN" sz="3600" b="1" i="0" u="none" strike="noStrike" kern="0" cap="none" spc="-4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 </a:t>
            </a:r>
            <a:r>
              <a:rPr kumimoji="0" lang="en-IN" sz="3600" b="1" i="0" u="none" strike="noStrike" kern="0" cap="none" spc="-18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v</a:t>
            </a:r>
            <a:r>
              <a:rPr kumimoji="0" lang="en-IN" sz="3600" b="1" i="0" u="none" strike="noStrike" kern="0" cap="none" spc="-16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s</a:t>
            </a:r>
            <a:r>
              <a:rPr kumimoji="0" lang="en-IN" sz="3600" b="1" i="0" u="none" strike="noStrike" kern="0" cap="none" spc="-5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 </a:t>
            </a:r>
            <a:r>
              <a:rPr kumimoji="0" lang="en-IN" sz="3600" b="1" i="0" u="none" strike="noStrike" kern="0" cap="none" spc="-79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===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323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531096"/>
          </a:xfrm>
        </p:spPr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JavaScript variable</a:t>
            </a:r>
            <a:r>
              <a:rPr lang="en-US" dirty="0"/>
              <a:t> is simply a name of storage location. There are two types of variables in JavaScript : </a:t>
            </a:r>
            <a:r>
              <a:rPr lang="en-US" u="sng" dirty="0"/>
              <a:t>local variable and global </a:t>
            </a:r>
            <a:r>
              <a:rPr lang="en-US" u="sng" dirty="0" smtClean="0"/>
              <a:t>variable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Rules for declaring:</a:t>
            </a:r>
          </a:p>
          <a:p>
            <a:pPr lvl="1" algn="just"/>
            <a:r>
              <a:rPr lang="en-US" dirty="0"/>
              <a:t>Name must start with a letter (a to z or A to Z), underscore( _ ), or dollar( $ ) sign</a:t>
            </a:r>
            <a:r>
              <a:rPr lang="en-US" dirty="0" smtClean="0"/>
              <a:t>.(Ex. Variable name ‘</a:t>
            </a:r>
            <a:r>
              <a:rPr lang="en-US" b="1" dirty="0" smtClean="0">
                <a:solidFill>
                  <a:srgbClr val="FF0000"/>
                </a:solidFill>
              </a:rPr>
              <a:t>123college</a:t>
            </a:r>
            <a:r>
              <a:rPr lang="en-US" dirty="0" smtClean="0"/>
              <a:t>’ is invalid,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_123college </a:t>
            </a:r>
            <a:r>
              <a:rPr lang="en-US" dirty="0" smtClean="0"/>
              <a:t>is valid) </a:t>
            </a:r>
            <a:endParaRPr lang="en-US" dirty="0"/>
          </a:p>
          <a:p>
            <a:pPr lvl="1" algn="just"/>
            <a:r>
              <a:rPr lang="en-US" dirty="0"/>
              <a:t>After first letter we can use digits (0 to 9), for example value1.</a:t>
            </a:r>
          </a:p>
          <a:p>
            <a:pPr lvl="1" algn="just"/>
            <a:r>
              <a:rPr lang="en-US" dirty="0"/>
              <a:t>JavaScript variables are case sensitive, for example x and X are different variables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3512" y="4262718"/>
            <a:ext cx="6505159" cy="12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a= 10;//hold number</a:t>
            </a:r>
          </a:p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b=“VLR”; //hold string</a:t>
            </a:r>
            <a:endParaRPr lang="en-IN" dirty="0"/>
          </a:p>
        </p:txBody>
      </p:sp>
      <p:sp>
        <p:nvSpPr>
          <p:cNvPr id="4" name="Oval Callout 3"/>
          <p:cNvSpPr/>
          <p:nvPr/>
        </p:nvSpPr>
        <p:spPr>
          <a:xfrm>
            <a:off x="1446411" y="4456089"/>
            <a:ext cx="2369712" cy="17901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Variables are declared using ‘</a:t>
            </a:r>
            <a:r>
              <a:rPr lang="en-US" dirty="0" err="1" smtClean="0"/>
              <a:t>var</a:t>
            </a:r>
            <a:r>
              <a:rPr lang="en-US" dirty="0" smtClean="0"/>
              <a:t>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9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0"/>
            <a:ext cx="10515600" cy="5705341"/>
          </a:xfrm>
        </p:spPr>
        <p:txBody>
          <a:bodyPr/>
          <a:lstStyle/>
          <a:p>
            <a:pPr algn="just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57192"/>
              </p:ext>
            </p:extLst>
          </p:nvPr>
        </p:nvGraphicFramePr>
        <p:xfrm>
          <a:off x="1062318" y="1035424"/>
          <a:ext cx="10004610" cy="501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2305"/>
                <a:gridCol w="5002305"/>
              </a:tblGrid>
              <a:tr h="60877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Local  Variables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Global Variables</a:t>
                      </a:r>
                      <a:endParaRPr lang="en-IN" sz="2400" dirty="0"/>
                    </a:p>
                  </a:txBody>
                  <a:tcPr/>
                </a:tc>
              </a:tr>
              <a:tr h="1501099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JavaScript local variable is declared inside block or function. It is accessible within the function or block only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variable i.e. declared outside the function or declared with window object is known as global variable. </a:t>
                      </a:r>
                      <a:endParaRPr lang="en-IN" sz="2400" dirty="0"/>
                    </a:p>
                  </a:txBody>
                  <a:tcPr/>
                </a:tc>
              </a:tr>
              <a:tr h="2852088">
                <a:tc>
                  <a:txBody>
                    <a:bodyPr/>
                    <a:lstStyle/>
                    <a:p>
                      <a:r>
                        <a:rPr lang="en-IN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 </a:t>
                      </a: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  </a:t>
                      </a:r>
                    </a:p>
                    <a:p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x=10;//local variable  </a:t>
                      </a:r>
                    </a:p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IN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  <a:r>
                        <a:rPr lang="nn-NO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nn-NO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data=200;//global variable  </a:t>
                      </a:r>
                    </a:p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 a(){  </a:t>
                      </a:r>
                    </a:p>
                    <a:p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document.writeln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(data);  </a:t>
                      </a:r>
                    </a:p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  <a:endParaRPr lang="en-IN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120427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80" y="978415"/>
            <a:ext cx="10515600" cy="5494383"/>
          </a:xfrm>
        </p:spPr>
        <p:txBody>
          <a:bodyPr/>
          <a:lstStyle/>
          <a:p>
            <a:pPr algn="just"/>
            <a:r>
              <a:rPr lang="en-US" dirty="0"/>
              <a:t>JavaScript is a </a:t>
            </a:r>
            <a:r>
              <a:rPr lang="en-US" b="1" dirty="0"/>
              <a:t>dynamic type language</a:t>
            </a:r>
            <a:r>
              <a:rPr lang="en-US" dirty="0"/>
              <a:t>, means you don't need to specify type of the variable because it is dynamically used by JavaScript </a:t>
            </a:r>
            <a:r>
              <a:rPr lang="en-US" dirty="0" smtClean="0"/>
              <a:t>engine</a:t>
            </a:r>
          </a:p>
          <a:p>
            <a:pPr algn="just"/>
            <a:r>
              <a:rPr lang="en-US" dirty="0"/>
              <a:t>JavaScript provides different </a:t>
            </a:r>
            <a:r>
              <a:rPr lang="en-US" b="1" dirty="0"/>
              <a:t>data types</a:t>
            </a:r>
            <a:r>
              <a:rPr lang="en-US" dirty="0"/>
              <a:t> to hold different types of values</a:t>
            </a:r>
            <a:r>
              <a:rPr lang="en-US" dirty="0" smtClean="0"/>
              <a:t>. </a:t>
            </a:r>
            <a:r>
              <a:rPr lang="en-US" dirty="0"/>
              <a:t>There are two types of data types in JavaScript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457200" lvl="1" indent="0" algn="just">
              <a:buNone/>
            </a:pPr>
            <a:r>
              <a:rPr lang="it-IT" dirty="0" smtClean="0"/>
              <a:t>	</a:t>
            </a:r>
          </a:p>
          <a:p>
            <a:pPr marL="457200" lvl="1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03142"/>
              </p:ext>
            </p:extLst>
          </p:nvPr>
        </p:nvGraphicFramePr>
        <p:xfrm>
          <a:off x="281793" y="3068955"/>
          <a:ext cx="11998818" cy="342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409"/>
                <a:gridCol w="5999409"/>
              </a:tblGrid>
              <a:tr h="658496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r>
                        <a:rPr lang="en-US" baseline="0" dirty="0" smtClean="0"/>
                        <a:t> 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Primitive Data Type</a:t>
                      </a:r>
                      <a:endParaRPr lang="en-IN" dirty="0"/>
                    </a:p>
                  </a:txBody>
                  <a:tcPr/>
                </a:tc>
              </a:tr>
              <a:tr h="276883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3" y="3689951"/>
            <a:ext cx="5887187" cy="263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10" y="3739354"/>
            <a:ext cx="5928890" cy="220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0" dirty="0"/>
              <a:t>Primitiv</a:t>
            </a:r>
            <a:r>
              <a:rPr lang="en-IN" spc="-235" dirty="0"/>
              <a:t>e</a:t>
            </a:r>
            <a:r>
              <a:rPr lang="en-IN" spc="-60" dirty="0"/>
              <a:t> </a:t>
            </a:r>
            <a:r>
              <a:rPr lang="en-IN" spc="25" dirty="0"/>
              <a:t>dat</a:t>
            </a:r>
            <a:r>
              <a:rPr lang="en-IN" spc="35" dirty="0"/>
              <a:t>a</a:t>
            </a:r>
            <a:r>
              <a:rPr lang="en-IN" spc="-50" dirty="0"/>
              <a:t> </a:t>
            </a:r>
            <a:r>
              <a:rPr lang="en-IN" spc="-35" dirty="0"/>
              <a:t>type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Numbers	</a:t>
            </a:r>
            <a:r>
              <a:rPr lang="en-US" sz="2800" dirty="0" smtClean="0"/>
              <a:t>- A number</a:t>
            </a:r>
            <a:r>
              <a:rPr lang="en-US" sz="2800" dirty="0"/>
              <a:t>	</a:t>
            </a:r>
            <a:r>
              <a:rPr lang="en-US" sz="2800" dirty="0" smtClean="0"/>
              <a:t>can be either  an</a:t>
            </a:r>
            <a:r>
              <a:rPr lang="en-US" sz="2800" dirty="0"/>
              <a:t> </a:t>
            </a:r>
            <a:r>
              <a:rPr lang="en-US" sz="2800" dirty="0" smtClean="0"/>
              <a:t>integer</a:t>
            </a:r>
            <a:r>
              <a:rPr lang="en-US" sz="2800" dirty="0"/>
              <a:t>	</a:t>
            </a:r>
            <a:r>
              <a:rPr lang="en-US" sz="2800" dirty="0" smtClean="0"/>
              <a:t>or  a decimal</a:t>
            </a:r>
            <a:endParaRPr lang="en-US" sz="2800" dirty="0"/>
          </a:p>
          <a:p>
            <a:r>
              <a:rPr lang="en-US" sz="2800" dirty="0"/>
              <a:t>Strings	</a:t>
            </a:r>
            <a:r>
              <a:rPr lang="en-US" sz="2800" dirty="0" smtClean="0"/>
              <a:t>- A string is</a:t>
            </a:r>
            <a:r>
              <a:rPr lang="en-US" sz="2800" dirty="0"/>
              <a:t> </a:t>
            </a:r>
            <a:r>
              <a:rPr lang="en-US" sz="2800" dirty="0" smtClean="0"/>
              <a:t>a sequence of</a:t>
            </a:r>
            <a:r>
              <a:rPr lang="en-US" sz="2800" dirty="0"/>
              <a:t>	</a:t>
            </a:r>
            <a:r>
              <a:rPr lang="en-US" sz="2800" dirty="0" smtClean="0"/>
              <a:t> letters</a:t>
            </a:r>
            <a:r>
              <a:rPr lang="en-US" sz="2800" dirty="0"/>
              <a:t> </a:t>
            </a:r>
            <a:r>
              <a:rPr lang="en-US" sz="2800" dirty="0" smtClean="0"/>
              <a:t> or  numbers  </a:t>
            </a:r>
            <a:r>
              <a:rPr lang="en-US" sz="2800" dirty="0"/>
              <a:t>enclosed in single or double quotes</a:t>
            </a:r>
          </a:p>
          <a:p>
            <a:r>
              <a:rPr lang="en-US" sz="2800" dirty="0" smtClean="0"/>
              <a:t>Boolean </a:t>
            </a:r>
            <a:r>
              <a:rPr lang="en-US" sz="2800" dirty="0"/>
              <a:t>- True or False</a:t>
            </a:r>
          </a:p>
          <a:p>
            <a:r>
              <a:rPr lang="en-US" sz="2800" dirty="0" smtClean="0"/>
              <a:t>Undefined - A variable without a value, has the</a:t>
            </a:r>
            <a:r>
              <a:rPr lang="en-US" sz="2800" dirty="0"/>
              <a:t> </a:t>
            </a:r>
            <a:r>
              <a:rPr lang="en-US" sz="2800" dirty="0" smtClean="0"/>
              <a:t>value undefined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Null -   In JavaScript null is</a:t>
            </a:r>
            <a:r>
              <a:rPr lang="en-US" sz="2800" dirty="0"/>
              <a:t> </a:t>
            </a:r>
            <a:r>
              <a:rPr lang="en-US" sz="2800" dirty="0" smtClean="0"/>
              <a:t>"nothing".</a:t>
            </a:r>
          </a:p>
          <a:p>
            <a:r>
              <a:rPr lang="en-US" sz="2800" dirty="0" smtClean="0"/>
              <a:t> In</a:t>
            </a:r>
            <a:r>
              <a:rPr lang="en-US" sz="2800" dirty="0"/>
              <a:t> </a:t>
            </a:r>
            <a:r>
              <a:rPr lang="en-US" sz="2800" dirty="0" smtClean="0"/>
              <a:t>JavaScript, the  </a:t>
            </a:r>
            <a:r>
              <a:rPr lang="en-US" sz="2800" dirty="0"/>
              <a:t>data type of null is an object.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867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5" dirty="0"/>
              <a:t>Difference</a:t>
            </a:r>
            <a:r>
              <a:rPr lang="en-US" spc="-65" dirty="0"/>
              <a:t> </a:t>
            </a:r>
            <a:r>
              <a:rPr lang="en-US" spc="-100" dirty="0"/>
              <a:t>Between</a:t>
            </a:r>
            <a:r>
              <a:rPr lang="en-US" spc="-60" dirty="0"/>
              <a:t> </a:t>
            </a:r>
            <a:r>
              <a:rPr lang="en-US" spc="-70" dirty="0"/>
              <a:t>Undefined</a:t>
            </a:r>
            <a:r>
              <a:rPr lang="en-US" spc="-60" dirty="0"/>
              <a:t> </a:t>
            </a:r>
            <a:r>
              <a:rPr lang="en-US" spc="55" dirty="0"/>
              <a:t>and</a:t>
            </a:r>
            <a:r>
              <a:rPr lang="en-US" spc="-50" dirty="0"/>
              <a:t> </a:t>
            </a:r>
            <a:r>
              <a:rPr lang="en-US" spc="-155" dirty="0"/>
              <a:t>Null</a:t>
            </a:r>
            <a:endParaRPr lang="en-IN" dirty="0"/>
          </a:p>
        </p:txBody>
      </p:sp>
      <p:sp>
        <p:nvSpPr>
          <p:cNvPr id="9" name="object 3"/>
          <p:cNvSpPr txBox="1">
            <a:spLocks noGrp="1"/>
          </p:cNvSpPr>
          <p:nvPr>
            <p:ph idx="1"/>
          </p:nvPr>
        </p:nvSpPr>
        <p:spPr>
          <a:xfrm>
            <a:off x="863155" y="2215590"/>
            <a:ext cx="105156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5" dirty="0" smtClean="0">
                <a:solidFill>
                  <a:srgbClr val="404040"/>
                </a:solidFill>
                <a:cs typeface="Tahoma"/>
              </a:rPr>
              <a:t>Undefined </a:t>
            </a:r>
            <a:r>
              <a:rPr sz="2000" b="1" spc="30" dirty="0">
                <a:solidFill>
                  <a:srgbClr val="404040"/>
                </a:solidFill>
                <a:cs typeface="Tahoma"/>
              </a:rPr>
              <a:t>and</a:t>
            </a:r>
            <a:r>
              <a:rPr sz="2000" b="1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cs typeface="Tahoma"/>
              </a:rPr>
              <a:t>null</a:t>
            </a:r>
            <a:r>
              <a:rPr sz="2000" b="1" spc="-4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cs typeface="Tahoma"/>
              </a:rPr>
              <a:t>are</a:t>
            </a:r>
            <a:r>
              <a:rPr sz="2000" b="1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10" dirty="0">
                <a:solidFill>
                  <a:srgbClr val="404040"/>
                </a:solidFill>
                <a:cs typeface="Tahoma"/>
              </a:rPr>
              <a:t>equal</a:t>
            </a:r>
            <a:r>
              <a:rPr sz="2000" b="1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cs typeface="Tahoma"/>
              </a:rPr>
              <a:t>in</a:t>
            </a:r>
            <a:r>
              <a:rPr sz="2000" b="1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cs typeface="Tahoma"/>
              </a:rPr>
              <a:t>value</a:t>
            </a:r>
            <a:r>
              <a:rPr sz="2000" b="1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90" dirty="0">
                <a:solidFill>
                  <a:srgbClr val="404040"/>
                </a:solidFill>
                <a:cs typeface="Tahoma"/>
              </a:rPr>
              <a:t>but</a:t>
            </a:r>
            <a:r>
              <a:rPr sz="2000" b="1" spc="-1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95" dirty="0">
                <a:solidFill>
                  <a:srgbClr val="404040"/>
                </a:solidFill>
                <a:cs typeface="Tahoma"/>
              </a:rPr>
              <a:t>different</a:t>
            </a:r>
            <a:r>
              <a:rPr sz="2000" b="1" spc="-5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cs typeface="Tahoma"/>
              </a:rPr>
              <a:t>in</a:t>
            </a:r>
            <a:r>
              <a:rPr sz="2000" b="1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50" dirty="0">
                <a:solidFill>
                  <a:srgbClr val="404040"/>
                </a:solidFill>
                <a:cs typeface="Tahoma"/>
              </a:rPr>
              <a:t>type:</a:t>
            </a:r>
            <a:endParaRPr sz="2000" dirty="0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5370" y="2876754"/>
            <a:ext cx="24790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000" spc="-6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000" b="1" spc="-40" dirty="0">
                <a:solidFill>
                  <a:srgbClr val="404040"/>
                </a:solidFill>
                <a:cs typeface="Tahoma"/>
              </a:rPr>
              <a:t>typeof </a:t>
            </a:r>
            <a:r>
              <a:rPr sz="2000" b="1" spc="-35" dirty="0">
                <a:solidFill>
                  <a:srgbClr val="404040"/>
                </a:solidFill>
                <a:cs typeface="Tahoma"/>
              </a:rPr>
              <a:t>undefined </a:t>
            </a:r>
            <a:r>
              <a:rPr sz="2000" b="1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40" dirty="0">
                <a:solidFill>
                  <a:srgbClr val="404040"/>
                </a:solidFill>
                <a:cs typeface="Tahoma"/>
              </a:rPr>
              <a:t>typeof </a:t>
            </a:r>
            <a:r>
              <a:rPr sz="2000" b="1" spc="-110" dirty="0">
                <a:solidFill>
                  <a:srgbClr val="404040"/>
                </a:solidFill>
                <a:cs typeface="Tahoma"/>
              </a:rPr>
              <a:t>null</a:t>
            </a:r>
            <a:endParaRPr sz="2000" dirty="0">
              <a:cs typeface="Tahoma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096383" y="2876754"/>
            <a:ext cx="2049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8790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solidFill>
                  <a:srgbClr val="404040"/>
                </a:solidFill>
                <a:cs typeface="Tahoma"/>
              </a:rPr>
              <a:t>//</a:t>
            </a:r>
            <a:r>
              <a:rPr sz="2000" b="1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40" dirty="0">
                <a:solidFill>
                  <a:srgbClr val="404040"/>
                </a:solidFill>
                <a:cs typeface="Tahoma"/>
              </a:rPr>
              <a:t>un</a:t>
            </a:r>
            <a:r>
              <a:rPr sz="2000" b="1" spc="-45" dirty="0">
                <a:solidFill>
                  <a:srgbClr val="404040"/>
                </a:solidFill>
                <a:cs typeface="Tahoma"/>
              </a:rPr>
              <a:t>d</a:t>
            </a:r>
            <a:r>
              <a:rPr sz="2000" b="1" spc="-30" dirty="0">
                <a:solidFill>
                  <a:srgbClr val="404040"/>
                </a:solidFill>
                <a:cs typeface="Tahoma"/>
              </a:rPr>
              <a:t>efined</a:t>
            </a:r>
            <a:endParaRPr sz="2000"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35" dirty="0">
                <a:solidFill>
                  <a:srgbClr val="404040"/>
                </a:solidFill>
                <a:cs typeface="Tahoma"/>
              </a:rPr>
              <a:t>//</a:t>
            </a:r>
            <a:r>
              <a:rPr sz="2000" b="1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45" dirty="0">
                <a:solidFill>
                  <a:srgbClr val="404040"/>
                </a:solidFill>
                <a:cs typeface="Tahoma"/>
              </a:rPr>
              <a:t>ob</a:t>
            </a:r>
            <a:r>
              <a:rPr sz="2000" b="1" spc="-35" dirty="0">
                <a:solidFill>
                  <a:srgbClr val="404040"/>
                </a:solidFill>
                <a:cs typeface="Tahoma"/>
              </a:rPr>
              <a:t>j</a:t>
            </a:r>
            <a:r>
              <a:rPr sz="2000" b="1" spc="25" dirty="0">
                <a:solidFill>
                  <a:srgbClr val="404040"/>
                </a:solidFill>
                <a:cs typeface="Tahoma"/>
              </a:rPr>
              <a:t>ect</a:t>
            </a:r>
            <a:endParaRPr sz="2000">
              <a:cs typeface="Tahom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668270" y="3791535"/>
            <a:ext cx="23025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20" dirty="0">
                <a:solidFill>
                  <a:srgbClr val="404040"/>
                </a:solidFill>
                <a:cs typeface="Tahoma"/>
              </a:rPr>
              <a:t>nul</a:t>
            </a:r>
            <a:r>
              <a:rPr sz="2000" b="1" spc="-65" dirty="0">
                <a:solidFill>
                  <a:srgbClr val="404040"/>
                </a:solidFill>
                <a:cs typeface="Tahoma"/>
              </a:rPr>
              <a:t>l</a:t>
            </a:r>
            <a:r>
              <a:rPr sz="2000" b="1" spc="-4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440" dirty="0">
                <a:solidFill>
                  <a:srgbClr val="404040"/>
                </a:solidFill>
                <a:cs typeface="Tahoma"/>
              </a:rPr>
              <a:t>==</a:t>
            </a:r>
            <a:r>
              <a:rPr sz="2000" b="1" spc="-434" dirty="0">
                <a:solidFill>
                  <a:srgbClr val="404040"/>
                </a:solidFill>
                <a:cs typeface="Tahoma"/>
              </a:rPr>
              <a:t>=</a:t>
            </a:r>
            <a:r>
              <a:rPr sz="2000" b="1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30" dirty="0">
                <a:solidFill>
                  <a:srgbClr val="404040"/>
                </a:solidFill>
                <a:cs typeface="Tahoma"/>
              </a:rPr>
              <a:t>undefined  </a:t>
            </a:r>
            <a:r>
              <a:rPr sz="2000" b="1" spc="-120" dirty="0">
                <a:solidFill>
                  <a:srgbClr val="404040"/>
                </a:solidFill>
                <a:cs typeface="Tahoma"/>
              </a:rPr>
              <a:t>nul</a:t>
            </a:r>
            <a:r>
              <a:rPr sz="2000" b="1" spc="-65" dirty="0">
                <a:solidFill>
                  <a:srgbClr val="404040"/>
                </a:solidFill>
                <a:cs typeface="Tahoma"/>
              </a:rPr>
              <a:t>l</a:t>
            </a:r>
            <a:r>
              <a:rPr sz="2000" b="1" spc="-45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440" dirty="0">
                <a:solidFill>
                  <a:srgbClr val="404040"/>
                </a:solidFill>
                <a:cs typeface="Tahoma"/>
              </a:rPr>
              <a:t>=</a:t>
            </a:r>
            <a:r>
              <a:rPr sz="2000" b="1" spc="-434" dirty="0">
                <a:solidFill>
                  <a:srgbClr val="404040"/>
                </a:solidFill>
                <a:cs typeface="Tahoma"/>
              </a:rPr>
              <a:t>=</a:t>
            </a:r>
            <a:r>
              <a:rPr sz="2000" b="1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85" dirty="0">
                <a:solidFill>
                  <a:srgbClr val="404040"/>
                </a:solidFill>
                <a:cs typeface="Tahoma"/>
              </a:rPr>
              <a:t>u</a:t>
            </a:r>
            <a:r>
              <a:rPr sz="2000" b="1" spc="-90" dirty="0">
                <a:solidFill>
                  <a:srgbClr val="404040"/>
                </a:solidFill>
                <a:cs typeface="Tahoma"/>
              </a:rPr>
              <a:t>n</a:t>
            </a:r>
            <a:r>
              <a:rPr sz="2000" b="1" spc="-20" dirty="0">
                <a:solidFill>
                  <a:srgbClr val="404040"/>
                </a:solidFill>
                <a:cs typeface="Tahoma"/>
              </a:rPr>
              <a:t>defined</a:t>
            </a:r>
            <a:endParaRPr sz="2000" dirty="0">
              <a:cs typeface="Tahoma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504815" y="3791535"/>
            <a:ext cx="98869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sz="2000" b="1" spc="-235" dirty="0">
                <a:solidFill>
                  <a:srgbClr val="404040"/>
                </a:solidFill>
                <a:cs typeface="Tahoma"/>
              </a:rPr>
              <a:t>//</a:t>
            </a:r>
            <a:r>
              <a:rPr sz="2000" b="1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85" dirty="0">
                <a:solidFill>
                  <a:srgbClr val="404040"/>
                </a:solidFill>
                <a:cs typeface="Tahoma"/>
              </a:rPr>
              <a:t>fal</a:t>
            </a:r>
            <a:r>
              <a:rPr sz="2000" b="1" spc="-110" dirty="0">
                <a:solidFill>
                  <a:srgbClr val="404040"/>
                </a:solidFill>
                <a:cs typeface="Tahoma"/>
              </a:rPr>
              <a:t>s</a:t>
            </a:r>
            <a:r>
              <a:rPr sz="2000" b="1" spc="95" dirty="0">
                <a:solidFill>
                  <a:srgbClr val="404040"/>
                </a:solidFill>
                <a:cs typeface="Tahoma"/>
              </a:rPr>
              <a:t>e</a:t>
            </a:r>
            <a:endParaRPr sz="2000"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35" dirty="0">
                <a:solidFill>
                  <a:srgbClr val="404040"/>
                </a:solidFill>
                <a:cs typeface="Tahoma"/>
              </a:rPr>
              <a:t>//</a:t>
            </a:r>
            <a:r>
              <a:rPr sz="2000" b="1" spc="-10" dirty="0">
                <a:solidFill>
                  <a:srgbClr val="404040"/>
                </a:solidFill>
                <a:cs typeface="Tahoma"/>
              </a:rPr>
              <a:t> </a:t>
            </a:r>
            <a:r>
              <a:rPr sz="2000" b="1" spc="-225" dirty="0">
                <a:solidFill>
                  <a:srgbClr val="404040"/>
                </a:solidFill>
                <a:cs typeface="Tahoma"/>
              </a:rPr>
              <a:t>t</a:t>
            </a:r>
            <a:r>
              <a:rPr sz="2000" b="1" spc="-245" dirty="0">
                <a:solidFill>
                  <a:srgbClr val="404040"/>
                </a:solidFill>
                <a:cs typeface="Tahoma"/>
              </a:rPr>
              <a:t>r</a:t>
            </a:r>
            <a:r>
              <a:rPr sz="2000" b="1" dirty="0">
                <a:solidFill>
                  <a:srgbClr val="404040"/>
                </a:solidFill>
                <a:cs typeface="Tahoma"/>
              </a:rPr>
              <a:t>ue</a:t>
            </a:r>
            <a:endParaRPr sz="200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0169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0" dirty="0" smtClean="0"/>
              <a:t>Non Primitiv</a:t>
            </a:r>
            <a:r>
              <a:rPr lang="en-IN" spc="-235" dirty="0" smtClean="0"/>
              <a:t>e</a:t>
            </a:r>
            <a:r>
              <a:rPr lang="en-IN" spc="-60" dirty="0" smtClean="0"/>
              <a:t> </a:t>
            </a:r>
            <a:r>
              <a:rPr lang="en-IN" spc="25" dirty="0"/>
              <a:t>dat</a:t>
            </a:r>
            <a:r>
              <a:rPr lang="en-IN" spc="35" dirty="0"/>
              <a:t>a</a:t>
            </a:r>
            <a:r>
              <a:rPr lang="en-IN" spc="-50" dirty="0"/>
              <a:t> </a:t>
            </a:r>
            <a:r>
              <a:rPr lang="en-IN" spc="-35" dirty="0"/>
              <a:t>type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Object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Unordered collection of properties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Name:value</a:t>
            </a:r>
            <a:r>
              <a:rPr lang="en-US" dirty="0"/>
              <a:t> pairs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var</a:t>
            </a:r>
            <a:r>
              <a:rPr lang="en-US" dirty="0"/>
              <a:t> student={name:”Arun”,regno:”21BIT001” ,cgpa:9.2};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= </a:t>
            </a:r>
            <a:r>
              <a:rPr lang="en-US" dirty="0" err="1"/>
              <a:t>student.regno</a:t>
            </a:r>
            <a:r>
              <a:rPr lang="en-US" dirty="0"/>
              <a:t> (or) a= student[“</a:t>
            </a:r>
            <a:r>
              <a:rPr lang="en-US" dirty="0" err="1"/>
              <a:t>regno</a:t>
            </a:r>
            <a:r>
              <a:rPr lang="en-US" dirty="0"/>
              <a:t>”]</a:t>
            </a:r>
          </a:p>
          <a:p>
            <a:pPr marL="273367" indent="-246888">
              <a:buFont typeface="Wingdings 2"/>
              <a:buChar char=""/>
              <a:defRPr/>
            </a:pPr>
            <a:r>
              <a:rPr lang="en-US" dirty="0"/>
              <a:t>Arrays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dirty="0"/>
              <a:t>Collection of values in a single variable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dirty="0" err="1"/>
              <a:t>var</a:t>
            </a:r>
            <a:r>
              <a:rPr lang="en-US" dirty="0"/>
              <a:t>  fruits = [ “</a:t>
            </a:r>
            <a:r>
              <a:rPr lang="en-US" dirty="0" err="1"/>
              <a:t>apple”,”orange”,”mango</a:t>
            </a:r>
            <a:r>
              <a:rPr lang="en-US" dirty="0"/>
              <a:t>”] or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=[1,2,3]</a:t>
            </a:r>
          </a:p>
          <a:p>
            <a:pPr marL="393192" lvl="1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  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Dynamic data types – same variable can be used for different types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var</a:t>
            </a:r>
            <a:r>
              <a:rPr lang="en-US" dirty="0"/>
              <a:t> x=5;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var</a:t>
            </a:r>
            <a:r>
              <a:rPr lang="en-US" dirty="0"/>
              <a:t> x=“</a:t>
            </a:r>
            <a:r>
              <a:rPr lang="en-US" dirty="0" err="1"/>
              <a:t>Hai</a:t>
            </a:r>
            <a:r>
              <a:rPr lang="en-US" dirty="0"/>
              <a:t>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8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2"/>
            <a:ext cx="10515600" cy="53576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JavaScript </a:t>
            </a:r>
            <a:r>
              <a:rPr lang="en-US" dirty="0" smtClean="0"/>
              <a:t>(JS) is </a:t>
            </a:r>
            <a:r>
              <a:rPr lang="en-US" dirty="0"/>
              <a:t>the programming language of the Web</a:t>
            </a:r>
            <a:r>
              <a:rPr lang="en-US" dirty="0" smtClean="0"/>
              <a:t>. It is used to </a:t>
            </a:r>
            <a:r>
              <a:rPr lang="en-US" dirty="0"/>
              <a:t>program the behavior of web </a:t>
            </a:r>
            <a:r>
              <a:rPr lang="en-US" dirty="0" smtClean="0"/>
              <a:t>pages</a:t>
            </a:r>
          </a:p>
          <a:p>
            <a:pPr algn="just"/>
            <a:r>
              <a:rPr lang="en-US" b="1" dirty="0"/>
              <a:t>JavaScript</a:t>
            </a:r>
            <a:r>
              <a:rPr lang="en-US" dirty="0"/>
              <a:t> is a lightweight, interpreted </a:t>
            </a:r>
            <a:r>
              <a:rPr lang="en-US" b="1" dirty="0"/>
              <a:t>programming</a:t>
            </a:r>
            <a:r>
              <a:rPr lang="en-US" dirty="0"/>
              <a:t> language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Applications</a:t>
            </a:r>
          </a:p>
          <a:p>
            <a:pPr lvl="1" algn="just"/>
            <a:r>
              <a:rPr lang="en-US" dirty="0" smtClean="0"/>
              <a:t>Client Side Validation</a:t>
            </a:r>
          </a:p>
          <a:p>
            <a:pPr lvl="1" algn="just"/>
            <a:r>
              <a:rPr lang="en-US" dirty="0" smtClean="0"/>
              <a:t>Manipulating HTML pages (</a:t>
            </a:r>
            <a:r>
              <a:rPr lang="en-IN" dirty="0"/>
              <a:t>Dynamic drop-down </a:t>
            </a:r>
            <a:r>
              <a:rPr lang="en-IN" dirty="0" smtClean="0"/>
              <a:t>menus</a:t>
            </a:r>
            <a:r>
              <a:rPr lang="en-IN" dirty="0"/>
              <a:t>)</a:t>
            </a:r>
            <a:endParaRPr lang="en-US" dirty="0" smtClean="0"/>
          </a:p>
          <a:p>
            <a:pPr lvl="1" algn="just"/>
            <a:r>
              <a:rPr lang="en-US" dirty="0" smtClean="0"/>
              <a:t>User Notifications</a:t>
            </a:r>
          </a:p>
          <a:p>
            <a:pPr lvl="1" algn="just"/>
            <a:r>
              <a:rPr lang="en-US" dirty="0" smtClean="0"/>
              <a:t>Back End Data Loading</a:t>
            </a:r>
          </a:p>
          <a:p>
            <a:pPr lvl="1" algn="just"/>
            <a:r>
              <a:rPr lang="en-US" dirty="0" smtClean="0"/>
              <a:t>Presentations</a:t>
            </a:r>
          </a:p>
          <a:p>
            <a:pPr lvl="1" algn="just"/>
            <a:r>
              <a:rPr lang="en-US" dirty="0" smtClean="0"/>
              <a:t>Server Applications</a:t>
            </a:r>
          </a:p>
          <a:p>
            <a:pPr algn="just"/>
            <a:r>
              <a:rPr lang="en-US" dirty="0" smtClean="0"/>
              <a:t>JavaScript implementations </a:t>
            </a:r>
            <a:r>
              <a:rPr lang="en-US" dirty="0"/>
              <a:t>allow client-side script to interact with the user and make dynamic pages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Client Side JS: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script should be included in or referenced by an HTML document for the code to be interpreted by the </a:t>
            </a:r>
            <a:r>
              <a:rPr lang="en-US" dirty="0" smtClean="0"/>
              <a:t>browser.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8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Popup boxes – Alert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63388" y="1590675"/>
            <a:ext cx="10972800" cy="4931149"/>
          </a:xfrm>
        </p:spPr>
        <p:txBody>
          <a:bodyPr/>
          <a:lstStyle/>
          <a:p>
            <a:pPr eaLnBrk="1" hangingPunct="1"/>
            <a:r>
              <a:rPr lang="tr-TR" altLang="en-US" dirty="0"/>
              <a:t>An alert box is often used if you want to make sure information comes through to the user.</a:t>
            </a:r>
          </a:p>
          <a:p>
            <a:pPr eaLnBrk="1" hangingPunct="1"/>
            <a:r>
              <a:rPr lang="tr-TR" altLang="en-US" dirty="0"/>
              <a:t>When an alert box pops up, the user will have to click "OK" to proceed.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336800" y="3581400"/>
            <a:ext cx="7315200" cy="12001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 dirty="0"/>
              <a:t>&lt;script&gt;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 dirty="0"/>
              <a:t>alert(“</a:t>
            </a:r>
            <a:r>
              <a:rPr lang="en-US" altLang="en-US" sz="1800" dirty="0"/>
              <a:t>Good Morning!</a:t>
            </a:r>
            <a:r>
              <a:rPr lang="tr-TR" altLang="en-US" sz="1800" dirty="0"/>
              <a:t>")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 dirty="0"/>
              <a:t>&lt;/script&gt;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Popup boxes – Prompt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r>
              <a:rPr lang="tr-TR" altLang="en-US"/>
              <a:t>A prompt box is often used if you want the user to input a value before entering a page.</a:t>
            </a:r>
          </a:p>
          <a:p>
            <a:pPr eaLnBrk="1" hangingPunct="1"/>
            <a:r>
              <a:rPr lang="en-US" altLang="en-US"/>
              <a:t>T</a:t>
            </a:r>
            <a:r>
              <a:rPr lang="tr-TR" altLang="en-US"/>
              <a:t>he user will have to click either "OK" or "Cancel“  after entering an input value. </a:t>
            </a:r>
          </a:p>
          <a:p>
            <a:pPr eaLnBrk="1" hangingPunct="1"/>
            <a:r>
              <a:rPr lang="tr-TR" altLang="en-US"/>
              <a:t> "OK“</a:t>
            </a:r>
            <a:r>
              <a:rPr lang="en-US" altLang="en-US"/>
              <a:t> - </a:t>
            </a:r>
            <a:r>
              <a:rPr lang="tr-TR" altLang="en-US"/>
              <a:t>returns the input value. </a:t>
            </a:r>
            <a:endParaRPr lang="en-US" altLang="en-US"/>
          </a:p>
          <a:p>
            <a:pPr eaLnBrk="1" hangingPunct="1"/>
            <a:r>
              <a:rPr lang="tr-TR" altLang="en-US"/>
              <a:t> "Cancel“</a:t>
            </a:r>
            <a:r>
              <a:rPr lang="en-US" altLang="en-US"/>
              <a:t> - </a:t>
            </a:r>
            <a:r>
              <a:rPr lang="tr-TR" altLang="en-US"/>
              <a:t>returns null.</a:t>
            </a:r>
          </a:p>
          <a:p>
            <a:pPr eaLnBrk="1" hangingPunct="1"/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35200" y="4114801"/>
            <a:ext cx="7315200" cy="1477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/>
              <a:t>&lt;script&gt;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/>
              <a:t>x=prompt (“</a:t>
            </a:r>
            <a:r>
              <a:rPr lang="en-US" altLang="en-US" sz="1800"/>
              <a:t>Enter ur name</a:t>
            </a:r>
            <a:r>
              <a:rPr lang="tr-TR" altLang="en-US" sz="1800"/>
              <a:t>”, “ ”)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IN" altLang="en-US" sz="1800"/>
              <a:t>alert</a:t>
            </a:r>
            <a:r>
              <a:rPr lang="tr-TR" altLang="en-US" sz="1800"/>
              <a:t>(“</a:t>
            </a:r>
            <a:r>
              <a:rPr lang="en-US" altLang="en-US" sz="1800"/>
              <a:t>Good Morning  “</a:t>
            </a:r>
            <a:r>
              <a:rPr lang="tr-TR" altLang="en-US" sz="1800"/>
              <a:t>+x)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/>
              <a:t>&lt;/script&gt;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8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Popup boxes – Confirm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r>
              <a:rPr lang="tr-TR" altLang="en-US"/>
              <a:t>A confirm box is often used if you want the user to verify or accept something.</a:t>
            </a:r>
          </a:p>
          <a:p>
            <a:pPr eaLnBrk="1" hangingPunct="1"/>
            <a:r>
              <a:rPr lang="en-US" altLang="en-US"/>
              <a:t>T</a:t>
            </a:r>
            <a:r>
              <a:rPr lang="tr-TR" altLang="en-US"/>
              <a:t>he user will have to click either "OK" or "Cancel“</a:t>
            </a:r>
            <a:r>
              <a:rPr lang="en-US" altLang="en-US"/>
              <a:t>.</a:t>
            </a:r>
          </a:p>
          <a:p>
            <a:pPr eaLnBrk="1" hangingPunct="1"/>
            <a:r>
              <a:rPr lang="tr-TR" altLang="en-US"/>
              <a:t> If the user clicks "OK", the box returns true. If the user clicks "Cancel", the box returns false.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336800" y="4114800"/>
            <a:ext cx="7213600" cy="12001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/>
              <a:t>&lt;script&gt;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/>
              <a:t>x=</a:t>
            </a:r>
            <a:r>
              <a:rPr lang="en-US" altLang="en-US" sz="1800"/>
              <a:t>confirm</a:t>
            </a:r>
            <a:r>
              <a:rPr lang="tr-TR" altLang="en-US" sz="1800"/>
              <a:t> (“</a:t>
            </a:r>
            <a:r>
              <a:rPr lang="en-US" altLang="en-US" sz="1800"/>
              <a:t>Are you sure you want to delete ?”</a:t>
            </a:r>
            <a:r>
              <a:rPr lang="tr-TR" altLang="en-US" sz="18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tr-TR" altLang="en-US" sz="1800"/>
              <a:t>&lt;/script&gt;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4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066800"/>
          </a:xfrm>
        </p:spPr>
        <p:txBody>
          <a:bodyPr/>
          <a:lstStyle/>
          <a:p>
            <a:pPr eaLnBrk="1" hangingPunct="1"/>
            <a:r>
              <a:rPr lang="en-US" altLang="en-US"/>
              <a:t>Control Structures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Branching</a:t>
            </a:r>
          </a:p>
          <a:p>
            <a:pPr lvl="1" eaLnBrk="1" hangingPunct="1"/>
            <a:r>
              <a:rPr lang="en-US" altLang="en-US" dirty="0"/>
              <a:t>If statement</a:t>
            </a:r>
          </a:p>
          <a:p>
            <a:pPr lvl="1" eaLnBrk="1" hangingPunct="1"/>
            <a:r>
              <a:rPr lang="en-US" altLang="en-US" dirty="0"/>
              <a:t>If…else statement</a:t>
            </a:r>
          </a:p>
          <a:p>
            <a:pPr lvl="1" eaLnBrk="1" hangingPunct="1"/>
            <a:r>
              <a:rPr lang="en-US" altLang="en-US" dirty="0"/>
              <a:t>If ….else if statement</a:t>
            </a:r>
          </a:p>
          <a:p>
            <a:pPr lvl="1" eaLnBrk="1" hangingPunct="1"/>
            <a:r>
              <a:rPr lang="en-US" altLang="en-US" dirty="0"/>
              <a:t>Switch</a:t>
            </a:r>
          </a:p>
          <a:p>
            <a:pPr eaLnBrk="1" hangingPunct="1"/>
            <a:r>
              <a:rPr lang="en-US" altLang="en-US" dirty="0"/>
              <a:t>Looping</a:t>
            </a:r>
          </a:p>
          <a:p>
            <a:pPr lvl="1" eaLnBrk="1" hangingPunct="1"/>
            <a:r>
              <a:rPr lang="en-US" altLang="en-US" dirty="0"/>
              <a:t>For</a:t>
            </a:r>
          </a:p>
          <a:p>
            <a:pPr lvl="1" eaLnBrk="1" hangingPunct="1"/>
            <a:r>
              <a:rPr lang="en-US" altLang="en-US" dirty="0"/>
              <a:t>For </a:t>
            </a:r>
            <a:r>
              <a:rPr lang="en-US" altLang="en-US" dirty="0" smtClean="0"/>
              <a:t>In</a:t>
            </a:r>
          </a:p>
          <a:p>
            <a:pPr lvl="1" eaLnBrk="1" hangingPunct="1"/>
            <a:r>
              <a:rPr lang="en-US" altLang="en-US" dirty="0" smtClean="0"/>
              <a:t>For Of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While</a:t>
            </a:r>
          </a:p>
          <a:p>
            <a:pPr lvl="1" eaLnBrk="1" hangingPunct="1"/>
            <a:r>
              <a:rPr lang="en-US" altLang="en-US" dirty="0"/>
              <a:t>Do while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88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...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(condition)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Statements;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978400" y="1905000"/>
            <a:ext cx="6604000" cy="17541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Courier New" panose="02070309020205020404" pitchFamily="49" charset="0"/>
              </a:rPr>
              <a:t> name = “Maximus”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Courier New" panose="02070309020205020404" pitchFamily="49" charset="0"/>
              </a:rPr>
              <a:t>if (name == “Maximus”)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{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alert(“Welcome”);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1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... Else...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(condition)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Statements;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Statement;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978400" y="1905001"/>
            <a:ext cx="6604000" cy="28622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i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Courier New" panose="02070309020205020404" pitchFamily="49" charset="0"/>
              </a:rPr>
              <a:t>if (age&lt;18)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{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alert(“Not eligible to vote“);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}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else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{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alert(“eligible to vote“);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99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...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ElseIf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…Else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If (condition)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	Statements;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Else if(condition)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	Statement;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else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   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	Statement;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	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470400" y="1905000"/>
            <a:ext cx="7112000" cy="45243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Courier New" panose="02070309020205020404" pitchFamily="49" charset="0"/>
              </a:rPr>
              <a:t>if (time&lt;12)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{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alert(“Good morning“);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}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else if (time&lt;16)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{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alert("Good afternoon“);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Courier New" panose="02070309020205020404" pitchFamily="49" charset="0"/>
              </a:rPr>
              <a:t>else if (time &lt;20)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Courier New" panose="02070309020205020404" pitchFamily="49" charset="0"/>
              </a:rPr>
              <a:t>   alert(“Good Evening”);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Courier New" panose="02070309020205020404" pitchFamily="49" charset="0"/>
              </a:rPr>
              <a:t>   }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else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{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alert(“Good night”);</a:t>
            </a:r>
            <a:br>
              <a:rPr lang="en-US" altLang="zh-CN" sz="1800" b="1" i="1">
                <a:latin typeface="Courier New" panose="02070309020205020404" pitchFamily="49" charset="0"/>
              </a:rPr>
            </a:br>
            <a:r>
              <a:rPr lang="en-US" altLang="zh-CN" sz="1800" b="1" i="1">
                <a:latin typeface="Courier New" panose="020703090202050204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394211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09728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6299200" cy="5257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switch (n)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case label1:</a:t>
            </a:r>
            <a:br>
              <a:rPr lang="en-US" dirty="0"/>
            </a:br>
            <a:r>
              <a:rPr lang="en-US" dirty="0"/>
              <a:t>  code to be executed if n=label1;</a:t>
            </a:r>
            <a:br>
              <a:rPr lang="en-US" dirty="0"/>
            </a:br>
            <a:r>
              <a:rPr lang="en-US" dirty="0"/>
              <a:t>  break;</a:t>
            </a:r>
            <a:br>
              <a:rPr lang="en-US" dirty="0"/>
            </a:br>
            <a:r>
              <a:rPr lang="en-US" dirty="0"/>
              <a:t>case label2:</a:t>
            </a:r>
            <a:br>
              <a:rPr lang="en-US" dirty="0"/>
            </a:br>
            <a:r>
              <a:rPr lang="en-US" dirty="0"/>
              <a:t>  code to be executed if n=label2;</a:t>
            </a:r>
            <a:br>
              <a:rPr lang="en-US" dirty="0"/>
            </a:br>
            <a:r>
              <a:rPr lang="en-US" dirty="0"/>
              <a:t>  break;</a:t>
            </a:r>
            <a:br>
              <a:rPr lang="en-US" dirty="0"/>
            </a:br>
            <a:r>
              <a:rPr lang="en-US" dirty="0"/>
              <a:t>default:</a:t>
            </a:r>
            <a:br>
              <a:rPr lang="en-US" dirty="0"/>
            </a:br>
            <a:r>
              <a:rPr lang="en-US" dirty="0"/>
              <a:t>  code to be executed 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  if n is different from both label1 and label2;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354119" y="78259"/>
            <a:ext cx="5384800" cy="6740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latin typeface="Courier New" panose="02070309020205020404" pitchFamily="49" charset="0"/>
              </a:rPr>
              <a:t> </a:t>
            </a: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=Prompt(“Enter a number (1-9)“);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switch (</a:t>
            </a: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case 1: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alert(“Number is one!“);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break;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case 2: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alert(“Number is two!“);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break;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case 3: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alert(“Number is three!“);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break;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default: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alert “Number is greater than 3!";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0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While Loops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While (condition)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Statements;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}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17600" y="4129881"/>
            <a:ext cx="9956800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&lt;5)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{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alert("The number is " + </a:t>
            </a: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</a:t>
            </a: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++;</a:t>
            </a:r>
            <a:b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  }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5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 While Loops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Statements;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} While (condition);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794000" y="3886200"/>
            <a:ext cx="7874000" cy="2308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do</a:t>
            </a:r>
            <a:br>
              <a:rPr lang="en-US" altLang="en-US" sz="24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  {</a:t>
            </a:r>
            <a:br>
              <a:rPr lang="en-US" altLang="en-US" sz="24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  alert("The number is " + </a:t>
            </a:r>
            <a:r>
              <a:rPr lang="en-US" altLang="en-US" sz="2400" dirty="0" err="1">
                <a:solidFill>
                  <a:schemeClr val="bg1"/>
                </a:solidFill>
              </a:rPr>
              <a:t>i</a:t>
            </a:r>
            <a:r>
              <a:rPr lang="en-US" altLang="en-US" sz="2400" dirty="0">
                <a:solidFill>
                  <a:schemeClr val="bg1"/>
                </a:solidFill>
              </a:rPr>
              <a:t> );</a:t>
            </a:r>
            <a:br>
              <a:rPr lang="en-US" altLang="en-US" sz="24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  </a:t>
            </a:r>
            <a:r>
              <a:rPr lang="en-US" altLang="en-US" sz="2400" dirty="0" err="1">
                <a:solidFill>
                  <a:schemeClr val="bg1"/>
                </a:solidFill>
              </a:rPr>
              <a:t>i</a:t>
            </a:r>
            <a:r>
              <a:rPr lang="en-US" altLang="en-US" sz="2400" dirty="0">
                <a:solidFill>
                  <a:schemeClr val="bg1"/>
                </a:solidFill>
              </a:rPr>
              <a:t>++;</a:t>
            </a:r>
            <a:br>
              <a:rPr lang="en-US" altLang="en-US" sz="24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  }</a:t>
            </a:r>
            <a:br>
              <a:rPr lang="en-US" altLang="en-US" sz="24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while (</a:t>
            </a:r>
            <a:r>
              <a:rPr lang="en-US" altLang="en-US" sz="2400" dirty="0" err="1">
                <a:solidFill>
                  <a:schemeClr val="bg1"/>
                </a:solidFill>
              </a:rPr>
              <a:t>i</a:t>
            </a:r>
            <a:r>
              <a:rPr lang="en-US" altLang="en-US" sz="2400" dirty="0">
                <a:solidFill>
                  <a:schemeClr val="bg1"/>
                </a:solidFill>
              </a:rPr>
              <a:t>&lt;5);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9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65" dirty="0"/>
              <a:t>Introduction</a:t>
            </a:r>
            <a:r>
              <a:rPr lang="en-IN" spc="-80" dirty="0"/>
              <a:t> </a:t>
            </a:r>
            <a:r>
              <a:rPr lang="en-IN" spc="-170" dirty="0"/>
              <a:t>to</a:t>
            </a:r>
            <a:r>
              <a:rPr lang="en-IN" spc="-65" dirty="0"/>
              <a:t> JavaScript</a:t>
            </a:r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47518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</a:pPr>
            <a:r>
              <a:rPr sz="2800" spc="-8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45" dirty="0">
                <a:cs typeface="Tahoma"/>
              </a:rPr>
              <a:t>JavaScript</a:t>
            </a:r>
            <a:r>
              <a:rPr sz="2800" spc="75" dirty="0">
                <a:cs typeface="Tahoma"/>
              </a:rPr>
              <a:t> </a:t>
            </a:r>
            <a:r>
              <a:rPr sz="2800" spc="-165" dirty="0">
                <a:cs typeface="Tahoma"/>
              </a:rPr>
              <a:t>is</a:t>
            </a:r>
            <a:r>
              <a:rPr sz="2800" spc="65" dirty="0">
                <a:cs typeface="Tahoma"/>
              </a:rPr>
              <a:t> </a:t>
            </a:r>
            <a:r>
              <a:rPr sz="2800" spc="-90" dirty="0">
                <a:cs typeface="Tahoma"/>
              </a:rPr>
              <a:t>the</a:t>
            </a:r>
            <a:r>
              <a:rPr sz="2800" spc="60" dirty="0">
                <a:cs typeface="Tahoma"/>
              </a:rPr>
              <a:t> </a:t>
            </a:r>
            <a:r>
              <a:rPr sz="2800" spc="10" dirty="0">
                <a:cs typeface="Tahoma"/>
              </a:rPr>
              <a:t>m</a:t>
            </a:r>
            <a:r>
              <a:rPr sz="2800" spc="-10" dirty="0">
                <a:cs typeface="Tahoma"/>
              </a:rPr>
              <a:t>o</a:t>
            </a:r>
            <a:r>
              <a:rPr sz="2800" spc="-229" dirty="0">
                <a:cs typeface="Tahoma"/>
              </a:rPr>
              <a:t>st</a:t>
            </a:r>
            <a:r>
              <a:rPr sz="2800" spc="60" dirty="0">
                <a:cs typeface="Tahoma"/>
              </a:rPr>
              <a:t> </a:t>
            </a:r>
            <a:r>
              <a:rPr sz="2800" spc="-30" dirty="0">
                <a:cs typeface="Tahoma"/>
              </a:rPr>
              <a:t>popula</a:t>
            </a:r>
            <a:r>
              <a:rPr sz="2800" spc="-20" dirty="0">
                <a:cs typeface="Tahoma"/>
              </a:rPr>
              <a:t>r</a:t>
            </a:r>
            <a:r>
              <a:rPr sz="2800" spc="65" dirty="0">
                <a:cs typeface="Tahoma"/>
              </a:rPr>
              <a:t> </a:t>
            </a:r>
            <a:r>
              <a:rPr sz="2800" spc="-80" dirty="0">
                <a:cs typeface="Tahoma"/>
              </a:rPr>
              <a:t>scripting</a:t>
            </a:r>
            <a:r>
              <a:rPr sz="2800" spc="65" dirty="0">
                <a:cs typeface="Tahoma"/>
              </a:rPr>
              <a:t> </a:t>
            </a:r>
            <a:r>
              <a:rPr sz="2800" spc="-165" dirty="0">
                <a:cs typeface="Tahoma"/>
              </a:rPr>
              <a:t>l</a:t>
            </a:r>
            <a:r>
              <a:rPr sz="2800" spc="45" dirty="0">
                <a:cs typeface="Tahoma"/>
              </a:rPr>
              <a:t>anguage</a:t>
            </a:r>
            <a:r>
              <a:rPr sz="2800" spc="75" dirty="0">
                <a:cs typeface="Tahoma"/>
              </a:rPr>
              <a:t> </a:t>
            </a:r>
            <a:r>
              <a:rPr sz="2800" spc="-30" dirty="0">
                <a:cs typeface="Tahoma"/>
              </a:rPr>
              <a:t>o</a:t>
            </a:r>
            <a:r>
              <a:rPr sz="2800" spc="-25" dirty="0">
                <a:cs typeface="Tahoma"/>
              </a:rPr>
              <a:t>n</a:t>
            </a:r>
            <a:r>
              <a:rPr sz="2800" spc="60" dirty="0">
                <a:cs typeface="Tahoma"/>
              </a:rPr>
              <a:t> </a:t>
            </a:r>
            <a:r>
              <a:rPr sz="2800" spc="-75" dirty="0">
                <a:cs typeface="Tahoma"/>
              </a:rPr>
              <a:t>the  </a:t>
            </a:r>
            <a:r>
              <a:rPr sz="2800" spc="-120" dirty="0">
                <a:cs typeface="Tahoma"/>
              </a:rPr>
              <a:t>internet</a:t>
            </a:r>
            <a:r>
              <a:rPr sz="2800" spc="-114" dirty="0">
                <a:cs typeface="Tahoma"/>
              </a:rPr>
              <a:t> </a:t>
            </a:r>
            <a:r>
              <a:rPr sz="2800" spc="35" dirty="0">
                <a:cs typeface="Tahoma"/>
              </a:rPr>
              <a:t>and</a:t>
            </a:r>
            <a:r>
              <a:rPr sz="2800" spc="40" dirty="0">
                <a:cs typeface="Tahoma"/>
              </a:rPr>
              <a:t> </a:t>
            </a:r>
            <a:r>
              <a:rPr sz="2800" spc="-135" dirty="0">
                <a:cs typeface="Tahoma"/>
              </a:rPr>
              <a:t>works</a:t>
            </a:r>
            <a:r>
              <a:rPr sz="2800" spc="-130" dirty="0">
                <a:cs typeface="Tahoma"/>
              </a:rPr>
              <a:t> </a:t>
            </a:r>
            <a:r>
              <a:rPr sz="2800" spc="-125" dirty="0">
                <a:cs typeface="Tahoma"/>
              </a:rPr>
              <a:t>in</a:t>
            </a:r>
            <a:r>
              <a:rPr sz="2800" spc="-120" dirty="0">
                <a:cs typeface="Tahoma"/>
              </a:rPr>
              <a:t> </a:t>
            </a:r>
            <a:r>
              <a:rPr sz="2800" spc="-55" dirty="0">
                <a:cs typeface="Tahoma"/>
              </a:rPr>
              <a:t>all</a:t>
            </a:r>
            <a:r>
              <a:rPr sz="2800" spc="-50" dirty="0">
                <a:cs typeface="Tahoma"/>
              </a:rPr>
              <a:t> </a:t>
            </a:r>
            <a:r>
              <a:rPr sz="2800" spc="-80" dirty="0">
                <a:cs typeface="Tahoma"/>
              </a:rPr>
              <a:t>major</a:t>
            </a:r>
            <a:r>
              <a:rPr sz="2800" spc="-75" dirty="0">
                <a:cs typeface="Tahoma"/>
              </a:rPr>
              <a:t> </a:t>
            </a:r>
            <a:r>
              <a:rPr sz="2800" spc="-120" dirty="0">
                <a:cs typeface="Tahoma"/>
              </a:rPr>
              <a:t>browsers</a:t>
            </a:r>
            <a:r>
              <a:rPr sz="2800" spc="-114" dirty="0">
                <a:cs typeface="Tahoma"/>
              </a:rPr>
              <a:t> </a:t>
            </a:r>
            <a:r>
              <a:rPr sz="2800" spc="-30" dirty="0">
                <a:cs typeface="Tahoma"/>
              </a:rPr>
              <a:t>such</a:t>
            </a:r>
            <a:r>
              <a:rPr sz="2800" spc="-25" dirty="0">
                <a:cs typeface="Tahoma"/>
              </a:rPr>
              <a:t> </a:t>
            </a:r>
            <a:r>
              <a:rPr sz="2800" spc="-20" dirty="0">
                <a:cs typeface="Tahoma"/>
              </a:rPr>
              <a:t>as</a:t>
            </a:r>
            <a:r>
              <a:rPr sz="2800" spc="-15" dirty="0">
                <a:cs typeface="Tahoma"/>
              </a:rPr>
              <a:t> </a:t>
            </a:r>
            <a:r>
              <a:rPr sz="2800" spc="-265" dirty="0">
                <a:cs typeface="Tahoma"/>
              </a:rPr>
              <a:t>IE, </a:t>
            </a:r>
            <a:r>
              <a:rPr sz="2800" spc="-260" dirty="0">
                <a:cs typeface="Tahoma"/>
              </a:rPr>
              <a:t> </a:t>
            </a:r>
            <a:r>
              <a:rPr sz="2800" spc="-120" dirty="0">
                <a:cs typeface="Tahoma"/>
              </a:rPr>
              <a:t>Firefox,</a:t>
            </a:r>
            <a:r>
              <a:rPr sz="2800" spc="-25" dirty="0">
                <a:cs typeface="Tahoma"/>
              </a:rPr>
              <a:t> </a:t>
            </a:r>
            <a:r>
              <a:rPr sz="2800" spc="-10" dirty="0">
                <a:cs typeface="Tahoma"/>
              </a:rPr>
              <a:t>Chrome,</a:t>
            </a:r>
            <a:r>
              <a:rPr sz="2800" spc="-35" dirty="0">
                <a:cs typeface="Tahoma"/>
              </a:rPr>
              <a:t> </a:t>
            </a:r>
            <a:r>
              <a:rPr sz="2800" spc="45" dirty="0">
                <a:cs typeface="Tahoma"/>
              </a:rPr>
              <a:t>Opera</a:t>
            </a:r>
            <a:r>
              <a:rPr sz="2800" spc="-35" dirty="0">
                <a:cs typeface="Tahoma"/>
              </a:rPr>
              <a:t> </a:t>
            </a:r>
            <a:r>
              <a:rPr sz="2800" spc="35" dirty="0">
                <a:cs typeface="Tahoma"/>
              </a:rPr>
              <a:t>and</a:t>
            </a:r>
            <a:r>
              <a:rPr sz="2800" spc="-35" dirty="0">
                <a:cs typeface="Tahoma"/>
              </a:rPr>
              <a:t> </a:t>
            </a:r>
            <a:r>
              <a:rPr sz="2800" spc="-105" dirty="0">
                <a:cs typeface="Tahoma"/>
              </a:rPr>
              <a:t>Safari.</a:t>
            </a:r>
            <a:endParaRPr sz="2800" dirty="0">
              <a:cs typeface="Tahoma"/>
            </a:endParaRPr>
          </a:p>
          <a:p>
            <a:pPr marL="355600" marR="6350" indent="-342900" algn="just">
              <a:lnSpc>
                <a:spcPts val="2310"/>
              </a:lnSpc>
              <a:spcBef>
                <a:spcPts val="985"/>
              </a:spcBef>
            </a:pPr>
            <a:r>
              <a:rPr sz="2800" spc="-8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45" dirty="0">
                <a:cs typeface="Tahoma"/>
              </a:rPr>
              <a:t>JavaScript</a:t>
            </a:r>
            <a:r>
              <a:rPr sz="2800" spc="-40" dirty="0">
                <a:cs typeface="Tahoma"/>
              </a:rPr>
              <a:t> </a:t>
            </a:r>
            <a:r>
              <a:rPr sz="2800" spc="-165" dirty="0">
                <a:cs typeface="Tahoma"/>
              </a:rPr>
              <a:t>is</a:t>
            </a:r>
            <a:r>
              <a:rPr sz="2800" spc="375" dirty="0">
                <a:cs typeface="Tahoma"/>
              </a:rPr>
              <a:t> </a:t>
            </a:r>
            <a:r>
              <a:rPr sz="2800" spc="-30" dirty="0">
                <a:cs typeface="Tahoma"/>
              </a:rPr>
              <a:t>used</a:t>
            </a:r>
            <a:r>
              <a:rPr sz="2800" spc="-25" dirty="0">
                <a:cs typeface="Tahoma"/>
              </a:rPr>
              <a:t> </a:t>
            </a:r>
            <a:r>
              <a:rPr sz="2800" spc="-125" dirty="0">
                <a:cs typeface="Tahoma"/>
              </a:rPr>
              <a:t>in</a:t>
            </a:r>
            <a:r>
              <a:rPr sz="2800" spc="-120" dirty="0">
                <a:cs typeface="Tahoma"/>
              </a:rPr>
              <a:t> </a:t>
            </a:r>
            <a:r>
              <a:rPr sz="2800" spc="-100" dirty="0">
                <a:cs typeface="Tahoma"/>
              </a:rPr>
              <a:t>billions</a:t>
            </a:r>
            <a:r>
              <a:rPr sz="2800" spc="-9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of</a:t>
            </a:r>
            <a:r>
              <a:rPr sz="2800" spc="-95" dirty="0">
                <a:cs typeface="Tahoma"/>
              </a:rPr>
              <a:t> </a:t>
            </a:r>
            <a:r>
              <a:rPr sz="2800" spc="-45" dirty="0">
                <a:cs typeface="Tahoma"/>
              </a:rPr>
              <a:t>Web</a:t>
            </a:r>
            <a:r>
              <a:rPr sz="2800" spc="-40" dirty="0">
                <a:cs typeface="Tahoma"/>
              </a:rPr>
              <a:t> </a:t>
            </a:r>
            <a:r>
              <a:rPr sz="2800" spc="40" dirty="0">
                <a:cs typeface="Tahoma"/>
              </a:rPr>
              <a:t>pages</a:t>
            </a:r>
            <a:r>
              <a:rPr sz="2800" spc="45" dirty="0">
                <a:cs typeface="Tahoma"/>
              </a:rPr>
              <a:t> </a:t>
            </a:r>
            <a:r>
              <a:rPr sz="2800" spc="-110" dirty="0">
                <a:cs typeface="Tahoma"/>
              </a:rPr>
              <a:t>to</a:t>
            </a:r>
            <a:r>
              <a:rPr sz="2800" spc="-105" dirty="0">
                <a:cs typeface="Tahoma"/>
              </a:rPr>
              <a:t> </a:t>
            </a:r>
            <a:r>
              <a:rPr sz="2800" spc="90" dirty="0">
                <a:cs typeface="Tahoma"/>
              </a:rPr>
              <a:t>add </a:t>
            </a:r>
            <a:r>
              <a:rPr sz="2800" spc="95" dirty="0">
                <a:cs typeface="Tahoma"/>
              </a:rPr>
              <a:t> </a:t>
            </a:r>
            <a:r>
              <a:rPr sz="2800" spc="-85" dirty="0">
                <a:cs typeface="Tahoma"/>
              </a:rPr>
              <a:t>functionality,</a:t>
            </a:r>
            <a:r>
              <a:rPr sz="2800" spc="-80" dirty="0">
                <a:cs typeface="Tahoma"/>
              </a:rPr>
              <a:t> </a:t>
            </a:r>
            <a:r>
              <a:rPr sz="2800" spc="-20" dirty="0">
                <a:cs typeface="Tahoma"/>
              </a:rPr>
              <a:t>validate</a:t>
            </a:r>
            <a:r>
              <a:rPr sz="2800" spc="-15" dirty="0">
                <a:cs typeface="Tahoma"/>
              </a:rPr>
              <a:t> </a:t>
            </a:r>
            <a:r>
              <a:rPr sz="2800" spc="-130" dirty="0">
                <a:cs typeface="Tahoma"/>
              </a:rPr>
              <a:t>forms,</a:t>
            </a:r>
            <a:r>
              <a:rPr sz="2800" spc="-125" dirty="0">
                <a:cs typeface="Tahoma"/>
              </a:rPr>
              <a:t> </a:t>
            </a:r>
            <a:r>
              <a:rPr sz="2800" spc="10" dirty="0">
                <a:cs typeface="Tahoma"/>
              </a:rPr>
              <a:t>communicate</a:t>
            </a:r>
            <a:r>
              <a:rPr sz="2800" spc="15" dirty="0">
                <a:cs typeface="Tahoma"/>
              </a:rPr>
              <a:t> </a:t>
            </a:r>
            <a:r>
              <a:rPr sz="2800" spc="-185" dirty="0">
                <a:cs typeface="Tahoma"/>
              </a:rPr>
              <a:t>with</a:t>
            </a:r>
            <a:r>
              <a:rPr sz="2800" spc="335" dirty="0">
                <a:cs typeface="Tahoma"/>
              </a:rPr>
              <a:t> </a:t>
            </a:r>
            <a:r>
              <a:rPr sz="2800" spc="-90" dirty="0">
                <a:cs typeface="Tahoma"/>
              </a:rPr>
              <a:t>the </a:t>
            </a:r>
            <a:r>
              <a:rPr sz="2800" spc="-85" dirty="0">
                <a:cs typeface="Tahoma"/>
              </a:rPr>
              <a:t> </a:t>
            </a:r>
            <a:r>
              <a:rPr sz="2800" spc="-95" dirty="0">
                <a:cs typeface="Tahoma"/>
              </a:rPr>
              <a:t>server</a:t>
            </a:r>
            <a:r>
              <a:rPr sz="2800" spc="-40" dirty="0">
                <a:cs typeface="Tahoma"/>
              </a:rPr>
              <a:t> </a:t>
            </a:r>
            <a:r>
              <a:rPr sz="2800" spc="35" dirty="0">
                <a:cs typeface="Tahoma"/>
              </a:rPr>
              <a:t>and</a:t>
            </a:r>
            <a:r>
              <a:rPr sz="2800" spc="-30" dirty="0">
                <a:cs typeface="Tahoma"/>
              </a:rPr>
              <a:t> </a:t>
            </a:r>
            <a:r>
              <a:rPr sz="2800" spc="10" dirty="0">
                <a:cs typeface="Tahoma"/>
              </a:rPr>
              <a:t>much</a:t>
            </a:r>
            <a:r>
              <a:rPr sz="2800" spc="-35" dirty="0">
                <a:cs typeface="Tahoma"/>
              </a:rPr>
              <a:t> </a:t>
            </a:r>
            <a:r>
              <a:rPr sz="2800" spc="-45" dirty="0">
                <a:cs typeface="Tahoma"/>
              </a:rPr>
              <a:t>more.</a:t>
            </a:r>
            <a:endParaRPr sz="2800" dirty="0">
              <a:cs typeface="Tahoma"/>
            </a:endParaRPr>
          </a:p>
          <a:p>
            <a:pPr marL="355600" marR="187960" indent="-342900" algn="just">
              <a:lnSpc>
                <a:spcPts val="2300"/>
              </a:lnSpc>
              <a:spcBef>
                <a:spcPts val="985"/>
              </a:spcBef>
            </a:pPr>
            <a:r>
              <a:rPr sz="2800" spc="-150" dirty="0" smtClean="0">
                <a:solidFill>
                  <a:srgbClr val="404040"/>
                </a:solidFill>
                <a:cs typeface="Tahoma"/>
              </a:rPr>
              <a:t>The</a:t>
            </a:r>
            <a:r>
              <a:rPr sz="2800" dirty="0" smtClean="0">
                <a:solidFill>
                  <a:srgbClr val="404040"/>
                </a:solidFill>
                <a:cs typeface="Tahoma"/>
              </a:rPr>
              <a:t> </a:t>
            </a:r>
            <a:r>
              <a:rPr sz="2800" spc="-45" dirty="0">
                <a:solidFill>
                  <a:srgbClr val="404040"/>
                </a:solidFill>
                <a:cs typeface="Tahoma"/>
              </a:rPr>
              <a:t>client-side</a:t>
            </a:r>
            <a:r>
              <a:rPr sz="2800" spc="-1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80" dirty="0">
                <a:solidFill>
                  <a:srgbClr val="404040"/>
                </a:solidFill>
                <a:cs typeface="Tahoma"/>
              </a:rPr>
              <a:t>environment</a:t>
            </a:r>
            <a:r>
              <a:rPr sz="2800" spc="-1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30" dirty="0">
                <a:solidFill>
                  <a:srgbClr val="404040"/>
                </a:solidFill>
                <a:cs typeface="Tahoma"/>
              </a:rPr>
              <a:t>used</a:t>
            </a:r>
            <a:r>
              <a:rPr sz="2800" spc="-1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14" dirty="0">
                <a:solidFill>
                  <a:srgbClr val="404040"/>
                </a:solidFill>
                <a:cs typeface="Tahoma"/>
              </a:rPr>
              <a:t>to</a:t>
            </a:r>
            <a:r>
              <a:rPr sz="280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60" dirty="0">
                <a:solidFill>
                  <a:srgbClr val="404040"/>
                </a:solidFill>
                <a:cs typeface="Tahoma"/>
              </a:rPr>
              <a:t>run</a:t>
            </a:r>
            <a:r>
              <a:rPr sz="2800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05" dirty="0">
                <a:solidFill>
                  <a:srgbClr val="404040"/>
                </a:solidFill>
                <a:cs typeface="Tahoma"/>
              </a:rPr>
              <a:t>scripts</a:t>
            </a:r>
            <a:r>
              <a:rPr sz="2800" spc="-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65" dirty="0">
                <a:solidFill>
                  <a:srgbClr val="404040"/>
                </a:solidFill>
                <a:cs typeface="Tahoma"/>
              </a:rPr>
              <a:t>is</a:t>
            </a:r>
            <a:r>
              <a:rPr sz="2800" spc="-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80" dirty="0">
                <a:solidFill>
                  <a:srgbClr val="404040"/>
                </a:solidFill>
                <a:cs typeface="Tahoma"/>
              </a:rPr>
              <a:t>usually </a:t>
            </a:r>
            <a:r>
              <a:rPr sz="2800" spc="-7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145" dirty="0">
                <a:solidFill>
                  <a:srgbClr val="404040"/>
                </a:solidFill>
                <a:cs typeface="Tahoma"/>
              </a:rPr>
              <a:t>a</a:t>
            </a:r>
            <a:r>
              <a:rPr sz="2800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05" dirty="0">
                <a:solidFill>
                  <a:srgbClr val="404040"/>
                </a:solidFill>
                <a:cs typeface="Tahoma"/>
              </a:rPr>
              <a:t>browser.</a:t>
            </a:r>
            <a:endParaRPr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00" spc="-8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150" dirty="0">
                <a:solidFill>
                  <a:srgbClr val="404040"/>
                </a:solidFill>
                <a:cs typeface="Tahoma"/>
              </a:rPr>
              <a:t>The</a:t>
            </a:r>
            <a:r>
              <a:rPr sz="2800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5" dirty="0">
                <a:solidFill>
                  <a:srgbClr val="404040"/>
                </a:solidFill>
                <a:cs typeface="Tahoma"/>
              </a:rPr>
              <a:t>proce</a:t>
            </a:r>
            <a:r>
              <a:rPr sz="2800" dirty="0">
                <a:solidFill>
                  <a:srgbClr val="404040"/>
                </a:solidFill>
                <a:cs typeface="Tahoma"/>
              </a:rPr>
              <a:t>s</a:t>
            </a:r>
            <a:r>
              <a:rPr sz="2800" spc="-90" dirty="0">
                <a:solidFill>
                  <a:srgbClr val="404040"/>
                </a:solidFill>
                <a:cs typeface="Tahoma"/>
              </a:rPr>
              <a:t>sing</a:t>
            </a:r>
            <a:r>
              <a:rPr sz="2800" spc="-50" dirty="0">
                <a:solidFill>
                  <a:srgbClr val="404040"/>
                </a:solidFill>
                <a:cs typeface="Tahoma"/>
              </a:rPr>
              <a:t> takes</a:t>
            </a:r>
            <a:r>
              <a:rPr sz="2800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65" dirty="0">
                <a:solidFill>
                  <a:srgbClr val="404040"/>
                </a:solidFill>
                <a:cs typeface="Tahoma"/>
              </a:rPr>
              <a:t>p</a:t>
            </a:r>
            <a:r>
              <a:rPr sz="2800" spc="95" dirty="0">
                <a:solidFill>
                  <a:srgbClr val="404040"/>
                </a:solidFill>
                <a:cs typeface="Tahoma"/>
              </a:rPr>
              <a:t>lace</a:t>
            </a:r>
            <a:r>
              <a:rPr sz="2800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o</a:t>
            </a:r>
            <a:r>
              <a:rPr sz="2800" spc="-20" dirty="0">
                <a:solidFill>
                  <a:srgbClr val="404040"/>
                </a:solidFill>
                <a:cs typeface="Tahoma"/>
              </a:rPr>
              <a:t>n</a:t>
            </a:r>
            <a:r>
              <a:rPr sz="2800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90" dirty="0">
                <a:solidFill>
                  <a:srgbClr val="404040"/>
                </a:solidFill>
                <a:cs typeface="Tahoma"/>
              </a:rPr>
              <a:t>the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25" dirty="0">
                <a:solidFill>
                  <a:srgbClr val="404040"/>
                </a:solidFill>
                <a:cs typeface="Tahoma"/>
              </a:rPr>
              <a:t>en</a:t>
            </a:r>
            <a:r>
              <a:rPr sz="2800" spc="30" dirty="0">
                <a:solidFill>
                  <a:srgbClr val="404040"/>
                </a:solidFill>
                <a:cs typeface="Tahoma"/>
              </a:rPr>
              <a:t>d</a:t>
            </a:r>
            <a:r>
              <a:rPr sz="2800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60" dirty="0">
                <a:solidFill>
                  <a:srgbClr val="404040"/>
                </a:solidFill>
                <a:cs typeface="Tahoma"/>
              </a:rPr>
              <a:t>u</a:t>
            </a:r>
            <a:r>
              <a:rPr sz="2800" spc="-135" dirty="0">
                <a:solidFill>
                  <a:srgbClr val="404040"/>
                </a:solidFill>
                <a:cs typeface="Tahoma"/>
              </a:rPr>
              <a:t>s</a:t>
            </a:r>
            <a:r>
              <a:rPr sz="2800" spc="-120" dirty="0">
                <a:solidFill>
                  <a:srgbClr val="404040"/>
                </a:solidFill>
                <a:cs typeface="Tahoma"/>
              </a:rPr>
              <a:t>er</a:t>
            </a:r>
            <a:r>
              <a:rPr sz="2800" spc="-114" dirty="0">
                <a:solidFill>
                  <a:srgbClr val="404040"/>
                </a:solidFill>
                <a:cs typeface="Tahoma"/>
              </a:rPr>
              <a:t>s</a:t>
            </a:r>
            <a:r>
              <a:rPr sz="2800" spc="-5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50" dirty="0">
                <a:solidFill>
                  <a:srgbClr val="404040"/>
                </a:solidFill>
                <a:cs typeface="Tahoma"/>
              </a:rPr>
              <a:t>comp</a:t>
            </a:r>
            <a:r>
              <a:rPr sz="2800" spc="40" dirty="0">
                <a:solidFill>
                  <a:srgbClr val="404040"/>
                </a:solidFill>
                <a:cs typeface="Tahoma"/>
              </a:rPr>
              <a:t>u</a:t>
            </a:r>
            <a:r>
              <a:rPr sz="2800" spc="-130" dirty="0">
                <a:solidFill>
                  <a:srgbClr val="404040"/>
                </a:solidFill>
                <a:cs typeface="Tahoma"/>
              </a:rPr>
              <a:t>ter.</a:t>
            </a:r>
            <a:endParaRPr sz="2800" dirty="0">
              <a:cs typeface="Tahoma"/>
            </a:endParaRPr>
          </a:p>
          <a:p>
            <a:pPr marL="355600" marR="37465" indent="-342900">
              <a:lnSpc>
                <a:spcPts val="2300"/>
              </a:lnSpc>
              <a:spcBef>
                <a:spcPts val="990"/>
              </a:spcBef>
            </a:pPr>
            <a:r>
              <a:rPr sz="2800" spc="-8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150" dirty="0">
                <a:solidFill>
                  <a:srgbClr val="404040"/>
                </a:solidFill>
                <a:cs typeface="Tahoma"/>
              </a:rPr>
              <a:t>The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20" dirty="0">
                <a:solidFill>
                  <a:srgbClr val="404040"/>
                </a:solidFill>
                <a:cs typeface="Tahoma"/>
              </a:rPr>
              <a:t>source</a:t>
            </a:r>
            <a:r>
              <a:rPr sz="2800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120" dirty="0">
                <a:solidFill>
                  <a:srgbClr val="404040"/>
                </a:solidFill>
                <a:cs typeface="Tahoma"/>
              </a:rPr>
              <a:t>code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65" dirty="0">
                <a:solidFill>
                  <a:srgbClr val="404040"/>
                </a:solidFill>
                <a:cs typeface="Tahoma"/>
              </a:rPr>
              <a:t>is</a:t>
            </a:r>
            <a:r>
              <a:rPr sz="2800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10" dirty="0">
                <a:solidFill>
                  <a:srgbClr val="404040"/>
                </a:solidFill>
                <a:cs typeface="Tahoma"/>
              </a:rPr>
              <a:t>transferred</a:t>
            </a:r>
            <a:r>
              <a:rPr sz="2800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25" dirty="0">
                <a:solidFill>
                  <a:srgbClr val="404040"/>
                </a:solidFill>
                <a:cs typeface="Tahoma"/>
              </a:rPr>
              <a:t>from</a:t>
            </a:r>
            <a:r>
              <a:rPr sz="2800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90" dirty="0">
                <a:solidFill>
                  <a:srgbClr val="404040"/>
                </a:solidFill>
                <a:cs typeface="Tahoma"/>
              </a:rPr>
              <a:t>the</a:t>
            </a:r>
            <a:r>
              <a:rPr sz="2800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5" dirty="0">
                <a:solidFill>
                  <a:srgbClr val="404040"/>
                </a:solidFill>
                <a:cs typeface="Tahoma"/>
              </a:rPr>
              <a:t>web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95" dirty="0">
                <a:solidFill>
                  <a:srgbClr val="404040"/>
                </a:solidFill>
                <a:cs typeface="Tahoma"/>
              </a:rPr>
              <a:t>server</a:t>
            </a:r>
            <a:r>
              <a:rPr sz="2800" spc="-4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14" dirty="0">
                <a:solidFill>
                  <a:srgbClr val="404040"/>
                </a:solidFill>
                <a:cs typeface="Tahoma"/>
              </a:rPr>
              <a:t>to</a:t>
            </a:r>
            <a:r>
              <a:rPr sz="2800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90" dirty="0">
                <a:solidFill>
                  <a:srgbClr val="404040"/>
                </a:solidFill>
                <a:cs typeface="Tahoma"/>
              </a:rPr>
              <a:t>the </a:t>
            </a:r>
            <a:r>
              <a:rPr sz="2800" spc="-8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30" dirty="0">
                <a:solidFill>
                  <a:srgbClr val="404040"/>
                </a:solidFill>
                <a:cs typeface="Tahoma"/>
              </a:rPr>
              <a:t>users</a:t>
            </a:r>
            <a:r>
              <a:rPr sz="2800" spc="-4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30" dirty="0">
                <a:solidFill>
                  <a:srgbClr val="404040"/>
                </a:solidFill>
                <a:cs typeface="Tahoma"/>
              </a:rPr>
              <a:t>computer </a:t>
            </a:r>
            <a:r>
              <a:rPr sz="2800" spc="-45" dirty="0">
                <a:solidFill>
                  <a:srgbClr val="404040"/>
                </a:solidFill>
                <a:cs typeface="Tahoma"/>
              </a:rPr>
              <a:t>over</a:t>
            </a:r>
            <a:r>
              <a:rPr sz="2800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90" dirty="0">
                <a:solidFill>
                  <a:srgbClr val="404040"/>
                </a:solidFill>
                <a:cs typeface="Tahoma"/>
              </a:rPr>
              <a:t>the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20" dirty="0">
                <a:solidFill>
                  <a:srgbClr val="404040"/>
                </a:solidFill>
                <a:cs typeface="Tahoma"/>
              </a:rPr>
              <a:t>internet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35" dirty="0">
                <a:solidFill>
                  <a:srgbClr val="404040"/>
                </a:solidFill>
                <a:cs typeface="Tahoma"/>
              </a:rPr>
              <a:t>and</a:t>
            </a:r>
            <a:r>
              <a:rPr sz="2800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60" dirty="0">
                <a:solidFill>
                  <a:srgbClr val="404040"/>
                </a:solidFill>
                <a:cs typeface="Tahoma"/>
              </a:rPr>
              <a:t>run</a:t>
            </a:r>
            <a:r>
              <a:rPr sz="2800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55" dirty="0">
                <a:solidFill>
                  <a:srgbClr val="404040"/>
                </a:solidFill>
                <a:cs typeface="Tahoma"/>
              </a:rPr>
              <a:t>directly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25" dirty="0">
                <a:solidFill>
                  <a:srgbClr val="404040"/>
                </a:solidFill>
                <a:cs typeface="Tahoma"/>
              </a:rPr>
              <a:t>in</a:t>
            </a:r>
            <a:r>
              <a:rPr sz="2800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90" dirty="0">
                <a:solidFill>
                  <a:srgbClr val="404040"/>
                </a:solidFill>
                <a:cs typeface="Tahoma"/>
              </a:rPr>
              <a:t>the </a:t>
            </a:r>
            <a:r>
              <a:rPr sz="2800" spc="-85" dirty="0">
                <a:solidFill>
                  <a:srgbClr val="404040"/>
                </a:solidFill>
                <a:cs typeface="Tahoma"/>
              </a:rPr>
              <a:t> </a:t>
            </a:r>
            <a:r>
              <a:rPr sz="2800" spc="-105" dirty="0">
                <a:solidFill>
                  <a:srgbClr val="404040"/>
                </a:solidFill>
                <a:cs typeface="Tahoma"/>
              </a:rPr>
              <a:t>browser.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8495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109728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for (</a:t>
            </a:r>
            <a:r>
              <a:rPr lang="en-US" altLang="en-US" i="1" dirty="0"/>
              <a:t>initialization</a:t>
            </a:r>
            <a:r>
              <a:rPr lang="en-US" altLang="en-US" dirty="0"/>
              <a:t>; </a:t>
            </a:r>
            <a:r>
              <a:rPr lang="en-US" altLang="en-US" i="1" dirty="0"/>
              <a:t>condition</a:t>
            </a:r>
            <a:r>
              <a:rPr lang="en-US" altLang="en-US" dirty="0"/>
              <a:t>; </a:t>
            </a:r>
            <a:r>
              <a:rPr lang="en-US" altLang="en-US" i="1" dirty="0"/>
              <a:t>increment</a:t>
            </a:r>
            <a:r>
              <a:rPr lang="en-US" altLang="en-US" dirty="0"/>
              <a:t>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 </a:t>
            </a:r>
            <a:r>
              <a:rPr lang="en-US" altLang="en-US" i="1" dirty="0"/>
              <a:t>code to be executed;</a:t>
            </a:r>
            <a:r>
              <a:rPr lang="en-US" altLang="en-US" dirty="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133600" y="3048001"/>
            <a:ext cx="6604000" cy="1692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for (</a:t>
            </a:r>
            <a:r>
              <a:rPr lang="en-US" altLang="en-US" dirty="0" err="1">
                <a:solidFill>
                  <a:schemeClr val="bg1"/>
                </a:solidFill>
              </a:rPr>
              <a:t>var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=0; </a:t>
            </a:r>
            <a:r>
              <a:rPr lang="en-US" altLang="en-US" dirty="0" err="1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&lt;5; </a:t>
            </a:r>
            <a:r>
              <a:rPr lang="en-US" altLang="en-US" dirty="0" err="1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++)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  {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  alert("The number is " + </a:t>
            </a:r>
            <a:r>
              <a:rPr lang="en-US" altLang="en-US" dirty="0" err="1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 );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  }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51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494"/>
            <a:ext cx="10972800" cy="1169894"/>
          </a:xfrm>
        </p:spPr>
        <p:txBody>
          <a:bodyPr>
            <a:normAutofit/>
          </a:bodyPr>
          <a:lstStyle/>
          <a:p>
            <a:r>
              <a:rPr lang="en-IN" spc="-204" dirty="0"/>
              <a:t>For</a:t>
            </a:r>
            <a:r>
              <a:rPr lang="en-IN" spc="-45" dirty="0"/>
              <a:t> </a:t>
            </a:r>
            <a:r>
              <a:rPr lang="en-IN" spc="-390" dirty="0"/>
              <a:t>In</a:t>
            </a:r>
            <a:r>
              <a:rPr lang="en-IN" spc="-30" dirty="0"/>
              <a:t> </a:t>
            </a:r>
            <a:r>
              <a:rPr lang="en-IN" spc="-45" dirty="0"/>
              <a:t>Loop</a:t>
            </a:r>
            <a:endParaRPr lang="en-IN" dirty="0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861383" y="1574095"/>
            <a:ext cx="10515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b="1" spc="-114" dirty="0" smtClean="0">
                <a:latin typeface="Tahoma"/>
                <a:cs typeface="Tahoma"/>
              </a:rPr>
              <a:t>The</a:t>
            </a:r>
            <a:r>
              <a:rPr sz="2000" b="1" spc="-40" dirty="0" smtClean="0">
                <a:latin typeface="Tahoma"/>
                <a:cs typeface="Tahoma"/>
              </a:rPr>
              <a:t> </a:t>
            </a:r>
            <a:r>
              <a:rPr sz="2000" b="1" spc="-35" dirty="0">
                <a:latin typeface="Tahoma"/>
                <a:cs typeface="Tahoma"/>
              </a:rPr>
              <a:t>JavaScript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for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in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statement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loops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through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the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properties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75" dirty="0">
                <a:latin typeface="Tahoma"/>
                <a:cs typeface="Tahoma"/>
              </a:rPr>
              <a:t>of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15" dirty="0">
                <a:latin typeface="Tahoma"/>
                <a:cs typeface="Tahoma"/>
              </a:rPr>
              <a:t>an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Object: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61383" y="2573177"/>
            <a:ext cx="2667263" cy="1152880"/>
          </a:xfrm>
          <a:prstGeom prst="rect">
            <a:avLst/>
          </a:prstGeom>
          <a:solidFill>
            <a:srgbClr val="FFFF00"/>
          </a:solidFill>
          <a:ln w="15875">
            <a:solidFill>
              <a:srgbClr val="781F0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50"/>
              </a:spcBef>
            </a:pPr>
            <a:r>
              <a:rPr sz="1800" b="1" spc="-12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8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Tahoma"/>
                <a:cs typeface="Tahoma"/>
              </a:rPr>
              <a:t>(key</a:t>
            </a: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Tahoma"/>
                <a:cs typeface="Tahoma"/>
              </a:rPr>
              <a:t>object</a:t>
            </a: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09" dirty="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endParaRPr sz="1800" dirty="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</a:pPr>
            <a:r>
              <a:rPr sz="1800" b="1" spc="-215" dirty="0">
                <a:solidFill>
                  <a:srgbClr val="FF0000"/>
                </a:solidFill>
                <a:latin typeface="Tahoma"/>
                <a:cs typeface="Tahoma"/>
              </a:rPr>
              <a:t>//</a:t>
            </a:r>
            <a:r>
              <a:rPr sz="18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i="1" spc="-35" dirty="0">
                <a:solidFill>
                  <a:srgbClr val="FF0000"/>
                </a:solidFill>
                <a:latin typeface="Verdana"/>
                <a:cs typeface="Verdana"/>
              </a:rPr>
              <a:t>cod</a:t>
            </a:r>
            <a:r>
              <a:rPr sz="1800" b="1" i="1" spc="-3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b="1" i="1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i="1" spc="-85" dirty="0">
                <a:solidFill>
                  <a:srgbClr val="FF0000"/>
                </a:solidFill>
                <a:latin typeface="Verdana"/>
                <a:cs typeface="Verdana"/>
              </a:rPr>
              <a:t>bloc</a:t>
            </a:r>
            <a:r>
              <a:rPr sz="1800" b="1" i="1" spc="-95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1800" b="1" i="1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i="1" spc="-185" dirty="0">
                <a:solidFill>
                  <a:srgbClr val="FF0000"/>
                </a:solidFill>
                <a:latin typeface="Verdana"/>
                <a:cs typeface="Verdana"/>
              </a:rPr>
              <a:t>to</a:t>
            </a:r>
            <a:r>
              <a:rPr sz="1800" b="1" i="1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i="1" spc="-6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800" b="1" i="1" spc="-6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b="1" i="1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i="1" spc="-105" dirty="0">
                <a:solidFill>
                  <a:srgbClr val="FF0000"/>
                </a:solidFill>
                <a:latin typeface="Verdana"/>
                <a:cs typeface="Verdana"/>
              </a:rPr>
              <a:t>executed</a:t>
            </a:r>
            <a:endParaRPr sz="1800" dirty="0">
              <a:latin typeface="Verdana"/>
              <a:cs typeface="Verdana"/>
            </a:endParaRPr>
          </a:p>
          <a:p>
            <a:pPr marL="86995">
              <a:lnSpc>
                <a:spcPct val="100000"/>
              </a:lnSpc>
            </a:pPr>
            <a:r>
              <a:rPr sz="1800" b="1" spc="-509" dirty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9324" y="1834636"/>
            <a:ext cx="831166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IN" b="1" spc="-185" dirty="0">
                <a:solidFill>
                  <a:srgbClr val="404040"/>
                </a:solidFill>
                <a:latin typeface="Tahoma"/>
                <a:cs typeface="Tahoma"/>
              </a:rPr>
              <a:t>&lt;html&gt;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IN" b="1" spc="-100" dirty="0">
                <a:solidFill>
                  <a:srgbClr val="404040"/>
                </a:solidFill>
                <a:latin typeface="Tahoma"/>
                <a:cs typeface="Tahoma"/>
              </a:rPr>
              <a:t>&lt;body&gt;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en-IN" b="1" spc="-240" dirty="0">
                <a:solidFill>
                  <a:srgbClr val="404040"/>
                </a:solidFill>
                <a:latin typeface="Tahoma"/>
                <a:cs typeface="Tahoma"/>
              </a:rPr>
              <a:t>&lt;</a:t>
            </a:r>
            <a:r>
              <a:rPr lang="en-IN" b="1" spc="-18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lang="en-IN" b="1" spc="-135" dirty="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lang="en-IN" b="1" spc="-105" dirty="0">
                <a:solidFill>
                  <a:srgbClr val="404040"/>
                </a:solidFill>
                <a:latin typeface="Tahoma"/>
                <a:cs typeface="Tahoma"/>
              </a:rPr>
              <a:t>&gt;J</a:t>
            </a:r>
            <a:r>
              <a:rPr lang="en-IN" b="1" spc="-9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lang="en-IN" b="1" spc="-4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lang="en-IN" b="1" spc="-50" dirty="0">
                <a:solidFill>
                  <a:srgbClr val="404040"/>
                </a:solidFill>
                <a:latin typeface="Tahoma"/>
                <a:cs typeface="Tahoma"/>
              </a:rPr>
              <a:t>aScr</a:t>
            </a:r>
            <a:r>
              <a:rPr lang="en-IN" b="1" spc="-2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lang="en-IN" b="1" spc="-9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lang="en-IN" b="1" spc="-6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lang="en-IN" b="1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10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lang="en-IN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34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lang="en-IN" b="1" spc="-7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21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lang="en-IN" b="1" spc="-130" dirty="0">
                <a:solidFill>
                  <a:srgbClr val="404040"/>
                </a:solidFill>
                <a:latin typeface="Tahoma"/>
                <a:cs typeface="Tahoma"/>
              </a:rPr>
              <a:t>oop&lt;/h2&gt;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en-IN" b="1" spc="-165" dirty="0">
                <a:solidFill>
                  <a:srgbClr val="404040"/>
                </a:solidFill>
                <a:latin typeface="Tahoma"/>
                <a:cs typeface="Tahoma"/>
              </a:rPr>
              <a:t>&lt;p&gt;The</a:t>
            </a:r>
            <a:r>
              <a:rPr lang="en-IN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10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lang="en-IN" b="1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8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lang="en-IN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65" dirty="0">
                <a:solidFill>
                  <a:srgbClr val="404040"/>
                </a:solidFill>
                <a:latin typeface="Tahoma"/>
                <a:cs typeface="Tahoma"/>
              </a:rPr>
              <a:t>statement</a:t>
            </a:r>
            <a:r>
              <a:rPr lang="en-IN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25" dirty="0">
                <a:solidFill>
                  <a:srgbClr val="404040"/>
                </a:solidFill>
                <a:latin typeface="Tahoma"/>
                <a:cs typeface="Tahoma"/>
              </a:rPr>
              <a:t>loops</a:t>
            </a:r>
            <a:r>
              <a:rPr lang="en-IN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75" dirty="0">
                <a:solidFill>
                  <a:srgbClr val="404040"/>
                </a:solidFill>
                <a:latin typeface="Tahoma"/>
                <a:cs typeface="Tahoma"/>
              </a:rPr>
              <a:t>through</a:t>
            </a:r>
            <a:r>
              <a:rPr lang="en-IN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6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55" dirty="0">
                <a:solidFill>
                  <a:srgbClr val="404040"/>
                </a:solidFill>
                <a:latin typeface="Tahoma"/>
                <a:cs typeface="Tahoma"/>
              </a:rPr>
              <a:t>properties</a:t>
            </a:r>
            <a:r>
              <a:rPr lang="en-IN" b="1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7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lang="en-IN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1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lang="en-IN" b="1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100" dirty="0">
                <a:solidFill>
                  <a:srgbClr val="404040"/>
                </a:solidFill>
                <a:latin typeface="Tahoma"/>
                <a:cs typeface="Tahoma"/>
              </a:rPr>
              <a:t>object:&lt;/p&gt;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IN" b="1" spc="-140" dirty="0">
                <a:solidFill>
                  <a:srgbClr val="404040"/>
                </a:solidFill>
                <a:latin typeface="Tahoma"/>
                <a:cs typeface="Tahoma"/>
              </a:rPr>
              <a:t>&lt;script&gt;</a:t>
            </a:r>
            <a:endParaRPr lang="en-IN" dirty="0">
              <a:latin typeface="Tahoma"/>
              <a:cs typeface="Tahoma"/>
            </a:endParaRPr>
          </a:p>
          <a:p>
            <a:pPr marL="12700" marR="1748155">
              <a:lnSpc>
                <a:spcPct val="120000"/>
              </a:lnSpc>
            </a:pPr>
            <a:r>
              <a:rPr lang="en-IN" b="1" spc="-40" dirty="0" err="1">
                <a:solidFill>
                  <a:srgbClr val="404040"/>
                </a:solidFill>
                <a:latin typeface="Tahoma"/>
                <a:cs typeface="Tahoma"/>
              </a:rPr>
              <a:t>const</a:t>
            </a:r>
            <a:r>
              <a:rPr lang="en-IN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40" dirty="0">
                <a:solidFill>
                  <a:srgbClr val="404040"/>
                </a:solidFill>
                <a:latin typeface="Tahoma"/>
                <a:cs typeface="Tahoma"/>
              </a:rPr>
              <a:t>person</a:t>
            </a:r>
            <a:r>
              <a:rPr lang="en-IN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355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lang="en-IN" b="1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95" dirty="0">
                <a:solidFill>
                  <a:srgbClr val="404040"/>
                </a:solidFill>
                <a:latin typeface="Tahoma"/>
                <a:cs typeface="Tahoma"/>
              </a:rPr>
              <a:t>{</a:t>
            </a:r>
            <a:r>
              <a:rPr lang="en-IN" b="1" spc="-95" dirty="0" err="1">
                <a:solidFill>
                  <a:srgbClr val="404040"/>
                </a:solidFill>
                <a:latin typeface="Tahoma"/>
                <a:cs typeface="Tahoma"/>
              </a:rPr>
              <a:t>fname</a:t>
            </a:r>
            <a:r>
              <a:rPr lang="en-IN" b="1" spc="-95" dirty="0">
                <a:solidFill>
                  <a:srgbClr val="404040"/>
                </a:solidFill>
                <a:latin typeface="Tahoma"/>
                <a:cs typeface="Tahoma"/>
              </a:rPr>
              <a:t>:"John",</a:t>
            </a:r>
            <a:r>
              <a:rPr lang="en-IN" b="1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55" dirty="0" err="1">
                <a:solidFill>
                  <a:srgbClr val="404040"/>
                </a:solidFill>
                <a:latin typeface="Tahoma"/>
                <a:cs typeface="Tahoma"/>
              </a:rPr>
              <a:t>lname</a:t>
            </a:r>
            <a:r>
              <a:rPr lang="en-IN" b="1" spc="-55" dirty="0">
                <a:solidFill>
                  <a:srgbClr val="404040"/>
                </a:solidFill>
                <a:latin typeface="Tahoma"/>
                <a:cs typeface="Tahoma"/>
              </a:rPr>
              <a:t>:"Doe",</a:t>
            </a:r>
            <a:r>
              <a:rPr lang="en-IN" b="1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100" dirty="0">
                <a:solidFill>
                  <a:srgbClr val="404040"/>
                </a:solidFill>
                <a:latin typeface="Tahoma"/>
                <a:cs typeface="Tahoma"/>
              </a:rPr>
              <a:t>age:25</a:t>
            </a:r>
            <a:r>
              <a:rPr lang="en-IN" b="1" spc="-100" dirty="0" smtClean="0">
                <a:solidFill>
                  <a:srgbClr val="404040"/>
                </a:solidFill>
                <a:latin typeface="Tahoma"/>
                <a:cs typeface="Tahoma"/>
              </a:rPr>
              <a:t>};</a:t>
            </a:r>
          </a:p>
          <a:p>
            <a:pPr marL="12700" marR="1748155">
              <a:lnSpc>
                <a:spcPct val="120000"/>
              </a:lnSpc>
            </a:pPr>
            <a:r>
              <a:rPr lang="en-IN" b="1" spc="-100" dirty="0" smtClean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455" dirty="0" smtClean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75" dirty="0">
                <a:solidFill>
                  <a:srgbClr val="404040"/>
                </a:solidFill>
                <a:latin typeface="Tahoma"/>
                <a:cs typeface="Tahoma"/>
              </a:rPr>
              <a:t>let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150" dirty="0">
                <a:solidFill>
                  <a:srgbClr val="404040"/>
                </a:solidFill>
                <a:latin typeface="Tahoma"/>
                <a:cs typeface="Tahoma"/>
              </a:rPr>
              <a:t>txt</a:t>
            </a:r>
            <a:r>
              <a:rPr lang="en-IN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355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185" dirty="0">
                <a:solidFill>
                  <a:srgbClr val="404040"/>
                </a:solidFill>
                <a:latin typeface="Tahoma"/>
                <a:cs typeface="Tahoma"/>
              </a:rPr>
              <a:t>"";</a:t>
            </a:r>
            <a:endParaRPr lang="en-IN" dirty="0">
              <a:latin typeface="Tahoma"/>
              <a:cs typeface="Tahoma"/>
            </a:endParaRPr>
          </a:p>
          <a:p>
            <a:pPr marL="127000" marR="4773930" indent="-114300">
              <a:lnSpc>
                <a:spcPct val="120000"/>
              </a:lnSpc>
            </a:pPr>
            <a:r>
              <a:rPr lang="en-IN" b="1" spc="-10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125" dirty="0">
                <a:solidFill>
                  <a:srgbClr val="404040"/>
                </a:solidFill>
                <a:latin typeface="Tahoma"/>
                <a:cs typeface="Tahoma"/>
              </a:rPr>
              <a:t>(</a:t>
            </a:r>
            <a:r>
              <a:rPr lang="en-IN" b="1" spc="-75" dirty="0">
                <a:solidFill>
                  <a:srgbClr val="404040"/>
                </a:solidFill>
                <a:latin typeface="Tahoma"/>
                <a:cs typeface="Tahoma"/>
              </a:rPr>
              <a:t>let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75" dirty="0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lang="en-IN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8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lang="en-IN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30" dirty="0">
                <a:solidFill>
                  <a:srgbClr val="404040"/>
                </a:solidFill>
                <a:latin typeface="Tahoma"/>
                <a:cs typeface="Tahoma"/>
              </a:rPr>
              <a:t>pe</a:t>
            </a:r>
            <a:r>
              <a:rPr lang="en-IN" b="1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lang="en-IN" b="1" spc="-1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lang="en-IN" b="1" spc="-6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lang="en-IN" b="1" spc="-45" dirty="0" smtClean="0">
                <a:solidFill>
                  <a:srgbClr val="404040"/>
                </a:solidFill>
                <a:latin typeface="Tahoma"/>
                <a:cs typeface="Tahoma"/>
              </a:rPr>
              <a:t>)</a:t>
            </a:r>
          </a:p>
          <a:p>
            <a:pPr marL="127000" marR="4773930" indent="-114300">
              <a:lnSpc>
                <a:spcPct val="120000"/>
              </a:lnSpc>
            </a:pPr>
            <a:r>
              <a:rPr lang="en-IN" b="1" dirty="0" smtClean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295" dirty="0">
                <a:solidFill>
                  <a:srgbClr val="404040"/>
                </a:solidFill>
                <a:latin typeface="Tahoma"/>
                <a:cs typeface="Tahoma"/>
              </a:rPr>
              <a:t>{  </a:t>
            </a:r>
            <a:endParaRPr lang="en-IN" b="1" spc="-295" dirty="0" smtClean="0">
              <a:solidFill>
                <a:srgbClr val="404040"/>
              </a:solidFill>
              <a:latin typeface="Tahoma"/>
              <a:cs typeface="Tahoma"/>
            </a:endParaRPr>
          </a:p>
          <a:p>
            <a:pPr marL="127000" marR="4773930" indent="-114300">
              <a:lnSpc>
                <a:spcPct val="120000"/>
              </a:lnSpc>
            </a:pPr>
            <a:r>
              <a:rPr lang="en-IN" b="1" spc="-295" dirty="0" smtClean="0">
                <a:solidFill>
                  <a:srgbClr val="404040"/>
                </a:solidFill>
                <a:latin typeface="Tahoma"/>
                <a:cs typeface="Tahoma"/>
              </a:rPr>
              <a:t>                   </a:t>
            </a:r>
            <a:r>
              <a:rPr lang="en-IN" b="1" spc="-150" dirty="0" smtClean="0">
                <a:solidFill>
                  <a:srgbClr val="404040"/>
                </a:solidFill>
                <a:latin typeface="Tahoma"/>
                <a:cs typeface="Tahoma"/>
              </a:rPr>
              <a:t>txt</a:t>
            </a:r>
            <a:r>
              <a:rPr lang="en-IN" b="1" spc="-20" dirty="0" smtClean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360" dirty="0">
                <a:solidFill>
                  <a:srgbClr val="404040"/>
                </a:solidFill>
                <a:latin typeface="Tahoma"/>
                <a:cs typeface="Tahoma"/>
              </a:rPr>
              <a:t>+</a:t>
            </a:r>
            <a:r>
              <a:rPr lang="en-IN" b="1" spc="-355" dirty="0">
                <a:solidFill>
                  <a:srgbClr val="404040"/>
                </a:solidFill>
                <a:latin typeface="Tahoma"/>
                <a:cs typeface="Tahoma"/>
              </a:rPr>
              <a:t>=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30" dirty="0">
                <a:solidFill>
                  <a:srgbClr val="404040"/>
                </a:solidFill>
                <a:latin typeface="Tahoma"/>
                <a:cs typeface="Tahoma"/>
              </a:rPr>
              <a:t>pe</a:t>
            </a:r>
            <a:r>
              <a:rPr lang="en-IN" b="1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lang="en-IN" b="1" spc="-1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lang="en-IN" b="1" spc="-10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lang="en-IN" b="1" spc="-70" dirty="0">
                <a:solidFill>
                  <a:srgbClr val="404040"/>
                </a:solidFill>
                <a:latin typeface="Tahoma"/>
                <a:cs typeface="Tahoma"/>
              </a:rPr>
              <a:t>[</a:t>
            </a:r>
            <a:r>
              <a:rPr lang="en-IN" b="1" spc="-85" dirty="0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lang="en-IN" b="1" spc="-220" dirty="0">
                <a:solidFill>
                  <a:srgbClr val="404040"/>
                </a:solidFill>
                <a:latin typeface="Tahoma"/>
                <a:cs typeface="Tahoma"/>
              </a:rPr>
              <a:t>]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355" dirty="0">
                <a:solidFill>
                  <a:srgbClr val="404040"/>
                </a:solidFill>
                <a:latin typeface="Tahoma"/>
                <a:cs typeface="Tahoma"/>
              </a:rPr>
              <a:t>+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210" dirty="0">
                <a:solidFill>
                  <a:srgbClr val="404040"/>
                </a:solidFill>
                <a:latin typeface="Tahoma"/>
                <a:cs typeface="Tahoma"/>
              </a:rPr>
              <a:t>"</a:t>
            </a:r>
            <a:r>
              <a:rPr lang="en-IN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175" dirty="0">
                <a:solidFill>
                  <a:srgbClr val="404040"/>
                </a:solidFill>
                <a:latin typeface="Tahoma"/>
                <a:cs typeface="Tahoma"/>
              </a:rPr>
              <a:t>";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en-IN" b="1" spc="-455" dirty="0">
                <a:solidFill>
                  <a:srgbClr val="404040"/>
                </a:solidFill>
                <a:latin typeface="Tahoma"/>
                <a:cs typeface="Tahoma"/>
              </a:rPr>
              <a:t>}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IN" b="1" spc="-50" dirty="0" err="1">
                <a:solidFill>
                  <a:srgbClr val="404040"/>
                </a:solidFill>
                <a:latin typeface="Tahoma"/>
                <a:cs typeface="Tahoma"/>
              </a:rPr>
              <a:t>document.writ</a:t>
            </a:r>
            <a:r>
              <a:rPr lang="en-IN" b="1" spc="-45" dirty="0" err="1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lang="en-IN" b="1" spc="-125" dirty="0">
                <a:solidFill>
                  <a:srgbClr val="404040"/>
                </a:solidFill>
                <a:latin typeface="Tahoma"/>
                <a:cs typeface="Tahoma"/>
              </a:rPr>
              <a:t>(</a:t>
            </a:r>
            <a:r>
              <a:rPr lang="en-IN" b="1" spc="-215" dirty="0">
                <a:solidFill>
                  <a:srgbClr val="404040"/>
                </a:solidFill>
                <a:latin typeface="Tahoma"/>
                <a:cs typeface="Tahoma"/>
              </a:rPr>
              <a:t>"&lt;</a:t>
            </a:r>
            <a:r>
              <a:rPr lang="en-IN" b="1" spc="-204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lang="en-IN" b="1" spc="-135" dirty="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lang="en-IN" b="1" spc="-360" dirty="0">
                <a:solidFill>
                  <a:srgbClr val="404040"/>
                </a:solidFill>
                <a:latin typeface="Tahoma"/>
                <a:cs typeface="Tahoma"/>
              </a:rPr>
              <a:t>&gt;</a:t>
            </a:r>
            <a:r>
              <a:rPr lang="en-IN" b="1" spc="-210" dirty="0">
                <a:solidFill>
                  <a:srgbClr val="404040"/>
                </a:solidFill>
                <a:latin typeface="Tahoma"/>
                <a:cs typeface="Tahoma"/>
              </a:rPr>
              <a:t>"</a:t>
            </a:r>
            <a:r>
              <a:rPr lang="en-IN" b="1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220" dirty="0">
                <a:solidFill>
                  <a:srgbClr val="404040"/>
                </a:solidFill>
                <a:latin typeface="Tahoma"/>
                <a:cs typeface="Tahoma"/>
              </a:rPr>
              <a:t>+txt</a:t>
            </a:r>
            <a:r>
              <a:rPr lang="en-IN" b="1" spc="-310" dirty="0">
                <a:solidFill>
                  <a:srgbClr val="404040"/>
                </a:solidFill>
                <a:latin typeface="Tahoma"/>
                <a:cs typeface="Tahoma"/>
              </a:rPr>
              <a:t>+</a:t>
            </a:r>
            <a:r>
              <a:rPr lang="en-IN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IN" b="1" spc="-215" dirty="0">
                <a:solidFill>
                  <a:srgbClr val="404040"/>
                </a:solidFill>
                <a:latin typeface="Tahoma"/>
                <a:cs typeface="Tahoma"/>
              </a:rPr>
              <a:t>"&lt;/h1&gt;"</a:t>
            </a:r>
            <a:r>
              <a:rPr lang="en-IN" b="1" spc="-145" dirty="0">
                <a:solidFill>
                  <a:srgbClr val="404040"/>
                </a:solidFill>
                <a:latin typeface="Tahoma"/>
                <a:cs typeface="Tahoma"/>
              </a:rPr>
              <a:t>)</a:t>
            </a:r>
            <a:r>
              <a:rPr lang="en-IN" b="1" spc="-135" dirty="0">
                <a:solidFill>
                  <a:srgbClr val="404040"/>
                </a:solidFill>
                <a:latin typeface="Tahoma"/>
                <a:cs typeface="Tahoma"/>
              </a:rPr>
              <a:t>;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lang="en-IN" b="1" spc="-145" dirty="0">
                <a:solidFill>
                  <a:srgbClr val="404040"/>
                </a:solidFill>
                <a:latin typeface="Tahoma"/>
                <a:cs typeface="Tahoma"/>
              </a:rPr>
              <a:t>&lt;/script&gt;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en-IN" b="1" spc="-114" dirty="0">
                <a:solidFill>
                  <a:srgbClr val="404040"/>
                </a:solidFill>
                <a:latin typeface="Tahoma"/>
                <a:cs typeface="Tahoma"/>
              </a:rPr>
              <a:t>&lt;/body&gt;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IN" b="1" spc="-190" dirty="0">
                <a:solidFill>
                  <a:srgbClr val="404040"/>
                </a:solidFill>
                <a:latin typeface="Tahoma"/>
                <a:cs typeface="Tahoma"/>
              </a:rPr>
              <a:t>&lt;/html&gt;</a:t>
            </a:r>
            <a:endParaRPr lang="en-IN" dirty="0">
              <a:latin typeface="Tahoma"/>
              <a:cs typeface="Tahoma"/>
            </a:endParaRPr>
          </a:p>
        </p:txBody>
      </p:sp>
      <p:pic>
        <p:nvPicPr>
          <p:cNvPr id="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7634" y="4188044"/>
            <a:ext cx="3943350" cy="12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4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35" dirty="0"/>
              <a:t>For</a:t>
            </a:r>
            <a:r>
              <a:rPr lang="en-IN" spc="-50" dirty="0"/>
              <a:t> </a:t>
            </a:r>
            <a:r>
              <a:rPr lang="en-IN" spc="-185" dirty="0"/>
              <a:t>o</a:t>
            </a:r>
            <a:r>
              <a:rPr lang="en-IN" spc="-110" dirty="0"/>
              <a:t>f</a:t>
            </a:r>
            <a:r>
              <a:rPr lang="en-IN" spc="-50" dirty="0"/>
              <a:t> </a:t>
            </a:r>
            <a:r>
              <a:rPr lang="en-IN" spc="10" dirty="0"/>
              <a:t>loop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	</a:t>
            </a:r>
            <a:r>
              <a:rPr lang="en-US" dirty="0" smtClean="0"/>
              <a:t>JavaScript  for of    statement</a:t>
            </a:r>
            <a:r>
              <a:rPr lang="en-US" dirty="0"/>
              <a:t> </a:t>
            </a:r>
            <a:r>
              <a:rPr lang="en-US" dirty="0" smtClean="0"/>
              <a:t> loops   through</a:t>
            </a:r>
            <a:r>
              <a:rPr lang="en-US" dirty="0"/>
              <a:t>	</a:t>
            </a:r>
            <a:r>
              <a:rPr lang="en-US" dirty="0" smtClean="0"/>
              <a:t>   the</a:t>
            </a:r>
            <a:r>
              <a:rPr lang="en-US" dirty="0"/>
              <a:t>	values	</a:t>
            </a:r>
            <a:r>
              <a:rPr lang="en-US" dirty="0" smtClean="0"/>
              <a:t>of  an  </a:t>
            </a:r>
            <a:r>
              <a:rPr lang="en-US" dirty="0" err="1"/>
              <a:t>iterable</a:t>
            </a:r>
            <a:r>
              <a:rPr lang="en-US" dirty="0"/>
              <a:t> object.</a:t>
            </a:r>
          </a:p>
          <a:p>
            <a:r>
              <a:rPr lang="en-US" dirty="0" smtClean="0"/>
              <a:t>It </a:t>
            </a:r>
            <a:r>
              <a:rPr lang="en-US" dirty="0"/>
              <a:t>lets you loop over </a:t>
            </a:r>
            <a:r>
              <a:rPr lang="en-US" dirty="0" err="1"/>
              <a:t>iterable</a:t>
            </a:r>
            <a:r>
              <a:rPr lang="en-US" dirty="0"/>
              <a:t> data structures such as Arrays, strings,</a:t>
            </a:r>
          </a:p>
          <a:p>
            <a:pPr marL="0" indent="0">
              <a:buNone/>
            </a:pPr>
            <a:r>
              <a:rPr lang="en-US" dirty="0" smtClean="0"/>
              <a:t>   etc.,</a:t>
            </a:r>
            <a:endParaRPr lang="en-US" dirty="0"/>
          </a:p>
          <a:p>
            <a:endParaRPr lang="en-IN" dirty="0"/>
          </a:p>
        </p:txBody>
      </p:sp>
      <p:sp>
        <p:nvSpPr>
          <p:cNvPr id="5" name="object 4"/>
          <p:cNvSpPr txBox="1"/>
          <p:nvPr/>
        </p:nvSpPr>
        <p:spPr>
          <a:xfrm>
            <a:off x="2776210" y="4070007"/>
            <a:ext cx="3928110" cy="1030605"/>
          </a:xfrm>
          <a:prstGeom prst="rect">
            <a:avLst/>
          </a:prstGeom>
          <a:solidFill>
            <a:srgbClr val="FFFF00"/>
          </a:solidFill>
          <a:ln w="15875">
            <a:solidFill>
              <a:srgbClr val="781F0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0"/>
              </a:spcBef>
            </a:pPr>
            <a:r>
              <a:rPr sz="1800" b="1" spc="-12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8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Tahoma"/>
                <a:cs typeface="Tahoma"/>
              </a:rPr>
              <a:t>(variable</a:t>
            </a:r>
            <a:r>
              <a:rPr sz="18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800" b="1" spc="-55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8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Tahoma"/>
                <a:cs typeface="Tahoma"/>
              </a:rPr>
              <a:t>iterabl</a:t>
            </a:r>
            <a:r>
              <a:rPr sz="1800" b="1" spc="-5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800" b="1" spc="-13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8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09" dirty="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218440">
              <a:lnSpc>
                <a:spcPct val="100000"/>
              </a:lnSpc>
            </a:pPr>
            <a:r>
              <a:rPr sz="1800" b="1" spc="-215" dirty="0">
                <a:solidFill>
                  <a:srgbClr val="FF0000"/>
                </a:solidFill>
                <a:latin typeface="Tahoma"/>
                <a:cs typeface="Tahoma"/>
              </a:rPr>
              <a:t>//</a:t>
            </a:r>
            <a:r>
              <a:rPr sz="18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i="1" spc="-35" dirty="0">
                <a:solidFill>
                  <a:srgbClr val="FF0000"/>
                </a:solidFill>
                <a:latin typeface="Verdana"/>
                <a:cs typeface="Verdana"/>
              </a:rPr>
              <a:t>cod</a:t>
            </a:r>
            <a:r>
              <a:rPr sz="1800" b="1" i="1" spc="-3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b="1" i="1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i="1" spc="-85" dirty="0">
                <a:solidFill>
                  <a:srgbClr val="FF0000"/>
                </a:solidFill>
                <a:latin typeface="Verdana"/>
                <a:cs typeface="Verdana"/>
              </a:rPr>
              <a:t>bloc</a:t>
            </a:r>
            <a:r>
              <a:rPr sz="1800" b="1" i="1" spc="-95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1800" b="1" i="1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i="1" spc="-185" dirty="0">
                <a:solidFill>
                  <a:srgbClr val="FF0000"/>
                </a:solidFill>
                <a:latin typeface="Verdana"/>
                <a:cs typeface="Verdana"/>
              </a:rPr>
              <a:t>to</a:t>
            </a:r>
            <a:r>
              <a:rPr sz="1800" b="1" i="1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i="1" spc="-6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800" b="1" i="1" spc="-6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b="1" i="1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i="1" spc="-105" dirty="0">
                <a:solidFill>
                  <a:srgbClr val="FF0000"/>
                </a:solidFill>
                <a:latin typeface="Verdana"/>
                <a:cs typeface="Verdana"/>
              </a:rPr>
              <a:t>executed</a:t>
            </a:r>
            <a:endParaRPr sz="18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800" b="1" spc="-509" dirty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4250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pc="-235" dirty="0" smtClean="0"/>
              <a:t/>
            </a:r>
            <a:br>
              <a:rPr lang="en-IN" spc="-235" dirty="0" smtClean="0"/>
            </a:br>
            <a:r>
              <a:rPr lang="en-IN" spc="-235" dirty="0" smtClean="0"/>
              <a:t>For</a:t>
            </a:r>
            <a:r>
              <a:rPr lang="en-IN" spc="-50" dirty="0" smtClean="0"/>
              <a:t> </a:t>
            </a:r>
            <a:r>
              <a:rPr lang="en-IN" spc="-185" dirty="0"/>
              <a:t>o</a:t>
            </a:r>
            <a:r>
              <a:rPr lang="en-IN" spc="-110" dirty="0"/>
              <a:t>f</a:t>
            </a:r>
            <a:r>
              <a:rPr lang="en-IN" spc="-50" dirty="0"/>
              <a:t> </a:t>
            </a:r>
            <a:r>
              <a:rPr lang="en-IN" spc="10" dirty="0" smtClean="0"/>
              <a:t>loop Demo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08" y="1237129"/>
            <a:ext cx="8027262" cy="493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7119" y="699247"/>
            <a:ext cx="5969672" cy="19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6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65" dirty="0"/>
              <a:t>JavaScript</a:t>
            </a:r>
            <a:r>
              <a:rPr lang="en-IN" spc="-75" dirty="0"/>
              <a:t> </a:t>
            </a:r>
            <a:r>
              <a:rPr lang="en-IN" spc="-5" dirty="0"/>
              <a:t>break</a:t>
            </a:r>
            <a:r>
              <a:rPr lang="en-IN" spc="-70" dirty="0"/>
              <a:t> </a:t>
            </a:r>
            <a:r>
              <a:rPr lang="en-IN" spc="55" dirty="0"/>
              <a:t>and</a:t>
            </a:r>
            <a:r>
              <a:rPr lang="en-IN" spc="-55" dirty="0"/>
              <a:t> </a:t>
            </a:r>
            <a:r>
              <a:rPr lang="en-IN" spc="-60" dirty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lang="en-US" b="1" spc="-114" dirty="0">
                <a:latin typeface="Tahoma"/>
                <a:cs typeface="Tahoma"/>
              </a:rPr>
              <a:t>The</a:t>
            </a:r>
            <a:r>
              <a:rPr lang="en-US" b="1" spc="-40" dirty="0">
                <a:latin typeface="Tahoma"/>
                <a:cs typeface="Tahoma"/>
              </a:rPr>
              <a:t> </a:t>
            </a:r>
            <a:r>
              <a:rPr lang="en-US" b="1" spc="-5" dirty="0">
                <a:latin typeface="Tahoma"/>
                <a:cs typeface="Tahoma"/>
              </a:rPr>
              <a:t>brea</a:t>
            </a:r>
            <a:r>
              <a:rPr lang="en-US" b="1" dirty="0">
                <a:latin typeface="Tahoma"/>
                <a:cs typeface="Tahoma"/>
              </a:rPr>
              <a:t>k</a:t>
            </a:r>
            <a:r>
              <a:rPr lang="en-US" b="1" spc="-35" dirty="0">
                <a:latin typeface="Tahoma"/>
                <a:cs typeface="Tahoma"/>
              </a:rPr>
              <a:t> </a:t>
            </a:r>
            <a:r>
              <a:rPr lang="en-US" b="1" spc="-65" dirty="0">
                <a:latin typeface="Tahoma"/>
                <a:cs typeface="Tahoma"/>
              </a:rPr>
              <a:t>statement</a:t>
            </a:r>
            <a:r>
              <a:rPr lang="en-US" b="1" spc="-50" dirty="0">
                <a:latin typeface="Tahoma"/>
                <a:cs typeface="Tahoma"/>
              </a:rPr>
              <a:t> </a:t>
            </a:r>
            <a:r>
              <a:rPr lang="en-US" b="1" spc="-100" dirty="0">
                <a:latin typeface="Tahoma"/>
                <a:cs typeface="Tahoma"/>
              </a:rPr>
              <a:t>"jumps</a:t>
            </a:r>
            <a:r>
              <a:rPr lang="en-US" b="1" spc="-50" dirty="0">
                <a:latin typeface="Tahoma"/>
                <a:cs typeface="Tahoma"/>
              </a:rPr>
              <a:t> </a:t>
            </a:r>
            <a:r>
              <a:rPr lang="en-US" b="1" spc="-130" dirty="0">
                <a:latin typeface="Tahoma"/>
                <a:cs typeface="Tahoma"/>
              </a:rPr>
              <a:t>out</a:t>
            </a:r>
            <a:r>
              <a:rPr lang="en-US" b="1" spc="-110" dirty="0">
                <a:latin typeface="Tahoma"/>
                <a:cs typeface="Tahoma"/>
              </a:rPr>
              <a:t>"</a:t>
            </a:r>
            <a:r>
              <a:rPr lang="en-US" b="1" spc="-35" dirty="0">
                <a:latin typeface="Tahoma"/>
                <a:cs typeface="Tahoma"/>
              </a:rPr>
              <a:t> </a:t>
            </a:r>
            <a:r>
              <a:rPr lang="en-US" b="1" spc="-95" dirty="0">
                <a:latin typeface="Tahoma"/>
                <a:cs typeface="Tahoma"/>
              </a:rPr>
              <a:t>o</a:t>
            </a:r>
            <a:r>
              <a:rPr lang="en-US" b="1" spc="-55" dirty="0">
                <a:latin typeface="Tahoma"/>
                <a:cs typeface="Tahoma"/>
              </a:rPr>
              <a:t>f</a:t>
            </a:r>
            <a:r>
              <a:rPr lang="en-US" b="1" spc="-35" dirty="0">
                <a:latin typeface="Tahoma"/>
                <a:cs typeface="Tahoma"/>
              </a:rPr>
              <a:t> </a:t>
            </a:r>
            <a:r>
              <a:rPr lang="en-US" b="1" spc="110" dirty="0">
                <a:latin typeface="Tahoma"/>
                <a:cs typeface="Tahoma"/>
              </a:rPr>
              <a:t>a</a:t>
            </a:r>
            <a:r>
              <a:rPr lang="en-US" b="1" spc="-25" dirty="0">
                <a:latin typeface="Tahoma"/>
                <a:cs typeface="Tahoma"/>
              </a:rPr>
              <a:t> </a:t>
            </a:r>
            <a:r>
              <a:rPr lang="en-US" b="1" spc="5" dirty="0">
                <a:latin typeface="Tahoma"/>
                <a:cs typeface="Tahoma"/>
              </a:rPr>
              <a:t>loo</a:t>
            </a:r>
            <a:r>
              <a:rPr lang="en-US" b="1" dirty="0">
                <a:latin typeface="Tahoma"/>
                <a:cs typeface="Tahoma"/>
              </a:rPr>
              <a:t>p</a:t>
            </a:r>
            <a:r>
              <a:rPr lang="en-US" b="1" spc="-60" dirty="0">
                <a:latin typeface="Tahoma"/>
                <a:cs typeface="Tahoma"/>
              </a:rPr>
              <a:t>.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b="1" spc="-114" dirty="0" smtClean="0">
                <a:latin typeface="Tahoma"/>
                <a:cs typeface="Tahoma"/>
              </a:rPr>
              <a:t>The</a:t>
            </a:r>
            <a:r>
              <a:rPr lang="en-US" b="1" spc="-35" dirty="0" smtClean="0">
                <a:latin typeface="Tahoma"/>
                <a:cs typeface="Tahoma"/>
              </a:rPr>
              <a:t> </a:t>
            </a:r>
            <a:r>
              <a:rPr lang="en-US" b="1" spc="-35" dirty="0">
                <a:latin typeface="Tahoma"/>
                <a:cs typeface="Tahoma"/>
              </a:rPr>
              <a:t>continue</a:t>
            </a:r>
            <a:r>
              <a:rPr lang="en-US" b="1" spc="-40" dirty="0">
                <a:latin typeface="Tahoma"/>
                <a:cs typeface="Tahoma"/>
              </a:rPr>
              <a:t> </a:t>
            </a:r>
            <a:r>
              <a:rPr lang="en-US" b="1" spc="-65" dirty="0">
                <a:latin typeface="Tahoma"/>
                <a:cs typeface="Tahoma"/>
              </a:rPr>
              <a:t>statement</a:t>
            </a:r>
            <a:r>
              <a:rPr lang="en-US" b="1" spc="-55" dirty="0">
                <a:latin typeface="Tahoma"/>
                <a:cs typeface="Tahoma"/>
              </a:rPr>
              <a:t> </a:t>
            </a:r>
            <a:r>
              <a:rPr lang="en-US" b="1" spc="-100" dirty="0">
                <a:latin typeface="Tahoma"/>
                <a:cs typeface="Tahoma"/>
              </a:rPr>
              <a:t>"jumps</a:t>
            </a:r>
            <a:r>
              <a:rPr lang="en-US" b="1" spc="-45" dirty="0">
                <a:latin typeface="Tahoma"/>
                <a:cs typeface="Tahoma"/>
              </a:rPr>
              <a:t> </a:t>
            </a:r>
            <a:r>
              <a:rPr lang="en-US" b="1" spc="-75" dirty="0">
                <a:latin typeface="Tahoma"/>
                <a:cs typeface="Tahoma"/>
              </a:rPr>
              <a:t>over"</a:t>
            </a:r>
            <a:r>
              <a:rPr lang="en-US" b="1" spc="-20" dirty="0">
                <a:latin typeface="Tahoma"/>
                <a:cs typeface="Tahoma"/>
              </a:rPr>
              <a:t> </a:t>
            </a:r>
            <a:r>
              <a:rPr lang="en-US" b="1" spc="10" dirty="0">
                <a:latin typeface="Tahoma"/>
                <a:cs typeface="Tahoma"/>
              </a:rPr>
              <a:t>one</a:t>
            </a:r>
            <a:r>
              <a:rPr lang="en-US" b="1" spc="-35" dirty="0">
                <a:latin typeface="Tahoma"/>
                <a:cs typeface="Tahoma"/>
              </a:rPr>
              <a:t> </a:t>
            </a:r>
            <a:r>
              <a:rPr lang="en-US" b="1" spc="-80" dirty="0">
                <a:latin typeface="Tahoma"/>
                <a:cs typeface="Tahoma"/>
              </a:rPr>
              <a:t>iteration</a:t>
            </a:r>
            <a:r>
              <a:rPr lang="en-US" b="1" spc="-35" dirty="0">
                <a:latin typeface="Tahoma"/>
                <a:cs typeface="Tahoma"/>
              </a:rPr>
              <a:t> </a:t>
            </a:r>
            <a:r>
              <a:rPr lang="en-US" b="1" spc="-95" dirty="0">
                <a:latin typeface="Tahoma"/>
                <a:cs typeface="Tahoma"/>
              </a:rPr>
              <a:t>in</a:t>
            </a:r>
            <a:r>
              <a:rPr lang="en-US" b="1" spc="-20" dirty="0">
                <a:latin typeface="Tahoma"/>
                <a:cs typeface="Tahoma"/>
              </a:rPr>
              <a:t> </a:t>
            </a:r>
            <a:r>
              <a:rPr lang="en-US" b="1" spc="-70" dirty="0">
                <a:latin typeface="Tahoma"/>
                <a:cs typeface="Tahoma"/>
              </a:rPr>
              <a:t>the</a:t>
            </a:r>
            <a:r>
              <a:rPr lang="en-US" b="1" spc="-35" dirty="0">
                <a:latin typeface="Tahoma"/>
                <a:cs typeface="Tahoma"/>
              </a:rPr>
              <a:t> </a:t>
            </a:r>
            <a:r>
              <a:rPr lang="en-US" b="1" spc="-10" dirty="0">
                <a:latin typeface="Tahoma"/>
                <a:cs typeface="Tahoma"/>
              </a:rPr>
              <a:t>loop.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b="1" spc="-20" dirty="0" smtClean="0">
                <a:latin typeface="Tahoma"/>
                <a:cs typeface="Tahoma"/>
              </a:rPr>
              <a:t>Example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b="1" spc="-130" dirty="0" smtClean="0">
                <a:solidFill>
                  <a:srgbClr val="FF0000"/>
                </a:solidFill>
                <a:latin typeface="Tahoma"/>
                <a:cs typeface="Tahoma"/>
              </a:rPr>
              <a:t>fo</a:t>
            </a:r>
            <a:r>
              <a:rPr lang="en-US" b="1" spc="-105" dirty="0" smtClean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lang="en-US" b="1" spc="-4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00" dirty="0">
                <a:solidFill>
                  <a:srgbClr val="FF0000"/>
                </a:solidFill>
                <a:latin typeface="Tahoma"/>
                <a:cs typeface="Tahoma"/>
              </a:rPr>
              <a:t>(le</a:t>
            </a:r>
            <a:r>
              <a:rPr lang="en-US" b="1" spc="-9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lang="en-US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9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lang="en-US" b="1" spc="-105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&lt;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70" dirty="0">
                <a:solidFill>
                  <a:srgbClr val="FF0000"/>
                </a:solidFill>
                <a:latin typeface="Tahoma"/>
                <a:cs typeface="Tahoma"/>
              </a:rPr>
              <a:t>10</a:t>
            </a:r>
            <a:r>
              <a:rPr lang="en-US" b="1" spc="-95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20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365" dirty="0">
                <a:solidFill>
                  <a:srgbClr val="FF0000"/>
                </a:solidFill>
                <a:latin typeface="Tahoma"/>
                <a:cs typeface="Tahoma"/>
              </a:rPr>
              <a:t>++</a:t>
            </a:r>
            <a:r>
              <a:rPr lang="en-US" b="1" spc="-2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509" dirty="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endParaRPr lang="en-US" dirty="0">
              <a:latin typeface="Tahoma"/>
              <a:cs typeface="Tahoma"/>
            </a:endParaRPr>
          </a:p>
          <a:p>
            <a:pPr marL="253365" indent="0">
              <a:lnSpc>
                <a:spcPct val="100000"/>
              </a:lnSpc>
              <a:buNone/>
            </a:pPr>
            <a:r>
              <a:rPr lang="en-US" b="1" spc="-150" dirty="0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3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400" dirty="0">
                <a:solidFill>
                  <a:srgbClr val="FF0000"/>
                </a:solidFill>
                <a:latin typeface="Tahoma"/>
                <a:cs typeface="Tahoma"/>
              </a:rPr>
              <a:t>==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lang="en-US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65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lang="en-US" b="1" spc="-114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509" dirty="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r>
              <a:rPr lang="en-US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5" dirty="0">
                <a:solidFill>
                  <a:srgbClr val="FF0000"/>
                </a:solidFill>
                <a:latin typeface="Tahoma"/>
                <a:cs typeface="Tahoma"/>
              </a:rPr>
              <a:t>break</a:t>
            </a:r>
            <a:r>
              <a:rPr lang="en-US" b="1" spc="-20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509" dirty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endParaRPr lang="en-US" dirty="0">
              <a:latin typeface="Tahoma"/>
              <a:cs typeface="Tahoma"/>
            </a:endParaRPr>
          </a:p>
          <a:p>
            <a:pPr marL="253365" indent="0">
              <a:lnSpc>
                <a:spcPct val="100000"/>
              </a:lnSpc>
              <a:buNone/>
            </a:pPr>
            <a:r>
              <a:rPr lang="en-US" b="1" spc="-105" dirty="0">
                <a:solidFill>
                  <a:srgbClr val="FF0000"/>
                </a:solidFill>
                <a:latin typeface="Tahoma"/>
                <a:cs typeface="Tahoma"/>
              </a:rPr>
              <a:t>text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40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45" dirty="0">
                <a:solidFill>
                  <a:srgbClr val="FF0000"/>
                </a:solidFill>
                <a:latin typeface="Tahoma"/>
                <a:cs typeface="Tahoma"/>
              </a:rPr>
              <a:t>"The</a:t>
            </a:r>
            <a:r>
              <a:rPr lang="en-US" b="1" spc="-50" dirty="0">
                <a:solidFill>
                  <a:srgbClr val="FF0000"/>
                </a:solidFill>
                <a:latin typeface="Tahoma"/>
                <a:cs typeface="Tahoma"/>
              </a:rPr>
              <a:t> numbe</a:t>
            </a:r>
            <a:r>
              <a:rPr lang="en-US" b="1" spc="-3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25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lang="en-US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235" dirty="0">
                <a:solidFill>
                  <a:srgbClr val="FF0000"/>
                </a:solidFill>
                <a:latin typeface="Tahoma"/>
                <a:cs typeface="Tahoma"/>
              </a:rPr>
              <a:t>"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15" dirty="0">
                <a:solidFill>
                  <a:srgbClr val="FF0000"/>
                </a:solidFill>
                <a:latin typeface="Tahoma"/>
                <a:cs typeface="Tahoma"/>
              </a:rPr>
              <a:t>"&lt;</a:t>
            </a:r>
            <a:r>
              <a:rPr lang="en-US" b="1" spc="-100" dirty="0" err="1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lang="en-US" b="1" spc="-65" dirty="0" err="1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lang="en-US" b="1" spc="-265" dirty="0">
                <a:solidFill>
                  <a:srgbClr val="FF0000"/>
                </a:solidFill>
                <a:latin typeface="Tahoma"/>
                <a:cs typeface="Tahoma"/>
              </a:rPr>
              <a:t>&gt;";</a:t>
            </a:r>
            <a:endParaRPr lang="en-US" dirty="0">
              <a:latin typeface="Tahoma"/>
              <a:cs typeface="Tahoma"/>
            </a:endParaRPr>
          </a:p>
          <a:p>
            <a:pPr marL="127000" indent="0">
              <a:lnSpc>
                <a:spcPct val="100000"/>
              </a:lnSpc>
              <a:buNone/>
            </a:pPr>
            <a:r>
              <a:rPr lang="en-US" b="1" spc="-509" dirty="0" smtClean="0">
                <a:solidFill>
                  <a:srgbClr val="FF0000"/>
                </a:solidFill>
                <a:latin typeface="Tahoma"/>
                <a:cs typeface="Tahoma"/>
              </a:rPr>
              <a:t>                }</a:t>
            </a:r>
            <a:endParaRPr lang="en-US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sz="3600" dirty="0">
              <a:latin typeface="Tahoma"/>
              <a:cs typeface="Tahoma"/>
            </a:endParaRPr>
          </a:p>
          <a:p>
            <a:pPr marL="481965" marR="4177029" indent="-469900">
              <a:lnSpc>
                <a:spcPct val="100000"/>
              </a:lnSpc>
              <a:spcBef>
                <a:spcPts val="1510"/>
              </a:spcBef>
              <a:tabLst>
                <a:tab pos="354965" algn="l"/>
              </a:tabLst>
            </a:pPr>
            <a:r>
              <a:rPr lang="en-US" b="1" spc="-120" dirty="0" smtClean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lang="en-US" b="1" spc="-4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95" dirty="0">
                <a:solidFill>
                  <a:srgbClr val="FF0000"/>
                </a:solidFill>
                <a:latin typeface="Tahoma"/>
                <a:cs typeface="Tahoma"/>
              </a:rPr>
              <a:t>(let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lang="en-US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9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lang="en-US" b="1" spc="-105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&lt;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75" dirty="0">
                <a:solidFill>
                  <a:srgbClr val="FF0000"/>
                </a:solidFill>
                <a:latin typeface="Tahoma"/>
                <a:cs typeface="Tahoma"/>
              </a:rPr>
              <a:t>10</a:t>
            </a:r>
            <a:r>
              <a:rPr lang="en-US" b="1" spc="-95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365" dirty="0">
                <a:solidFill>
                  <a:srgbClr val="FF0000"/>
                </a:solidFill>
                <a:latin typeface="Tahoma"/>
                <a:cs typeface="Tahoma"/>
              </a:rPr>
              <a:t>++</a:t>
            </a:r>
            <a:r>
              <a:rPr lang="en-US" b="1" spc="-2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30" dirty="0">
                <a:solidFill>
                  <a:srgbClr val="FF0000"/>
                </a:solidFill>
                <a:latin typeface="Tahoma"/>
                <a:cs typeface="Tahoma"/>
              </a:rPr>
              <a:t>{  </a:t>
            </a:r>
            <a:r>
              <a:rPr lang="en-US" b="1" spc="-150" dirty="0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3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400" dirty="0">
                <a:solidFill>
                  <a:srgbClr val="FF0000"/>
                </a:solidFill>
                <a:latin typeface="Tahoma"/>
                <a:cs typeface="Tahoma"/>
              </a:rPr>
              <a:t>==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lang="en-US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65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lang="en-US" b="1" spc="-114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509" dirty="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r>
              <a:rPr lang="en-US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50" dirty="0">
                <a:solidFill>
                  <a:srgbClr val="FF0000"/>
                </a:solidFill>
                <a:latin typeface="Tahoma"/>
                <a:cs typeface="Tahoma"/>
              </a:rPr>
              <a:t>continue</a:t>
            </a:r>
            <a:r>
              <a:rPr lang="en-US" b="1" spc="-30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  <a:r>
              <a:rPr lang="en-US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509" dirty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endParaRPr lang="en-US" dirty="0">
              <a:latin typeface="Tahoma"/>
              <a:cs typeface="Tahoma"/>
            </a:endParaRPr>
          </a:p>
          <a:p>
            <a:pPr marL="253365" indent="0">
              <a:lnSpc>
                <a:spcPct val="100000"/>
              </a:lnSpc>
              <a:buNone/>
            </a:pPr>
            <a:r>
              <a:rPr lang="en-US" b="1" spc="-105" dirty="0" smtClean="0">
                <a:solidFill>
                  <a:srgbClr val="FF0000"/>
                </a:solidFill>
                <a:latin typeface="Tahoma"/>
                <a:cs typeface="Tahoma"/>
              </a:rPr>
              <a:t>    text</a:t>
            </a:r>
            <a:r>
              <a:rPr lang="en-US" b="1" spc="-2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40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45" dirty="0">
                <a:solidFill>
                  <a:srgbClr val="FF0000"/>
                </a:solidFill>
                <a:latin typeface="Tahoma"/>
                <a:cs typeface="Tahoma"/>
              </a:rPr>
              <a:t>"The</a:t>
            </a:r>
            <a:r>
              <a:rPr lang="en-US" b="1" spc="-50" dirty="0">
                <a:solidFill>
                  <a:srgbClr val="FF0000"/>
                </a:solidFill>
                <a:latin typeface="Tahoma"/>
                <a:cs typeface="Tahoma"/>
              </a:rPr>
              <a:t> numbe</a:t>
            </a:r>
            <a:r>
              <a:rPr lang="en-US" b="1" spc="-3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25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lang="en-US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235" dirty="0">
                <a:solidFill>
                  <a:srgbClr val="FF0000"/>
                </a:solidFill>
                <a:latin typeface="Tahoma"/>
                <a:cs typeface="Tahoma"/>
              </a:rPr>
              <a:t>"</a:t>
            </a:r>
            <a:r>
              <a:rPr lang="en-US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114" dirty="0" err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lang="en-US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9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lang="en-US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b="1" spc="-315" dirty="0">
                <a:solidFill>
                  <a:srgbClr val="FF0000"/>
                </a:solidFill>
                <a:latin typeface="Tahoma"/>
                <a:cs typeface="Tahoma"/>
              </a:rPr>
              <a:t>"&lt;</a:t>
            </a:r>
            <a:r>
              <a:rPr lang="en-US" b="1" spc="-100" dirty="0" err="1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lang="en-US" b="1" spc="-65" dirty="0" err="1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lang="en-US" b="1" spc="-265" dirty="0">
                <a:solidFill>
                  <a:srgbClr val="FF0000"/>
                </a:solidFill>
                <a:latin typeface="Tahoma"/>
                <a:cs typeface="Tahoma"/>
              </a:rPr>
              <a:t>&gt;";</a:t>
            </a:r>
            <a:endParaRPr lang="en-US" dirty="0">
              <a:latin typeface="Tahoma"/>
              <a:cs typeface="Tahoma"/>
            </a:endParaRPr>
          </a:p>
          <a:p>
            <a:pPr marL="127000" indent="0">
              <a:lnSpc>
                <a:spcPct val="100000"/>
              </a:lnSpc>
              <a:buNone/>
            </a:pPr>
            <a:r>
              <a:rPr lang="en-US" b="1" spc="-509" dirty="0" smtClean="0">
                <a:solidFill>
                  <a:srgbClr val="FF0000"/>
                </a:solidFill>
                <a:latin typeface="Tahoma"/>
                <a:cs typeface="Tahoma"/>
              </a:rPr>
              <a:t>   }</a:t>
            </a:r>
            <a:endParaRPr lang="en-US" dirty="0">
              <a:latin typeface="Tahoma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453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Collection of multiple values in a single variable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Values can be added dynamically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10363200" cy="2308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 colors=[“</a:t>
            </a: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blue”,”yellow”,”green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”];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Colors[0]  is blue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Colors [2] is green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Length of this array is 3 (</a:t>
            </a:r>
            <a:r>
              <a:rPr lang="en-US" altLang="zh-CN" sz="2400" b="1" i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colors.length</a:t>
            </a: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2071077" y="4777154"/>
            <a:ext cx="7721600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Colors[5]=“pink”;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Colors[3] and colors[4] will be undefined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</a:rPr>
              <a:t>Length of this array is 6 </a:t>
            </a:r>
          </a:p>
        </p:txBody>
      </p:sp>
    </p:spTree>
    <p:extLst>
      <p:ext uri="{BB962C8B-B14F-4D97-AF65-F5344CB8AC3E}">
        <p14:creationId xmlns:p14="http://schemas.microsoft.com/office/powerpoint/2010/main" val="2652775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r>
              <a:rPr lang="en-US" dirty="0" err="1"/>
              <a:t>const</a:t>
            </a:r>
            <a:r>
              <a:rPr lang="en-US" dirty="0"/>
              <a:t> cars = [</a:t>
            </a:r>
            <a:br>
              <a:rPr lang="en-US" dirty="0"/>
            </a:br>
            <a:r>
              <a:rPr lang="en-US" dirty="0"/>
              <a:t>  "Saab",</a:t>
            </a:r>
            <a:br>
              <a:rPr lang="en-US" dirty="0"/>
            </a:br>
            <a:r>
              <a:rPr lang="en-US" dirty="0"/>
              <a:t>  "Volvo",</a:t>
            </a:r>
            <a:br>
              <a:rPr lang="en-US" dirty="0"/>
            </a:br>
            <a:r>
              <a:rPr lang="en-US" dirty="0"/>
              <a:t>  "BMW"</a:t>
            </a:r>
            <a:br>
              <a:rPr lang="en-US" dirty="0"/>
            </a:br>
            <a:r>
              <a:rPr lang="en-US" dirty="0" smtClean="0"/>
              <a:t>];</a:t>
            </a:r>
          </a:p>
          <a:p>
            <a:r>
              <a:rPr lang="en-US" dirty="0" err="1"/>
              <a:t>const</a:t>
            </a:r>
            <a:r>
              <a:rPr lang="en-US" dirty="0"/>
              <a:t> cars = [];</a:t>
            </a:r>
            <a:br>
              <a:rPr lang="en-US" dirty="0"/>
            </a:br>
            <a:r>
              <a:rPr lang="en-US" dirty="0"/>
              <a:t>cars[0]= "Saab";</a:t>
            </a:r>
            <a:br>
              <a:rPr lang="en-US" dirty="0"/>
            </a:br>
            <a:r>
              <a:rPr lang="en-US" dirty="0"/>
              <a:t>cars[1]= "Volvo";</a:t>
            </a:r>
            <a:br>
              <a:rPr lang="en-US" dirty="0"/>
            </a:br>
            <a:r>
              <a:rPr lang="en-US" dirty="0"/>
              <a:t>cars[2]= "BMW</a:t>
            </a:r>
            <a:r>
              <a:rPr lang="en-US" dirty="0" smtClean="0"/>
              <a:t>";</a:t>
            </a:r>
          </a:p>
          <a:p>
            <a:r>
              <a:rPr lang="en-US" dirty="0" err="1"/>
              <a:t>const</a:t>
            </a:r>
            <a:r>
              <a:rPr lang="en-US" dirty="0"/>
              <a:t> cars = new Array("Saab", "Volvo", "BMW");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004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96112"/>
          </a:xfrm>
        </p:spPr>
        <p:txBody>
          <a:bodyPr/>
          <a:lstStyle/>
          <a:p>
            <a:r>
              <a:rPr lang="en-IN" spc="-120" dirty="0"/>
              <a:t>Function</a:t>
            </a:r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392508" cy="3722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5"/>
              </a:spcBef>
            </a:pPr>
            <a:r>
              <a:rPr sz="2400" b="1" spc="-6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400" b="1" spc="-170" dirty="0">
                <a:solidFill>
                  <a:srgbClr val="404040"/>
                </a:solidFill>
                <a:cs typeface="Tahoma"/>
              </a:rPr>
              <a:t>To</a:t>
            </a:r>
            <a:r>
              <a:rPr sz="2400" b="1" spc="-16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40" dirty="0">
                <a:solidFill>
                  <a:srgbClr val="404040"/>
                </a:solidFill>
                <a:cs typeface="Tahoma"/>
              </a:rPr>
              <a:t>keep </a:t>
            </a:r>
            <a:r>
              <a:rPr sz="2400" b="1" spc="-80" dirty="0">
                <a:solidFill>
                  <a:srgbClr val="404040"/>
                </a:solidFill>
                <a:cs typeface="Tahoma"/>
              </a:rPr>
              <a:t>the</a:t>
            </a:r>
            <a:r>
              <a:rPr sz="2400" b="1" spc="-7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90" dirty="0">
                <a:solidFill>
                  <a:srgbClr val="404040"/>
                </a:solidFill>
                <a:cs typeface="Tahoma"/>
              </a:rPr>
              <a:t>browser</a:t>
            </a:r>
            <a:r>
              <a:rPr sz="2400" b="1" spc="-8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10" dirty="0">
                <a:solidFill>
                  <a:srgbClr val="404040"/>
                </a:solidFill>
                <a:cs typeface="Tahoma"/>
              </a:rPr>
              <a:t>from</a:t>
            </a:r>
            <a:r>
              <a:rPr sz="2400" b="1" spc="-10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25" dirty="0">
                <a:solidFill>
                  <a:srgbClr val="404040"/>
                </a:solidFill>
                <a:cs typeface="Tahoma"/>
              </a:rPr>
              <a:t>executing </a:t>
            </a:r>
            <a:r>
              <a:rPr sz="2400" b="1" spc="125" dirty="0">
                <a:solidFill>
                  <a:srgbClr val="404040"/>
                </a:solidFill>
                <a:cs typeface="Tahoma"/>
              </a:rPr>
              <a:t>a </a:t>
            </a:r>
            <a:r>
              <a:rPr sz="2400" b="1" spc="-75" dirty="0">
                <a:solidFill>
                  <a:srgbClr val="404040"/>
                </a:solidFill>
                <a:cs typeface="Tahoma"/>
              </a:rPr>
              <a:t>script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65" dirty="0">
                <a:solidFill>
                  <a:srgbClr val="404040"/>
                </a:solidFill>
                <a:cs typeface="Tahoma"/>
              </a:rPr>
              <a:t>when </a:t>
            </a:r>
            <a:r>
              <a:rPr sz="2400" b="1" spc="-80" dirty="0">
                <a:solidFill>
                  <a:srgbClr val="404040"/>
                </a:solidFill>
                <a:cs typeface="Tahoma"/>
              </a:rPr>
              <a:t>the</a:t>
            </a:r>
            <a:r>
              <a:rPr sz="2400" b="1" spc="42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80" dirty="0">
                <a:solidFill>
                  <a:srgbClr val="404040"/>
                </a:solidFill>
                <a:cs typeface="Tahoma"/>
              </a:rPr>
              <a:t>page </a:t>
            </a:r>
            <a:r>
              <a:rPr sz="2400" b="1" spc="-25" dirty="0">
                <a:solidFill>
                  <a:srgbClr val="404040"/>
                </a:solidFill>
                <a:cs typeface="Tahoma"/>
              </a:rPr>
              <a:t>loads, </a:t>
            </a:r>
            <a:r>
              <a:rPr sz="2400" b="1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0" dirty="0">
                <a:solidFill>
                  <a:srgbClr val="404040"/>
                </a:solidFill>
                <a:cs typeface="Tahoma"/>
              </a:rPr>
              <a:t>you</a:t>
            </a:r>
            <a:r>
              <a:rPr sz="2400" b="1" spc="-4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85" dirty="0">
                <a:solidFill>
                  <a:srgbClr val="404040"/>
                </a:solidFill>
                <a:cs typeface="Tahoma"/>
              </a:rPr>
              <a:t>can</a:t>
            </a:r>
            <a:r>
              <a:rPr sz="2400" b="1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85" dirty="0">
                <a:solidFill>
                  <a:srgbClr val="404040"/>
                </a:solidFill>
                <a:cs typeface="Tahoma"/>
              </a:rPr>
              <a:t>put</a:t>
            </a:r>
            <a:r>
              <a:rPr sz="2400" b="1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65" dirty="0">
                <a:solidFill>
                  <a:srgbClr val="404040"/>
                </a:solidFill>
                <a:cs typeface="Tahoma"/>
              </a:rPr>
              <a:t>your</a:t>
            </a:r>
            <a:r>
              <a:rPr sz="2400" b="1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75" dirty="0">
                <a:solidFill>
                  <a:srgbClr val="404040"/>
                </a:solidFill>
                <a:cs typeface="Tahoma"/>
              </a:rPr>
              <a:t>script</a:t>
            </a:r>
            <a:r>
              <a:rPr sz="2400" b="1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00" dirty="0">
                <a:solidFill>
                  <a:srgbClr val="404040"/>
                </a:solidFill>
                <a:cs typeface="Tahoma"/>
              </a:rPr>
              <a:t>into</a:t>
            </a:r>
            <a:r>
              <a:rPr sz="2400" b="1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125" dirty="0">
                <a:solidFill>
                  <a:srgbClr val="404040"/>
                </a:solidFill>
                <a:cs typeface="Tahoma"/>
              </a:rPr>
              <a:t>a</a:t>
            </a:r>
            <a:r>
              <a:rPr sz="2400" b="1" spc="-2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function.</a:t>
            </a:r>
            <a:endParaRPr sz="2400" b="1" dirty="0"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</a:pPr>
            <a:r>
              <a:rPr sz="2400" b="1" spc="-6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400" b="1" spc="110" dirty="0">
                <a:solidFill>
                  <a:srgbClr val="404040"/>
                </a:solidFill>
                <a:cs typeface="Tahoma"/>
              </a:rPr>
              <a:t>A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function </a:t>
            </a:r>
            <a:r>
              <a:rPr sz="2400" b="1" spc="-40" dirty="0">
                <a:solidFill>
                  <a:srgbClr val="404040"/>
                </a:solidFill>
                <a:cs typeface="Tahoma"/>
              </a:rPr>
              <a:t>contains </a:t>
            </a:r>
            <a:r>
              <a:rPr sz="2400" b="1" spc="100" dirty="0">
                <a:solidFill>
                  <a:srgbClr val="404040"/>
                </a:solidFill>
                <a:cs typeface="Tahoma"/>
              </a:rPr>
              <a:t>code </a:t>
            </a:r>
            <a:r>
              <a:rPr sz="2400" b="1" spc="-110" dirty="0">
                <a:solidFill>
                  <a:srgbClr val="404040"/>
                </a:solidFill>
                <a:cs typeface="Tahoma"/>
              </a:rPr>
              <a:t>that</a:t>
            </a:r>
            <a:r>
              <a:rPr sz="2400" b="1" spc="-10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40" dirty="0">
                <a:solidFill>
                  <a:srgbClr val="404040"/>
                </a:solidFill>
                <a:cs typeface="Tahoma"/>
              </a:rPr>
              <a:t>will</a:t>
            </a:r>
            <a:r>
              <a:rPr sz="2400" b="1" spc="-13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70" dirty="0">
                <a:solidFill>
                  <a:srgbClr val="404040"/>
                </a:solidFill>
                <a:cs typeface="Tahoma"/>
              </a:rPr>
              <a:t>be </a:t>
            </a:r>
            <a:r>
              <a:rPr sz="2400" b="1" spc="15" dirty="0">
                <a:solidFill>
                  <a:srgbClr val="404040"/>
                </a:solidFill>
                <a:cs typeface="Tahoma"/>
              </a:rPr>
              <a:t>executed </a:t>
            </a:r>
            <a:r>
              <a:rPr sz="2400" b="1" spc="30" dirty="0">
                <a:solidFill>
                  <a:srgbClr val="404040"/>
                </a:solidFill>
                <a:cs typeface="Tahoma"/>
              </a:rPr>
              <a:t>by </a:t>
            </a:r>
            <a:r>
              <a:rPr sz="2400" b="1" spc="20" dirty="0">
                <a:solidFill>
                  <a:srgbClr val="404040"/>
                </a:solidFill>
                <a:cs typeface="Tahoma"/>
              </a:rPr>
              <a:t>an </a:t>
            </a:r>
            <a:r>
              <a:rPr sz="2400" b="1" spc="-35" dirty="0">
                <a:solidFill>
                  <a:srgbClr val="404040"/>
                </a:solidFill>
                <a:cs typeface="Tahoma"/>
              </a:rPr>
              <a:t>event </a:t>
            </a:r>
            <a:r>
              <a:rPr sz="2400" b="1" spc="-90" dirty="0">
                <a:solidFill>
                  <a:srgbClr val="404040"/>
                </a:solidFill>
                <a:cs typeface="Tahoma"/>
              </a:rPr>
              <a:t>or </a:t>
            </a:r>
            <a:r>
              <a:rPr sz="2400" b="1" spc="30" dirty="0">
                <a:solidFill>
                  <a:srgbClr val="404040"/>
                </a:solidFill>
                <a:cs typeface="Tahoma"/>
              </a:rPr>
              <a:t>by </a:t>
            </a:r>
            <a:r>
              <a:rPr sz="2400" b="1" spc="125" dirty="0">
                <a:solidFill>
                  <a:srgbClr val="404040"/>
                </a:solidFill>
                <a:cs typeface="Tahoma"/>
              </a:rPr>
              <a:t>a </a:t>
            </a:r>
            <a:r>
              <a:rPr sz="2400" b="1" spc="13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20" dirty="0">
                <a:solidFill>
                  <a:srgbClr val="404040"/>
                </a:solidFill>
                <a:cs typeface="Tahoma"/>
              </a:rPr>
              <a:t>call</a:t>
            </a:r>
            <a:r>
              <a:rPr sz="2400" b="1" spc="-4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95" dirty="0">
                <a:solidFill>
                  <a:srgbClr val="404040"/>
                </a:solidFill>
                <a:cs typeface="Tahoma"/>
              </a:rPr>
              <a:t>to</a:t>
            </a:r>
            <a:r>
              <a:rPr sz="2400" b="1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75" dirty="0">
                <a:solidFill>
                  <a:srgbClr val="404040"/>
                </a:solidFill>
                <a:cs typeface="Tahoma"/>
              </a:rPr>
              <a:t>the</a:t>
            </a:r>
            <a:r>
              <a:rPr sz="2400" b="1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function.</a:t>
            </a:r>
            <a:endParaRPr sz="2400" b="1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spc="38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400" b="1" spc="-50" dirty="0">
                <a:solidFill>
                  <a:srgbClr val="404040"/>
                </a:solidFill>
                <a:cs typeface="Tahoma"/>
              </a:rPr>
              <a:t>You</a:t>
            </a:r>
            <a:r>
              <a:rPr sz="2400" b="1" spc="1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35" dirty="0">
                <a:solidFill>
                  <a:srgbClr val="404040"/>
                </a:solidFill>
                <a:cs typeface="Tahoma"/>
              </a:rPr>
              <a:t>may</a:t>
            </a:r>
            <a:r>
              <a:rPr sz="2400" b="1" spc="1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20" dirty="0">
                <a:solidFill>
                  <a:srgbClr val="404040"/>
                </a:solidFill>
                <a:cs typeface="Tahoma"/>
              </a:rPr>
              <a:t>call</a:t>
            </a:r>
            <a:r>
              <a:rPr sz="2400" b="1" spc="2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125" dirty="0">
                <a:solidFill>
                  <a:srgbClr val="404040"/>
                </a:solidFill>
                <a:cs typeface="Tahoma"/>
              </a:rPr>
              <a:t>a</a:t>
            </a:r>
            <a:r>
              <a:rPr sz="2400" b="1" spc="1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function</a:t>
            </a:r>
            <a:r>
              <a:rPr sz="2400" b="1" spc="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10" dirty="0">
                <a:solidFill>
                  <a:srgbClr val="404040"/>
                </a:solidFill>
                <a:cs typeface="Tahoma"/>
              </a:rPr>
              <a:t>from</a:t>
            </a:r>
            <a:r>
              <a:rPr sz="2400" b="1" spc="2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35" dirty="0">
                <a:solidFill>
                  <a:srgbClr val="404040"/>
                </a:solidFill>
                <a:cs typeface="Tahoma"/>
              </a:rPr>
              <a:t>anywhere</a:t>
            </a:r>
            <a:r>
              <a:rPr sz="2400" b="1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35" dirty="0">
                <a:solidFill>
                  <a:srgbClr val="404040"/>
                </a:solidFill>
                <a:cs typeface="Tahoma"/>
              </a:rPr>
              <a:t>within</a:t>
            </a:r>
            <a:r>
              <a:rPr sz="2400" b="1" spc="1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125" dirty="0">
                <a:solidFill>
                  <a:srgbClr val="404040"/>
                </a:solidFill>
                <a:cs typeface="Tahoma"/>
              </a:rPr>
              <a:t>a</a:t>
            </a:r>
            <a:r>
              <a:rPr sz="2400" b="1" spc="1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80" dirty="0">
                <a:solidFill>
                  <a:srgbClr val="404040"/>
                </a:solidFill>
                <a:cs typeface="Tahoma"/>
              </a:rPr>
              <a:t>page</a:t>
            </a:r>
            <a:r>
              <a:rPr sz="2400" b="1" spc="2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10" dirty="0">
                <a:solidFill>
                  <a:srgbClr val="404040"/>
                </a:solidFill>
                <a:cs typeface="Tahoma"/>
              </a:rPr>
              <a:t>(or</a:t>
            </a:r>
            <a:r>
              <a:rPr sz="2400" b="1" spc="1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10" dirty="0">
                <a:solidFill>
                  <a:srgbClr val="404040"/>
                </a:solidFill>
                <a:cs typeface="Tahoma"/>
              </a:rPr>
              <a:t>even</a:t>
            </a:r>
            <a:r>
              <a:rPr sz="2400" b="1" spc="2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10" dirty="0">
                <a:solidFill>
                  <a:srgbClr val="404040"/>
                </a:solidFill>
                <a:cs typeface="Tahoma"/>
              </a:rPr>
              <a:t>from</a:t>
            </a:r>
            <a:endParaRPr sz="2400" b="1" dirty="0"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85" dirty="0">
                <a:solidFill>
                  <a:srgbClr val="404040"/>
                </a:solidFill>
                <a:cs typeface="Tahoma"/>
              </a:rPr>
              <a:t>other</a:t>
            </a:r>
            <a:r>
              <a:rPr sz="2400" b="1" spc="-6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35" dirty="0">
                <a:solidFill>
                  <a:srgbClr val="404040"/>
                </a:solidFill>
                <a:cs typeface="Tahoma"/>
              </a:rPr>
              <a:t>pages</a:t>
            </a:r>
            <a:r>
              <a:rPr sz="2400" b="1" spc="-2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70" dirty="0">
                <a:solidFill>
                  <a:srgbClr val="404040"/>
                </a:solidFill>
                <a:cs typeface="Tahoma"/>
              </a:rPr>
              <a:t>if</a:t>
            </a:r>
            <a:r>
              <a:rPr sz="2400" b="1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the</a:t>
            </a:r>
            <a:r>
              <a:rPr sz="2400" b="1" spc="-4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65" dirty="0">
                <a:solidFill>
                  <a:srgbClr val="404040"/>
                </a:solidFill>
                <a:cs typeface="Tahoma"/>
              </a:rPr>
              <a:t>function</a:t>
            </a:r>
            <a:r>
              <a:rPr sz="2400" b="1" spc="-5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40" dirty="0">
                <a:solidFill>
                  <a:srgbClr val="404040"/>
                </a:solidFill>
                <a:cs typeface="Tahoma"/>
              </a:rPr>
              <a:t>is</a:t>
            </a:r>
            <a:r>
              <a:rPr sz="2400" b="1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60" dirty="0">
                <a:solidFill>
                  <a:srgbClr val="404040"/>
                </a:solidFill>
                <a:cs typeface="Tahoma"/>
              </a:rPr>
              <a:t>embedded</a:t>
            </a:r>
            <a:r>
              <a:rPr sz="2400" b="1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05" dirty="0">
                <a:solidFill>
                  <a:srgbClr val="404040"/>
                </a:solidFill>
                <a:cs typeface="Tahoma"/>
              </a:rPr>
              <a:t>in</a:t>
            </a:r>
            <a:r>
              <a:rPr sz="2400" b="1" spc="-4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20" dirty="0">
                <a:solidFill>
                  <a:srgbClr val="404040"/>
                </a:solidFill>
                <a:cs typeface="Tahoma"/>
              </a:rPr>
              <a:t>an</a:t>
            </a:r>
            <a:r>
              <a:rPr sz="2400" b="1" spc="-1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60" dirty="0">
                <a:solidFill>
                  <a:srgbClr val="404040"/>
                </a:solidFill>
                <a:cs typeface="Tahoma"/>
              </a:rPr>
              <a:t>external</a:t>
            </a:r>
            <a:r>
              <a:rPr sz="2400" b="1" spc="-5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45" dirty="0">
                <a:solidFill>
                  <a:srgbClr val="404040"/>
                </a:solidFill>
                <a:cs typeface="Tahoma"/>
              </a:rPr>
              <a:t>.js</a:t>
            </a:r>
            <a:r>
              <a:rPr sz="2400" b="1" spc="-3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00" dirty="0">
                <a:solidFill>
                  <a:srgbClr val="404040"/>
                </a:solidFill>
                <a:cs typeface="Tahoma"/>
              </a:rPr>
              <a:t>file).</a:t>
            </a:r>
            <a:endParaRPr sz="2400" b="1" dirty="0"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5"/>
              </a:spcBef>
            </a:pPr>
            <a:r>
              <a:rPr sz="2400" b="1" spc="-80" dirty="0" smtClean="0">
                <a:solidFill>
                  <a:srgbClr val="404040"/>
                </a:solidFill>
                <a:cs typeface="Tahoma"/>
              </a:rPr>
              <a:t>Functions</a:t>
            </a:r>
            <a:r>
              <a:rPr sz="2400" b="1" spc="-75" dirty="0" smtClean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85" dirty="0">
                <a:solidFill>
                  <a:srgbClr val="404040"/>
                </a:solidFill>
                <a:cs typeface="Tahoma"/>
              </a:rPr>
              <a:t>can </a:t>
            </a:r>
            <a:r>
              <a:rPr sz="2400" b="1" spc="70" dirty="0">
                <a:solidFill>
                  <a:srgbClr val="404040"/>
                </a:solidFill>
                <a:cs typeface="Tahoma"/>
              </a:rPr>
              <a:t>be</a:t>
            </a:r>
            <a:r>
              <a:rPr sz="2400" b="1" spc="7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20" dirty="0">
                <a:solidFill>
                  <a:srgbClr val="404040"/>
                </a:solidFill>
                <a:cs typeface="Tahoma"/>
              </a:rPr>
              <a:t>defined</a:t>
            </a:r>
            <a:r>
              <a:rPr sz="2400" b="1" spc="-1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55" dirty="0">
                <a:solidFill>
                  <a:srgbClr val="404040"/>
                </a:solidFill>
                <a:cs typeface="Tahoma"/>
              </a:rPr>
              <a:t>both</a:t>
            </a:r>
            <a:r>
              <a:rPr sz="2400" b="1" spc="-5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10" dirty="0">
                <a:solidFill>
                  <a:srgbClr val="404040"/>
                </a:solidFill>
                <a:cs typeface="Tahoma"/>
              </a:rPr>
              <a:t>in</a:t>
            </a:r>
            <a:r>
              <a:rPr sz="2400" b="1" spc="-10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75" dirty="0">
                <a:solidFill>
                  <a:srgbClr val="404040"/>
                </a:solidFill>
                <a:cs typeface="Tahoma"/>
              </a:rPr>
              <a:t>the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30" dirty="0">
                <a:solidFill>
                  <a:srgbClr val="404040"/>
                </a:solidFill>
                <a:cs typeface="Tahoma"/>
              </a:rPr>
              <a:t>and</a:t>
            </a:r>
            <a:r>
              <a:rPr sz="2400" b="1" spc="3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05" dirty="0">
                <a:solidFill>
                  <a:srgbClr val="404040"/>
                </a:solidFill>
                <a:cs typeface="Tahoma"/>
              </a:rPr>
              <a:t>in</a:t>
            </a:r>
            <a:r>
              <a:rPr sz="2400" b="1" spc="-10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75" dirty="0">
                <a:solidFill>
                  <a:srgbClr val="404040"/>
                </a:solidFill>
                <a:cs typeface="Tahoma"/>
              </a:rPr>
              <a:t>the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40" dirty="0">
                <a:solidFill>
                  <a:srgbClr val="404040"/>
                </a:solidFill>
                <a:cs typeface="Tahoma"/>
              </a:rPr>
              <a:t>section</a:t>
            </a:r>
            <a:r>
              <a:rPr sz="2400" b="1" spc="-3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80" dirty="0">
                <a:solidFill>
                  <a:srgbClr val="404040"/>
                </a:solidFill>
                <a:cs typeface="Tahoma"/>
              </a:rPr>
              <a:t>of</a:t>
            </a:r>
            <a:r>
              <a:rPr sz="2400" b="1" spc="42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125" dirty="0">
                <a:solidFill>
                  <a:srgbClr val="404040"/>
                </a:solidFill>
                <a:cs typeface="Tahoma"/>
              </a:rPr>
              <a:t>a </a:t>
            </a:r>
            <a:r>
              <a:rPr sz="2400" b="1" spc="13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5" dirty="0">
                <a:solidFill>
                  <a:srgbClr val="404040"/>
                </a:solidFill>
                <a:cs typeface="Tahoma"/>
              </a:rPr>
              <a:t>document. </a:t>
            </a:r>
            <a:r>
              <a:rPr sz="2400" b="1" spc="-60" dirty="0">
                <a:solidFill>
                  <a:srgbClr val="404040"/>
                </a:solidFill>
                <a:cs typeface="Tahoma"/>
              </a:rPr>
              <a:t>However, </a:t>
            </a:r>
            <a:r>
              <a:rPr sz="2400" b="1" spc="-100" dirty="0">
                <a:solidFill>
                  <a:srgbClr val="404040"/>
                </a:solidFill>
                <a:cs typeface="Tahoma"/>
              </a:rPr>
              <a:t>to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assure </a:t>
            </a:r>
            <a:r>
              <a:rPr sz="2400" b="1" spc="-110" dirty="0">
                <a:solidFill>
                  <a:srgbClr val="404040"/>
                </a:solidFill>
                <a:cs typeface="Tahoma"/>
              </a:rPr>
              <a:t>that </a:t>
            </a:r>
            <a:r>
              <a:rPr sz="2400" b="1" spc="125" dirty="0">
                <a:solidFill>
                  <a:srgbClr val="404040"/>
                </a:solidFill>
                <a:cs typeface="Tahoma"/>
              </a:rPr>
              <a:t>a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function </a:t>
            </a:r>
            <a:r>
              <a:rPr sz="2400" b="1" spc="-140" dirty="0">
                <a:solidFill>
                  <a:srgbClr val="404040"/>
                </a:solidFill>
                <a:cs typeface="Tahoma"/>
              </a:rPr>
              <a:t>is </a:t>
            </a:r>
            <a:r>
              <a:rPr sz="2400" b="1" dirty="0">
                <a:solidFill>
                  <a:srgbClr val="404040"/>
                </a:solidFill>
                <a:cs typeface="Tahoma"/>
              </a:rPr>
              <a:t>read/loaded </a:t>
            </a:r>
            <a:r>
              <a:rPr sz="2400" b="1" spc="30" dirty="0">
                <a:solidFill>
                  <a:srgbClr val="404040"/>
                </a:solidFill>
                <a:cs typeface="Tahoma"/>
              </a:rPr>
              <a:t>by </a:t>
            </a:r>
            <a:r>
              <a:rPr sz="2400" b="1" spc="-75" dirty="0">
                <a:solidFill>
                  <a:srgbClr val="404040"/>
                </a:solidFill>
                <a:cs typeface="Tahoma"/>
              </a:rPr>
              <a:t>the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90" dirty="0">
                <a:solidFill>
                  <a:srgbClr val="404040"/>
                </a:solidFill>
                <a:cs typeface="Tahoma"/>
              </a:rPr>
              <a:t>browser </a:t>
            </a:r>
            <a:r>
              <a:rPr sz="2400" b="1" spc="-30" dirty="0">
                <a:solidFill>
                  <a:srgbClr val="404040"/>
                </a:solidFill>
                <a:cs typeface="Tahoma"/>
              </a:rPr>
              <a:t>before </a:t>
            </a:r>
            <a:r>
              <a:rPr sz="2400" b="1" spc="-180" dirty="0">
                <a:solidFill>
                  <a:srgbClr val="404040"/>
                </a:solidFill>
                <a:cs typeface="Tahoma"/>
              </a:rPr>
              <a:t>it</a:t>
            </a:r>
            <a:r>
              <a:rPr sz="2400" b="1" spc="-17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140" dirty="0">
                <a:solidFill>
                  <a:srgbClr val="404040"/>
                </a:solidFill>
                <a:cs typeface="Tahoma"/>
              </a:rPr>
              <a:t>is </a:t>
            </a:r>
            <a:r>
              <a:rPr sz="2400" b="1" spc="20" dirty="0">
                <a:solidFill>
                  <a:srgbClr val="404040"/>
                </a:solidFill>
                <a:cs typeface="Tahoma"/>
              </a:rPr>
              <a:t>called, </a:t>
            </a:r>
            <a:r>
              <a:rPr sz="2400" b="1" spc="-180" dirty="0">
                <a:solidFill>
                  <a:srgbClr val="404040"/>
                </a:solidFill>
                <a:cs typeface="Tahoma"/>
              </a:rPr>
              <a:t>it</a:t>
            </a:r>
            <a:r>
              <a:rPr sz="2400" b="1" spc="-175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20" dirty="0">
                <a:solidFill>
                  <a:srgbClr val="404040"/>
                </a:solidFill>
                <a:cs typeface="Tahoma"/>
              </a:rPr>
              <a:t>could </a:t>
            </a:r>
            <a:r>
              <a:rPr sz="2400" b="1" spc="70" dirty="0">
                <a:solidFill>
                  <a:srgbClr val="404040"/>
                </a:solidFill>
                <a:cs typeface="Tahoma"/>
              </a:rPr>
              <a:t>be </a:t>
            </a:r>
            <a:r>
              <a:rPr sz="2400" b="1" spc="-95" dirty="0">
                <a:solidFill>
                  <a:srgbClr val="404040"/>
                </a:solidFill>
                <a:cs typeface="Tahoma"/>
              </a:rPr>
              <a:t>wise </a:t>
            </a:r>
            <a:r>
              <a:rPr sz="2400" b="1" spc="-100" dirty="0">
                <a:solidFill>
                  <a:srgbClr val="404040"/>
                </a:solidFill>
                <a:cs typeface="Tahoma"/>
              </a:rPr>
              <a:t>to </a:t>
            </a:r>
            <a:r>
              <a:rPr sz="2400" b="1" spc="-85" dirty="0">
                <a:solidFill>
                  <a:srgbClr val="404040"/>
                </a:solidFill>
                <a:cs typeface="Tahoma"/>
              </a:rPr>
              <a:t>put </a:t>
            </a:r>
            <a:r>
              <a:rPr sz="2400" b="1" spc="-80" dirty="0">
                <a:solidFill>
                  <a:srgbClr val="404040"/>
                </a:solidFill>
                <a:cs typeface="Tahoma"/>
              </a:rPr>
              <a:t>functions </a:t>
            </a:r>
            <a:r>
              <a:rPr sz="2400" b="1" spc="-105" dirty="0">
                <a:solidFill>
                  <a:srgbClr val="404040"/>
                </a:solidFill>
                <a:cs typeface="Tahoma"/>
              </a:rPr>
              <a:t>in </a:t>
            </a:r>
            <a:r>
              <a:rPr sz="2400" b="1" spc="-75" dirty="0">
                <a:solidFill>
                  <a:srgbClr val="404040"/>
                </a:solidFill>
                <a:cs typeface="Tahoma"/>
              </a:rPr>
              <a:t>the </a:t>
            </a:r>
            <a:r>
              <a:rPr sz="2400" b="1" spc="-70" dirty="0">
                <a:solidFill>
                  <a:srgbClr val="404040"/>
                </a:solidFill>
                <a:cs typeface="Tahoma"/>
              </a:rPr>
              <a:t> </a:t>
            </a:r>
            <a:r>
              <a:rPr sz="2400" b="1" spc="-30" dirty="0">
                <a:solidFill>
                  <a:srgbClr val="404040"/>
                </a:solidFill>
                <a:cs typeface="Tahoma"/>
              </a:rPr>
              <a:t>section</a:t>
            </a:r>
            <a:endParaRPr sz="2400" b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3708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3412"/>
            <a:ext cx="10972800" cy="1089212"/>
          </a:xfrm>
        </p:spPr>
        <p:txBody>
          <a:bodyPr>
            <a:normAutofit/>
          </a:bodyPr>
          <a:lstStyle/>
          <a:p>
            <a:r>
              <a:rPr lang="en-IN" spc="-120" dirty="0"/>
              <a:t>Function</a:t>
            </a:r>
            <a:r>
              <a:rPr lang="en-IN" spc="-85" dirty="0"/>
              <a:t> </a:t>
            </a:r>
            <a:r>
              <a:rPr lang="en-IN" spc="-145" dirty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478767"/>
          </a:xfrm>
        </p:spPr>
        <p:txBody>
          <a:bodyPr>
            <a:normAutofit/>
          </a:bodyPr>
          <a:lstStyle/>
          <a:p>
            <a:r>
              <a:rPr lang="en-US" dirty="0"/>
              <a:t>The parameters var1, var2, etc. are variables or values passed into the  function.</a:t>
            </a:r>
          </a:p>
          <a:p>
            <a:r>
              <a:rPr lang="en-US" dirty="0" smtClean="0"/>
              <a:t>The </a:t>
            </a:r>
            <a:r>
              <a:rPr lang="en-US" dirty="0"/>
              <a:t>{ and the } defines the start and end of the function.</a:t>
            </a:r>
          </a:p>
          <a:p>
            <a:r>
              <a:rPr lang="en-US" dirty="0" smtClean="0"/>
              <a:t>A </a:t>
            </a:r>
            <a:r>
              <a:rPr lang="en-US" dirty="0"/>
              <a:t>function with no parameters must include the parentheses () after the  function name.</a:t>
            </a:r>
          </a:p>
          <a:p>
            <a:r>
              <a:rPr lang="en-US" dirty="0" smtClean="0"/>
              <a:t>you </a:t>
            </a:r>
            <a:r>
              <a:rPr lang="en-US" dirty="0"/>
              <a:t>must call a function with the exact same as in the function name.</a:t>
            </a:r>
          </a:p>
          <a:p>
            <a:r>
              <a:rPr lang="en-US" dirty="0" smtClean="0"/>
              <a:t>The </a:t>
            </a:r>
            <a:r>
              <a:rPr lang="en-US" dirty="0"/>
              <a:t>return statement is used to specify the value that is returned from </a:t>
            </a:r>
            <a:r>
              <a:rPr lang="en-US" dirty="0" smtClean="0"/>
              <a:t>the function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object 3"/>
          <p:cNvSpPr txBox="1"/>
          <p:nvPr/>
        </p:nvSpPr>
        <p:spPr>
          <a:xfrm>
            <a:off x="3848438" y="5361110"/>
            <a:ext cx="4713605" cy="798830"/>
          </a:xfrm>
          <a:prstGeom prst="rect">
            <a:avLst/>
          </a:prstGeom>
          <a:solidFill>
            <a:srgbClr val="FFFF00"/>
          </a:solidFill>
          <a:ln w="15875">
            <a:solidFill>
              <a:srgbClr val="781F09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5"/>
              </a:spcBef>
            </a:pPr>
            <a:r>
              <a:rPr sz="1800" b="1" spc="-60" dirty="0">
                <a:solidFill>
                  <a:srgbClr val="FF0000"/>
                </a:solidFill>
                <a:latin typeface="Tahoma"/>
                <a:cs typeface="Tahoma"/>
              </a:rPr>
              <a:t>function</a:t>
            </a:r>
            <a:r>
              <a:rPr sz="18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FF0000"/>
                </a:solidFill>
                <a:latin typeface="Tahoma"/>
                <a:cs typeface="Tahoma"/>
              </a:rPr>
              <a:t>functionname(var1,var2,...,varX)</a:t>
            </a:r>
            <a:endParaRPr sz="1800" dirty="0">
              <a:latin typeface="Tahoma"/>
              <a:cs typeface="Tahoma"/>
            </a:endParaRPr>
          </a:p>
          <a:p>
            <a:pPr marL="27305">
              <a:lnSpc>
                <a:spcPct val="100000"/>
              </a:lnSpc>
              <a:spcBef>
                <a:spcPts val="1005"/>
              </a:spcBef>
            </a:pPr>
            <a:r>
              <a:rPr sz="1800" b="1" spc="-509" dirty="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r>
              <a:rPr sz="18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ahoma"/>
                <a:cs typeface="Tahoma"/>
              </a:rPr>
              <a:t>some</a:t>
            </a:r>
            <a:r>
              <a:rPr sz="1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90" dirty="0">
                <a:solidFill>
                  <a:srgbClr val="FF0000"/>
                </a:solidFill>
                <a:latin typeface="Tahoma"/>
                <a:cs typeface="Tahoma"/>
              </a:rPr>
              <a:t>cod</a:t>
            </a:r>
            <a:r>
              <a:rPr sz="1800" b="1" spc="9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8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09" dirty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65932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0306"/>
            <a:ext cx="10972800" cy="1156447"/>
          </a:xfrm>
        </p:spPr>
        <p:txBody>
          <a:bodyPr/>
          <a:lstStyle/>
          <a:p>
            <a:r>
              <a:rPr lang="en-US" dirty="0" smtClean="0"/>
              <a:t>Function Demo</a:t>
            </a:r>
            <a:endParaRPr lang="en-IN" dirty="0"/>
          </a:p>
        </p:txBody>
      </p:sp>
      <p:sp>
        <p:nvSpPr>
          <p:cNvPr id="4" name="object 3"/>
          <p:cNvSpPr txBox="1"/>
          <p:nvPr/>
        </p:nvSpPr>
        <p:spPr>
          <a:xfrm>
            <a:off x="958535" y="1797509"/>
            <a:ext cx="6834553" cy="502445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&lt;html&gt;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&lt;head&gt;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000" b="1" spc="-310" dirty="0">
                <a:solidFill>
                  <a:srgbClr val="404040"/>
                </a:solidFill>
                <a:latin typeface="Tahoma"/>
                <a:cs typeface="Tahoma"/>
              </a:rPr>
              <a:t>&lt;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b="1" spc="-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ipt</a:t>
            </a:r>
            <a:r>
              <a:rPr sz="20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ahoma"/>
                <a:cs typeface="Tahoma"/>
              </a:rPr>
              <a:t>type=</a:t>
            </a: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"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sz="2000" b="1" spc="-200" dirty="0">
                <a:solidFill>
                  <a:srgbClr val="404040"/>
                </a:solidFill>
                <a:latin typeface="Tahoma"/>
                <a:cs typeface="Tahoma"/>
              </a:rPr>
              <a:t>t/</a:t>
            </a:r>
            <a:r>
              <a:rPr sz="2000" b="1" spc="-30" dirty="0">
                <a:solidFill>
                  <a:srgbClr val="404040"/>
                </a:solidFill>
                <a:latin typeface="Tahoma"/>
                <a:cs typeface="Tahoma"/>
              </a:rPr>
              <a:t>jav</a:t>
            </a:r>
            <a:r>
              <a:rPr sz="2000" b="1" spc="55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2000" b="1" spc="4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b="1" spc="-21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ip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b="1" spc="-300" dirty="0">
                <a:solidFill>
                  <a:srgbClr val="404040"/>
                </a:solidFill>
                <a:latin typeface="Tahoma"/>
                <a:cs typeface="Tahoma"/>
              </a:rPr>
              <a:t>"&gt;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b="1" spc="-55" dirty="0">
                <a:solidFill>
                  <a:srgbClr val="FF0000"/>
                </a:solidFill>
                <a:latin typeface="Tahoma"/>
                <a:cs typeface="Tahoma"/>
              </a:rPr>
              <a:t>function</a:t>
            </a:r>
            <a:r>
              <a:rPr sz="20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ahoma"/>
                <a:cs typeface="Tahoma"/>
              </a:rPr>
              <a:t>product(a,b)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spc="-484" dirty="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spc="-2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b="1" spc="-7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b="1" spc="-5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b="1" spc="-16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000" b="1" spc="-11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Tahoma"/>
                <a:cs typeface="Tahoma"/>
              </a:rPr>
              <a:t>a*b;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spc="-484" dirty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&lt;/script&gt;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&lt;/head&gt;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&lt;body&gt;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10000"/>
              </a:lnSpc>
            </a:pP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&lt;script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type="text/javascript"&gt; </a:t>
            </a:r>
            <a:r>
              <a:rPr sz="2000" b="1" spc="-4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FF0000"/>
                </a:solidFill>
                <a:latin typeface="Tahoma"/>
                <a:cs typeface="Tahoma"/>
              </a:rPr>
              <a:t>document.write(product(4,3));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b="1" spc="-155" dirty="0">
                <a:solidFill>
                  <a:srgbClr val="404040"/>
                </a:solidFill>
                <a:latin typeface="Tahoma"/>
                <a:cs typeface="Tahoma"/>
              </a:rPr>
              <a:t>&lt;/script&gt;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&lt;/body&gt;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&lt;/html&gt;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0475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75" dirty="0"/>
              <a:t>Need</a:t>
            </a:r>
            <a:r>
              <a:rPr lang="en-IN" spc="-55" dirty="0"/>
              <a:t> </a:t>
            </a:r>
            <a:r>
              <a:rPr lang="en-IN" spc="-130" dirty="0"/>
              <a:t>of</a:t>
            </a:r>
            <a:r>
              <a:rPr lang="en-IN" spc="-60" dirty="0"/>
              <a:t> </a:t>
            </a:r>
            <a:r>
              <a:rPr lang="en-IN" spc="-65" dirty="0"/>
              <a:t>JavaScript</a:t>
            </a:r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7978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385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35" dirty="0">
                <a:cs typeface="Tahoma"/>
              </a:rPr>
              <a:t>JavaScript </a:t>
            </a:r>
            <a:r>
              <a:rPr sz="2800" spc="-70" dirty="0">
                <a:cs typeface="Tahoma"/>
              </a:rPr>
              <a:t>was</a:t>
            </a:r>
            <a:r>
              <a:rPr sz="2800" spc="-25" dirty="0">
                <a:cs typeface="Tahoma"/>
              </a:rPr>
              <a:t> </a:t>
            </a:r>
            <a:r>
              <a:rPr sz="2800" dirty="0">
                <a:cs typeface="Tahoma"/>
              </a:rPr>
              <a:t>designed</a:t>
            </a:r>
            <a:r>
              <a:rPr sz="2800" spc="-40" dirty="0">
                <a:cs typeface="Tahoma"/>
              </a:rPr>
              <a:t> </a:t>
            </a:r>
            <a:r>
              <a:rPr sz="2800" spc="-95" dirty="0">
                <a:cs typeface="Tahoma"/>
              </a:rPr>
              <a:t>to</a:t>
            </a:r>
            <a:r>
              <a:rPr sz="2800" spc="-35" dirty="0">
                <a:cs typeface="Tahoma"/>
              </a:rPr>
              <a:t> </a:t>
            </a:r>
            <a:r>
              <a:rPr sz="2800" spc="80" dirty="0">
                <a:cs typeface="Tahoma"/>
              </a:rPr>
              <a:t>add</a:t>
            </a:r>
            <a:r>
              <a:rPr sz="2800" spc="-10" dirty="0">
                <a:cs typeface="Tahoma"/>
              </a:rPr>
              <a:t> </a:t>
            </a:r>
            <a:r>
              <a:rPr sz="2800" spc="-80" dirty="0">
                <a:cs typeface="Tahoma"/>
              </a:rPr>
              <a:t>interactivity</a:t>
            </a:r>
            <a:r>
              <a:rPr sz="2800" spc="-40" dirty="0">
                <a:cs typeface="Tahoma"/>
              </a:rPr>
              <a:t> </a:t>
            </a:r>
            <a:r>
              <a:rPr sz="2800" spc="-95" dirty="0">
                <a:cs typeface="Tahoma"/>
              </a:rPr>
              <a:t>to</a:t>
            </a:r>
            <a:r>
              <a:rPr sz="2800" spc="-30" dirty="0">
                <a:cs typeface="Tahoma"/>
              </a:rPr>
              <a:t> </a:t>
            </a:r>
            <a:r>
              <a:rPr sz="2800" spc="-204" dirty="0">
                <a:cs typeface="Tahoma"/>
              </a:rPr>
              <a:t>HTML</a:t>
            </a:r>
            <a:r>
              <a:rPr sz="2800" spc="-35" dirty="0">
                <a:cs typeface="Tahoma"/>
              </a:rPr>
              <a:t> </a:t>
            </a:r>
            <a:r>
              <a:rPr sz="2800" spc="30" dirty="0">
                <a:cs typeface="Tahoma"/>
              </a:rPr>
              <a:t>pages</a:t>
            </a:r>
            <a:endParaRPr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215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15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15" dirty="0">
                <a:cs typeface="Tahoma"/>
              </a:rPr>
              <a:t>JavaScri</a:t>
            </a:r>
            <a:r>
              <a:rPr sz="2800" spc="-25" dirty="0">
                <a:cs typeface="Tahoma"/>
              </a:rPr>
              <a:t>p</a:t>
            </a:r>
            <a:r>
              <a:rPr sz="2800" spc="-235" dirty="0">
                <a:cs typeface="Tahoma"/>
              </a:rPr>
              <a:t>t</a:t>
            </a:r>
            <a:r>
              <a:rPr sz="2800" spc="-35" dirty="0">
                <a:cs typeface="Tahoma"/>
              </a:rPr>
              <a:t> </a:t>
            </a:r>
            <a:r>
              <a:rPr sz="2800" spc="-110" dirty="0">
                <a:cs typeface="Tahoma"/>
              </a:rPr>
              <a:t>i</a:t>
            </a:r>
            <a:r>
              <a:rPr sz="2800" spc="-175" dirty="0">
                <a:cs typeface="Tahoma"/>
              </a:rPr>
              <a:t>s</a:t>
            </a:r>
            <a:r>
              <a:rPr sz="2800" spc="-30" dirty="0">
                <a:cs typeface="Tahoma"/>
              </a:rPr>
              <a:t> </a:t>
            </a:r>
            <a:r>
              <a:rPr sz="2800" spc="125" dirty="0">
                <a:cs typeface="Tahoma"/>
              </a:rPr>
              <a:t>a</a:t>
            </a:r>
            <a:r>
              <a:rPr sz="2800" spc="-25" dirty="0">
                <a:cs typeface="Tahoma"/>
              </a:rPr>
              <a:t> </a:t>
            </a:r>
            <a:r>
              <a:rPr sz="2800" spc="-90" dirty="0">
                <a:cs typeface="Tahoma"/>
              </a:rPr>
              <a:t>Scrip</a:t>
            </a:r>
            <a:r>
              <a:rPr sz="2800" spc="-85" dirty="0">
                <a:cs typeface="Tahoma"/>
              </a:rPr>
              <a:t>t</a:t>
            </a:r>
            <a:r>
              <a:rPr sz="2800" spc="-50" dirty="0">
                <a:cs typeface="Tahoma"/>
              </a:rPr>
              <a:t>ing</a:t>
            </a:r>
            <a:r>
              <a:rPr sz="2800" spc="-45" dirty="0">
                <a:cs typeface="Tahoma"/>
              </a:rPr>
              <a:t> </a:t>
            </a:r>
            <a:r>
              <a:rPr sz="2800" spc="-5" dirty="0">
                <a:cs typeface="Tahoma"/>
              </a:rPr>
              <a:t>lan</a:t>
            </a:r>
            <a:r>
              <a:rPr sz="2800" spc="-15" dirty="0">
                <a:cs typeface="Tahoma"/>
              </a:rPr>
              <a:t>g</a:t>
            </a:r>
            <a:r>
              <a:rPr sz="2800" spc="30" dirty="0">
                <a:cs typeface="Tahoma"/>
              </a:rPr>
              <a:t>ua</a:t>
            </a:r>
            <a:r>
              <a:rPr sz="2800" spc="25" dirty="0">
                <a:cs typeface="Tahoma"/>
              </a:rPr>
              <a:t>g</a:t>
            </a:r>
            <a:r>
              <a:rPr sz="2800" spc="95" dirty="0">
                <a:cs typeface="Tahoma"/>
              </a:rPr>
              <a:t>e</a:t>
            </a:r>
            <a:r>
              <a:rPr sz="2800" spc="-65" dirty="0">
                <a:cs typeface="Tahoma"/>
              </a:rPr>
              <a:t>.</a:t>
            </a:r>
            <a:endParaRPr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38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110" dirty="0">
                <a:cs typeface="Tahoma"/>
              </a:rPr>
              <a:t>A</a:t>
            </a:r>
            <a:r>
              <a:rPr sz="2800" spc="-30" dirty="0">
                <a:cs typeface="Tahoma"/>
              </a:rPr>
              <a:t> </a:t>
            </a:r>
            <a:r>
              <a:rPr sz="2800" spc="-70" dirty="0">
                <a:cs typeface="Tahoma"/>
              </a:rPr>
              <a:t>scripting</a:t>
            </a:r>
            <a:r>
              <a:rPr sz="2800" spc="-40" dirty="0">
                <a:cs typeface="Tahoma"/>
              </a:rPr>
              <a:t> </a:t>
            </a:r>
            <a:r>
              <a:rPr sz="2800" spc="20" dirty="0">
                <a:cs typeface="Tahoma"/>
              </a:rPr>
              <a:t>language</a:t>
            </a:r>
            <a:r>
              <a:rPr sz="2800" spc="-20" dirty="0">
                <a:cs typeface="Tahoma"/>
              </a:rPr>
              <a:t> </a:t>
            </a:r>
            <a:r>
              <a:rPr sz="2800" spc="-140" dirty="0">
                <a:cs typeface="Tahoma"/>
              </a:rPr>
              <a:t>is</a:t>
            </a:r>
            <a:r>
              <a:rPr sz="2800" spc="-30" dirty="0">
                <a:cs typeface="Tahoma"/>
              </a:rPr>
              <a:t> </a:t>
            </a:r>
            <a:r>
              <a:rPr sz="2800" spc="125" dirty="0">
                <a:cs typeface="Tahoma"/>
              </a:rPr>
              <a:t>a</a:t>
            </a:r>
            <a:r>
              <a:rPr sz="2800" spc="-25" dirty="0">
                <a:cs typeface="Tahoma"/>
              </a:rPr>
              <a:t> </a:t>
            </a:r>
            <a:r>
              <a:rPr sz="2800" spc="-100" dirty="0">
                <a:cs typeface="Tahoma"/>
              </a:rPr>
              <a:t>light</a:t>
            </a:r>
            <a:r>
              <a:rPr sz="2800" spc="-40" dirty="0">
                <a:cs typeface="Tahoma"/>
              </a:rPr>
              <a:t> </a:t>
            </a:r>
            <a:r>
              <a:rPr sz="2800" spc="-75" dirty="0">
                <a:cs typeface="Tahoma"/>
              </a:rPr>
              <a:t>weight</a:t>
            </a:r>
            <a:r>
              <a:rPr sz="2800" spc="-45" dirty="0">
                <a:cs typeface="Tahoma"/>
              </a:rPr>
              <a:t> </a:t>
            </a:r>
            <a:r>
              <a:rPr sz="2800" spc="-40" dirty="0">
                <a:cs typeface="Tahoma"/>
              </a:rPr>
              <a:t>programming</a:t>
            </a:r>
            <a:r>
              <a:rPr sz="2800" spc="-35" dirty="0">
                <a:cs typeface="Tahoma"/>
              </a:rPr>
              <a:t> </a:t>
            </a:r>
            <a:r>
              <a:rPr sz="2800" spc="20" dirty="0">
                <a:cs typeface="Tahoma"/>
              </a:rPr>
              <a:t>language</a:t>
            </a:r>
            <a:endParaRPr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375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40" dirty="0">
                <a:cs typeface="Tahoma"/>
              </a:rPr>
              <a:t>JavaScript </a:t>
            </a:r>
            <a:r>
              <a:rPr sz="2800" spc="-140" dirty="0">
                <a:cs typeface="Tahoma"/>
              </a:rPr>
              <a:t>is</a:t>
            </a:r>
            <a:r>
              <a:rPr sz="2800" spc="-30" dirty="0">
                <a:cs typeface="Tahoma"/>
              </a:rPr>
              <a:t> </a:t>
            </a:r>
            <a:r>
              <a:rPr sz="2800" spc="-65" dirty="0">
                <a:cs typeface="Tahoma"/>
              </a:rPr>
              <a:t>usually</a:t>
            </a:r>
            <a:r>
              <a:rPr sz="2800" spc="-40" dirty="0">
                <a:cs typeface="Tahoma"/>
              </a:rPr>
              <a:t> </a:t>
            </a:r>
            <a:r>
              <a:rPr sz="2800" spc="60" dirty="0">
                <a:cs typeface="Tahoma"/>
              </a:rPr>
              <a:t>embedded</a:t>
            </a:r>
            <a:r>
              <a:rPr sz="2800" spc="-35" dirty="0">
                <a:cs typeface="Tahoma"/>
              </a:rPr>
              <a:t> </a:t>
            </a:r>
            <a:r>
              <a:rPr sz="2800" spc="-45" dirty="0">
                <a:cs typeface="Tahoma"/>
              </a:rPr>
              <a:t>directly</a:t>
            </a:r>
            <a:r>
              <a:rPr sz="2800" spc="-50" dirty="0">
                <a:cs typeface="Tahoma"/>
              </a:rPr>
              <a:t> </a:t>
            </a:r>
            <a:r>
              <a:rPr sz="2800" spc="-100" dirty="0">
                <a:cs typeface="Tahoma"/>
              </a:rPr>
              <a:t>into</a:t>
            </a:r>
            <a:r>
              <a:rPr sz="2800" spc="-50" dirty="0">
                <a:cs typeface="Tahoma"/>
              </a:rPr>
              <a:t> </a:t>
            </a:r>
            <a:r>
              <a:rPr sz="2800" spc="-204" dirty="0">
                <a:cs typeface="Tahoma"/>
              </a:rPr>
              <a:t>HTML</a:t>
            </a:r>
            <a:r>
              <a:rPr sz="2800" spc="-45" dirty="0">
                <a:cs typeface="Tahoma"/>
              </a:rPr>
              <a:t> </a:t>
            </a:r>
            <a:r>
              <a:rPr sz="2800" spc="35" dirty="0">
                <a:cs typeface="Tahoma"/>
              </a:rPr>
              <a:t>pages</a:t>
            </a:r>
            <a:endParaRPr sz="2800" dirty="0"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</a:pPr>
            <a:r>
              <a:rPr sz="2800" spc="-6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35" dirty="0">
                <a:cs typeface="Tahoma"/>
              </a:rPr>
              <a:t>JavaScript</a:t>
            </a:r>
            <a:r>
              <a:rPr sz="2800" spc="-30" dirty="0">
                <a:cs typeface="Tahoma"/>
              </a:rPr>
              <a:t> </a:t>
            </a:r>
            <a:r>
              <a:rPr sz="2800" spc="-145" dirty="0">
                <a:cs typeface="Tahoma"/>
              </a:rPr>
              <a:t>is</a:t>
            </a:r>
            <a:r>
              <a:rPr sz="2800" spc="-140" dirty="0">
                <a:cs typeface="Tahoma"/>
              </a:rPr>
              <a:t> </a:t>
            </a:r>
            <a:r>
              <a:rPr sz="2800" spc="20" dirty="0">
                <a:cs typeface="Tahoma"/>
              </a:rPr>
              <a:t>an </a:t>
            </a:r>
            <a:r>
              <a:rPr sz="2800" spc="-70" dirty="0">
                <a:cs typeface="Tahoma"/>
              </a:rPr>
              <a:t>interpreted</a:t>
            </a:r>
            <a:r>
              <a:rPr sz="2800" spc="-65" dirty="0">
                <a:cs typeface="Tahoma"/>
              </a:rPr>
              <a:t> </a:t>
            </a:r>
            <a:r>
              <a:rPr sz="2800" spc="20" dirty="0">
                <a:cs typeface="Tahoma"/>
              </a:rPr>
              <a:t>language </a:t>
            </a:r>
            <a:r>
              <a:rPr sz="2800" spc="-35" dirty="0">
                <a:cs typeface="Tahoma"/>
              </a:rPr>
              <a:t>(means</a:t>
            </a:r>
            <a:r>
              <a:rPr sz="2800" spc="-30" dirty="0">
                <a:cs typeface="Tahoma"/>
              </a:rPr>
              <a:t> </a:t>
            </a:r>
            <a:r>
              <a:rPr sz="2800" spc="-110" dirty="0">
                <a:cs typeface="Tahoma"/>
              </a:rPr>
              <a:t>that</a:t>
            </a:r>
            <a:r>
              <a:rPr sz="2800" spc="-105" dirty="0">
                <a:cs typeface="Tahoma"/>
              </a:rPr>
              <a:t> </a:t>
            </a:r>
            <a:r>
              <a:rPr sz="2800" spc="-85" dirty="0">
                <a:cs typeface="Tahoma"/>
              </a:rPr>
              <a:t>scripts</a:t>
            </a:r>
            <a:r>
              <a:rPr sz="2800" spc="-80" dirty="0">
                <a:cs typeface="Tahoma"/>
              </a:rPr>
              <a:t> </a:t>
            </a:r>
            <a:r>
              <a:rPr sz="2800" spc="5" dirty="0">
                <a:cs typeface="Tahoma"/>
              </a:rPr>
              <a:t>execute </a:t>
            </a:r>
            <a:r>
              <a:rPr sz="2800" spc="10" dirty="0">
                <a:cs typeface="Tahoma"/>
              </a:rPr>
              <a:t> </a:t>
            </a:r>
            <a:r>
              <a:rPr sz="2800" spc="-125" dirty="0">
                <a:cs typeface="Tahoma"/>
              </a:rPr>
              <a:t>without</a:t>
            </a:r>
            <a:r>
              <a:rPr sz="2800" spc="-50" dirty="0">
                <a:cs typeface="Tahoma"/>
              </a:rPr>
              <a:t> </a:t>
            </a:r>
            <a:r>
              <a:rPr sz="2800" spc="-105" dirty="0">
                <a:cs typeface="Tahoma"/>
              </a:rPr>
              <a:t>p</a:t>
            </a:r>
            <a:r>
              <a:rPr sz="2800" spc="-80" dirty="0">
                <a:cs typeface="Tahoma"/>
              </a:rPr>
              <a:t>r</a:t>
            </a:r>
            <a:r>
              <a:rPr sz="2800" spc="-40" dirty="0">
                <a:cs typeface="Tahoma"/>
              </a:rPr>
              <a:t>elimin</a:t>
            </a:r>
            <a:r>
              <a:rPr sz="2800" spc="-55" dirty="0">
                <a:cs typeface="Tahoma"/>
              </a:rPr>
              <a:t>a</a:t>
            </a:r>
            <a:r>
              <a:rPr sz="2800" spc="-110" dirty="0">
                <a:cs typeface="Tahoma"/>
              </a:rPr>
              <a:t>ry</a:t>
            </a:r>
            <a:r>
              <a:rPr sz="2800" spc="-45" dirty="0">
                <a:cs typeface="Tahoma"/>
              </a:rPr>
              <a:t> </a:t>
            </a:r>
            <a:r>
              <a:rPr sz="2800" spc="-25" dirty="0">
                <a:cs typeface="Tahoma"/>
              </a:rPr>
              <a:t>compilati</a:t>
            </a:r>
            <a:r>
              <a:rPr sz="2800" spc="-65" dirty="0">
                <a:cs typeface="Tahoma"/>
              </a:rPr>
              <a:t>on)</a:t>
            </a:r>
            <a:endParaRPr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38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sz="2800" spc="-40" dirty="0">
                <a:cs typeface="Tahoma"/>
              </a:rPr>
              <a:t>Everyone</a:t>
            </a:r>
            <a:r>
              <a:rPr sz="2800" spc="-55" dirty="0">
                <a:cs typeface="Tahoma"/>
              </a:rPr>
              <a:t> </a:t>
            </a:r>
            <a:r>
              <a:rPr sz="2800" spc="85" dirty="0">
                <a:cs typeface="Tahoma"/>
              </a:rPr>
              <a:t>can</a:t>
            </a:r>
            <a:r>
              <a:rPr sz="2800" spc="-35" dirty="0">
                <a:cs typeface="Tahoma"/>
              </a:rPr>
              <a:t> </a:t>
            </a:r>
            <a:r>
              <a:rPr sz="2800" spc="-50" dirty="0">
                <a:cs typeface="Tahoma"/>
              </a:rPr>
              <a:t>use</a:t>
            </a:r>
            <a:r>
              <a:rPr sz="2800" spc="-35" dirty="0">
                <a:cs typeface="Tahoma"/>
              </a:rPr>
              <a:t> JavaScript</a:t>
            </a:r>
            <a:r>
              <a:rPr sz="2800" spc="-25" dirty="0">
                <a:cs typeface="Tahoma"/>
              </a:rPr>
              <a:t> </a:t>
            </a:r>
            <a:r>
              <a:rPr sz="2800" spc="-125" dirty="0">
                <a:cs typeface="Tahoma"/>
              </a:rPr>
              <a:t>without</a:t>
            </a:r>
            <a:r>
              <a:rPr sz="2800" spc="-50" dirty="0">
                <a:cs typeface="Tahoma"/>
              </a:rPr>
              <a:t> </a:t>
            </a:r>
            <a:r>
              <a:rPr sz="2800" spc="-35" dirty="0">
                <a:cs typeface="Tahoma"/>
              </a:rPr>
              <a:t>purchasing</a:t>
            </a:r>
            <a:r>
              <a:rPr sz="2800" spc="-25" dirty="0">
                <a:cs typeface="Tahoma"/>
              </a:rPr>
              <a:t> </a:t>
            </a:r>
            <a:r>
              <a:rPr sz="2800" spc="125" dirty="0">
                <a:cs typeface="Tahoma"/>
              </a:rPr>
              <a:t>a</a:t>
            </a:r>
            <a:r>
              <a:rPr sz="2800" spc="-20" dirty="0">
                <a:cs typeface="Tahoma"/>
              </a:rPr>
              <a:t> </a:t>
            </a:r>
            <a:r>
              <a:rPr sz="2800" spc="-10" dirty="0">
                <a:cs typeface="Tahoma"/>
              </a:rPr>
              <a:t>license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66253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Functions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12800" y="1219200"/>
            <a:ext cx="8776677" cy="3046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function </a:t>
            </a:r>
            <a:r>
              <a:rPr lang="en-US" altLang="en-US" sz="2400" dirty="0" err="1">
                <a:solidFill>
                  <a:schemeClr val="bg1"/>
                </a:solidFill>
              </a:rPr>
              <a:t>func_name</a:t>
            </a:r>
            <a:r>
              <a:rPr lang="en-US" altLang="en-US" sz="2400" dirty="0">
                <a:solidFill>
                  <a:schemeClr val="bg1"/>
                </a:solidFill>
              </a:rPr>
              <a:t>(parameter1,parameter2,…. ,</a:t>
            </a:r>
            <a:r>
              <a:rPr lang="en-US" altLang="en-US" sz="2400" dirty="0" err="1">
                <a:solidFill>
                  <a:schemeClr val="bg1"/>
                </a:solidFill>
              </a:rPr>
              <a:t>parameterN</a:t>
            </a:r>
            <a:r>
              <a:rPr lang="tr-TR" altLang="en-US" sz="2400" dirty="0">
                <a:solidFill>
                  <a:schemeClr val="bg1"/>
                </a:solidFill>
              </a:rPr>
              <a:t>)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	statement1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func_name</a:t>
            </a:r>
            <a:r>
              <a:rPr lang="en-US" altLang="zh-CN" sz="2400" dirty="0">
                <a:solidFill>
                  <a:schemeClr val="bg1"/>
                </a:solidFill>
              </a:rPr>
              <a:t>(argument1,argument2,…..,</a:t>
            </a:r>
            <a:r>
              <a:rPr lang="en-US" altLang="zh-CN" sz="2400" dirty="0" err="1">
                <a:solidFill>
                  <a:schemeClr val="bg1"/>
                </a:solidFill>
              </a:rPr>
              <a:t>argumentN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return value; // used to return info from functions.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2800" y="4403756"/>
            <a:ext cx="8776676" cy="2308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function add(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a,b,c</a:t>
            </a:r>
            <a:r>
              <a:rPr lang="tr-TR" dirty="0">
                <a:solidFill>
                  <a:schemeClr val="bg1"/>
                </a:solidFill>
                <a:latin typeface="Constantia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Constantia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 sum=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a+b+c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	return sum;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dirty="0">
              <a:solidFill>
                <a:schemeClr val="bg1"/>
              </a:solidFill>
              <a:latin typeface="Constantia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tantia" pitchFamily="18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Constantia" pitchFamily="18" charset="0"/>
              </a:rPr>
              <a:t>  total=add(10,20,30)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Document.write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(“Total is:”+total);</a:t>
            </a:r>
          </a:p>
        </p:txBody>
      </p:sp>
    </p:spTree>
    <p:extLst>
      <p:ext uri="{BB962C8B-B14F-4D97-AF65-F5344CB8AC3E}">
        <p14:creationId xmlns:p14="http://schemas.microsoft.com/office/powerpoint/2010/main" val="2637106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62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Functions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10972800" cy="5562600"/>
          </a:xfrm>
        </p:spPr>
        <p:txBody>
          <a:bodyPr/>
          <a:lstStyle/>
          <a:p>
            <a:r>
              <a:rPr lang="en-US" altLang="en-US"/>
              <a:t>Can also have a named function like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IN" altLang="en-US"/>
              <a:t>Anonymous functions </a:t>
            </a:r>
          </a:p>
          <a:p>
            <a:endParaRPr lang="en-US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1200" y="1600200"/>
            <a:ext cx="10972800" cy="203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 sum = function add(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a,b,c</a:t>
            </a:r>
            <a:r>
              <a:rPr lang="tr-TR" dirty="0">
                <a:solidFill>
                  <a:schemeClr val="bg1"/>
                </a:solidFill>
                <a:latin typeface="Constantia" pitchFamily="18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       //both “sum” and “add” refer to same function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 total=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a+b+c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	return total;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dirty="0">
              <a:solidFill>
                <a:schemeClr val="bg1"/>
              </a:solidFill>
              <a:latin typeface="Constantia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document.write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(sum(1,2,3));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1200" y="4573494"/>
            <a:ext cx="10972800" cy="17541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 sum = function (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a,b,c</a:t>
            </a:r>
            <a:r>
              <a:rPr lang="tr-TR" dirty="0">
                <a:solidFill>
                  <a:schemeClr val="bg1"/>
                </a:solidFill>
                <a:latin typeface="Constantia" pitchFamily="18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    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	return </a:t>
            </a:r>
            <a:r>
              <a:rPr lang="en-US" dirty="0" err="1">
                <a:solidFill>
                  <a:schemeClr val="bg1"/>
                </a:solidFill>
                <a:latin typeface="Constantia" pitchFamily="18" charset="0"/>
              </a:rPr>
              <a:t>a+b+c</a:t>
            </a: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Constantia" pitchFamily="18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dirty="0">
              <a:solidFill>
                <a:schemeClr val="bg1"/>
              </a:solidFill>
              <a:latin typeface="Constantia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document.write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(sum(1,2,3));</a:t>
            </a:r>
          </a:p>
        </p:txBody>
      </p:sp>
    </p:spTree>
    <p:extLst>
      <p:ext uri="{BB962C8B-B14F-4D97-AF65-F5344CB8AC3E}">
        <p14:creationId xmlns:p14="http://schemas.microsoft.com/office/powerpoint/2010/main" val="2269175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JavaScript Objects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Built-in objects - </a:t>
            </a:r>
            <a:r>
              <a:rPr lang="en-US" altLang="en-US" dirty="0" err="1" smtClean="0"/>
              <a:t>String,number,array,function</a:t>
            </a:r>
            <a:r>
              <a:rPr lang="en-US" altLang="en-US" dirty="0"/>
              <a:t>,..</a:t>
            </a:r>
          </a:p>
          <a:p>
            <a:pPr eaLnBrk="1" hangingPunct="1"/>
            <a:r>
              <a:rPr lang="en-US" altLang="en-US" dirty="0"/>
              <a:t>User defined objects </a:t>
            </a:r>
          </a:p>
          <a:p>
            <a:pPr eaLnBrk="1" hangingPunct="1"/>
            <a:r>
              <a:rPr lang="en-US" altLang="en-US" dirty="0"/>
              <a:t>An object has </a:t>
            </a:r>
          </a:p>
          <a:p>
            <a:pPr lvl="1" eaLnBrk="1" hangingPunct="1"/>
            <a:r>
              <a:rPr lang="en-US" altLang="en-US" dirty="0"/>
              <a:t>Properties – Values associated with an object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Methods – Actions that can be performed on objects.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133600" y="3429000"/>
            <a:ext cx="7213600" cy="3698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Objectname.propertyname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2133600" y="4343400"/>
            <a:ext cx="7213600" cy="3698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objectname.methodname()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914400" y="5181600"/>
            <a:ext cx="10871200" cy="12001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var str=“vit university”;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document.write(str.length);   //outputs 14 - property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document.write(str.toUpperCase());//outputs VIT UNIVERSITY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				//method</a:t>
            </a:r>
          </a:p>
        </p:txBody>
      </p:sp>
    </p:spTree>
    <p:extLst>
      <p:ext uri="{BB962C8B-B14F-4D97-AF65-F5344CB8AC3E}">
        <p14:creationId xmlns:p14="http://schemas.microsoft.com/office/powerpoint/2010/main" val="419249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JavaScript Objects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09600" y="1155526"/>
            <a:ext cx="10972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User defined objects</a:t>
            </a:r>
          </a:p>
          <a:p>
            <a:pPr lvl="1" eaLnBrk="1" hangingPunct="1">
              <a:defRPr/>
            </a:pPr>
            <a:r>
              <a:rPr lang="en-US" dirty="0"/>
              <a:t>Creating a direct instance</a:t>
            </a:r>
          </a:p>
          <a:p>
            <a:pPr lvl="1" eaLnBrk="1" hangingPunct="1">
              <a:defRPr/>
            </a:pPr>
            <a:r>
              <a:rPr lang="en-US" dirty="0"/>
              <a:t>Using an object constructor</a:t>
            </a:r>
          </a:p>
          <a:p>
            <a:pPr lvl="1" eaLnBrk="1" hangingPunct="1">
              <a:defRPr/>
            </a:pPr>
            <a:r>
              <a:rPr lang="en-US" dirty="0"/>
              <a:t>Using a constructor function</a:t>
            </a:r>
          </a:p>
          <a:p>
            <a:pPr eaLnBrk="1" hangingPunct="1">
              <a:defRPr/>
            </a:pPr>
            <a:r>
              <a:rPr lang="en-US" dirty="0"/>
              <a:t>Creating a direct instance</a:t>
            </a:r>
          </a:p>
          <a:p>
            <a:pPr lvl="1" eaLnBrk="1" hangingPunct="1">
              <a:defRPr/>
            </a:pPr>
            <a:r>
              <a:rPr lang="en-US" dirty="0"/>
              <a:t>Student ={name:”Arun”,regno:”21BIT0001” ,cgpa:9.2}; </a:t>
            </a:r>
          </a:p>
          <a:p>
            <a:pPr marL="273050" lvl="1" indent="-273050" eaLnBrk="1" hangingPunct="1">
              <a:buClr>
                <a:srgbClr val="0BD0D9"/>
              </a:buClr>
              <a:buSzPct val="95000"/>
              <a:defRPr/>
            </a:pPr>
            <a:r>
              <a:rPr lang="en-US" dirty="0"/>
              <a:t>Using an object constructor</a:t>
            </a:r>
          </a:p>
          <a:p>
            <a:pPr lvl="1" eaLnBrk="1" hangingPunct="1">
              <a:defRPr/>
            </a:pPr>
            <a:r>
              <a:rPr lang="en-US" dirty="0"/>
              <a:t>Student =new Object();</a:t>
            </a:r>
          </a:p>
          <a:p>
            <a:pPr lvl="1" eaLnBrk="1" hangingPunct="1">
              <a:defRPr/>
            </a:pPr>
            <a:r>
              <a:rPr lang="en-US" dirty="0"/>
              <a:t>Student.name=“</a:t>
            </a:r>
            <a:r>
              <a:rPr lang="en-US" dirty="0" err="1"/>
              <a:t>Arun</a:t>
            </a:r>
            <a:r>
              <a:rPr lang="en-US" dirty="0"/>
              <a:t>”;</a:t>
            </a:r>
          </a:p>
          <a:p>
            <a:pPr lvl="1" eaLnBrk="1" hangingPunct="1">
              <a:defRPr/>
            </a:pPr>
            <a:r>
              <a:rPr lang="en-US" dirty="0" err="1"/>
              <a:t>Student.regno</a:t>
            </a:r>
            <a:r>
              <a:rPr lang="en-US" dirty="0"/>
              <a:t>=“21BIT0001”;</a:t>
            </a:r>
          </a:p>
          <a:p>
            <a:pPr lvl="1" eaLnBrk="1" hangingPunct="1">
              <a:defRPr/>
            </a:pPr>
            <a:r>
              <a:rPr lang="en-US" dirty="0" err="1"/>
              <a:t>Student.program</a:t>
            </a:r>
            <a:r>
              <a:rPr lang="en-US" dirty="0"/>
              <a:t>=“</a:t>
            </a:r>
            <a:r>
              <a:rPr lang="en-US" dirty="0" err="1"/>
              <a:t>B.tech</a:t>
            </a:r>
            <a:r>
              <a:rPr lang="en-US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190674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JavaScript Objects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r>
              <a:rPr lang="en-US" altLang="en-US"/>
              <a:t>Using a Constructor function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Adding new properties to an existing object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Adding methods </a:t>
            </a:r>
          </a:p>
          <a:p>
            <a:pPr lvl="1" eaLnBrk="1" hangingPunct="1"/>
            <a:r>
              <a:rPr lang="en-US" altLang="en-US"/>
              <a:t>Defining methods to an object is done inside the constructor function</a:t>
            </a:r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12800" y="1600201"/>
            <a:ext cx="10871200" cy="23082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function student(name,regno,program)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this.name=name;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this.regno=regno;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this.program=program;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var std1=new student(“Ajay”,”21bit0012”,”b.tech”);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Var std2=new student(“Ärjun”,”21BCS001”,”Bsc”)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711200" y="4572000"/>
            <a:ext cx="10871200" cy="3698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std1.cgpa=9;</a:t>
            </a:r>
          </a:p>
        </p:txBody>
      </p:sp>
    </p:spTree>
    <p:extLst>
      <p:ext uri="{BB962C8B-B14F-4D97-AF65-F5344CB8AC3E}">
        <p14:creationId xmlns:p14="http://schemas.microsoft.com/office/powerpoint/2010/main" val="775550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JavaScript Objects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12800" y="1600200"/>
            <a:ext cx="10871200" cy="36941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function book(title,author)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this.title=title;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this.author=author;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this.addprice=addprice;      //method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function addprice(amount)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this.price=amount;      //new property is added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var mybook=new book(“WT”,”Jeffrey Jackson”);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mybook.addprice(500);	</a:t>
            </a:r>
          </a:p>
        </p:txBody>
      </p:sp>
    </p:spTree>
    <p:extLst>
      <p:ext uri="{BB962C8B-B14F-4D97-AF65-F5344CB8AC3E}">
        <p14:creationId xmlns:p14="http://schemas.microsoft.com/office/powerpoint/2010/main" val="4090967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In Loop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109728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Used for looping through properties of object</a:t>
            </a:r>
          </a:p>
          <a:p>
            <a:pPr eaLnBrk="1" hangingPunct="1"/>
            <a:r>
              <a:rPr lang="en-US" altLang="en-US" dirty="0"/>
              <a:t>For  (</a:t>
            </a:r>
            <a:r>
              <a:rPr lang="en-US" altLang="en-US" i="1" dirty="0"/>
              <a:t>x</a:t>
            </a:r>
            <a:r>
              <a:rPr lang="en-US" altLang="en-US" dirty="0"/>
              <a:t> in</a:t>
            </a:r>
            <a:r>
              <a:rPr lang="en-US" altLang="en-US" i="1" dirty="0"/>
              <a:t> object)</a:t>
            </a:r>
            <a:r>
              <a:rPr lang="en-US" altLang="en-US" dirty="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 </a:t>
            </a:r>
            <a:r>
              <a:rPr lang="en-US" altLang="en-US" i="1" dirty="0"/>
              <a:t>code to be executed;</a:t>
            </a:r>
            <a:r>
              <a:rPr lang="en-US" altLang="en-US" dirty="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}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133600" y="3810000"/>
            <a:ext cx="7315200" cy="17541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var</a:t>
            </a:r>
            <a:r>
              <a:rPr lang="en-US" altLang="en-US" sz="1800" dirty="0"/>
              <a:t> student={name:”Arun",regno:“21BIT001",age:19}; 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for (let x in student)</a:t>
            </a:r>
            <a:br>
              <a:rPr lang="en-US" altLang="en-US" sz="1800" dirty="0"/>
            </a:br>
            <a:r>
              <a:rPr lang="en-US" altLang="en-US" sz="1800" dirty="0"/>
              <a:t>  {</a:t>
            </a:r>
            <a:br>
              <a:rPr lang="en-US" altLang="en-US" sz="1800" dirty="0"/>
            </a:br>
            <a:r>
              <a:rPr lang="en-US" altLang="en-US" sz="1800" dirty="0"/>
              <a:t>  </a:t>
            </a:r>
            <a:r>
              <a:rPr lang="en-US" altLang="en-US" sz="1800" dirty="0" err="1"/>
              <a:t>document.write</a:t>
            </a:r>
            <a:r>
              <a:rPr lang="en-US" altLang="en-US" sz="1800" dirty="0"/>
              <a:t> (student[x]);</a:t>
            </a:r>
            <a:br>
              <a:rPr lang="en-US" altLang="en-US" sz="1800" dirty="0"/>
            </a:br>
            <a:r>
              <a:rPr lang="en-US" altLang="en-US" sz="1800" dirty="0"/>
              <a:t>  }</a:t>
            </a:r>
            <a:endParaRPr lang="en-US" altLang="zh-CN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10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590551" y="228600"/>
            <a:ext cx="10972800" cy="1143000"/>
          </a:xfrm>
        </p:spPr>
        <p:txBody>
          <a:bodyPr/>
          <a:lstStyle/>
          <a:p>
            <a:r>
              <a:rPr lang="en-IN" altLang="en-US"/>
              <a:t>Document Object Model (DOM)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1816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 is a W3C (World Wide Web Consortium) standard.</a:t>
            </a:r>
            <a:endParaRPr lang="en-IN" altLang="en-US" sz="2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 defines a standard for accessing HTML and XML documents:</a:t>
            </a:r>
            <a:endParaRPr lang="en-IN" altLang="en-US" sz="22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en-US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2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W3C Document Object Model (DOM) is a platform and language-neutral interface that allows programs and scripts to dynamically access and update the content, structure, and style of a document."</a:t>
            </a:r>
            <a:endParaRPr lang="en-IN" altLang="en-US" sz="22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W3C DOM standard is separated into 3 different parts:</a:t>
            </a:r>
            <a:endParaRPr lang="en-IN" altLang="en-US" sz="22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SzPts val="1000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DOM - standard model for any structured document</a:t>
            </a:r>
            <a:endParaRPr lang="en-IN" altLang="en-US" sz="200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SzPts val="1000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DOM - standard model for XML documents</a:t>
            </a:r>
            <a:endParaRPr lang="en-IN" altLang="en-US" sz="200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SzPts val="1000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 - standard model for HTML documents</a:t>
            </a:r>
            <a:endParaRPr lang="en-IN" altLang="en-US" sz="200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10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9550400" cy="838200"/>
          </a:xfrm>
        </p:spPr>
        <p:txBody>
          <a:bodyPr/>
          <a:lstStyle/>
          <a:p>
            <a:r>
              <a:rPr lang="en-IN" altLang="en-US"/>
              <a:t>Browser hierarchy </a:t>
            </a:r>
          </a:p>
        </p:txBody>
      </p:sp>
      <p:pic>
        <p:nvPicPr>
          <p:cNvPr id="63491" name="Picture 2" descr="Document Object Model(DOM). The Document Object Model is a… | by Reettik  Goswami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03338"/>
            <a:ext cx="10972800" cy="5783262"/>
          </a:xfrm>
          <a:noFill/>
        </p:spPr>
      </p:pic>
    </p:spTree>
    <p:extLst>
      <p:ext uri="{BB962C8B-B14F-4D97-AF65-F5344CB8AC3E}">
        <p14:creationId xmlns:p14="http://schemas.microsoft.com/office/powerpoint/2010/main" val="4014917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90551" y="228600"/>
            <a:ext cx="10972800" cy="1143000"/>
          </a:xfrm>
        </p:spPr>
        <p:txBody>
          <a:bodyPr/>
          <a:lstStyle/>
          <a:p>
            <a:r>
              <a:rPr lang="en-IN" altLang="en-US"/>
              <a:t>Document Object Model (DOM)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495800"/>
          </a:xfrm>
        </p:spPr>
        <p:txBody>
          <a:bodyPr/>
          <a:lstStyle/>
          <a:p>
            <a:r>
              <a:rPr lang="en-US" altLang="en-US" sz="2400" b="1" dirty="0"/>
              <a:t>The HTML DOM is a standard for how to get, change, add, or delete HTML elements.</a:t>
            </a:r>
            <a:endParaRPr lang="en-IN" altLang="en-US" sz="2400" dirty="0"/>
          </a:p>
          <a:p>
            <a:r>
              <a:rPr lang="en-US" altLang="en-US" sz="2400" dirty="0"/>
              <a:t>DOM Nodes - According to the W3C HTML DOM standard, everything in an HTML document is a node:</a:t>
            </a:r>
            <a:endParaRPr lang="en-IN" altLang="en-US" sz="2400" dirty="0"/>
          </a:p>
          <a:p>
            <a:pPr lvl="1"/>
            <a:r>
              <a:rPr lang="en-US" altLang="en-US" sz="2200" dirty="0"/>
              <a:t>The entire document is a document node</a:t>
            </a:r>
            <a:endParaRPr lang="en-IN" altLang="en-US" sz="2200" dirty="0"/>
          </a:p>
          <a:p>
            <a:pPr lvl="1"/>
            <a:r>
              <a:rPr lang="en-US" altLang="en-US" sz="2200" dirty="0"/>
              <a:t>Every HTML element is an element node</a:t>
            </a:r>
            <a:endParaRPr lang="en-IN" altLang="en-US" sz="2200" dirty="0"/>
          </a:p>
          <a:p>
            <a:pPr lvl="1"/>
            <a:r>
              <a:rPr lang="en-US" altLang="en-US" sz="2200" dirty="0"/>
              <a:t>The text inside HTML elements are text nodes</a:t>
            </a:r>
            <a:endParaRPr lang="en-IN" altLang="en-US" sz="2200" dirty="0"/>
          </a:p>
          <a:p>
            <a:pPr lvl="1"/>
            <a:r>
              <a:rPr lang="en-US" altLang="en-US" sz="2200" dirty="0"/>
              <a:t>Every HTML attribute is an attribute node</a:t>
            </a:r>
            <a:endParaRPr lang="en-IN" altLang="en-US" sz="2200" dirty="0"/>
          </a:p>
          <a:p>
            <a:pPr lvl="1"/>
            <a:r>
              <a:rPr lang="en-US" altLang="en-US" sz="2200" dirty="0"/>
              <a:t>Comments are comment nodes</a:t>
            </a:r>
            <a:endParaRPr lang="en-I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5696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94" y="327570"/>
            <a:ext cx="10972800" cy="694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Merits</a:t>
            </a:r>
            <a:endParaRPr lang="en-IN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295835" y="960103"/>
            <a:ext cx="11403105" cy="58978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400" spc="-35" dirty="0" smtClean="0">
                <a:solidFill>
                  <a:srgbClr val="FF0000"/>
                </a:solidFill>
                <a:cs typeface="Tahoma"/>
              </a:rPr>
              <a:t>JavaScript </a:t>
            </a:r>
            <a:r>
              <a:rPr sz="2400" spc="-25" dirty="0">
                <a:solidFill>
                  <a:srgbClr val="FF0000"/>
                </a:solidFill>
                <a:cs typeface="Tahoma"/>
              </a:rPr>
              <a:t>gives </a:t>
            </a:r>
            <a:r>
              <a:rPr sz="2400" spc="-170" dirty="0">
                <a:solidFill>
                  <a:srgbClr val="FF0000"/>
                </a:solidFill>
                <a:cs typeface="Tahoma"/>
              </a:rPr>
              <a:t>HTML </a:t>
            </a:r>
            <a:r>
              <a:rPr sz="2400" spc="-40" dirty="0">
                <a:solidFill>
                  <a:srgbClr val="FF0000"/>
                </a:solidFill>
                <a:cs typeface="Tahoma"/>
              </a:rPr>
              <a:t>designers </a:t>
            </a:r>
            <a:r>
              <a:rPr sz="2400" spc="95" dirty="0">
                <a:solidFill>
                  <a:srgbClr val="FF0000"/>
                </a:solidFill>
                <a:cs typeface="Tahoma"/>
              </a:rPr>
              <a:t>a </a:t>
            </a:r>
            <a:r>
              <a:rPr sz="2400" spc="-30" dirty="0">
                <a:solidFill>
                  <a:srgbClr val="FF0000"/>
                </a:solidFill>
                <a:cs typeface="Tahoma"/>
              </a:rPr>
              <a:t>programming </a:t>
            </a:r>
            <a:r>
              <a:rPr sz="2400" spc="-55" dirty="0">
                <a:solidFill>
                  <a:srgbClr val="FF0000"/>
                </a:solidFill>
                <a:cs typeface="Tahoma"/>
              </a:rPr>
              <a:t>tool </a:t>
            </a:r>
            <a:r>
              <a:rPr sz="2400" spc="-20" dirty="0">
                <a:cs typeface="Tahoma"/>
              </a:rPr>
              <a:t>- </a:t>
            </a:r>
            <a:r>
              <a:rPr sz="2400" spc="-170" dirty="0">
                <a:cs typeface="Tahoma"/>
              </a:rPr>
              <a:t>HTML </a:t>
            </a:r>
            <a:r>
              <a:rPr sz="2400" spc="-75" dirty="0">
                <a:cs typeface="Tahoma"/>
              </a:rPr>
              <a:t>authors </a:t>
            </a:r>
            <a:r>
              <a:rPr sz="2400" spc="-10" dirty="0">
                <a:cs typeface="Tahoma"/>
              </a:rPr>
              <a:t>are </a:t>
            </a:r>
            <a:r>
              <a:rPr sz="2400" spc="-45" dirty="0">
                <a:cs typeface="Tahoma"/>
              </a:rPr>
              <a:t>normally </a:t>
            </a:r>
            <a:r>
              <a:rPr sz="2400" spc="-80" dirty="0">
                <a:cs typeface="Tahoma"/>
              </a:rPr>
              <a:t>not </a:t>
            </a:r>
            <a:r>
              <a:rPr sz="2400" spc="-75" dirty="0">
                <a:cs typeface="Tahoma"/>
              </a:rPr>
              <a:t> </a:t>
            </a:r>
            <a:r>
              <a:rPr sz="2400" spc="-45" dirty="0">
                <a:cs typeface="Tahoma"/>
              </a:rPr>
              <a:t>programmers,</a:t>
            </a:r>
            <a:r>
              <a:rPr sz="2400" spc="10" dirty="0">
                <a:cs typeface="Tahoma"/>
              </a:rPr>
              <a:t> </a:t>
            </a:r>
            <a:r>
              <a:rPr sz="2400" spc="-70" dirty="0">
                <a:cs typeface="Tahoma"/>
              </a:rPr>
              <a:t>but</a:t>
            </a:r>
            <a:r>
              <a:rPr sz="2400" spc="-10" dirty="0">
                <a:cs typeface="Tahoma"/>
              </a:rPr>
              <a:t> </a:t>
            </a:r>
            <a:r>
              <a:rPr sz="2400" spc="-35" dirty="0">
                <a:cs typeface="Tahoma"/>
              </a:rPr>
              <a:t>JavaScript</a:t>
            </a:r>
            <a:r>
              <a:rPr sz="2400" spc="15" dirty="0">
                <a:cs typeface="Tahoma"/>
              </a:rPr>
              <a:t> </a:t>
            </a:r>
            <a:r>
              <a:rPr sz="2400" spc="-114" dirty="0">
                <a:cs typeface="Tahoma"/>
              </a:rPr>
              <a:t>is</a:t>
            </a:r>
            <a:r>
              <a:rPr sz="2400" spc="-15" dirty="0">
                <a:cs typeface="Tahoma"/>
              </a:rPr>
              <a:t> </a:t>
            </a:r>
            <a:r>
              <a:rPr sz="2400" spc="95" dirty="0">
                <a:cs typeface="Tahoma"/>
              </a:rPr>
              <a:t>a</a:t>
            </a:r>
            <a:r>
              <a:rPr sz="2400" spc="-10" dirty="0">
                <a:cs typeface="Tahoma"/>
              </a:rPr>
              <a:t> </a:t>
            </a:r>
            <a:r>
              <a:rPr sz="2400" spc="-65" dirty="0">
                <a:cs typeface="Tahoma"/>
              </a:rPr>
              <a:t>Scripting</a:t>
            </a:r>
            <a:r>
              <a:rPr sz="2400" spc="25" dirty="0">
                <a:cs typeface="Tahoma"/>
              </a:rPr>
              <a:t> </a:t>
            </a:r>
            <a:r>
              <a:rPr sz="2400" spc="10" dirty="0">
                <a:cs typeface="Tahoma"/>
              </a:rPr>
              <a:t>language</a:t>
            </a:r>
            <a:r>
              <a:rPr sz="2400" spc="30" dirty="0">
                <a:cs typeface="Tahoma"/>
              </a:rPr>
              <a:t> </a:t>
            </a:r>
            <a:r>
              <a:rPr sz="2400" spc="-130" dirty="0">
                <a:cs typeface="Tahoma"/>
              </a:rPr>
              <a:t>with</a:t>
            </a:r>
            <a:r>
              <a:rPr sz="2400" spc="-5" dirty="0">
                <a:cs typeface="Tahoma"/>
              </a:rPr>
              <a:t> </a:t>
            </a:r>
            <a:r>
              <a:rPr sz="2400" spc="95" dirty="0">
                <a:cs typeface="Tahoma"/>
              </a:rPr>
              <a:t>a</a:t>
            </a:r>
            <a:r>
              <a:rPr sz="2400" spc="-5" dirty="0">
                <a:cs typeface="Tahoma"/>
              </a:rPr>
              <a:t> </a:t>
            </a:r>
            <a:r>
              <a:rPr sz="2400" spc="-40" dirty="0">
                <a:cs typeface="Tahoma"/>
              </a:rPr>
              <a:t>very</a:t>
            </a:r>
            <a:r>
              <a:rPr sz="2400" spc="5" dirty="0">
                <a:cs typeface="Tahoma"/>
              </a:rPr>
              <a:t> </a:t>
            </a:r>
            <a:r>
              <a:rPr sz="2400" spc="-40" dirty="0">
                <a:cs typeface="Tahoma"/>
              </a:rPr>
              <a:t>simple</a:t>
            </a:r>
            <a:r>
              <a:rPr sz="2400" spc="-5" dirty="0">
                <a:cs typeface="Tahoma"/>
              </a:rPr>
              <a:t> </a:t>
            </a:r>
            <a:r>
              <a:rPr sz="2400" spc="-65" dirty="0">
                <a:cs typeface="Tahoma"/>
              </a:rPr>
              <a:t>syntax.</a:t>
            </a:r>
            <a:endParaRPr sz="2400" dirty="0"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2400" spc="-35" dirty="0" smtClean="0">
                <a:solidFill>
                  <a:srgbClr val="FF0000"/>
                </a:solidFill>
                <a:cs typeface="Tahoma"/>
              </a:rPr>
              <a:t>JavaScript </a:t>
            </a:r>
            <a:r>
              <a:rPr sz="2400" spc="65" dirty="0">
                <a:solidFill>
                  <a:srgbClr val="FF0000"/>
                </a:solidFill>
                <a:cs typeface="Tahoma"/>
              </a:rPr>
              <a:t>can </a:t>
            </a:r>
            <a:r>
              <a:rPr sz="2400" spc="-10" dirty="0">
                <a:solidFill>
                  <a:srgbClr val="FF0000"/>
                </a:solidFill>
                <a:cs typeface="Tahoma"/>
              </a:rPr>
              <a:t>react </a:t>
            </a:r>
            <a:r>
              <a:rPr sz="2400" spc="-80" dirty="0">
                <a:solidFill>
                  <a:srgbClr val="FF0000"/>
                </a:solidFill>
                <a:cs typeface="Tahoma"/>
              </a:rPr>
              <a:t>to </a:t>
            </a:r>
            <a:r>
              <a:rPr sz="2400" spc="-50" dirty="0">
                <a:solidFill>
                  <a:srgbClr val="FF0000"/>
                </a:solidFill>
                <a:cs typeface="Tahoma"/>
              </a:rPr>
              <a:t>events </a:t>
            </a:r>
            <a:r>
              <a:rPr sz="2400" spc="-20" dirty="0">
                <a:cs typeface="Tahoma"/>
              </a:rPr>
              <a:t>- </a:t>
            </a:r>
            <a:r>
              <a:rPr sz="2400" spc="85" dirty="0">
                <a:cs typeface="Tahoma"/>
              </a:rPr>
              <a:t>A </a:t>
            </a:r>
            <a:r>
              <a:rPr sz="2400" spc="-30" dirty="0">
                <a:cs typeface="Tahoma"/>
              </a:rPr>
              <a:t>JavaScript </a:t>
            </a:r>
            <a:r>
              <a:rPr sz="2400" spc="65" dirty="0">
                <a:cs typeface="Tahoma"/>
              </a:rPr>
              <a:t>can </a:t>
            </a:r>
            <a:r>
              <a:rPr sz="2400" spc="60" dirty="0">
                <a:cs typeface="Tahoma"/>
              </a:rPr>
              <a:t>be </a:t>
            </a:r>
            <a:r>
              <a:rPr sz="2400" spc="-85" dirty="0">
                <a:cs typeface="Tahoma"/>
              </a:rPr>
              <a:t>set </a:t>
            </a:r>
            <a:r>
              <a:rPr sz="2400" spc="-80" dirty="0">
                <a:cs typeface="Tahoma"/>
              </a:rPr>
              <a:t>to </a:t>
            </a:r>
            <a:r>
              <a:rPr sz="2400" spc="5" dirty="0">
                <a:cs typeface="Tahoma"/>
              </a:rPr>
              <a:t>execute </a:t>
            </a:r>
            <a:r>
              <a:rPr sz="2400" spc="-55" dirty="0">
                <a:cs typeface="Tahoma"/>
              </a:rPr>
              <a:t>when </a:t>
            </a:r>
            <a:r>
              <a:rPr sz="2400" spc="-50" dirty="0">
                <a:cs typeface="Tahoma"/>
              </a:rPr>
              <a:t>something </a:t>
            </a:r>
            <a:r>
              <a:rPr sz="2400" spc="-45" dirty="0">
                <a:cs typeface="Tahoma"/>
              </a:rPr>
              <a:t> </a:t>
            </a:r>
            <a:r>
              <a:rPr sz="2400" spc="-10" dirty="0">
                <a:cs typeface="Tahoma"/>
              </a:rPr>
              <a:t>happens, </a:t>
            </a:r>
            <a:r>
              <a:rPr sz="2400" spc="-40" dirty="0">
                <a:cs typeface="Tahoma"/>
              </a:rPr>
              <a:t>like </a:t>
            </a:r>
            <a:r>
              <a:rPr sz="2400" spc="-60" dirty="0">
                <a:cs typeface="Tahoma"/>
              </a:rPr>
              <a:t>when </a:t>
            </a:r>
            <a:r>
              <a:rPr sz="2400" spc="95" dirty="0">
                <a:cs typeface="Tahoma"/>
              </a:rPr>
              <a:t>a </a:t>
            </a:r>
            <a:r>
              <a:rPr sz="2400" spc="70" dirty="0">
                <a:cs typeface="Tahoma"/>
              </a:rPr>
              <a:t>page </a:t>
            </a:r>
            <a:r>
              <a:rPr sz="2400" spc="-30" dirty="0">
                <a:cs typeface="Tahoma"/>
              </a:rPr>
              <a:t>has </a:t>
            </a:r>
            <a:r>
              <a:rPr sz="2400" spc="-65" dirty="0">
                <a:cs typeface="Tahoma"/>
              </a:rPr>
              <a:t>finished </a:t>
            </a:r>
            <a:r>
              <a:rPr sz="2400" spc="-5" dirty="0">
                <a:cs typeface="Tahoma"/>
              </a:rPr>
              <a:t>loading </a:t>
            </a:r>
            <a:r>
              <a:rPr sz="2400" spc="-80" dirty="0">
                <a:cs typeface="Tahoma"/>
              </a:rPr>
              <a:t>or </a:t>
            </a:r>
            <a:r>
              <a:rPr sz="2400" spc="-55" dirty="0">
                <a:cs typeface="Tahoma"/>
              </a:rPr>
              <a:t>when </a:t>
            </a:r>
            <a:r>
              <a:rPr sz="2400" spc="95" dirty="0">
                <a:cs typeface="Tahoma"/>
              </a:rPr>
              <a:t>a </a:t>
            </a:r>
            <a:r>
              <a:rPr sz="2400" spc="-80" dirty="0">
                <a:cs typeface="Tahoma"/>
              </a:rPr>
              <a:t>user </a:t>
            </a:r>
            <a:r>
              <a:rPr sz="2400" dirty="0">
                <a:cs typeface="Tahoma"/>
              </a:rPr>
              <a:t>clicks </a:t>
            </a:r>
            <a:r>
              <a:rPr sz="2400" spc="-20" dirty="0">
                <a:cs typeface="Tahoma"/>
              </a:rPr>
              <a:t>on </a:t>
            </a:r>
            <a:r>
              <a:rPr sz="2400" spc="-65" dirty="0">
                <a:cs typeface="Tahoma"/>
              </a:rPr>
              <a:t>the </a:t>
            </a:r>
            <a:r>
              <a:rPr sz="2400" spc="-165" dirty="0">
                <a:cs typeface="Tahoma"/>
              </a:rPr>
              <a:t>HTML </a:t>
            </a:r>
            <a:r>
              <a:rPr sz="2400" spc="-160" dirty="0">
                <a:cs typeface="Tahoma"/>
              </a:rPr>
              <a:t> </a:t>
            </a:r>
            <a:r>
              <a:rPr sz="2400" spc="-35" dirty="0">
                <a:cs typeface="Tahoma"/>
              </a:rPr>
              <a:t>element.</a:t>
            </a:r>
            <a:endParaRPr sz="2400" dirty="0">
              <a:cs typeface="Tahom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5"/>
              </a:spcBef>
            </a:pPr>
            <a:r>
              <a:rPr sz="2400" spc="-35" dirty="0" smtClean="0">
                <a:solidFill>
                  <a:srgbClr val="FF0000"/>
                </a:solidFill>
                <a:cs typeface="Tahoma"/>
              </a:rPr>
              <a:t>JavaScript </a:t>
            </a:r>
            <a:r>
              <a:rPr sz="2400" spc="65" dirty="0">
                <a:solidFill>
                  <a:srgbClr val="FF0000"/>
                </a:solidFill>
                <a:cs typeface="Tahoma"/>
              </a:rPr>
              <a:t>can </a:t>
            </a:r>
            <a:r>
              <a:rPr sz="2400" spc="5" dirty="0">
                <a:solidFill>
                  <a:srgbClr val="FF0000"/>
                </a:solidFill>
                <a:cs typeface="Tahoma"/>
              </a:rPr>
              <a:t>read </a:t>
            </a:r>
            <a:r>
              <a:rPr sz="2400" spc="25" dirty="0">
                <a:solidFill>
                  <a:srgbClr val="FF0000"/>
                </a:solidFill>
                <a:cs typeface="Tahoma"/>
              </a:rPr>
              <a:t>and </a:t>
            </a:r>
            <a:r>
              <a:rPr sz="2400" spc="-110" dirty="0">
                <a:solidFill>
                  <a:srgbClr val="FF0000"/>
                </a:solidFill>
                <a:cs typeface="Tahoma"/>
              </a:rPr>
              <a:t>write</a:t>
            </a:r>
            <a:r>
              <a:rPr sz="2400" spc="245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170" dirty="0">
                <a:solidFill>
                  <a:srgbClr val="FF0000"/>
                </a:solidFill>
                <a:cs typeface="Tahoma"/>
              </a:rPr>
              <a:t>HTML</a:t>
            </a:r>
            <a:r>
              <a:rPr sz="2400" spc="130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40" dirty="0">
                <a:solidFill>
                  <a:srgbClr val="FF0000"/>
                </a:solidFill>
                <a:cs typeface="Tahoma"/>
              </a:rPr>
              <a:t>elements </a:t>
            </a:r>
            <a:r>
              <a:rPr sz="2400" spc="-20" dirty="0">
                <a:cs typeface="Tahoma"/>
              </a:rPr>
              <a:t>- </a:t>
            </a:r>
            <a:r>
              <a:rPr sz="2400" spc="85" dirty="0">
                <a:cs typeface="Tahoma"/>
              </a:rPr>
              <a:t>A </a:t>
            </a:r>
            <a:r>
              <a:rPr sz="2400" spc="-35" dirty="0">
                <a:cs typeface="Tahoma"/>
              </a:rPr>
              <a:t>JavaScript </a:t>
            </a:r>
            <a:r>
              <a:rPr sz="2400" spc="65" dirty="0">
                <a:cs typeface="Tahoma"/>
              </a:rPr>
              <a:t>can </a:t>
            </a:r>
            <a:r>
              <a:rPr sz="2400" spc="5" dirty="0">
                <a:cs typeface="Tahoma"/>
              </a:rPr>
              <a:t>read </a:t>
            </a:r>
            <a:r>
              <a:rPr sz="2400" spc="25" dirty="0">
                <a:cs typeface="Tahoma"/>
              </a:rPr>
              <a:t>and </a:t>
            </a:r>
            <a:r>
              <a:rPr sz="2400" spc="40" dirty="0">
                <a:cs typeface="Tahoma"/>
              </a:rPr>
              <a:t>change </a:t>
            </a:r>
            <a:r>
              <a:rPr sz="2400" spc="45" dirty="0">
                <a:cs typeface="Tahoma"/>
              </a:rPr>
              <a:t> </a:t>
            </a:r>
            <a:r>
              <a:rPr sz="2400" spc="-65" dirty="0">
                <a:cs typeface="Tahoma"/>
              </a:rPr>
              <a:t>the</a:t>
            </a:r>
            <a:r>
              <a:rPr sz="2400" spc="-15" dirty="0">
                <a:cs typeface="Tahoma"/>
              </a:rPr>
              <a:t> </a:t>
            </a:r>
            <a:r>
              <a:rPr sz="2400" spc="-40" dirty="0">
                <a:cs typeface="Tahoma"/>
              </a:rPr>
              <a:t>content</a:t>
            </a:r>
            <a:r>
              <a:rPr sz="2400" spc="-10" dirty="0">
                <a:cs typeface="Tahoma"/>
              </a:rPr>
              <a:t> </a:t>
            </a:r>
            <a:r>
              <a:rPr sz="2400" spc="-70" dirty="0">
                <a:cs typeface="Tahoma"/>
              </a:rPr>
              <a:t>of</a:t>
            </a:r>
            <a:r>
              <a:rPr sz="2400" spc="-20" dirty="0">
                <a:cs typeface="Tahoma"/>
              </a:rPr>
              <a:t> </a:t>
            </a:r>
            <a:r>
              <a:rPr sz="2400" spc="10" dirty="0">
                <a:cs typeface="Tahoma"/>
              </a:rPr>
              <a:t>an</a:t>
            </a:r>
            <a:r>
              <a:rPr sz="2400" dirty="0">
                <a:cs typeface="Tahoma"/>
              </a:rPr>
              <a:t> </a:t>
            </a:r>
            <a:r>
              <a:rPr sz="2400" spc="-170" dirty="0">
                <a:cs typeface="Tahoma"/>
              </a:rPr>
              <a:t>HTML</a:t>
            </a:r>
            <a:r>
              <a:rPr sz="2400" spc="-20" dirty="0">
                <a:cs typeface="Tahoma"/>
              </a:rPr>
              <a:t> </a:t>
            </a:r>
            <a:r>
              <a:rPr sz="2400" spc="-35" dirty="0">
                <a:cs typeface="Tahoma"/>
              </a:rPr>
              <a:t>element</a:t>
            </a:r>
            <a:r>
              <a:rPr sz="2400" spc="-35" dirty="0" smtClean="0">
                <a:cs typeface="Tahoma"/>
              </a:rPr>
              <a:t>.</a:t>
            </a:r>
            <a:endParaRPr lang="en-US" sz="2400" dirty="0">
              <a:cs typeface="Tahom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5"/>
              </a:spcBef>
            </a:pPr>
            <a:r>
              <a:rPr sz="2400" spc="-35" dirty="0" smtClean="0">
                <a:solidFill>
                  <a:srgbClr val="FF0000"/>
                </a:solidFill>
                <a:cs typeface="Tahoma"/>
              </a:rPr>
              <a:t>JavaScript</a:t>
            </a:r>
            <a:r>
              <a:rPr sz="2400" spc="30" dirty="0" smtClean="0">
                <a:solidFill>
                  <a:srgbClr val="FF0000"/>
                </a:solidFill>
                <a:cs typeface="Tahoma"/>
              </a:rPr>
              <a:t> </a:t>
            </a:r>
            <a:r>
              <a:rPr sz="2400" spc="70" dirty="0">
                <a:solidFill>
                  <a:srgbClr val="FF0000"/>
                </a:solidFill>
                <a:cs typeface="Tahoma"/>
              </a:rPr>
              <a:t>can</a:t>
            </a:r>
            <a:r>
              <a:rPr sz="2400" spc="40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55" dirty="0">
                <a:solidFill>
                  <a:srgbClr val="FF0000"/>
                </a:solidFill>
                <a:cs typeface="Tahoma"/>
              </a:rPr>
              <a:t>be</a:t>
            </a:r>
            <a:r>
              <a:rPr sz="2400" spc="20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20" dirty="0">
                <a:solidFill>
                  <a:srgbClr val="FF0000"/>
                </a:solidFill>
                <a:cs typeface="Tahoma"/>
              </a:rPr>
              <a:t>used</a:t>
            </a:r>
            <a:r>
              <a:rPr sz="2400" spc="25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75" dirty="0">
                <a:solidFill>
                  <a:srgbClr val="FF0000"/>
                </a:solidFill>
                <a:cs typeface="Tahoma"/>
              </a:rPr>
              <a:t>to</a:t>
            </a:r>
            <a:r>
              <a:rPr sz="2400" spc="35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cs typeface="Tahoma"/>
              </a:rPr>
              <a:t>validate</a:t>
            </a:r>
            <a:r>
              <a:rPr sz="2400" spc="40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10" dirty="0">
                <a:solidFill>
                  <a:srgbClr val="FF0000"/>
                </a:solidFill>
                <a:cs typeface="Tahoma"/>
              </a:rPr>
              <a:t>data</a:t>
            </a:r>
            <a:r>
              <a:rPr sz="2400" spc="25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20" dirty="0">
                <a:cs typeface="Tahoma"/>
              </a:rPr>
              <a:t>-</a:t>
            </a:r>
            <a:r>
              <a:rPr sz="2400" spc="40" dirty="0">
                <a:cs typeface="Tahoma"/>
              </a:rPr>
              <a:t> </a:t>
            </a:r>
            <a:r>
              <a:rPr sz="2400" spc="85" dirty="0">
                <a:cs typeface="Tahoma"/>
              </a:rPr>
              <a:t>A</a:t>
            </a:r>
            <a:r>
              <a:rPr sz="2400" spc="15" dirty="0">
                <a:cs typeface="Tahoma"/>
              </a:rPr>
              <a:t> </a:t>
            </a:r>
            <a:r>
              <a:rPr sz="2400" spc="-30" dirty="0">
                <a:cs typeface="Tahoma"/>
              </a:rPr>
              <a:t>JavaScript</a:t>
            </a:r>
            <a:r>
              <a:rPr sz="2400" spc="35" dirty="0">
                <a:cs typeface="Tahoma"/>
              </a:rPr>
              <a:t> </a:t>
            </a:r>
            <a:r>
              <a:rPr sz="2400" spc="65" dirty="0">
                <a:cs typeface="Tahoma"/>
              </a:rPr>
              <a:t>can</a:t>
            </a:r>
            <a:r>
              <a:rPr sz="2400" spc="35" dirty="0">
                <a:cs typeface="Tahoma"/>
              </a:rPr>
              <a:t> </a:t>
            </a:r>
            <a:r>
              <a:rPr sz="2400" spc="55" dirty="0">
                <a:cs typeface="Tahoma"/>
              </a:rPr>
              <a:t>be</a:t>
            </a:r>
            <a:r>
              <a:rPr sz="2400" spc="25" dirty="0">
                <a:cs typeface="Tahoma"/>
              </a:rPr>
              <a:t> </a:t>
            </a:r>
            <a:r>
              <a:rPr sz="2400" spc="-20" dirty="0">
                <a:cs typeface="Tahoma"/>
              </a:rPr>
              <a:t>used</a:t>
            </a:r>
            <a:r>
              <a:rPr sz="2400" spc="25" dirty="0">
                <a:cs typeface="Tahoma"/>
              </a:rPr>
              <a:t> </a:t>
            </a:r>
            <a:r>
              <a:rPr sz="2400" spc="-75" dirty="0">
                <a:cs typeface="Tahoma"/>
              </a:rPr>
              <a:t>to</a:t>
            </a:r>
            <a:r>
              <a:rPr sz="2400" spc="30" dirty="0">
                <a:cs typeface="Tahoma"/>
              </a:rPr>
              <a:t> </a:t>
            </a:r>
            <a:r>
              <a:rPr sz="2400" spc="-15" dirty="0">
                <a:cs typeface="Tahoma"/>
              </a:rPr>
              <a:t>validate</a:t>
            </a:r>
            <a:r>
              <a:rPr sz="2400" spc="30" dirty="0">
                <a:cs typeface="Tahoma"/>
              </a:rPr>
              <a:t> </a:t>
            </a:r>
            <a:r>
              <a:rPr sz="2400" spc="-90" dirty="0" smtClean="0">
                <a:cs typeface="Tahoma"/>
              </a:rPr>
              <a:t>form</a:t>
            </a:r>
            <a:r>
              <a:rPr lang="en-US" sz="2400" dirty="0">
                <a:cs typeface="Tahoma"/>
              </a:rPr>
              <a:t> </a:t>
            </a:r>
            <a:r>
              <a:rPr sz="2400" spc="10" dirty="0" smtClean="0">
                <a:cs typeface="Tahoma"/>
              </a:rPr>
              <a:t>data</a:t>
            </a:r>
            <a:r>
              <a:rPr sz="2400" spc="5" dirty="0" smtClean="0">
                <a:cs typeface="Tahoma"/>
              </a:rPr>
              <a:t> </a:t>
            </a:r>
            <a:r>
              <a:rPr sz="2400" spc="-30" dirty="0">
                <a:cs typeface="Tahoma"/>
              </a:rPr>
              <a:t>before</a:t>
            </a:r>
            <a:r>
              <a:rPr sz="2400" spc="5" dirty="0">
                <a:cs typeface="Tahoma"/>
              </a:rPr>
              <a:t> </a:t>
            </a:r>
            <a:r>
              <a:rPr sz="2400" spc="-145" dirty="0">
                <a:cs typeface="Tahoma"/>
              </a:rPr>
              <a:t>it</a:t>
            </a:r>
            <a:r>
              <a:rPr sz="2400" spc="-10" dirty="0">
                <a:cs typeface="Tahoma"/>
              </a:rPr>
              <a:t> </a:t>
            </a:r>
            <a:r>
              <a:rPr sz="2400" spc="-114" dirty="0">
                <a:cs typeface="Tahoma"/>
              </a:rPr>
              <a:t>is</a:t>
            </a:r>
            <a:r>
              <a:rPr sz="2400" spc="-15" dirty="0">
                <a:cs typeface="Tahoma"/>
              </a:rPr>
              <a:t> </a:t>
            </a:r>
            <a:r>
              <a:rPr sz="2400" spc="-60" dirty="0">
                <a:cs typeface="Tahoma"/>
              </a:rPr>
              <a:t>submitted</a:t>
            </a:r>
            <a:r>
              <a:rPr sz="2400" spc="-5" dirty="0">
                <a:cs typeface="Tahoma"/>
              </a:rPr>
              <a:t> </a:t>
            </a:r>
            <a:r>
              <a:rPr sz="2400" spc="-80" dirty="0">
                <a:cs typeface="Tahoma"/>
              </a:rPr>
              <a:t>to</a:t>
            </a:r>
            <a:r>
              <a:rPr sz="2400" spc="-25" dirty="0">
                <a:cs typeface="Tahoma"/>
              </a:rPr>
              <a:t> </a:t>
            </a:r>
            <a:r>
              <a:rPr sz="2400" spc="95" dirty="0">
                <a:cs typeface="Tahoma"/>
              </a:rPr>
              <a:t>a</a:t>
            </a:r>
            <a:r>
              <a:rPr sz="2400" spc="-10" dirty="0">
                <a:cs typeface="Tahoma"/>
              </a:rPr>
              <a:t> </a:t>
            </a:r>
            <a:r>
              <a:rPr sz="2400" spc="-65" dirty="0">
                <a:cs typeface="Tahoma"/>
              </a:rPr>
              <a:t>server.</a:t>
            </a:r>
            <a:r>
              <a:rPr sz="2400" dirty="0">
                <a:cs typeface="Tahoma"/>
              </a:rPr>
              <a:t> </a:t>
            </a:r>
            <a:r>
              <a:rPr sz="2400" spc="-150" dirty="0">
                <a:cs typeface="Tahoma"/>
              </a:rPr>
              <a:t>This</a:t>
            </a:r>
            <a:r>
              <a:rPr sz="2400" spc="-15" dirty="0">
                <a:cs typeface="Tahoma"/>
              </a:rPr>
              <a:t> </a:t>
            </a:r>
            <a:r>
              <a:rPr sz="2400" spc="-25" dirty="0">
                <a:cs typeface="Tahoma"/>
              </a:rPr>
              <a:t>saves</a:t>
            </a:r>
            <a:r>
              <a:rPr sz="2400" spc="5" dirty="0">
                <a:cs typeface="Tahoma"/>
              </a:rPr>
              <a:t> </a:t>
            </a:r>
            <a:r>
              <a:rPr sz="2400" spc="-65" dirty="0">
                <a:cs typeface="Tahoma"/>
              </a:rPr>
              <a:t>the</a:t>
            </a:r>
            <a:r>
              <a:rPr sz="2400" spc="-20" dirty="0">
                <a:cs typeface="Tahoma"/>
              </a:rPr>
              <a:t> </a:t>
            </a:r>
            <a:r>
              <a:rPr sz="2400" spc="-70" dirty="0">
                <a:cs typeface="Tahoma"/>
              </a:rPr>
              <a:t>server</a:t>
            </a:r>
            <a:r>
              <a:rPr sz="2400" spc="-5" dirty="0">
                <a:cs typeface="Tahoma"/>
              </a:rPr>
              <a:t> </a:t>
            </a:r>
            <a:r>
              <a:rPr sz="2400" spc="-85" dirty="0">
                <a:cs typeface="Tahoma"/>
              </a:rPr>
              <a:t>from</a:t>
            </a:r>
            <a:r>
              <a:rPr sz="2400" spc="-5" dirty="0">
                <a:cs typeface="Tahoma"/>
              </a:rPr>
              <a:t> </a:t>
            </a:r>
            <a:r>
              <a:rPr sz="2400" spc="-60" dirty="0">
                <a:cs typeface="Tahoma"/>
              </a:rPr>
              <a:t>extra</a:t>
            </a:r>
            <a:r>
              <a:rPr sz="2400" spc="5" dirty="0">
                <a:cs typeface="Tahoma"/>
              </a:rPr>
              <a:t> </a:t>
            </a:r>
            <a:r>
              <a:rPr sz="2400" spc="-30" dirty="0">
                <a:cs typeface="Tahoma"/>
              </a:rPr>
              <a:t>processing.</a:t>
            </a:r>
            <a:endParaRPr sz="2400" dirty="0"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2400" spc="-35" dirty="0" smtClean="0">
                <a:solidFill>
                  <a:srgbClr val="FF0000"/>
                </a:solidFill>
                <a:cs typeface="Tahoma"/>
              </a:rPr>
              <a:t>JavaScript </a:t>
            </a:r>
            <a:r>
              <a:rPr sz="2400" spc="65" dirty="0">
                <a:solidFill>
                  <a:srgbClr val="FF0000"/>
                </a:solidFill>
                <a:cs typeface="Tahoma"/>
              </a:rPr>
              <a:t>can </a:t>
            </a:r>
            <a:r>
              <a:rPr sz="2400" spc="55" dirty="0">
                <a:solidFill>
                  <a:srgbClr val="FF0000"/>
                </a:solidFill>
                <a:cs typeface="Tahoma"/>
              </a:rPr>
              <a:t>be </a:t>
            </a:r>
            <a:r>
              <a:rPr sz="2400" spc="-20" dirty="0">
                <a:solidFill>
                  <a:srgbClr val="FF0000"/>
                </a:solidFill>
                <a:cs typeface="Tahoma"/>
              </a:rPr>
              <a:t>used </a:t>
            </a:r>
            <a:r>
              <a:rPr sz="2400" spc="-80" dirty="0">
                <a:solidFill>
                  <a:srgbClr val="FF0000"/>
                </a:solidFill>
                <a:cs typeface="Tahoma"/>
              </a:rPr>
              <a:t>to </a:t>
            </a:r>
            <a:r>
              <a:rPr sz="2400" spc="-5" dirty="0">
                <a:solidFill>
                  <a:srgbClr val="FF0000"/>
                </a:solidFill>
                <a:cs typeface="Tahoma"/>
              </a:rPr>
              <a:t>detect </a:t>
            </a:r>
            <a:r>
              <a:rPr sz="2400" spc="-65" dirty="0">
                <a:solidFill>
                  <a:srgbClr val="FF0000"/>
                </a:solidFill>
                <a:cs typeface="Tahoma"/>
              </a:rPr>
              <a:t>the </a:t>
            </a:r>
            <a:r>
              <a:rPr sz="2400" spc="-105" dirty="0">
                <a:solidFill>
                  <a:srgbClr val="FF0000"/>
                </a:solidFill>
                <a:cs typeface="Tahoma"/>
              </a:rPr>
              <a:t>visitor's </a:t>
            </a:r>
            <a:r>
              <a:rPr sz="2400" spc="-75" dirty="0">
                <a:solidFill>
                  <a:srgbClr val="FF0000"/>
                </a:solidFill>
                <a:cs typeface="Tahoma"/>
              </a:rPr>
              <a:t>browser </a:t>
            </a:r>
            <a:r>
              <a:rPr sz="2400" spc="-20" dirty="0">
                <a:cs typeface="Tahoma"/>
              </a:rPr>
              <a:t>- </a:t>
            </a:r>
            <a:r>
              <a:rPr sz="2400" spc="85" dirty="0">
                <a:cs typeface="Tahoma"/>
              </a:rPr>
              <a:t>A </a:t>
            </a:r>
            <a:r>
              <a:rPr sz="2400" spc="-35" dirty="0">
                <a:cs typeface="Tahoma"/>
              </a:rPr>
              <a:t>JavaScript </a:t>
            </a:r>
            <a:r>
              <a:rPr sz="2400" spc="65" dirty="0">
                <a:cs typeface="Tahoma"/>
              </a:rPr>
              <a:t>can </a:t>
            </a:r>
            <a:r>
              <a:rPr sz="2400" spc="60" dirty="0">
                <a:cs typeface="Tahoma"/>
              </a:rPr>
              <a:t>be </a:t>
            </a:r>
            <a:r>
              <a:rPr sz="2400" spc="-20" dirty="0">
                <a:cs typeface="Tahoma"/>
              </a:rPr>
              <a:t>used </a:t>
            </a:r>
            <a:r>
              <a:rPr sz="2400" spc="-80" dirty="0">
                <a:cs typeface="Tahoma"/>
              </a:rPr>
              <a:t>to </a:t>
            </a:r>
            <a:r>
              <a:rPr sz="2400" spc="-75" dirty="0">
                <a:cs typeface="Tahoma"/>
              </a:rPr>
              <a:t> </a:t>
            </a:r>
            <a:r>
              <a:rPr sz="2400" spc="-5" dirty="0">
                <a:cs typeface="Tahoma"/>
              </a:rPr>
              <a:t>detect </a:t>
            </a:r>
            <a:r>
              <a:rPr sz="2400" spc="-65" dirty="0">
                <a:cs typeface="Tahoma"/>
              </a:rPr>
              <a:t>the</a:t>
            </a:r>
            <a:r>
              <a:rPr sz="2400" spc="-60" dirty="0">
                <a:cs typeface="Tahoma"/>
              </a:rPr>
              <a:t> </a:t>
            </a:r>
            <a:r>
              <a:rPr sz="2400" spc="-100" dirty="0">
                <a:cs typeface="Tahoma"/>
              </a:rPr>
              <a:t>visitor's</a:t>
            </a:r>
            <a:r>
              <a:rPr sz="2400" spc="-95" dirty="0">
                <a:cs typeface="Tahoma"/>
              </a:rPr>
              <a:t> </a:t>
            </a:r>
            <a:r>
              <a:rPr sz="2400" spc="-75" dirty="0">
                <a:cs typeface="Tahoma"/>
              </a:rPr>
              <a:t>browser</a:t>
            </a:r>
            <a:r>
              <a:rPr sz="2400" spc="-70" dirty="0">
                <a:cs typeface="Tahoma"/>
              </a:rPr>
              <a:t> </a:t>
            </a:r>
            <a:r>
              <a:rPr sz="2400" spc="25" dirty="0">
                <a:cs typeface="Tahoma"/>
              </a:rPr>
              <a:t>and </a:t>
            </a:r>
            <a:r>
              <a:rPr sz="2400" spc="10" dirty="0">
                <a:cs typeface="Tahoma"/>
              </a:rPr>
              <a:t>depending </a:t>
            </a:r>
            <a:r>
              <a:rPr sz="2400" spc="-20" dirty="0">
                <a:cs typeface="Tahoma"/>
              </a:rPr>
              <a:t>on </a:t>
            </a:r>
            <a:r>
              <a:rPr sz="2400" spc="-65" dirty="0">
                <a:cs typeface="Tahoma"/>
              </a:rPr>
              <a:t>the</a:t>
            </a:r>
            <a:r>
              <a:rPr sz="2400" spc="-60" dirty="0">
                <a:cs typeface="Tahoma"/>
              </a:rPr>
              <a:t> </a:t>
            </a:r>
            <a:r>
              <a:rPr sz="2400" spc="-75" dirty="0">
                <a:cs typeface="Tahoma"/>
              </a:rPr>
              <a:t>browser</a:t>
            </a:r>
            <a:r>
              <a:rPr sz="2400" spc="-70" dirty="0">
                <a:cs typeface="Tahoma"/>
              </a:rPr>
              <a:t> </a:t>
            </a:r>
            <a:r>
              <a:rPr sz="2400" spc="-20" dirty="0">
                <a:cs typeface="Tahoma"/>
              </a:rPr>
              <a:t>- </a:t>
            </a:r>
            <a:r>
              <a:rPr sz="2400" spc="20" dirty="0">
                <a:cs typeface="Tahoma"/>
              </a:rPr>
              <a:t>load </a:t>
            </a:r>
            <a:r>
              <a:rPr sz="2400" spc="-45" dirty="0">
                <a:cs typeface="Tahoma"/>
              </a:rPr>
              <a:t>another</a:t>
            </a:r>
            <a:r>
              <a:rPr sz="2400" spc="-40" dirty="0">
                <a:cs typeface="Tahoma"/>
              </a:rPr>
              <a:t> </a:t>
            </a:r>
            <a:r>
              <a:rPr sz="2400" spc="65" dirty="0">
                <a:cs typeface="Tahoma"/>
              </a:rPr>
              <a:t>page </a:t>
            </a:r>
            <a:r>
              <a:rPr sz="2400" spc="70" dirty="0">
                <a:cs typeface="Tahoma"/>
              </a:rPr>
              <a:t> </a:t>
            </a:r>
            <a:r>
              <a:rPr sz="2400" spc="-125" dirty="0">
                <a:cs typeface="Tahoma"/>
              </a:rPr>
              <a:t>s</a:t>
            </a:r>
            <a:r>
              <a:rPr sz="2400" spc="-5" dirty="0">
                <a:cs typeface="Tahoma"/>
              </a:rPr>
              <a:t>pecificall</a:t>
            </a:r>
            <a:r>
              <a:rPr sz="2400" dirty="0">
                <a:cs typeface="Tahoma"/>
              </a:rPr>
              <a:t>y</a:t>
            </a:r>
            <a:r>
              <a:rPr sz="2400" spc="30" dirty="0">
                <a:cs typeface="Tahoma"/>
              </a:rPr>
              <a:t> </a:t>
            </a:r>
            <a:r>
              <a:rPr sz="2400" spc="-10" dirty="0">
                <a:cs typeface="Tahoma"/>
              </a:rPr>
              <a:t>de</a:t>
            </a:r>
            <a:r>
              <a:rPr sz="2400" spc="-5" dirty="0">
                <a:cs typeface="Tahoma"/>
              </a:rPr>
              <a:t>s</a:t>
            </a:r>
            <a:r>
              <a:rPr sz="2400" spc="-40" dirty="0">
                <a:cs typeface="Tahoma"/>
              </a:rPr>
              <a:t>ig</a:t>
            </a:r>
            <a:r>
              <a:rPr sz="2400" spc="-45" dirty="0">
                <a:cs typeface="Tahoma"/>
              </a:rPr>
              <a:t>n</a:t>
            </a:r>
            <a:r>
              <a:rPr sz="2400" spc="50" dirty="0">
                <a:cs typeface="Tahoma"/>
              </a:rPr>
              <a:t>e</a:t>
            </a:r>
            <a:r>
              <a:rPr sz="2400" spc="60" dirty="0">
                <a:cs typeface="Tahoma"/>
              </a:rPr>
              <a:t>d</a:t>
            </a:r>
            <a:r>
              <a:rPr sz="2400" spc="10" dirty="0">
                <a:cs typeface="Tahoma"/>
              </a:rPr>
              <a:t> </a:t>
            </a:r>
            <a:r>
              <a:rPr sz="2400" spc="-105" dirty="0">
                <a:cs typeface="Tahoma"/>
              </a:rPr>
              <a:t>for</a:t>
            </a:r>
            <a:r>
              <a:rPr sz="2400" spc="-15" dirty="0">
                <a:cs typeface="Tahoma"/>
              </a:rPr>
              <a:t> </a:t>
            </a:r>
            <a:r>
              <a:rPr sz="2400" spc="-55" dirty="0">
                <a:cs typeface="Tahoma"/>
              </a:rPr>
              <a:t>tha</a:t>
            </a:r>
            <a:r>
              <a:rPr sz="2400" spc="-190" dirty="0">
                <a:cs typeface="Tahoma"/>
              </a:rPr>
              <a:t>t</a:t>
            </a:r>
            <a:r>
              <a:rPr sz="2400" spc="-25" dirty="0">
                <a:cs typeface="Tahoma"/>
              </a:rPr>
              <a:t> </a:t>
            </a:r>
            <a:r>
              <a:rPr sz="2400" spc="-90" dirty="0">
                <a:cs typeface="Tahoma"/>
              </a:rPr>
              <a:t>b</a:t>
            </a:r>
            <a:r>
              <a:rPr sz="2400" spc="-55" dirty="0">
                <a:cs typeface="Tahoma"/>
              </a:rPr>
              <a:t>ro</a:t>
            </a:r>
            <a:r>
              <a:rPr sz="2400" spc="-80" dirty="0">
                <a:cs typeface="Tahoma"/>
              </a:rPr>
              <a:t>w</a:t>
            </a:r>
            <a:r>
              <a:rPr sz="2400" spc="-125" dirty="0">
                <a:cs typeface="Tahoma"/>
              </a:rPr>
              <a:t>s</a:t>
            </a:r>
            <a:r>
              <a:rPr sz="2400" spc="-70" dirty="0">
                <a:cs typeface="Tahoma"/>
              </a:rPr>
              <a:t>e</a:t>
            </a:r>
            <a:r>
              <a:rPr sz="2400" spc="-45" dirty="0">
                <a:cs typeface="Tahoma"/>
              </a:rPr>
              <a:t>r</a:t>
            </a:r>
            <a:r>
              <a:rPr sz="2400" spc="-55" dirty="0" smtClean="0">
                <a:cs typeface="Tahoma"/>
              </a:rPr>
              <a:t>.</a:t>
            </a:r>
            <a:endParaRPr lang="en-US" sz="2400" dirty="0"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2400" spc="-35" dirty="0" smtClean="0">
                <a:solidFill>
                  <a:srgbClr val="FF0000"/>
                </a:solidFill>
                <a:cs typeface="Tahoma"/>
              </a:rPr>
              <a:t>JavaScript</a:t>
            </a:r>
            <a:r>
              <a:rPr sz="2400" spc="150" dirty="0" smtClean="0">
                <a:solidFill>
                  <a:srgbClr val="FF0000"/>
                </a:solidFill>
                <a:cs typeface="Tahoma"/>
              </a:rPr>
              <a:t> </a:t>
            </a:r>
            <a:r>
              <a:rPr sz="2400" spc="70" dirty="0">
                <a:solidFill>
                  <a:srgbClr val="FF0000"/>
                </a:solidFill>
                <a:cs typeface="Tahoma"/>
              </a:rPr>
              <a:t>can</a:t>
            </a:r>
            <a:r>
              <a:rPr sz="2400" spc="150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60" dirty="0">
                <a:solidFill>
                  <a:srgbClr val="FF0000"/>
                </a:solidFill>
                <a:cs typeface="Tahoma"/>
              </a:rPr>
              <a:t>be</a:t>
            </a:r>
            <a:r>
              <a:rPr sz="2400" spc="145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20" dirty="0">
                <a:solidFill>
                  <a:srgbClr val="FF0000"/>
                </a:solidFill>
                <a:cs typeface="Tahoma"/>
              </a:rPr>
              <a:t>used</a:t>
            </a:r>
            <a:r>
              <a:rPr sz="2400" spc="145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75" dirty="0">
                <a:solidFill>
                  <a:srgbClr val="FF0000"/>
                </a:solidFill>
                <a:cs typeface="Tahoma"/>
              </a:rPr>
              <a:t>to</a:t>
            </a:r>
            <a:r>
              <a:rPr sz="2400" spc="155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5" dirty="0">
                <a:solidFill>
                  <a:srgbClr val="FF0000"/>
                </a:solidFill>
                <a:cs typeface="Tahoma"/>
              </a:rPr>
              <a:t>create</a:t>
            </a:r>
            <a:r>
              <a:rPr sz="2400" spc="140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5" dirty="0">
                <a:solidFill>
                  <a:srgbClr val="FF0000"/>
                </a:solidFill>
                <a:cs typeface="Tahoma"/>
              </a:rPr>
              <a:t>cookies</a:t>
            </a:r>
            <a:r>
              <a:rPr sz="2400" spc="140" dirty="0">
                <a:solidFill>
                  <a:srgbClr val="FF0000"/>
                </a:solidFill>
                <a:cs typeface="Tahoma"/>
              </a:rPr>
              <a:t> </a:t>
            </a:r>
            <a:r>
              <a:rPr sz="2400" spc="-20" dirty="0">
                <a:cs typeface="Tahoma"/>
              </a:rPr>
              <a:t>-</a:t>
            </a:r>
            <a:r>
              <a:rPr sz="2400" spc="160" dirty="0">
                <a:cs typeface="Tahoma"/>
              </a:rPr>
              <a:t> </a:t>
            </a:r>
            <a:r>
              <a:rPr sz="2400" spc="85" dirty="0">
                <a:cs typeface="Tahoma"/>
              </a:rPr>
              <a:t>A</a:t>
            </a:r>
            <a:r>
              <a:rPr sz="2400" spc="140" dirty="0">
                <a:cs typeface="Tahoma"/>
              </a:rPr>
              <a:t> </a:t>
            </a:r>
            <a:r>
              <a:rPr sz="2400" spc="-35" dirty="0">
                <a:cs typeface="Tahoma"/>
              </a:rPr>
              <a:t>JavaScript</a:t>
            </a:r>
            <a:r>
              <a:rPr sz="2400" spc="160" dirty="0">
                <a:cs typeface="Tahoma"/>
              </a:rPr>
              <a:t> </a:t>
            </a:r>
            <a:r>
              <a:rPr sz="2400" spc="70" dirty="0">
                <a:cs typeface="Tahoma"/>
              </a:rPr>
              <a:t>can</a:t>
            </a:r>
            <a:r>
              <a:rPr sz="2400" spc="150" dirty="0">
                <a:cs typeface="Tahoma"/>
              </a:rPr>
              <a:t> </a:t>
            </a:r>
            <a:r>
              <a:rPr sz="2400" spc="60" dirty="0">
                <a:cs typeface="Tahoma"/>
              </a:rPr>
              <a:t>be</a:t>
            </a:r>
            <a:r>
              <a:rPr sz="2400" spc="140" dirty="0">
                <a:cs typeface="Tahoma"/>
              </a:rPr>
              <a:t> </a:t>
            </a:r>
            <a:r>
              <a:rPr sz="2400" spc="-20" dirty="0">
                <a:cs typeface="Tahoma"/>
              </a:rPr>
              <a:t>used</a:t>
            </a:r>
            <a:r>
              <a:rPr sz="2400" spc="145" dirty="0">
                <a:cs typeface="Tahoma"/>
              </a:rPr>
              <a:t> </a:t>
            </a:r>
            <a:r>
              <a:rPr sz="2400" spc="-75" dirty="0">
                <a:cs typeface="Tahoma"/>
              </a:rPr>
              <a:t>to</a:t>
            </a:r>
            <a:r>
              <a:rPr sz="2400" spc="155" dirty="0">
                <a:cs typeface="Tahoma"/>
              </a:rPr>
              <a:t> </a:t>
            </a:r>
            <a:r>
              <a:rPr sz="2400" spc="-80" dirty="0">
                <a:cs typeface="Tahoma"/>
              </a:rPr>
              <a:t>store</a:t>
            </a:r>
            <a:r>
              <a:rPr sz="2400" spc="135" dirty="0">
                <a:cs typeface="Tahoma"/>
              </a:rPr>
              <a:t> </a:t>
            </a:r>
            <a:r>
              <a:rPr sz="2400" spc="30" dirty="0">
                <a:cs typeface="Tahoma"/>
              </a:rPr>
              <a:t>and</a:t>
            </a:r>
            <a:endParaRPr sz="2400" dirty="0">
              <a:cs typeface="Tahoma"/>
            </a:endParaRPr>
          </a:p>
          <a:p>
            <a:pPr marL="127000" indent="0">
              <a:lnSpc>
                <a:spcPct val="100000"/>
              </a:lnSpc>
              <a:buNone/>
            </a:pPr>
            <a:r>
              <a:rPr lang="en-US" sz="2400" spc="-65" dirty="0" smtClean="0">
                <a:cs typeface="Tahoma"/>
              </a:rPr>
              <a:t>    </a:t>
            </a:r>
            <a:r>
              <a:rPr sz="2400" spc="-65" dirty="0" smtClean="0">
                <a:cs typeface="Tahoma"/>
              </a:rPr>
              <a:t>retrieve</a:t>
            </a:r>
            <a:r>
              <a:rPr sz="2400" spc="5" dirty="0" smtClean="0">
                <a:cs typeface="Tahoma"/>
              </a:rPr>
              <a:t> </a:t>
            </a:r>
            <a:r>
              <a:rPr sz="2400" spc="-70" dirty="0">
                <a:cs typeface="Tahoma"/>
              </a:rPr>
              <a:t>information</a:t>
            </a:r>
            <a:r>
              <a:rPr sz="2400" spc="20" dirty="0">
                <a:cs typeface="Tahoma"/>
              </a:rPr>
              <a:t> </a:t>
            </a:r>
            <a:r>
              <a:rPr sz="2400" spc="-20" dirty="0">
                <a:cs typeface="Tahoma"/>
              </a:rPr>
              <a:t>on</a:t>
            </a:r>
            <a:r>
              <a:rPr sz="2400" spc="-5" dirty="0">
                <a:cs typeface="Tahoma"/>
              </a:rPr>
              <a:t> </a:t>
            </a:r>
            <a:r>
              <a:rPr sz="2400" spc="-65" dirty="0">
                <a:cs typeface="Tahoma"/>
              </a:rPr>
              <a:t>the</a:t>
            </a:r>
            <a:r>
              <a:rPr sz="2400" spc="-10" dirty="0">
                <a:cs typeface="Tahoma"/>
              </a:rPr>
              <a:t> </a:t>
            </a:r>
            <a:r>
              <a:rPr sz="2400" spc="-105" dirty="0">
                <a:cs typeface="Tahoma"/>
              </a:rPr>
              <a:t>visitor's</a:t>
            </a:r>
            <a:r>
              <a:rPr sz="2400" spc="-15" dirty="0">
                <a:cs typeface="Tahoma"/>
              </a:rPr>
              <a:t> </a:t>
            </a:r>
            <a:r>
              <a:rPr sz="2400" spc="-25" dirty="0">
                <a:cs typeface="Tahoma"/>
              </a:rPr>
              <a:t>computer.</a:t>
            </a:r>
            <a:endParaRPr sz="24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29032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590551" y="228600"/>
            <a:ext cx="10972800" cy="1143000"/>
          </a:xfrm>
        </p:spPr>
        <p:txBody>
          <a:bodyPr/>
          <a:lstStyle/>
          <a:p>
            <a:r>
              <a:rPr lang="en-IN" altLang="en-US"/>
              <a:t>DOM Tree</a:t>
            </a:r>
          </a:p>
        </p:txBody>
      </p:sp>
      <p:pic>
        <p:nvPicPr>
          <p:cNvPr id="65539" name="Picture 6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1919289"/>
            <a:ext cx="10547351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350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IN" altLang="en-US"/>
              <a:t>Document Object </a:t>
            </a:r>
          </a:p>
        </p:txBody>
      </p:sp>
      <p:sp>
        <p:nvSpPr>
          <p:cNvPr id="66563" name="Content Placeholder 5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r>
              <a:rPr lang="en-US" altLang="en-US"/>
              <a:t>When an HTML document is loaded into a web browser, it becomes a </a:t>
            </a:r>
            <a:r>
              <a:rPr lang="en-US" altLang="en-US" b="1"/>
              <a:t>document object</a:t>
            </a:r>
            <a:r>
              <a:rPr lang="en-US" altLang="en-US"/>
              <a:t>.</a:t>
            </a:r>
          </a:p>
          <a:p>
            <a:r>
              <a:rPr lang="en-US" altLang="en-US"/>
              <a:t>The </a:t>
            </a:r>
            <a:r>
              <a:rPr lang="en-US" altLang="en-US" b="1"/>
              <a:t>document object</a:t>
            </a:r>
            <a:r>
              <a:rPr lang="en-US" altLang="en-US"/>
              <a:t> is the root node of the HTML document.</a:t>
            </a:r>
          </a:p>
          <a:p>
            <a:r>
              <a:rPr lang="en-US" altLang="en-US"/>
              <a:t>The </a:t>
            </a:r>
            <a:r>
              <a:rPr lang="en-US" altLang="en-US" b="1"/>
              <a:t>document object</a:t>
            </a:r>
            <a:r>
              <a:rPr lang="en-US" altLang="en-US"/>
              <a:t> is a property of the </a:t>
            </a:r>
            <a:r>
              <a:rPr lang="en-US" altLang="en-US" b="1"/>
              <a:t>window object</a:t>
            </a:r>
            <a:r>
              <a:rPr lang="en-US" altLang="en-US"/>
              <a:t>.</a:t>
            </a:r>
            <a:br>
              <a:rPr lang="en-US" altLang="en-US"/>
            </a:b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727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IN" altLang="en-US"/>
              <a:t>Document Object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10200"/>
          </a:xfrm>
        </p:spPr>
        <p:txBody>
          <a:bodyPr/>
          <a:lstStyle/>
          <a:p>
            <a:pPr marL="228600">
              <a:lnSpc>
                <a:spcPct val="115000"/>
              </a:lnSpc>
              <a:spcBef>
                <a:spcPts val="520"/>
              </a:spcBef>
              <a:spcAft>
                <a:spcPts val="52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returns the element with the specified ID: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id="intro"&gt;Hello World!&lt;/p&gt;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&lt;p&gt;This example demonstrates the &lt;b&gt;</a:t>
            </a:r>
            <a:r>
              <a:rPr lang="en-US" sz="2000" dirty="0" err="1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&lt;/b&gt; method!&lt;/p&gt;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x=</a:t>
            </a:r>
            <a:r>
              <a:rPr lang="en-US" sz="2000" dirty="0" err="1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("intro");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("&lt;p&gt;The text from the intro paragraph: " + 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</a:t>
            </a:r>
            <a:r>
              <a:rPr lang="en-US" sz="2000" dirty="0" err="1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x.innerHTML</a:t>
            </a: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"&lt;/p&gt;");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rgbClr val="617F1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04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IN" altLang="en-US"/>
              <a:t>Document Object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8000" y="1447800"/>
          <a:ext cx="10769600" cy="4638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040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9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8" marB="196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8" marB="1968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0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getElementById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8" marB="196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element that has an ID attribute with the a value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8" marB="1968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910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getElementsByTagName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8" marB="196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node list (collection/array of nodes) containing all elements with a specified tag name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8" marB="1968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0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getElementsByClassName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8" marB="1968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node list containing all elements with a specified class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8" marB="1968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113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query Selector()</a:t>
                      </a:r>
                    </a:p>
                  </a:txBody>
                  <a:tcPr marL="203200" marR="101600" marT="76210" marB="762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first element that matches a specified CSS selector(s) in the document</a:t>
                      </a:r>
                    </a:p>
                  </a:txBody>
                  <a:tcPr marL="101600" marR="101600" marT="76210" marB="7621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7549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query </a:t>
                      </a:r>
                      <a:r>
                        <a:rPr lang="en-IN" sz="1800" dirty="0" err="1">
                          <a:effectLst/>
                        </a:rPr>
                        <a:t>SelectorAll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03200" marR="101600" marT="76210" marB="762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 static </a:t>
                      </a:r>
                      <a:r>
                        <a:rPr lang="en-US" sz="1800" dirty="0" err="1">
                          <a:effectLst/>
                        </a:rPr>
                        <a:t>NodeList</a:t>
                      </a:r>
                      <a:r>
                        <a:rPr lang="en-US" sz="1800" dirty="0">
                          <a:effectLst/>
                        </a:rPr>
                        <a:t> containing all elements that matches a specified CSS selector(s) in the document</a:t>
                      </a:r>
                    </a:p>
                  </a:txBody>
                  <a:tcPr marL="101600" marR="101600" marT="76210" marB="7621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3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IN" altLang="en-US"/>
              <a:t>Document Object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10769600" cy="541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8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HTML Content</a:t>
                      </a:r>
                    </a:p>
                  </a:txBody>
                  <a:tcPr marL="26247" marR="26247" marT="19684" marB="19684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kumimoji="0" lang="en-IN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new HTML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kumimoji="0" lang="en-IN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47" marR="26247" marT="19684" marB="1968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03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element = </a:t>
                      </a: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("id");</a:t>
                      </a:r>
                      <a:r>
                        <a:rPr lang="en-IN" sz="2000" dirty="0"/>
                        <a:t/>
                      </a:r>
                      <a:br>
                        <a:rPr lang="en-IN" sz="2000" dirty="0"/>
                      </a:b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element.innerHTML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"New Heading";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247" marR="26247" marT="19684" marB="1968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8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Attribute</a:t>
                      </a:r>
                      <a:r>
                        <a:rPr kumimoji="0" lang="en-IN" sz="2400" b="0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kumimoji="0" lang="en-IN" sz="2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47" marR="26247" marT="19684" marB="19684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IN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= new value</a:t>
                      </a:r>
                      <a:endParaRPr lang="en-IN" sz="2000" dirty="0">
                        <a:effectLst/>
                      </a:endParaRPr>
                    </a:p>
                  </a:txBody>
                  <a:tcPr marL="26247" marR="26247" marT="19684" marB="1968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").</a:t>
                      </a: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“vit.ac.in";</a:t>
                      </a:r>
                      <a:endParaRPr lang="en-IN" sz="2000" dirty="0">
                        <a:effectLst/>
                      </a:endParaRPr>
                    </a:p>
                  </a:txBody>
                  <a:tcPr marL="203200" marR="101600" marT="76196" marB="7619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HTML Style</a:t>
                      </a:r>
                    </a:p>
                  </a:txBody>
                  <a:tcPr marL="203200" marR="101600" marT="76196" marB="76196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document.getElementById</a:t>
                      </a:r>
                      <a:r>
                        <a:rPr lang="en-IN" sz="2000" dirty="0">
                          <a:effectLst/>
                        </a:rPr>
                        <a:t>(id).</a:t>
                      </a:r>
                      <a:r>
                        <a:rPr lang="en-IN" sz="2000" dirty="0" err="1">
                          <a:effectLst/>
                        </a:rPr>
                        <a:t>style.property</a:t>
                      </a:r>
                      <a:r>
                        <a:rPr lang="en-IN" sz="2000" dirty="0">
                          <a:effectLst/>
                        </a:rPr>
                        <a:t> = new style</a:t>
                      </a:r>
                    </a:p>
                  </a:txBody>
                  <a:tcPr marL="203200" marR="101600" marT="76196" marB="76196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("p2").</a:t>
                      </a:r>
                      <a:r>
                        <a:rPr kumimoji="0"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style.color</a:t>
                      </a:r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"blue";</a:t>
                      </a:r>
                      <a:endParaRPr lang="en-IN" sz="2000" dirty="0">
                        <a:effectLst/>
                      </a:endParaRPr>
                    </a:p>
                  </a:txBody>
                  <a:tcPr marL="203200" marR="101600" marT="76196" marB="76196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716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IN" altLang="en-US"/>
              <a:t>HTML DOM Events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953000"/>
          </a:xfrm>
        </p:spPr>
        <p:txBody>
          <a:bodyPr/>
          <a:lstStyle/>
          <a:p>
            <a:r>
              <a:rPr lang="en-US" altLang="en-US"/>
              <a:t>A JavaScript can be executed when an event occurs, like when a user clicks on an HTML element. </a:t>
            </a:r>
          </a:p>
          <a:p>
            <a:endParaRPr lang="en-US" altLang="en-US"/>
          </a:p>
          <a:p>
            <a:r>
              <a:rPr lang="en-IN" altLang="en-US"/>
              <a:t>OnClick</a:t>
            </a:r>
          </a:p>
          <a:p>
            <a:r>
              <a:rPr lang="en-IN" altLang="en-US"/>
              <a:t>OnMouseOver</a:t>
            </a:r>
          </a:p>
          <a:p>
            <a:r>
              <a:rPr lang="en-IN" altLang="en-US"/>
              <a:t>OnFocus</a:t>
            </a:r>
          </a:p>
          <a:p>
            <a:r>
              <a:rPr lang="en-IN" altLang="en-US"/>
              <a:t>OnLoad</a:t>
            </a:r>
          </a:p>
          <a:p>
            <a:r>
              <a:rPr lang="en-IN" altLang="en-US"/>
              <a:t>OnSubmit</a:t>
            </a:r>
          </a:p>
          <a:p>
            <a:r>
              <a:rPr lang="en-IN" altLang="en-US"/>
              <a:t>OnChange</a:t>
            </a:r>
          </a:p>
        </p:txBody>
      </p:sp>
    </p:spTree>
    <p:extLst>
      <p:ext uri="{BB962C8B-B14F-4D97-AF65-F5344CB8AC3E}">
        <p14:creationId xmlns:p14="http://schemas.microsoft.com/office/powerpoint/2010/main" val="3691251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String Object &amp; Methods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12776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Can be created using a string literal or constructor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Methods</a:t>
            </a:r>
          </a:p>
          <a:p>
            <a:pPr lvl="1" eaLnBrk="1" hangingPunct="1"/>
            <a:r>
              <a:rPr lang="en-US" altLang="en-US" dirty="0" err="1"/>
              <a:t>charAt</a:t>
            </a:r>
            <a:r>
              <a:rPr lang="en-US" altLang="en-US" dirty="0"/>
              <a:t>(index)</a:t>
            </a:r>
          </a:p>
          <a:p>
            <a:pPr lvl="2" eaLnBrk="1" hangingPunct="1"/>
            <a:r>
              <a:rPr lang="en-US" altLang="en-US" dirty="0"/>
              <a:t>Returns char at specified index</a:t>
            </a:r>
          </a:p>
          <a:p>
            <a:pPr lvl="1" eaLnBrk="1" hangingPunct="1"/>
            <a:r>
              <a:rPr lang="en-US" altLang="en-US" dirty="0" err="1"/>
              <a:t>indexOf</a:t>
            </a:r>
            <a:r>
              <a:rPr lang="en-US" altLang="en-US" dirty="0"/>
              <a:t>(</a:t>
            </a:r>
            <a:r>
              <a:rPr lang="en-US" altLang="en-US" dirty="0" err="1"/>
              <a:t>searchstring</a:t>
            </a:r>
            <a:r>
              <a:rPr lang="en-US" altLang="en-US" dirty="0"/>
              <a:t> [, index]);</a:t>
            </a:r>
          </a:p>
          <a:p>
            <a:pPr lvl="2" eaLnBrk="1" hangingPunct="1"/>
            <a:r>
              <a:rPr lang="en-US" altLang="en-US" dirty="0"/>
              <a:t>Returns index of first </a:t>
            </a:r>
            <a:r>
              <a:rPr lang="en-US" altLang="en-US" dirty="0" err="1"/>
              <a:t>char,else</a:t>
            </a:r>
            <a:r>
              <a:rPr lang="en-US" altLang="en-US" dirty="0"/>
              <a:t> returns -1 </a:t>
            </a:r>
          </a:p>
          <a:p>
            <a:pPr lvl="1" eaLnBrk="1" hangingPunct="1"/>
            <a:r>
              <a:rPr lang="en-US" altLang="en-US" dirty="0" err="1"/>
              <a:t>lastIndexOf</a:t>
            </a:r>
            <a:r>
              <a:rPr lang="en-US" altLang="en-US" dirty="0"/>
              <a:t>(</a:t>
            </a:r>
            <a:r>
              <a:rPr lang="en-US" altLang="en-US" dirty="0" err="1"/>
              <a:t>searchstring</a:t>
            </a:r>
            <a:r>
              <a:rPr lang="en-US" altLang="en-US" dirty="0"/>
              <a:t> [, index]); //starting from index</a:t>
            </a:r>
          </a:p>
          <a:p>
            <a:pPr lvl="2" eaLnBrk="1" hangingPunct="1"/>
            <a:r>
              <a:rPr lang="en-US" altLang="en-US" dirty="0"/>
              <a:t>Searches backwards for last </a:t>
            </a:r>
            <a:r>
              <a:rPr lang="en-US" altLang="en-US" dirty="0" err="1"/>
              <a:t>occurence</a:t>
            </a:r>
            <a:endParaRPr lang="en-US" alt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117600" y="1828801"/>
            <a:ext cx="7112000" cy="646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name = “VIT university”;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school=new String (“SITE”);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08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String Object &amp; Methods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1277600" cy="5181600"/>
          </a:xfrm>
        </p:spPr>
        <p:txBody>
          <a:bodyPr/>
          <a:lstStyle/>
          <a:p>
            <a:pPr eaLnBrk="1" hangingPunct="1"/>
            <a:r>
              <a:rPr lang="en-US" altLang="en-US"/>
              <a:t>Methods</a:t>
            </a:r>
          </a:p>
          <a:p>
            <a:pPr lvl="1" eaLnBrk="1" hangingPunct="1"/>
            <a:r>
              <a:rPr lang="en-US" altLang="en-US"/>
              <a:t>replace(exp [, replacement text]);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Search(expression)</a:t>
            </a:r>
          </a:p>
          <a:p>
            <a:pPr lvl="1" eaLnBrk="1" hangingPunct="1"/>
            <a:r>
              <a:rPr lang="en-US" altLang="en-US"/>
              <a:t>Split(delimiter[,count]); // an array of substring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Substr(start[,length]) ;</a:t>
            </a:r>
          </a:p>
          <a:p>
            <a:pPr lvl="1" eaLnBrk="1" hangingPunct="1"/>
            <a:r>
              <a:rPr lang="en-US" altLang="en-US"/>
              <a:t>toUpperCase()</a:t>
            </a:r>
          </a:p>
          <a:p>
            <a:pPr lvl="1" eaLnBrk="1" hangingPunct="1"/>
            <a:r>
              <a:rPr lang="en-US" altLang="en-US"/>
              <a:t>toLowerCase();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19200" y="2133601"/>
            <a:ext cx="7924800" cy="646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name = “Hello World”;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message=</a:t>
            </a:r>
            <a:r>
              <a:rPr lang="en-US" altLang="en-US" sz="1800" dirty="0" err="1">
                <a:solidFill>
                  <a:schemeClr val="bg1"/>
                </a:solidFill>
              </a:rPr>
              <a:t>name.replace</a:t>
            </a:r>
            <a:r>
              <a:rPr lang="en-US" altLang="en-US" sz="1800" dirty="0">
                <a:solidFill>
                  <a:schemeClr val="bg1"/>
                </a:solidFill>
              </a:rPr>
              <a:t>(/World/,”VIT”);        // Hello VIT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1422400" y="3886201"/>
            <a:ext cx="7924800" cy="646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name = “Hello VIT”;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message=</a:t>
            </a:r>
            <a:r>
              <a:rPr lang="en-US" altLang="en-US" sz="1800" dirty="0" err="1">
                <a:solidFill>
                  <a:schemeClr val="bg1"/>
                </a:solidFill>
              </a:rPr>
              <a:t>name.split</a:t>
            </a:r>
            <a:r>
              <a:rPr lang="en-US" altLang="en-US" sz="1800" dirty="0">
                <a:solidFill>
                  <a:schemeClr val="bg1"/>
                </a:solidFill>
              </a:rPr>
              <a:t>(“ ”);        // Hello, VIT 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4673600" y="5486401"/>
            <a:ext cx="6197600" cy="6461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name = “Hello VIT”;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message=name.toLowerCase();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7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Array Object &amp; Methods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08000" y="549275"/>
          <a:ext cx="11684000" cy="603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8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98"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 marL="121920" marR="121920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121920" marR="12192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concat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Joins two or more arrays, and returns a copy of the joined arrays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indexOf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Search the array for an element and returns its position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join()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Joins all elements of an array into a string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lastIndexOf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Search the array for an element, starting at the end, and returns its position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Removes the last element of an array, and returns that element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new elements to the end of an array, and returns the new length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reverse()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order of the elements in an array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shift()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the first element of an array, and returns that element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slice()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Selects a part of an array, and returns the new array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sort()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Sorts the elements of an array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splice()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Adds/Removes elements from an array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Converts an array to a string, and returns the result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unshift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Adds new elements to the beginning of an array, and returns the new length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primitive value of an array</a:t>
                      </a:r>
                    </a:p>
                  </a:txBody>
                  <a:tcPr marL="121920" marR="12192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544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Math Object &amp; Methods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762001"/>
          <a:ext cx="11684000" cy="554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absolute value of x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ceil(x)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x, rounded upwards to the nearest integer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 err="1"/>
                        <a:t>cos</a:t>
                      </a:r>
                      <a:r>
                        <a:rPr lang="en-US" dirty="0"/>
                        <a:t>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cosine of x (x is in radians)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value of E</a:t>
                      </a:r>
                      <a:r>
                        <a:rPr lang="en-US" baseline="30000"/>
                        <a:t>x</a:t>
                      </a:r>
                      <a:endParaRPr lang="en-US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floor(x)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x, rounded downwards to the nearest integer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log(x)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natural logarithm (base E) of x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number with the highest value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min(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number with the lowest value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value of x to the power of y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random()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number between 0 and 1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round(x)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to the nearest integer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sin(x)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sine of x (x is in radians)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square root of x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44557">
                <a:tc>
                  <a:txBody>
                    <a:bodyPr/>
                    <a:lstStyle/>
                    <a:p>
                      <a:r>
                        <a:rPr lang="en-US" dirty="0"/>
                        <a:t>tan(x)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tangent of an angle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19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1844675" algn="l"/>
                <a:tab pos="2536190" algn="l"/>
                <a:tab pos="3821429" algn="l"/>
                <a:tab pos="4345940" algn="l"/>
                <a:tab pos="5582920" algn="l"/>
                <a:tab pos="6299835" algn="l"/>
                <a:tab pos="6750684" algn="l"/>
                <a:tab pos="8157845" algn="l"/>
              </a:tabLst>
            </a:pPr>
            <a:r>
              <a:rPr lang="en-US" sz="2800" spc="-15" dirty="0">
                <a:cs typeface="Tahoma"/>
              </a:rPr>
              <a:t>JavaScri</a:t>
            </a:r>
            <a:r>
              <a:rPr lang="en-US" sz="2800" spc="-25" dirty="0">
                <a:cs typeface="Tahoma"/>
              </a:rPr>
              <a:t>p</a:t>
            </a:r>
            <a:r>
              <a:rPr lang="en-US" sz="2800" spc="-235" dirty="0">
                <a:cs typeface="Tahoma"/>
              </a:rPr>
              <a:t>t</a:t>
            </a:r>
            <a:r>
              <a:rPr lang="en-US" sz="2800" dirty="0">
                <a:cs typeface="Tahoma"/>
              </a:rPr>
              <a:t>	</a:t>
            </a:r>
            <a:r>
              <a:rPr lang="en-US" sz="2800" spc="-70" dirty="0">
                <a:cs typeface="Tahoma"/>
              </a:rPr>
              <a:t>was</a:t>
            </a:r>
            <a:r>
              <a:rPr lang="en-US" sz="2800" dirty="0">
                <a:cs typeface="Tahoma"/>
              </a:rPr>
              <a:t>	</a:t>
            </a:r>
            <a:r>
              <a:rPr lang="en-US" sz="2800" spc="-65" dirty="0">
                <a:cs typeface="Tahoma"/>
              </a:rPr>
              <a:t>i</a:t>
            </a:r>
            <a:r>
              <a:rPr lang="en-US" sz="2800" spc="-160" dirty="0">
                <a:cs typeface="Tahoma"/>
              </a:rPr>
              <a:t>n</a:t>
            </a:r>
            <a:r>
              <a:rPr lang="en-US" sz="2800" spc="20" dirty="0">
                <a:cs typeface="Tahoma"/>
              </a:rPr>
              <a:t>v</a:t>
            </a:r>
            <a:r>
              <a:rPr lang="en-US" sz="2800" spc="35" dirty="0">
                <a:cs typeface="Tahoma"/>
              </a:rPr>
              <a:t>e</a:t>
            </a:r>
            <a:r>
              <a:rPr lang="en-US" sz="2800" spc="-195" dirty="0">
                <a:cs typeface="Tahoma"/>
              </a:rPr>
              <a:t>n</a:t>
            </a:r>
            <a:r>
              <a:rPr lang="en-US" sz="2800" spc="-145" dirty="0">
                <a:cs typeface="Tahoma"/>
              </a:rPr>
              <a:t>t</a:t>
            </a:r>
            <a:r>
              <a:rPr lang="en-US" sz="2800" spc="70" dirty="0">
                <a:cs typeface="Tahoma"/>
              </a:rPr>
              <a:t>e</a:t>
            </a:r>
            <a:r>
              <a:rPr lang="en-US" sz="2800" spc="80" dirty="0">
                <a:cs typeface="Tahoma"/>
              </a:rPr>
              <a:t>d</a:t>
            </a:r>
            <a:r>
              <a:rPr lang="en-US" sz="2800" dirty="0">
                <a:cs typeface="Tahoma"/>
              </a:rPr>
              <a:t>	</a:t>
            </a:r>
            <a:r>
              <a:rPr lang="en-US" sz="2800" spc="30" dirty="0">
                <a:cs typeface="Tahoma"/>
              </a:rPr>
              <a:t>by</a:t>
            </a:r>
            <a:r>
              <a:rPr lang="en-US" sz="2800" dirty="0">
                <a:cs typeface="Tahoma"/>
              </a:rPr>
              <a:t>	</a:t>
            </a:r>
            <a:r>
              <a:rPr lang="en-US" sz="2800" spc="-275" dirty="0" smtClean="0">
                <a:cs typeface="Tahoma"/>
              </a:rPr>
              <a:t>B</a:t>
            </a:r>
            <a:r>
              <a:rPr lang="en-US" sz="2800" spc="-190" dirty="0" smtClean="0">
                <a:cs typeface="Tahoma"/>
              </a:rPr>
              <a:t>r</a:t>
            </a:r>
            <a:r>
              <a:rPr lang="en-US" sz="2800" spc="80" dirty="0" smtClean="0">
                <a:cs typeface="Tahoma"/>
              </a:rPr>
              <a:t>e</a:t>
            </a:r>
            <a:r>
              <a:rPr lang="en-US" sz="2800" spc="30" dirty="0" smtClean="0">
                <a:cs typeface="Tahoma"/>
              </a:rPr>
              <a:t>nd</a:t>
            </a:r>
            <a:r>
              <a:rPr lang="en-US" sz="2800" spc="25" dirty="0" smtClean="0">
                <a:cs typeface="Tahoma"/>
              </a:rPr>
              <a:t>a</a:t>
            </a:r>
            <a:r>
              <a:rPr lang="en-US" sz="2800" spc="-80" dirty="0" smtClean="0">
                <a:cs typeface="Tahoma"/>
              </a:rPr>
              <a:t>n </a:t>
            </a:r>
            <a:r>
              <a:rPr lang="en-US" sz="2800" spc="-45" dirty="0" err="1" smtClean="0">
                <a:cs typeface="Tahoma"/>
              </a:rPr>
              <a:t>Eich</a:t>
            </a:r>
            <a:r>
              <a:rPr lang="en-US" sz="2800" dirty="0">
                <a:cs typeface="Tahoma"/>
              </a:rPr>
              <a:t> </a:t>
            </a:r>
            <a:r>
              <a:rPr lang="en-US" sz="2800" spc="-70" dirty="0" smtClean="0">
                <a:cs typeface="Tahoma"/>
              </a:rPr>
              <a:t>a</a:t>
            </a:r>
            <a:r>
              <a:rPr lang="en-US" sz="2800" spc="-45" dirty="0" smtClean="0">
                <a:cs typeface="Tahoma"/>
              </a:rPr>
              <a:t>t </a:t>
            </a:r>
            <a:r>
              <a:rPr lang="en-US" sz="2800" spc="-70" dirty="0" smtClean="0">
                <a:cs typeface="Tahoma"/>
              </a:rPr>
              <a:t>N</a:t>
            </a:r>
            <a:r>
              <a:rPr lang="en-US" sz="2800" spc="5" dirty="0" smtClean="0">
                <a:cs typeface="Tahoma"/>
              </a:rPr>
              <a:t>etsc</a:t>
            </a:r>
            <a:r>
              <a:rPr lang="en-US" sz="2800" spc="-5" dirty="0" smtClean="0">
                <a:cs typeface="Tahoma"/>
              </a:rPr>
              <a:t>a</a:t>
            </a:r>
            <a:r>
              <a:rPr lang="en-US" sz="2800" spc="75" dirty="0" smtClean="0">
                <a:cs typeface="Tahoma"/>
              </a:rPr>
              <a:t>pe</a:t>
            </a:r>
            <a:r>
              <a:rPr lang="en-US" sz="2800" dirty="0" smtClean="0">
                <a:cs typeface="Tahoma"/>
              </a:rPr>
              <a:t> </a:t>
            </a:r>
            <a:r>
              <a:rPr lang="en-US" sz="2800" spc="-185" dirty="0" smtClean="0">
                <a:cs typeface="Tahoma"/>
              </a:rPr>
              <a:t>(wi</a:t>
            </a:r>
            <a:r>
              <a:rPr lang="en-US" sz="2800" spc="-155" dirty="0" smtClean="0">
                <a:cs typeface="Tahoma"/>
              </a:rPr>
              <a:t>t</a:t>
            </a:r>
            <a:r>
              <a:rPr lang="en-US" sz="2800" spc="-50" dirty="0" smtClean="0">
                <a:cs typeface="Tahoma"/>
              </a:rPr>
              <a:t>h  </a:t>
            </a:r>
            <a:r>
              <a:rPr lang="en-US" sz="2800" spc="10" dirty="0">
                <a:cs typeface="Tahoma"/>
              </a:rPr>
              <a:t>Nav</a:t>
            </a:r>
            <a:r>
              <a:rPr lang="en-US" sz="2800" spc="20" dirty="0">
                <a:cs typeface="Tahoma"/>
              </a:rPr>
              <a:t>ig</a:t>
            </a:r>
            <a:r>
              <a:rPr lang="en-US" sz="2800" spc="15" dirty="0">
                <a:cs typeface="Tahoma"/>
              </a:rPr>
              <a:t>a</a:t>
            </a:r>
            <a:r>
              <a:rPr lang="en-US" sz="2800" spc="-140" dirty="0">
                <a:cs typeface="Tahoma"/>
              </a:rPr>
              <a:t>tor</a:t>
            </a:r>
            <a:r>
              <a:rPr lang="en-US" sz="2800" spc="-40" dirty="0">
                <a:cs typeface="Tahoma"/>
              </a:rPr>
              <a:t> </a:t>
            </a:r>
            <a:r>
              <a:rPr lang="en-US" sz="2800" spc="-150" dirty="0">
                <a:cs typeface="Tahoma"/>
              </a:rPr>
              <a:t>2</a:t>
            </a:r>
            <a:r>
              <a:rPr lang="en-US" sz="2800" spc="-65" dirty="0">
                <a:cs typeface="Tahoma"/>
              </a:rPr>
              <a:t>.</a:t>
            </a:r>
            <a:r>
              <a:rPr lang="en-US" sz="2800" spc="-150" dirty="0">
                <a:cs typeface="Tahoma"/>
              </a:rPr>
              <a:t>0)</a:t>
            </a:r>
            <a:r>
              <a:rPr lang="en-US" sz="2800" spc="-30" dirty="0">
                <a:cs typeface="Tahoma"/>
              </a:rPr>
              <a:t> </a:t>
            </a:r>
            <a:r>
              <a:rPr lang="en-US" sz="2800" spc="30" dirty="0">
                <a:cs typeface="Tahoma"/>
              </a:rPr>
              <a:t>an</a:t>
            </a:r>
            <a:r>
              <a:rPr lang="en-US" sz="2800" spc="35" dirty="0">
                <a:cs typeface="Tahoma"/>
              </a:rPr>
              <a:t>d</a:t>
            </a:r>
            <a:r>
              <a:rPr lang="en-US" sz="2800" spc="-25" dirty="0">
                <a:cs typeface="Tahoma"/>
              </a:rPr>
              <a:t> </a:t>
            </a:r>
            <a:r>
              <a:rPr lang="en-US" sz="2800" spc="-45" dirty="0">
                <a:cs typeface="Tahoma"/>
              </a:rPr>
              <a:t>ha</a:t>
            </a:r>
            <a:r>
              <a:rPr lang="en-US" sz="2800" spc="-30" dirty="0">
                <a:cs typeface="Tahoma"/>
              </a:rPr>
              <a:t>s </a:t>
            </a:r>
            <a:r>
              <a:rPr lang="en-US" sz="2800" spc="75" dirty="0">
                <a:cs typeface="Tahoma"/>
              </a:rPr>
              <a:t>app</a:t>
            </a:r>
            <a:r>
              <a:rPr lang="en-US" sz="2800" spc="-10" dirty="0">
                <a:cs typeface="Tahoma"/>
              </a:rPr>
              <a:t>ea</a:t>
            </a:r>
            <a:r>
              <a:rPr lang="en-US" sz="2800" spc="-15" dirty="0">
                <a:cs typeface="Tahoma"/>
              </a:rPr>
              <a:t>r</a:t>
            </a:r>
            <a:r>
              <a:rPr lang="en-US" sz="2800" spc="70" dirty="0">
                <a:cs typeface="Tahoma"/>
              </a:rPr>
              <a:t>e</a:t>
            </a:r>
            <a:r>
              <a:rPr lang="en-US" sz="2800" spc="80" dirty="0">
                <a:cs typeface="Tahoma"/>
              </a:rPr>
              <a:t>d</a:t>
            </a:r>
            <a:r>
              <a:rPr lang="en-US" sz="2800" spc="-10" dirty="0">
                <a:cs typeface="Tahoma"/>
              </a:rPr>
              <a:t> </a:t>
            </a:r>
            <a:r>
              <a:rPr lang="en-US" sz="2800" spc="-70" dirty="0">
                <a:cs typeface="Tahoma"/>
              </a:rPr>
              <a:t>i</a:t>
            </a:r>
            <a:r>
              <a:rPr lang="en-US" sz="2800" spc="-140" dirty="0">
                <a:cs typeface="Tahoma"/>
              </a:rPr>
              <a:t>n</a:t>
            </a:r>
            <a:r>
              <a:rPr lang="en-US" sz="2800" spc="-25" dirty="0">
                <a:cs typeface="Tahoma"/>
              </a:rPr>
              <a:t> </a:t>
            </a:r>
            <a:r>
              <a:rPr lang="en-US" sz="2800" spc="-55" dirty="0">
                <a:cs typeface="Tahoma"/>
              </a:rPr>
              <a:t>al</a:t>
            </a:r>
            <a:r>
              <a:rPr lang="en-US" sz="2800" spc="-35" dirty="0">
                <a:cs typeface="Tahoma"/>
              </a:rPr>
              <a:t>l</a:t>
            </a:r>
            <a:r>
              <a:rPr lang="en-US" sz="2800" spc="-40" dirty="0">
                <a:cs typeface="Tahoma"/>
              </a:rPr>
              <a:t> </a:t>
            </a:r>
            <a:r>
              <a:rPr lang="en-US" sz="2800" spc="-105" dirty="0">
                <a:cs typeface="Tahoma"/>
              </a:rPr>
              <a:t>b</a:t>
            </a:r>
            <a:r>
              <a:rPr lang="en-US" sz="2800" spc="-80" dirty="0">
                <a:cs typeface="Tahoma"/>
              </a:rPr>
              <a:t>r</a:t>
            </a:r>
            <a:r>
              <a:rPr lang="en-US" sz="2800" spc="-60" dirty="0">
                <a:cs typeface="Tahoma"/>
              </a:rPr>
              <a:t>o</a:t>
            </a:r>
            <a:r>
              <a:rPr lang="en-US" sz="2800" spc="-80" dirty="0">
                <a:cs typeface="Tahoma"/>
              </a:rPr>
              <a:t>w</a:t>
            </a:r>
            <a:r>
              <a:rPr lang="en-US" sz="2800" spc="-105" dirty="0">
                <a:cs typeface="Tahoma"/>
              </a:rPr>
              <a:t>se</a:t>
            </a:r>
            <a:r>
              <a:rPr lang="en-US" sz="2800" spc="-90" dirty="0">
                <a:cs typeface="Tahoma"/>
              </a:rPr>
              <a:t>r</a:t>
            </a:r>
            <a:r>
              <a:rPr lang="en-US" sz="2800" spc="-150" dirty="0">
                <a:cs typeface="Tahoma"/>
              </a:rPr>
              <a:t>s</a:t>
            </a:r>
            <a:r>
              <a:rPr lang="en-US" sz="2800" spc="-45" dirty="0">
                <a:cs typeface="Tahoma"/>
              </a:rPr>
              <a:t> </a:t>
            </a:r>
            <a:r>
              <a:rPr lang="en-US" sz="2800" spc="-175" dirty="0">
                <a:cs typeface="Tahoma"/>
              </a:rPr>
              <a:t>s</a:t>
            </a:r>
            <a:r>
              <a:rPr lang="en-US" sz="2800" spc="-114" dirty="0">
                <a:cs typeface="Tahoma"/>
              </a:rPr>
              <a:t>i</a:t>
            </a:r>
            <a:r>
              <a:rPr lang="en-US" sz="2800" spc="75" dirty="0">
                <a:cs typeface="Tahoma"/>
              </a:rPr>
              <a:t>nc</a:t>
            </a:r>
            <a:r>
              <a:rPr lang="en-US" sz="2800" spc="80" dirty="0">
                <a:cs typeface="Tahoma"/>
              </a:rPr>
              <a:t>e</a:t>
            </a:r>
            <a:r>
              <a:rPr lang="en-US" sz="2800" spc="-50" dirty="0">
                <a:cs typeface="Tahoma"/>
              </a:rPr>
              <a:t> </a:t>
            </a:r>
            <a:r>
              <a:rPr lang="en-US" sz="2800" spc="-150" dirty="0">
                <a:cs typeface="Tahoma"/>
              </a:rPr>
              <a:t>1996</a:t>
            </a:r>
            <a:r>
              <a:rPr lang="en-US" sz="2800" spc="-65" dirty="0">
                <a:cs typeface="Tahoma"/>
              </a:rPr>
              <a:t>.</a:t>
            </a:r>
            <a:endParaRPr lang="en-US" sz="2800" dirty="0"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995"/>
              </a:spcBef>
            </a:pPr>
            <a:r>
              <a:rPr lang="en-US" sz="2800" spc="-130" dirty="0" smtClean="0">
                <a:cs typeface="Tahoma"/>
              </a:rPr>
              <a:t>The</a:t>
            </a:r>
            <a:r>
              <a:rPr lang="en-US" sz="2800" spc="-125" dirty="0" smtClean="0">
                <a:cs typeface="Tahoma"/>
              </a:rPr>
              <a:t> </a:t>
            </a:r>
            <a:r>
              <a:rPr lang="en-US" sz="2800" spc="-55" dirty="0">
                <a:cs typeface="Tahoma"/>
              </a:rPr>
              <a:t>official</a:t>
            </a:r>
            <a:r>
              <a:rPr lang="en-US" sz="2800" spc="475" dirty="0">
                <a:cs typeface="Tahoma"/>
              </a:rPr>
              <a:t> </a:t>
            </a:r>
            <a:r>
              <a:rPr lang="en-US" sz="2800" spc="-60" dirty="0">
                <a:cs typeface="Tahoma"/>
              </a:rPr>
              <a:t>standardization</a:t>
            </a:r>
            <a:r>
              <a:rPr lang="en-US" sz="2800" spc="465" dirty="0">
                <a:cs typeface="Tahoma"/>
              </a:rPr>
              <a:t> </a:t>
            </a:r>
            <a:r>
              <a:rPr lang="en-US" sz="2800" spc="-70" dirty="0">
                <a:cs typeface="Tahoma"/>
              </a:rPr>
              <a:t>was</a:t>
            </a:r>
            <a:r>
              <a:rPr lang="en-US" sz="2800" spc="445" dirty="0">
                <a:cs typeface="Tahoma"/>
              </a:rPr>
              <a:t> </a:t>
            </a:r>
            <a:r>
              <a:rPr lang="en-US" sz="2800" spc="25" dirty="0">
                <a:cs typeface="Tahoma"/>
              </a:rPr>
              <a:t>adopted </a:t>
            </a:r>
            <a:r>
              <a:rPr lang="en-US" sz="2800" spc="30" dirty="0">
                <a:cs typeface="Tahoma"/>
              </a:rPr>
              <a:t>by </a:t>
            </a:r>
            <a:r>
              <a:rPr lang="en-US" sz="2800" spc="-75" dirty="0">
                <a:cs typeface="Tahoma"/>
              </a:rPr>
              <a:t>the</a:t>
            </a:r>
            <a:r>
              <a:rPr lang="en-US" sz="2800" spc="434" dirty="0">
                <a:cs typeface="Tahoma"/>
              </a:rPr>
              <a:t> </a:t>
            </a:r>
            <a:r>
              <a:rPr lang="en-US" sz="2800" spc="40" dirty="0">
                <a:cs typeface="Tahoma"/>
              </a:rPr>
              <a:t>ECMA </a:t>
            </a:r>
            <a:r>
              <a:rPr lang="en-US" sz="2800" spc="-55" dirty="0">
                <a:cs typeface="Tahoma"/>
              </a:rPr>
              <a:t>organization </a:t>
            </a:r>
            <a:r>
              <a:rPr lang="en-US" sz="2800" spc="-575" dirty="0">
                <a:cs typeface="Tahoma"/>
              </a:rPr>
              <a:t> </a:t>
            </a:r>
            <a:r>
              <a:rPr lang="en-US" sz="2800" spc="-105" dirty="0">
                <a:cs typeface="Tahoma"/>
              </a:rPr>
              <a:t>in</a:t>
            </a:r>
            <a:r>
              <a:rPr lang="en-US" sz="2800" spc="-45" dirty="0">
                <a:cs typeface="Tahoma"/>
              </a:rPr>
              <a:t> </a:t>
            </a:r>
            <a:r>
              <a:rPr lang="en-US" sz="2800" spc="-150" dirty="0">
                <a:cs typeface="Tahoma"/>
              </a:rPr>
              <a:t>1997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US" sz="2800" spc="-215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lang="en-US" sz="2800" spc="-150" dirty="0" smtClean="0">
                <a:solidFill>
                  <a:srgbClr val="A42F0F"/>
                </a:solidFill>
                <a:cs typeface="Microsoft Sans Serif"/>
              </a:rPr>
              <a:t> </a:t>
            </a:r>
            <a:r>
              <a:rPr lang="en-US" sz="2800" spc="40" dirty="0">
                <a:cs typeface="Tahoma"/>
              </a:rPr>
              <a:t>ECMA</a:t>
            </a:r>
            <a:r>
              <a:rPr lang="en-US" sz="2800" spc="-30" dirty="0">
                <a:cs typeface="Tahoma"/>
              </a:rPr>
              <a:t>-</a:t>
            </a:r>
            <a:r>
              <a:rPr lang="en-US" sz="2800" spc="-150" dirty="0">
                <a:cs typeface="Tahoma"/>
              </a:rPr>
              <a:t>26</a:t>
            </a:r>
            <a:r>
              <a:rPr lang="en-US" sz="2800" spc="-155" dirty="0">
                <a:cs typeface="Tahoma"/>
              </a:rPr>
              <a:t>2</a:t>
            </a:r>
            <a:r>
              <a:rPr lang="en-US" sz="2800" spc="-50" dirty="0">
                <a:cs typeface="Tahoma"/>
              </a:rPr>
              <a:t> </a:t>
            </a:r>
            <a:r>
              <a:rPr lang="en-US" sz="2800" spc="-110" dirty="0">
                <a:cs typeface="Tahoma"/>
              </a:rPr>
              <a:t>i</a:t>
            </a:r>
            <a:r>
              <a:rPr lang="en-US" sz="2800" spc="-175" dirty="0">
                <a:cs typeface="Tahoma"/>
              </a:rPr>
              <a:t>s</a:t>
            </a:r>
            <a:r>
              <a:rPr lang="en-US" sz="2800" spc="-30" dirty="0">
                <a:cs typeface="Tahoma"/>
              </a:rPr>
              <a:t> </a:t>
            </a:r>
            <a:r>
              <a:rPr lang="en-US" sz="2800" spc="-75" dirty="0">
                <a:cs typeface="Tahoma"/>
              </a:rPr>
              <a:t>the</a:t>
            </a:r>
            <a:r>
              <a:rPr lang="en-US" sz="2800" spc="-40" dirty="0">
                <a:cs typeface="Tahoma"/>
              </a:rPr>
              <a:t> </a:t>
            </a:r>
            <a:r>
              <a:rPr lang="en-US" sz="2800" spc="-135" dirty="0">
                <a:cs typeface="Tahoma"/>
              </a:rPr>
              <a:t>of</a:t>
            </a:r>
            <a:r>
              <a:rPr lang="en-US" sz="2800" spc="-95" dirty="0">
                <a:cs typeface="Tahoma"/>
              </a:rPr>
              <a:t>f</a:t>
            </a:r>
            <a:r>
              <a:rPr lang="en-US" sz="2800" spc="-5" dirty="0">
                <a:cs typeface="Tahoma"/>
              </a:rPr>
              <a:t>icial</a:t>
            </a:r>
            <a:r>
              <a:rPr lang="en-US" sz="2800" spc="-65" dirty="0">
                <a:cs typeface="Tahoma"/>
              </a:rPr>
              <a:t> </a:t>
            </a:r>
            <a:r>
              <a:rPr lang="en-US" sz="2800" spc="-15" dirty="0">
                <a:cs typeface="Tahoma"/>
              </a:rPr>
              <a:t>JavaScri</a:t>
            </a:r>
            <a:r>
              <a:rPr lang="en-US" sz="2800" spc="-25" dirty="0">
                <a:cs typeface="Tahoma"/>
              </a:rPr>
              <a:t>p</a:t>
            </a:r>
            <a:r>
              <a:rPr lang="en-US" sz="2800" spc="-235" dirty="0">
                <a:cs typeface="Tahoma"/>
              </a:rPr>
              <a:t>t</a:t>
            </a:r>
            <a:r>
              <a:rPr lang="en-US" sz="2800" spc="-25" dirty="0">
                <a:cs typeface="Tahoma"/>
              </a:rPr>
              <a:t> </a:t>
            </a:r>
            <a:r>
              <a:rPr lang="en-US" sz="2800" spc="-210" dirty="0">
                <a:cs typeface="Tahoma"/>
              </a:rPr>
              <a:t>s</a:t>
            </a:r>
            <a:r>
              <a:rPr lang="en-US" sz="2800" spc="-180" dirty="0">
                <a:cs typeface="Tahoma"/>
              </a:rPr>
              <a:t>t</a:t>
            </a:r>
            <a:r>
              <a:rPr lang="en-US" sz="2800" spc="30" dirty="0">
                <a:cs typeface="Tahoma"/>
              </a:rPr>
              <a:t>an</a:t>
            </a:r>
            <a:r>
              <a:rPr lang="en-US" sz="2800" spc="25" dirty="0">
                <a:cs typeface="Tahoma"/>
              </a:rPr>
              <a:t>d</a:t>
            </a:r>
            <a:r>
              <a:rPr lang="en-US" sz="2800" spc="-65" dirty="0">
                <a:cs typeface="Tahoma"/>
              </a:rPr>
              <a:t>a</a:t>
            </a:r>
            <a:r>
              <a:rPr lang="en-US" sz="2800" spc="-55" dirty="0">
                <a:cs typeface="Tahoma"/>
              </a:rPr>
              <a:t>r</a:t>
            </a:r>
            <a:r>
              <a:rPr lang="en-US" sz="2800" spc="55" dirty="0">
                <a:cs typeface="Tahoma"/>
              </a:rPr>
              <a:t>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97571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Date Object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Date object is used to work with dates and times. </a:t>
            </a:r>
          </a:p>
          <a:p>
            <a:pPr eaLnBrk="1" hangingPunct="1"/>
            <a:r>
              <a:rPr lang="en-US" altLang="en-US"/>
              <a:t>Date objects are created with the Date() constructor.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09600" y="2590801"/>
            <a:ext cx="11074400" cy="36941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new Date() // current date and time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new Date(milliseconds) //milliseconds since 1970/01/01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new Date(</a:t>
            </a:r>
            <a:r>
              <a:rPr lang="en-US" altLang="zh-CN" sz="1800" dirty="0" err="1">
                <a:latin typeface="Courier New" panose="02070309020205020404" pitchFamily="49" charset="0"/>
              </a:rPr>
              <a:t>yy,mm,dd</a:t>
            </a:r>
            <a:r>
              <a:rPr lang="en-US" altLang="zh-CN" sz="1800" dirty="0">
                <a:latin typeface="Courier New" panose="02070309020205020404" pitchFamily="49" charset="0"/>
              </a:rPr>
              <a:t>) //with specified date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new Date(</a:t>
            </a:r>
            <a:r>
              <a:rPr lang="en-US" altLang="zh-CN" sz="1800" dirty="0" err="1">
                <a:latin typeface="Courier New" panose="02070309020205020404" pitchFamily="49" charset="0"/>
              </a:rPr>
              <a:t>yy,mm,dd,hh,mm,ss</a:t>
            </a:r>
            <a:r>
              <a:rPr lang="en-US" altLang="zh-CN" sz="1800" dirty="0">
                <a:latin typeface="Courier New" panose="02070309020205020404" pitchFamily="49" charset="0"/>
              </a:rPr>
              <a:t>) //with specified date &amp; time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new Date(“Month </a:t>
            </a:r>
            <a:r>
              <a:rPr lang="en-US" altLang="zh-CN" sz="1800" dirty="0" err="1">
                <a:latin typeface="Courier New" panose="02070309020205020404" pitchFamily="49" charset="0"/>
              </a:rPr>
              <a:t>dd,yyyy</a:t>
            </a:r>
            <a:r>
              <a:rPr lang="en-US" altLang="zh-CN" sz="1800" dirty="0">
                <a:latin typeface="Courier New" panose="02070309020205020404" pitchFamily="49" charset="0"/>
              </a:rPr>
              <a:t>”) //</a:t>
            </a:r>
            <a:r>
              <a:rPr lang="en-US" altLang="zh-CN" sz="1800" dirty="0" err="1">
                <a:latin typeface="Courier New" panose="02070309020205020404" pitchFamily="49" charset="0"/>
              </a:rPr>
              <a:t>datestring</a:t>
            </a:r>
            <a:r>
              <a:rPr lang="en-US" altLang="zh-CN" sz="1800" dirty="0">
                <a:latin typeface="Courier New" panose="02070309020205020404" pitchFamily="49" charset="0"/>
              </a:rPr>
              <a:t> in the given format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new Date(“Month </a:t>
            </a:r>
            <a:r>
              <a:rPr lang="en-US" altLang="zh-CN" sz="1800" dirty="0" err="1">
                <a:latin typeface="Courier New" panose="02070309020205020404" pitchFamily="49" charset="0"/>
              </a:rPr>
              <a:t>dd,yyyy</a:t>
            </a:r>
            <a:r>
              <a:rPr lang="en-US" altLang="zh-CN" sz="1800" dirty="0"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</a:rPr>
              <a:t>hh:mm:ss</a:t>
            </a:r>
            <a:r>
              <a:rPr lang="en-US" altLang="zh-CN" sz="1800" dirty="0">
                <a:latin typeface="Courier New" panose="02070309020205020404" pitchFamily="49" charset="0"/>
              </a:rPr>
              <a:t>”) //</a:t>
            </a:r>
            <a:r>
              <a:rPr lang="en-US" altLang="zh-CN" sz="1800" dirty="0" err="1">
                <a:latin typeface="Courier New" panose="02070309020205020404" pitchFamily="49" charset="0"/>
              </a:rPr>
              <a:t>datestring</a:t>
            </a:r>
            <a:r>
              <a:rPr lang="en-US" altLang="zh-CN" sz="1800" dirty="0">
                <a:latin typeface="Courier New" panose="02070309020205020404" pitchFamily="49" charset="0"/>
              </a:rPr>
              <a:t> in the          					//given format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var</a:t>
            </a:r>
            <a:r>
              <a:rPr lang="en-US" altLang="en-US" sz="1800" dirty="0"/>
              <a:t> today = new Date()</a:t>
            </a:r>
            <a:br>
              <a:rPr lang="en-US" altLang="en-US" sz="1800" dirty="0"/>
            </a:br>
            <a:r>
              <a:rPr lang="en-US" altLang="en-US" sz="1800" dirty="0" err="1"/>
              <a:t>var</a:t>
            </a:r>
            <a:r>
              <a:rPr lang="en-US" altLang="en-US" sz="1800" dirty="0"/>
              <a:t> d1 = new Date("October 13, 1975 11:13:00")</a:t>
            </a:r>
            <a:br>
              <a:rPr lang="en-US" altLang="en-US" sz="1800" dirty="0"/>
            </a:br>
            <a:r>
              <a:rPr lang="en-US" altLang="en-US" sz="1800" dirty="0" err="1"/>
              <a:t>var</a:t>
            </a:r>
            <a:r>
              <a:rPr lang="en-US" altLang="en-US" sz="1800" dirty="0"/>
              <a:t> d2 = new Date(13,5,24)</a:t>
            </a:r>
            <a:br>
              <a:rPr lang="en-US" altLang="en-US" sz="1800" dirty="0"/>
            </a:br>
            <a:r>
              <a:rPr lang="en-US" altLang="en-US" sz="1800" dirty="0" err="1"/>
              <a:t>var</a:t>
            </a:r>
            <a:r>
              <a:rPr lang="en-US" altLang="en-US" sz="1800" dirty="0"/>
              <a:t> d3 = new Date(13,5,24,11,33,0)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900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Date Object-Methods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r>
              <a:rPr lang="en-US" altLang="en-US"/>
              <a:t> getFullYear() //4-digit year</a:t>
            </a:r>
          </a:p>
          <a:p>
            <a:pPr eaLnBrk="1" hangingPunct="1"/>
            <a:r>
              <a:rPr lang="en-US" altLang="en-US"/>
              <a:t>getMonth()    //(0-11 as Jan=0,feb=1…)</a:t>
            </a:r>
          </a:p>
          <a:p>
            <a:pPr eaLnBrk="1" hangingPunct="1"/>
            <a:r>
              <a:rPr lang="en-US" altLang="en-US"/>
              <a:t>getDate()        //(1-31)</a:t>
            </a:r>
          </a:p>
          <a:p>
            <a:pPr eaLnBrk="1" hangingPunct="1"/>
            <a:r>
              <a:rPr lang="en-US" altLang="en-US"/>
              <a:t>getDay()          //(0-6 as Sunday=0)</a:t>
            </a:r>
          </a:p>
          <a:p>
            <a:pPr eaLnBrk="1" hangingPunct="1"/>
            <a:r>
              <a:rPr lang="en-US" altLang="en-US"/>
              <a:t>getHours	      //(0-23)</a:t>
            </a:r>
          </a:p>
          <a:p>
            <a:pPr eaLnBrk="1" hangingPunct="1"/>
            <a:r>
              <a:rPr lang="en-US" altLang="en-US"/>
              <a:t>getMinutes       //(0-59)</a:t>
            </a:r>
          </a:p>
          <a:p>
            <a:pPr eaLnBrk="1" hangingPunct="1"/>
            <a:r>
              <a:rPr lang="en-US" altLang="en-US"/>
              <a:t>getSeconds       //(0-59)</a:t>
            </a:r>
          </a:p>
          <a:p>
            <a:pPr eaLnBrk="1" hangingPunct="1"/>
            <a:r>
              <a:rPr lang="en-US" altLang="en-US"/>
              <a:t>getMilliseconds //(0-999)</a:t>
            </a:r>
          </a:p>
          <a:p>
            <a:pPr eaLnBrk="1" hangingPunct="1"/>
            <a:r>
              <a:rPr lang="en-US" altLang="en-US"/>
              <a:t>getTimezoneOffset //time diff between local PC and 				GMT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8154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Current date and time 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812800" y="1143000"/>
            <a:ext cx="10871200" cy="56324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&lt;script&gt;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var currentDate = new Date()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var day = currentDate.getDate();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var month = currentDate.getMonth() + 1;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var year = currentDate.getFullYear();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var my_date = day+"-"+month+"-"+year;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document.write("Todays date is : "+my_date);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var hours = currentDate.getHours()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var minutes = currentDate.getMinutes()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if (minutes &lt; 10){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 minutes = "0" + minutes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document.write(hours + ":" + minutes + " 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if(hours &gt; 11){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 document.write("PM")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 document.write("AM")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731039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Number Object &amp; Methods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08000" y="1600201"/>
          <a:ext cx="11074400" cy="242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839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r>
                        <a:rPr lang="en-US" sz="1800" dirty="0"/>
                        <a:t>MAX_VALUE</a:t>
                      </a:r>
                    </a:p>
                  </a:txBody>
                  <a:tcPr marL="121920" marR="121920" marT="45730" marB="457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largest number possible in JavaScript</a:t>
                      </a:r>
                    </a:p>
                  </a:txBody>
                  <a:tcPr marL="121920" marR="121920" marT="45730" marB="4573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r>
                        <a:rPr lang="en-US" sz="1800" dirty="0"/>
                        <a:t>MIN_VALUE</a:t>
                      </a:r>
                    </a:p>
                  </a:txBody>
                  <a:tcPr marL="121920" marR="121920" marT="45730" marB="457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the smallest number possible in JavaScript</a:t>
                      </a:r>
                    </a:p>
                  </a:txBody>
                  <a:tcPr marL="121920" marR="121920" marT="45730" marB="4573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3332">
                <a:tc>
                  <a:txBody>
                    <a:bodyPr/>
                    <a:lstStyle/>
                    <a:p>
                      <a:r>
                        <a:rPr lang="en-US" sz="1800" dirty="0"/>
                        <a:t>NEGATIVE_INFINITY</a:t>
                      </a:r>
                    </a:p>
                  </a:txBody>
                  <a:tcPr marL="121920" marR="121920" marT="45730" marB="457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Represents negative infinity (returned on overflow)</a:t>
                      </a:r>
                    </a:p>
                  </a:txBody>
                  <a:tcPr marL="121920" marR="121920" marT="45730" marB="4573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r>
                        <a:rPr lang="en-US" sz="1800" dirty="0" err="1"/>
                        <a:t>NaN</a:t>
                      </a:r>
                      <a:endParaRPr lang="en-US" sz="1800" dirty="0"/>
                    </a:p>
                  </a:txBody>
                  <a:tcPr marL="121920" marR="121920" marT="45730" marB="4573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Represents a "Not-a-Number" value</a:t>
                      </a:r>
                    </a:p>
                  </a:txBody>
                  <a:tcPr marL="121920" marR="121920" marT="45730" marB="4573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r>
                        <a:rPr lang="en-US" sz="1800" dirty="0"/>
                        <a:t>POSITIVE_INFINITY</a:t>
                      </a:r>
                    </a:p>
                  </a:txBody>
                  <a:tcPr marL="121920" marR="121920" marT="45730" marB="4573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Represents infinity (returned on overflow)</a:t>
                      </a:r>
                    </a:p>
                  </a:txBody>
                  <a:tcPr marL="121920" marR="121920" marT="45730" marB="4573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525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Number Object &amp; Methods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3200" y="838200"/>
          <a:ext cx="1168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4356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r>
                        <a:rPr lang="en-US" dirty="0" err="1"/>
                        <a:t>toExponential</a:t>
                      </a:r>
                      <a:r>
                        <a:rPr lang="en-US" dirty="0"/>
                        <a:t>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number into an exponential notation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r>
                        <a:rPr lang="en-US" dirty="0" err="1"/>
                        <a:t>toFixed</a:t>
                      </a:r>
                      <a:r>
                        <a:rPr lang="en-US" dirty="0"/>
                        <a:t>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Formats a number with x numbers of digits after the decimal point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r>
                        <a:rPr lang="en-US" dirty="0" err="1"/>
                        <a:t>toPrecision</a:t>
                      </a:r>
                      <a:r>
                        <a:rPr lang="en-US" dirty="0"/>
                        <a:t>(x)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Formats a number to x length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a Number object to a string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394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Global Properties and methods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08000" y="2667000"/>
          <a:ext cx="11074400" cy="196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857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 marL="121920" marR="121920"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121920" marR="121920" marT="45732" marB="4573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49">
                <a:tc>
                  <a:txBody>
                    <a:bodyPr/>
                    <a:lstStyle/>
                    <a:p>
                      <a:r>
                        <a:rPr lang="en-US" sz="1800" dirty="0"/>
                        <a:t>Infinity</a:t>
                      </a:r>
                    </a:p>
                  </a:txBody>
                  <a:tcPr marL="121920" marR="121920" marT="45732" marB="4573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numeric value that represents positive/negative infinity</a:t>
                      </a:r>
                    </a:p>
                  </a:txBody>
                  <a:tcPr marL="121920" marR="121920" marT="45732" marB="45732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57">
                <a:tc>
                  <a:txBody>
                    <a:bodyPr/>
                    <a:lstStyle/>
                    <a:p>
                      <a:r>
                        <a:rPr lang="en-US" sz="1800" dirty="0" err="1"/>
                        <a:t>NaN</a:t>
                      </a:r>
                      <a:endParaRPr lang="en-US" sz="1800" dirty="0"/>
                    </a:p>
                  </a:txBody>
                  <a:tcPr marL="121920" marR="121920" marT="45732" marB="4573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"Not-a-Number" value</a:t>
                      </a:r>
                    </a:p>
                  </a:txBody>
                  <a:tcPr marL="121920" marR="121920" marT="45732" marB="45732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3362">
                <a:tc>
                  <a:txBody>
                    <a:bodyPr/>
                    <a:lstStyle/>
                    <a:p>
                      <a:r>
                        <a:rPr lang="en-US" sz="1800" dirty="0"/>
                        <a:t>undefined</a:t>
                      </a:r>
                    </a:p>
                  </a:txBody>
                  <a:tcPr marL="121920" marR="121920" marT="45732" marB="4573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that a variable has not been assigned a value</a:t>
                      </a:r>
                    </a:p>
                  </a:txBody>
                  <a:tcPr marL="121920" marR="121920" marT="45732" marB="45732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016000" y="1371601"/>
          <a:ext cx="95504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9907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Global Methods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3200" y="838200"/>
          <a:ext cx="11684000" cy="566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38"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 marL="121920" marR="121920"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121920" marR="121920" marT="45710" marB="4571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decodeURI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Decodes a URI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decodeURIComponent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Decodes a URI component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encodeURI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Encodes a URI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encodeURIComponent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Encodes a URI component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lang="en-US" sz="1800" dirty="0"/>
                        <a:t>escape()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Deprecated in version 1.5. Use </a:t>
                      </a:r>
                      <a:r>
                        <a:rPr lang="en-US" sz="1800" dirty="0" err="1"/>
                        <a:t>encodeURI</a:t>
                      </a:r>
                      <a:r>
                        <a:rPr lang="en-US" sz="1800" dirty="0"/>
                        <a:t>()or </a:t>
                      </a:r>
                      <a:r>
                        <a:rPr lang="en-US" sz="1800" dirty="0" err="1"/>
                        <a:t>encodeURIComponent</a:t>
                      </a:r>
                      <a:r>
                        <a:rPr lang="en-US" sz="1800" dirty="0"/>
                        <a:t>()instead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eval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Evaluates a string and executes it as if it was script code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isFinite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Determines whether a value is a finite, legal number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isNaN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Determines whether a value is an illegal number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/>
                        <a:t>Number()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Converts an object's value to a number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parseFloat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Parses a string and returns a floating point number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 err="1"/>
                        <a:t>parseInt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Parses a string and returns an integer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US" sz="1800" dirty="0"/>
                        <a:t>String()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an object's value to a string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lang="en-US" sz="1800" dirty="0" err="1"/>
                        <a:t>unescape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Deprecated in version 1.5. Use </a:t>
                      </a:r>
                      <a:r>
                        <a:rPr lang="en-US" sz="1800" dirty="0" err="1"/>
                        <a:t>decodeURI</a:t>
                      </a:r>
                      <a:r>
                        <a:rPr lang="en-US" sz="1800" dirty="0"/>
                        <a:t>()or </a:t>
                      </a:r>
                      <a:r>
                        <a:rPr lang="en-US" sz="1800" dirty="0" err="1"/>
                        <a:t>decodeURIComponent</a:t>
                      </a:r>
                      <a:r>
                        <a:rPr lang="en-US" sz="1800" dirty="0"/>
                        <a:t>() instead</a:t>
                      </a:r>
                    </a:p>
                  </a:txBody>
                  <a:tcPr marL="121920" marR="121920" marT="45710" marB="4571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4430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Window Object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3200" y="2362200"/>
          <a:ext cx="11684000" cy="43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Properties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innerHeight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Inner</a:t>
                      </a:r>
                      <a:r>
                        <a:rPr lang="en-US" sz="1800" baseline="0" dirty="0"/>
                        <a:t> height of the browser window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innerWidth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Inner width of</a:t>
                      </a:r>
                      <a:r>
                        <a:rPr lang="en-US" sz="1800" baseline="0" dirty="0"/>
                        <a:t> the browser window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defaultStatus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 message displayed in browser status bar</a:t>
                      </a:r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Document</a:t>
                      </a:r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 document displayed</a:t>
                      </a:r>
                      <a:r>
                        <a:rPr lang="en-US" sz="1800" baseline="0" dirty="0"/>
                        <a:t> in the window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Frames</a:t>
                      </a:r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Array</a:t>
                      </a:r>
                      <a:r>
                        <a:rPr lang="en-US" sz="1800" baseline="0" dirty="0"/>
                        <a:t> of frames of the current window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Length</a:t>
                      </a:r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 of frames</a:t>
                      </a:r>
                      <a:r>
                        <a:rPr lang="en-US" sz="1800" baseline="0" dirty="0"/>
                        <a:t> in the current window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 of the window</a:t>
                      </a:r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Opener</a:t>
                      </a:r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Reference to the window that opened this window</a:t>
                      </a:r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Closed</a:t>
                      </a:r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</a:t>
                      </a:r>
                      <a:r>
                        <a:rPr lang="en-US" sz="1800" baseline="0" dirty="0"/>
                        <a:t> window is closed or not(true or false)</a:t>
                      </a:r>
                      <a:endParaRPr lang="en-US" sz="1800" dirty="0"/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Self</a:t>
                      </a:r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Reference to </a:t>
                      </a:r>
                      <a:r>
                        <a:rPr lang="en-US" sz="1800" dirty="0" err="1"/>
                        <a:t>cuurent</a:t>
                      </a:r>
                      <a:r>
                        <a:rPr lang="en-US" sz="1800" dirty="0"/>
                        <a:t> window</a:t>
                      </a:r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r>
                        <a:rPr lang="en-US" sz="1800" dirty="0"/>
                        <a:t>Status</a:t>
                      </a:r>
                    </a:p>
                  </a:txBody>
                  <a:tcPr marL="121920" marR="121920"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a temp message to display in status bar</a:t>
                      </a:r>
                    </a:p>
                  </a:txBody>
                  <a:tcPr marL="121920" marR="121920" marT="45723" marB="45723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990601"/>
            <a:ext cx="1087120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   It represents the browser ‘s window 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   All </a:t>
            </a:r>
            <a:r>
              <a:rPr lang="en-US" dirty="0" err="1"/>
              <a:t>javascript</a:t>
            </a:r>
            <a:r>
              <a:rPr lang="en-US" dirty="0"/>
              <a:t> objects ,functions and variables are members of window object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   </a:t>
            </a:r>
            <a:r>
              <a:rPr lang="en-US" i="1" dirty="0"/>
              <a:t>Document</a:t>
            </a:r>
            <a:r>
              <a:rPr lang="en-US" dirty="0"/>
              <a:t>  object is property of window object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258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Window Object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762000"/>
          <a:ext cx="11684000" cy="4754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Methods</a:t>
                      </a:r>
                    </a:p>
                  </a:txBody>
                  <a:tcPr marL="121920" marR="121920" marT="45709" marB="45709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45709" marB="45709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/>
                        <a:t>Open()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Open a new window</a:t>
                      </a:r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/>
                        <a:t>Close()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Close the current</a:t>
                      </a:r>
                      <a:r>
                        <a:rPr lang="en-US" sz="1800" baseline="0" dirty="0"/>
                        <a:t> window</a:t>
                      </a:r>
                      <a:endParaRPr lang="en-US" sz="1800" dirty="0"/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moveTo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left,top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Move the current window</a:t>
                      </a:r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resizeTo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Resize the</a:t>
                      </a:r>
                      <a:r>
                        <a:rPr lang="en-US" sz="1800" baseline="0" dirty="0"/>
                        <a:t> current window</a:t>
                      </a:r>
                      <a:endParaRPr lang="en-US" sz="1800" dirty="0"/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/>
                        <a:t>Alert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Pop ups alert dialog</a:t>
                      </a:r>
                      <a:r>
                        <a:rPr lang="en-US" sz="1800" baseline="0" dirty="0"/>
                        <a:t> box</a:t>
                      </a:r>
                      <a:endParaRPr lang="en-US" sz="1800" dirty="0"/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/>
                        <a:t>Confirm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Pop ups confirm</a:t>
                      </a:r>
                      <a:r>
                        <a:rPr lang="en-US" sz="1800" baseline="0" dirty="0"/>
                        <a:t> box</a:t>
                      </a:r>
                      <a:endParaRPr lang="en-US" sz="1800" dirty="0"/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/>
                        <a:t>Prompt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Pop ups prompt box</a:t>
                      </a:r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err="1"/>
                        <a:t>moveBy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Changes</a:t>
                      </a:r>
                      <a:r>
                        <a:rPr lang="en-US" sz="1800" baseline="0" dirty="0"/>
                        <a:t> position of window by specified pixels</a:t>
                      </a:r>
                      <a:endParaRPr lang="en-US" sz="1800" dirty="0"/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/>
                        <a:t>Print()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Prints the contents of the window</a:t>
                      </a:r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err="1"/>
                        <a:t>setInterval,clear</a:t>
                      </a:r>
                      <a:r>
                        <a:rPr lang="en-US" sz="1800" dirty="0"/>
                        <a:t> Interval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 err="1"/>
                        <a:t>setTimeout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clearTimeout</a:t>
                      </a:r>
                      <a:endParaRPr lang="en-US" sz="1800" dirty="0"/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r>
                        <a:rPr lang="en-US" sz="1800" dirty="0"/>
                        <a:t>Stop</a:t>
                      </a:r>
                    </a:p>
                  </a:txBody>
                  <a:tcPr marL="121920" marR="121920"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Stops the loading </a:t>
                      </a:r>
                      <a:r>
                        <a:rPr lang="en-US" sz="1800"/>
                        <a:t>of current page</a:t>
                      </a:r>
                      <a:endParaRPr lang="en-US" sz="1800" dirty="0"/>
                    </a:p>
                  </a:txBody>
                  <a:tcPr marL="121920" marR="121920" marT="45709" marB="45709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1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 Screen Object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3200" y="2895600"/>
          <a:ext cx="11684000" cy="10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Properties</a:t>
                      </a:r>
                    </a:p>
                  </a:txBody>
                  <a:tcPr marL="121920" marR="121920" marT="45675" marB="4567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121920" marR="121920" marT="45675" marB="4567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availHeight</a:t>
                      </a:r>
                      <a:endParaRPr lang="en-US" sz="1800" dirty="0"/>
                    </a:p>
                  </a:txBody>
                  <a:tcPr marL="121920" marR="121920" marT="45675" marB="4567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Available screen height</a:t>
                      </a:r>
                    </a:p>
                  </a:txBody>
                  <a:tcPr marL="121920" marR="121920" marT="45675" marB="4567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availWidth</a:t>
                      </a:r>
                      <a:endParaRPr lang="en-US" sz="1800" dirty="0"/>
                    </a:p>
                  </a:txBody>
                  <a:tcPr marL="121920" marR="121920" marT="45675" marB="4567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Available screen</a:t>
                      </a:r>
                      <a:r>
                        <a:rPr lang="en-US" sz="1800" baseline="0" dirty="0"/>
                        <a:t> width</a:t>
                      </a:r>
                      <a:endParaRPr lang="en-US" sz="1800" dirty="0"/>
                    </a:p>
                  </a:txBody>
                  <a:tcPr marL="121920" marR="121920" marT="45675" marB="4567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990600"/>
            <a:ext cx="1087120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   It represents the user’s screen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Usage : </a:t>
            </a:r>
            <a:r>
              <a:rPr lang="en-US" dirty="0" err="1"/>
              <a:t>screen.availWidth</a:t>
            </a:r>
            <a:r>
              <a:rPr lang="en-US" dirty="0"/>
              <a:t>	- returns in pixels</a:t>
            </a:r>
          </a:p>
        </p:txBody>
      </p:sp>
    </p:spTree>
    <p:extLst>
      <p:ext uri="{BB962C8B-B14F-4D97-AF65-F5344CB8AC3E}">
        <p14:creationId xmlns:p14="http://schemas.microsoft.com/office/powerpoint/2010/main" val="288618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Speed and Simplicity</a:t>
            </a:r>
          </a:p>
          <a:p>
            <a:pPr lvl="1"/>
            <a:r>
              <a:rPr lang="en-IN" dirty="0" smtClean="0"/>
              <a:t>Asynchronous Programming</a:t>
            </a:r>
          </a:p>
          <a:p>
            <a:pPr lvl="1"/>
            <a:r>
              <a:rPr lang="en-IN" dirty="0" smtClean="0"/>
              <a:t>Less </a:t>
            </a:r>
            <a:r>
              <a:rPr lang="en-IN" dirty="0"/>
              <a:t>server </a:t>
            </a:r>
            <a:r>
              <a:rPr lang="en-IN" dirty="0" smtClean="0"/>
              <a:t>interaction</a:t>
            </a:r>
          </a:p>
          <a:p>
            <a:pPr lvl="1"/>
            <a:r>
              <a:rPr lang="en-US" dirty="0"/>
              <a:t>Immediate feedback to the </a:t>
            </a:r>
            <a:r>
              <a:rPr lang="en-US" dirty="0" smtClean="0"/>
              <a:t>visitors</a:t>
            </a:r>
          </a:p>
          <a:p>
            <a:pPr lvl="1"/>
            <a:r>
              <a:rPr lang="en-IN" dirty="0"/>
              <a:t>Increased </a:t>
            </a:r>
            <a:r>
              <a:rPr lang="en-IN" dirty="0" smtClean="0"/>
              <a:t>interactivity</a:t>
            </a:r>
          </a:p>
          <a:p>
            <a:pPr lvl="1"/>
            <a:r>
              <a:rPr lang="en-IN" dirty="0"/>
              <a:t>Richer </a:t>
            </a:r>
            <a:r>
              <a:rPr lang="en-IN" dirty="0" smtClean="0"/>
              <a:t>interfaces</a:t>
            </a:r>
          </a:p>
          <a:p>
            <a:pPr lvl="1"/>
            <a:r>
              <a:rPr lang="en-IN" dirty="0" smtClean="0"/>
              <a:t>Reduces </a:t>
            </a:r>
            <a:r>
              <a:rPr lang="en-IN" dirty="0"/>
              <a:t>Server Load</a:t>
            </a:r>
          </a:p>
          <a:p>
            <a:pPr lvl="1"/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IN" dirty="0"/>
              <a:t>Client-Side Security Risk</a:t>
            </a:r>
          </a:p>
          <a:p>
            <a:pPr lvl="1"/>
            <a:r>
              <a:rPr lang="en-IN" dirty="0"/>
              <a:t>Code Visibility</a:t>
            </a:r>
          </a:p>
          <a:p>
            <a:pPr lvl="1"/>
            <a:r>
              <a:rPr lang="en-IN" dirty="0"/>
              <a:t>Different Interpretation Across Browsers</a:t>
            </a:r>
          </a:p>
          <a:p>
            <a:pPr lvl="1"/>
            <a:r>
              <a:rPr lang="en-IN" dirty="0"/>
              <a:t>Single Inheritance</a:t>
            </a:r>
          </a:p>
          <a:p>
            <a:pPr lvl="1"/>
            <a:r>
              <a:rPr lang="en-IN" dirty="0"/>
              <a:t>Issues with Debugging</a:t>
            </a:r>
          </a:p>
          <a:p>
            <a:pPr lvl="1"/>
            <a:r>
              <a:rPr lang="en-US" dirty="0"/>
              <a:t>Time-Consuming, especially with low network</a:t>
            </a:r>
          </a:p>
          <a:p>
            <a:pPr lvl="1"/>
            <a:r>
              <a:rPr lang="en-US" dirty="0"/>
              <a:t>Disabling JavaScript can hinder a web page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6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Location Object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3200" y="2895601"/>
          <a:ext cx="11684000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Properties</a:t>
                      </a:r>
                    </a:p>
                  </a:txBody>
                  <a:tcPr marL="121920" marR="121920"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121920" marR="121920" marT="45729" marB="4572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Domain name of the web</a:t>
                      </a:r>
                      <a:r>
                        <a:rPr lang="en-US" sz="1800" baseline="0" dirty="0"/>
                        <a:t> host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Pathname</a:t>
                      </a:r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Path and filename of the current page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Port</a:t>
                      </a:r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Port of the web page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Protocol</a:t>
                      </a:r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web protocol used 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 err="1"/>
                        <a:t>Href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URL of the current page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Replace(URL)</a:t>
                      </a:r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Replaces the current URL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Reload()</a:t>
                      </a:r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Reload the current URL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990600"/>
            <a:ext cx="10871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   It represents the current page address </a:t>
            </a:r>
          </a:p>
        </p:txBody>
      </p:sp>
    </p:spTree>
    <p:extLst>
      <p:ext uri="{BB962C8B-B14F-4D97-AF65-F5344CB8AC3E}">
        <p14:creationId xmlns:p14="http://schemas.microsoft.com/office/powerpoint/2010/main" val="11022063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History Object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3200" y="2895600"/>
          <a:ext cx="11684000" cy="173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60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Methods</a:t>
                      </a:r>
                    </a:p>
                  </a:txBody>
                  <a:tcPr marL="121920" marR="121920" marT="45656" marB="45656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45656" marB="45656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07">
                <a:tc>
                  <a:txBody>
                    <a:bodyPr/>
                    <a:lstStyle/>
                    <a:p>
                      <a:r>
                        <a:rPr lang="en-US" sz="1800" dirty="0"/>
                        <a:t>Back()</a:t>
                      </a:r>
                    </a:p>
                  </a:txBody>
                  <a:tcPr marL="121920" marR="121920" marT="45656" marB="4565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Previous URL in the history list</a:t>
                      </a:r>
                    </a:p>
                  </a:txBody>
                  <a:tcPr marL="121920" marR="121920" marT="45656" marB="45656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07">
                <a:tc>
                  <a:txBody>
                    <a:bodyPr/>
                    <a:lstStyle/>
                    <a:p>
                      <a:r>
                        <a:rPr lang="en-US" sz="1800" dirty="0"/>
                        <a:t>Forward()</a:t>
                      </a:r>
                    </a:p>
                  </a:txBody>
                  <a:tcPr marL="121920" marR="121920" marT="45656" marB="4565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Next URL in the history list</a:t>
                      </a:r>
                    </a:p>
                  </a:txBody>
                  <a:tcPr marL="121920" marR="121920" marT="45656" marB="45656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r>
                        <a:rPr lang="en-US" sz="1800" dirty="0"/>
                        <a:t>Go(</a:t>
                      </a:r>
                      <a:r>
                        <a:rPr lang="en-US" sz="1800" dirty="0" err="1"/>
                        <a:t>relPos|String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121920" marR="121920" marT="45656" marB="4565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Loads</a:t>
                      </a:r>
                      <a:r>
                        <a:rPr lang="en-US" sz="1800" baseline="0" dirty="0"/>
                        <a:t> specific URL in the list specified by relative position from the current position or by the URL </a:t>
                      </a:r>
                      <a:endParaRPr lang="en-US" sz="1800" dirty="0"/>
                    </a:p>
                  </a:txBody>
                  <a:tcPr marL="121920" marR="121920" marT="45656" marB="45656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990600"/>
            <a:ext cx="10871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   It represents the browser ‘s history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304800" y="1600200"/>
          <a:ext cx="11684000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Properties</a:t>
                      </a:r>
                    </a:p>
                  </a:txBody>
                  <a:tcPr marL="121920" marR="121920" marT="45740" marB="4574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45740" marB="4574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Length</a:t>
                      </a:r>
                    </a:p>
                  </a:txBody>
                  <a:tcPr marL="121920" marR="121920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 of entries</a:t>
                      </a:r>
                      <a:r>
                        <a:rPr lang="en-US" sz="1800" baseline="0" dirty="0"/>
                        <a:t> in history object</a:t>
                      </a:r>
                      <a:endParaRPr lang="en-US" sz="1800" dirty="0"/>
                    </a:p>
                  </a:txBody>
                  <a:tcPr marL="121920" marR="121920" marT="45740" marB="4574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071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Navigator	Object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3200" y="2895601"/>
          <a:ext cx="11684000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Properties</a:t>
                      </a:r>
                    </a:p>
                  </a:txBody>
                  <a:tcPr marL="121920" marR="121920" marT="45729" marB="45729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21920" marR="121920" marT="45729" marB="45729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 err="1"/>
                        <a:t>appcodeName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Code name of the browser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 err="1"/>
                        <a:t>appName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 of the browser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 err="1"/>
                        <a:t>cpuClass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 of CPU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Platform</a:t>
                      </a:r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OS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Plugins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Array of </a:t>
                      </a:r>
                      <a:r>
                        <a:rPr lang="en-US" sz="1800" dirty="0" err="1"/>
                        <a:t>plugins</a:t>
                      </a:r>
                      <a:r>
                        <a:rPr lang="en-US" sz="1800" dirty="0"/>
                        <a:t> installed in the browser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 err="1"/>
                        <a:t>appVersion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Version of the browser</a:t>
                      </a:r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 err="1"/>
                        <a:t>userAgent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Detailed info about</a:t>
                      </a:r>
                      <a:r>
                        <a:rPr lang="en-US" sz="1800" baseline="0" dirty="0"/>
                        <a:t> the browser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 err="1"/>
                        <a:t>cookieEnabled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Whether</a:t>
                      </a:r>
                      <a:r>
                        <a:rPr lang="en-US" sz="1800" baseline="0" dirty="0"/>
                        <a:t> cookie is enabled or not(true or false)</a:t>
                      </a:r>
                      <a:endParaRPr lang="en-US" sz="1800" dirty="0"/>
                    </a:p>
                  </a:txBody>
                  <a:tcPr marL="121920" marR="121920" marT="45729" marB="45729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990600"/>
            <a:ext cx="10871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   It contains the browser information	</a:t>
            </a:r>
          </a:p>
        </p:txBody>
      </p:sp>
    </p:spTree>
    <p:extLst>
      <p:ext uri="{BB962C8B-B14F-4D97-AF65-F5344CB8AC3E}">
        <p14:creationId xmlns:p14="http://schemas.microsoft.com/office/powerpoint/2010/main" val="11793440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pPr eaLnBrk="1" hangingPunct="1"/>
            <a:r>
              <a:rPr lang="en-US" altLang="en-US"/>
              <a:t>Form Validation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Client side form validation usually done with </a:t>
            </a:r>
            <a:r>
              <a:rPr lang="en-US" altLang="en-US" dirty="0" err="1"/>
              <a:t>javascript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Form data that typically are checked by a JavaScript could be:</a:t>
            </a:r>
          </a:p>
          <a:p>
            <a:pPr lvl="1" eaLnBrk="1" hangingPunct="1"/>
            <a:r>
              <a:rPr lang="en-US" altLang="en-US" dirty="0"/>
              <a:t>Required fields</a:t>
            </a:r>
          </a:p>
          <a:p>
            <a:pPr lvl="1" eaLnBrk="1" hangingPunct="1"/>
            <a:r>
              <a:rPr lang="en-US" altLang="en-US" dirty="0"/>
              <a:t>Valid user name</a:t>
            </a:r>
          </a:p>
          <a:p>
            <a:pPr lvl="1" eaLnBrk="1" hangingPunct="1"/>
            <a:r>
              <a:rPr lang="en-US" altLang="en-US" dirty="0"/>
              <a:t>Valid password</a:t>
            </a:r>
          </a:p>
          <a:p>
            <a:pPr lvl="1" eaLnBrk="1" hangingPunct="1"/>
            <a:r>
              <a:rPr lang="en-US" altLang="en-US" dirty="0"/>
              <a:t>Valid email address</a:t>
            </a:r>
          </a:p>
          <a:p>
            <a:pPr lvl="1" eaLnBrk="1" hangingPunct="1"/>
            <a:r>
              <a:rPr lang="en-US" altLang="en-US" dirty="0"/>
              <a:t>Valid phone number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8388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36177"/>
            <a:ext cx="10972800" cy="6051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1330" y="953417"/>
            <a:ext cx="11255188" cy="574321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JavaScript can be implemented using JavaScript statements that are placed within the </a:t>
            </a:r>
            <a:r>
              <a:rPr lang="en-US" sz="2000" b="1" dirty="0"/>
              <a:t>&lt;script&gt;... &lt;/script&gt;</a:t>
            </a:r>
            <a:r>
              <a:rPr lang="en-US" sz="2000" dirty="0"/>
              <a:t> HTML tags in a web page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is normally recommended </a:t>
            </a:r>
            <a:r>
              <a:rPr lang="en-US" sz="2000" dirty="0" smtClean="0"/>
              <a:t>to </a:t>
            </a:r>
            <a:r>
              <a:rPr lang="en-US" sz="2000" dirty="0"/>
              <a:t>keep it within the </a:t>
            </a:r>
            <a:r>
              <a:rPr lang="en-US" sz="2000" b="1" dirty="0"/>
              <a:t>&lt;head&gt;</a:t>
            </a:r>
            <a:r>
              <a:rPr lang="en-US" sz="2000" dirty="0"/>
              <a:t> </a:t>
            </a:r>
            <a:r>
              <a:rPr lang="en-US" sz="2000" dirty="0" smtClean="0"/>
              <a:t>tags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&lt;script&gt; tag alerts the browser program to start interpreting all the text between these tags as a </a:t>
            </a:r>
            <a:r>
              <a:rPr lang="en-US" sz="2000" dirty="0" smtClean="0"/>
              <a:t>script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script tag takes two important attributes </a:t>
            </a:r>
            <a:r>
              <a:rPr lang="en-US" sz="2000" dirty="0" smtClean="0"/>
              <a:t>−</a:t>
            </a:r>
          </a:p>
          <a:p>
            <a:pPr lvl="1" algn="just"/>
            <a:r>
              <a:rPr lang="en-IN" sz="2000" b="1" dirty="0" smtClean="0"/>
              <a:t>Language - </a:t>
            </a:r>
            <a:r>
              <a:rPr lang="en-US" sz="2000" dirty="0"/>
              <a:t>specifies what scripting language you are using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b="1" dirty="0" smtClean="0"/>
              <a:t>Type</a:t>
            </a:r>
            <a:r>
              <a:rPr lang="en-US" sz="2000" dirty="0" smtClean="0"/>
              <a:t> - </a:t>
            </a:r>
            <a:r>
              <a:rPr lang="en-US" sz="2000" dirty="0"/>
              <a:t>It specifies the media type of the script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b="1" dirty="0" err="1" smtClean="0"/>
              <a:t>Src</a:t>
            </a:r>
            <a:r>
              <a:rPr lang="en-US" sz="2000" dirty="0" smtClean="0"/>
              <a:t> – Used when script has to be included as external file </a:t>
            </a:r>
          </a:p>
          <a:p>
            <a:r>
              <a:rPr lang="en-US" sz="2000" dirty="0"/>
              <a:t>The script tag can be used within &lt;body&gt; or &lt;head&gt; tag to embed the scripting code</a:t>
            </a:r>
            <a:r>
              <a:rPr lang="en-US" sz="2000" dirty="0" smtClean="0"/>
              <a:t>.</a:t>
            </a:r>
          </a:p>
          <a:p>
            <a:r>
              <a:rPr lang="en-IN" sz="2000" dirty="0" smtClean="0"/>
              <a:t>HTML </a:t>
            </a:r>
            <a:r>
              <a:rPr lang="en-IN" sz="2000" dirty="0"/>
              <a:t>script </a:t>
            </a:r>
            <a:r>
              <a:rPr lang="en-IN" sz="2000" dirty="0" smtClean="0"/>
              <a:t>tag is used 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embed script code</a:t>
            </a:r>
          </a:p>
          <a:p>
            <a:pPr lvl="1"/>
            <a:r>
              <a:rPr lang="en-US" sz="2000" dirty="0"/>
              <a:t>to link script file</a:t>
            </a:r>
          </a:p>
          <a:p>
            <a:pPr algn="just"/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2049824" y="2093005"/>
            <a:ext cx="7843234" cy="1043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&lt;</a:t>
            </a:r>
            <a:r>
              <a:rPr lang="en-US" b="1" dirty="0" smtClean="0"/>
              <a:t>script </a:t>
            </a:r>
            <a:r>
              <a:rPr lang="en-IN" dirty="0"/>
              <a:t>language = "</a:t>
            </a:r>
            <a:r>
              <a:rPr lang="en-IN" dirty="0" err="1"/>
              <a:t>javascript</a:t>
            </a:r>
            <a:r>
              <a:rPr lang="en-IN" dirty="0"/>
              <a:t>" type = "text/</a:t>
            </a:r>
            <a:r>
              <a:rPr lang="en-IN" dirty="0" err="1"/>
              <a:t>javascript</a:t>
            </a:r>
            <a:r>
              <a:rPr lang="en-IN" dirty="0"/>
              <a:t>"</a:t>
            </a:r>
            <a:r>
              <a:rPr lang="en-US" b="1" dirty="0" smtClean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IN" dirty="0" err="1" smtClean="0"/>
              <a:t>document.write</a:t>
            </a:r>
            <a:r>
              <a:rPr lang="en-IN" dirty="0"/>
              <a:t>("Hello World</a:t>
            </a:r>
            <a:r>
              <a:rPr lang="en-IN" dirty="0" smtClean="0"/>
              <a:t>!")</a:t>
            </a:r>
          </a:p>
          <a:p>
            <a:r>
              <a:rPr lang="en-US" b="1" dirty="0" smtClean="0"/>
              <a:t>&lt;/</a:t>
            </a:r>
            <a:r>
              <a:rPr lang="en-US" b="1" dirty="0"/>
              <a:t>script&gt;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562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06" y="652656"/>
            <a:ext cx="10515600" cy="60352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ignores spaces, tabs, and newlines that appear in JavaScript </a:t>
            </a:r>
            <a:r>
              <a:rPr lang="en-US" dirty="0" smtClean="0"/>
              <a:t>programs</a:t>
            </a:r>
          </a:p>
          <a:p>
            <a:r>
              <a:rPr lang="en-IN" dirty="0"/>
              <a:t>Semicolons are Optional</a:t>
            </a:r>
          </a:p>
          <a:p>
            <a:r>
              <a:rPr lang="en-US" dirty="0"/>
              <a:t>JavaScript is a case-sensitive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/>
              <a:t>Any text between a // and the end of a line is treated as a comment and is ignored by JavaScript</a:t>
            </a:r>
            <a:r>
              <a:rPr lang="en-US" dirty="0" smtClean="0"/>
              <a:t>. </a:t>
            </a:r>
            <a:r>
              <a:rPr lang="en-IN" dirty="0" smtClean="0"/>
              <a:t>&lt;!– is a single line comment like ‘//’</a:t>
            </a:r>
            <a:endParaRPr lang="en-US" dirty="0"/>
          </a:p>
          <a:p>
            <a:pPr lvl="1"/>
            <a:r>
              <a:rPr lang="en-US" dirty="0"/>
              <a:t>Any text between the characters /* and */ is treated as a </a:t>
            </a:r>
            <a:r>
              <a:rPr lang="en-US" dirty="0" smtClean="0"/>
              <a:t>comment</a:t>
            </a:r>
          </a:p>
          <a:p>
            <a:r>
              <a:rPr lang="en-IN" dirty="0"/>
              <a:t>Warning for Non-JavaScript Browsers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a </a:t>
            </a:r>
            <a:r>
              <a:rPr lang="en-US" b="1" dirty="0" err="1"/>
              <a:t>noscript</a:t>
            </a:r>
            <a:r>
              <a:rPr lang="en-US" dirty="0"/>
              <a:t> block immediately after the script </a:t>
            </a:r>
            <a:r>
              <a:rPr lang="en-US" dirty="0" smtClean="0"/>
              <a:t>block</a:t>
            </a:r>
          </a:p>
          <a:p>
            <a:r>
              <a:rPr lang="en-IN" dirty="0" smtClean="0"/>
              <a:t>We can include JavaScript </a:t>
            </a:r>
            <a:r>
              <a:rPr lang="en-IN" dirty="0"/>
              <a:t>code anywhere in an HTML </a:t>
            </a:r>
            <a:r>
              <a:rPr lang="en-IN" dirty="0" smtClean="0"/>
              <a:t>document</a:t>
            </a:r>
          </a:p>
          <a:p>
            <a:pPr lvl="1"/>
            <a:r>
              <a:rPr lang="en-US" dirty="0"/>
              <a:t>Script in &lt;head&gt;...&lt;/head&gt; section.</a:t>
            </a:r>
          </a:p>
          <a:p>
            <a:pPr lvl="1"/>
            <a:r>
              <a:rPr lang="en-US" dirty="0"/>
              <a:t>Script in &lt;body&gt;...&lt;/body&gt; section.</a:t>
            </a:r>
          </a:p>
          <a:p>
            <a:pPr lvl="1"/>
            <a:r>
              <a:rPr lang="en-US" dirty="0"/>
              <a:t>Script in &lt;body&gt;...&lt;/body&gt; and &lt;head&gt;...&lt;/head&gt; sections.</a:t>
            </a:r>
          </a:p>
          <a:p>
            <a:pPr lvl="1"/>
            <a:r>
              <a:rPr lang="en-US" dirty="0"/>
              <a:t>Script in an external file and then include in &lt;head&gt;...&lt;/head&gt; section.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347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3768</Words>
  <Application>Microsoft Office PowerPoint</Application>
  <PresentationFormat>Custom</PresentationFormat>
  <Paragraphs>897</Paragraphs>
  <Slides>73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Flow</vt:lpstr>
      <vt:lpstr>Module2: Introduction to Scripting Javascript</vt:lpstr>
      <vt:lpstr>Introduction</vt:lpstr>
      <vt:lpstr>Introduction to JavaScript</vt:lpstr>
      <vt:lpstr>Need of JavaScript</vt:lpstr>
      <vt:lpstr>Merits</vt:lpstr>
      <vt:lpstr>History</vt:lpstr>
      <vt:lpstr>Pros &amp; Cons</vt:lpstr>
      <vt:lpstr>Syntax</vt:lpstr>
      <vt:lpstr>PowerPoint Presentation</vt:lpstr>
      <vt:lpstr>External Javascript</vt:lpstr>
      <vt:lpstr>Sample Javascript Code</vt:lpstr>
      <vt:lpstr>Operators</vt:lpstr>
      <vt:lpstr>                                                                                                                                                             </vt:lpstr>
      <vt:lpstr>Variables</vt:lpstr>
      <vt:lpstr>Variables</vt:lpstr>
      <vt:lpstr>Datatypes</vt:lpstr>
      <vt:lpstr>Primitive data type</vt:lpstr>
      <vt:lpstr>Difference Between Undefined and Null</vt:lpstr>
      <vt:lpstr>Non Primitive data type</vt:lpstr>
      <vt:lpstr>Popup boxes – Alert </vt:lpstr>
      <vt:lpstr>Popup boxes – Prompt</vt:lpstr>
      <vt:lpstr>Popup boxes – Confirm </vt:lpstr>
      <vt:lpstr>Control Structures</vt:lpstr>
      <vt:lpstr>If ... </vt:lpstr>
      <vt:lpstr>If ... Else...</vt:lpstr>
      <vt:lpstr>If ... ElseIf…Else</vt:lpstr>
      <vt:lpstr>Switch</vt:lpstr>
      <vt:lpstr>While Loops</vt:lpstr>
      <vt:lpstr>Do While Loops</vt:lpstr>
      <vt:lpstr>for</vt:lpstr>
      <vt:lpstr>For In Loop</vt:lpstr>
      <vt:lpstr>For of loop</vt:lpstr>
      <vt:lpstr> For of loop Demo </vt:lpstr>
      <vt:lpstr>JavaScript break and continue</vt:lpstr>
      <vt:lpstr> Arrays</vt:lpstr>
      <vt:lpstr>Array Declaration</vt:lpstr>
      <vt:lpstr>Function</vt:lpstr>
      <vt:lpstr>Function definition</vt:lpstr>
      <vt:lpstr>Function Demo</vt:lpstr>
      <vt:lpstr>Functions</vt:lpstr>
      <vt:lpstr>Functions</vt:lpstr>
      <vt:lpstr>JavaScript Objects</vt:lpstr>
      <vt:lpstr>JavaScript Objects</vt:lpstr>
      <vt:lpstr>JavaScript Objects</vt:lpstr>
      <vt:lpstr>JavaScript Objects</vt:lpstr>
      <vt:lpstr>For In Loop</vt:lpstr>
      <vt:lpstr>Document Object Model (DOM)</vt:lpstr>
      <vt:lpstr>Browser hierarchy </vt:lpstr>
      <vt:lpstr>Document Object Model (DOM)</vt:lpstr>
      <vt:lpstr>DOM Tree</vt:lpstr>
      <vt:lpstr>Document Object </vt:lpstr>
      <vt:lpstr>Document Object </vt:lpstr>
      <vt:lpstr>Document Object </vt:lpstr>
      <vt:lpstr>Document Object </vt:lpstr>
      <vt:lpstr>HTML DOM Events</vt:lpstr>
      <vt:lpstr>String Object &amp; Methods</vt:lpstr>
      <vt:lpstr>String Object &amp; Methods</vt:lpstr>
      <vt:lpstr> Array Object &amp; Methods</vt:lpstr>
      <vt:lpstr> Math Object &amp; Methods</vt:lpstr>
      <vt:lpstr>Date Object</vt:lpstr>
      <vt:lpstr>Date Object-Methods</vt:lpstr>
      <vt:lpstr>Current date and time </vt:lpstr>
      <vt:lpstr> Number Object &amp; Methods</vt:lpstr>
      <vt:lpstr> Number Object &amp; Methods</vt:lpstr>
      <vt:lpstr>Global Properties and methods</vt:lpstr>
      <vt:lpstr> Global Methods</vt:lpstr>
      <vt:lpstr> Window Object </vt:lpstr>
      <vt:lpstr> Window Object </vt:lpstr>
      <vt:lpstr> Screen Object </vt:lpstr>
      <vt:lpstr>Location Object </vt:lpstr>
      <vt:lpstr>History Object </vt:lpstr>
      <vt:lpstr>Navigator Object </vt:lpstr>
      <vt:lpstr>Form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Module2: Introduction to Scripting Javascript</dc:title>
  <cp:lastModifiedBy>Admin</cp:lastModifiedBy>
  <cp:revision>5</cp:revision>
  <dcterms:modified xsi:type="dcterms:W3CDTF">2024-02-01T13:48:13Z</dcterms:modified>
</cp:coreProperties>
</file>