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2"/>
  </p:notesMasterIdLst>
  <p:sldIdLst>
    <p:sldId id="256" r:id="rId2"/>
    <p:sldId id="258" r:id="rId3"/>
    <p:sldId id="261" r:id="rId4"/>
    <p:sldId id="318" r:id="rId5"/>
    <p:sldId id="259" r:id="rId6"/>
    <p:sldId id="260" r:id="rId7"/>
    <p:sldId id="262" r:id="rId8"/>
    <p:sldId id="263" r:id="rId9"/>
    <p:sldId id="309" r:id="rId10"/>
    <p:sldId id="310" r:id="rId11"/>
    <p:sldId id="311" r:id="rId12"/>
    <p:sldId id="312" r:id="rId13"/>
    <p:sldId id="314" r:id="rId14"/>
    <p:sldId id="330" r:id="rId15"/>
    <p:sldId id="331" r:id="rId16"/>
    <p:sldId id="319" r:id="rId17"/>
    <p:sldId id="328" r:id="rId18"/>
    <p:sldId id="323" r:id="rId19"/>
    <p:sldId id="315" r:id="rId20"/>
    <p:sldId id="329" r:id="rId21"/>
    <p:sldId id="317" r:id="rId22"/>
    <p:sldId id="327" r:id="rId23"/>
    <p:sldId id="264" r:id="rId24"/>
    <p:sldId id="265" r:id="rId25"/>
    <p:sldId id="274" r:id="rId26"/>
    <p:sldId id="275" r:id="rId27"/>
    <p:sldId id="276" r:id="rId28"/>
    <p:sldId id="266" r:id="rId29"/>
    <p:sldId id="268" r:id="rId30"/>
    <p:sldId id="269" r:id="rId31"/>
    <p:sldId id="271" r:id="rId32"/>
    <p:sldId id="272" r:id="rId33"/>
    <p:sldId id="273" r:id="rId34"/>
    <p:sldId id="277" r:id="rId35"/>
    <p:sldId id="320" r:id="rId36"/>
    <p:sldId id="279" r:id="rId37"/>
    <p:sldId id="278" r:id="rId38"/>
    <p:sldId id="280" r:id="rId39"/>
    <p:sldId id="281" r:id="rId40"/>
    <p:sldId id="282" r:id="rId41"/>
    <p:sldId id="321" r:id="rId42"/>
    <p:sldId id="322" r:id="rId43"/>
    <p:sldId id="333" r:id="rId44"/>
    <p:sldId id="347" r:id="rId45"/>
    <p:sldId id="348" r:id="rId46"/>
    <p:sldId id="349" r:id="rId47"/>
    <p:sldId id="350" r:id="rId48"/>
    <p:sldId id="351" r:id="rId49"/>
    <p:sldId id="352" r:id="rId50"/>
    <p:sldId id="353" r:id="rId51"/>
    <p:sldId id="283" r:id="rId52"/>
    <p:sldId id="284" r:id="rId53"/>
    <p:sldId id="285" r:id="rId54"/>
    <p:sldId id="286" r:id="rId55"/>
    <p:sldId id="287" r:id="rId56"/>
    <p:sldId id="288" r:id="rId57"/>
    <p:sldId id="289" r:id="rId58"/>
    <p:sldId id="292" r:id="rId59"/>
    <p:sldId id="304" r:id="rId60"/>
    <p:sldId id="305" r:id="rId61"/>
    <p:sldId id="293" r:id="rId62"/>
    <p:sldId id="294" r:id="rId63"/>
    <p:sldId id="295" r:id="rId64"/>
    <p:sldId id="296" r:id="rId65"/>
    <p:sldId id="297" r:id="rId66"/>
    <p:sldId id="298" r:id="rId67"/>
    <p:sldId id="299" r:id="rId68"/>
    <p:sldId id="300" r:id="rId69"/>
    <p:sldId id="301" r:id="rId70"/>
    <p:sldId id="306" r:id="rId71"/>
    <p:sldId id="345" r:id="rId72"/>
    <p:sldId id="336" r:id="rId73"/>
    <p:sldId id="337" r:id="rId74"/>
    <p:sldId id="338" r:id="rId75"/>
    <p:sldId id="339" r:id="rId76"/>
    <p:sldId id="340" r:id="rId77"/>
    <p:sldId id="341" r:id="rId78"/>
    <p:sldId id="342" r:id="rId79"/>
    <p:sldId id="343" r:id="rId80"/>
    <p:sldId id="344"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4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0C8E94-F393-49A3-8FB2-93E47FF9225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BD3E535-DB89-4788-A227-8E5E6CF967AD}">
      <dgm:prSet custT="1"/>
      <dgm:spPr/>
      <dgm:t>
        <a:bodyPr/>
        <a:lstStyle/>
        <a:p>
          <a:pPr rtl="0"/>
          <a:r>
            <a:rPr lang="en-US" sz="2000" dirty="0">
              <a:solidFill>
                <a:schemeClr val="bg1"/>
              </a:solidFill>
            </a:rPr>
            <a:t>Global properties  and  functions can be used with all the built-in JavaScript objects.</a:t>
          </a:r>
        </a:p>
      </dgm:t>
    </dgm:pt>
    <dgm:pt modelId="{3715C958-1543-43A5-84E8-7698B7B1DB07}" type="parTrans" cxnId="{93917836-F7C9-4370-AB6D-7F2C05D0D2E6}">
      <dgm:prSet/>
      <dgm:spPr/>
      <dgm:t>
        <a:bodyPr/>
        <a:lstStyle/>
        <a:p>
          <a:endParaRPr lang="en-US"/>
        </a:p>
      </dgm:t>
    </dgm:pt>
    <dgm:pt modelId="{0B4F531B-2085-44DE-A935-F4F75B2144AF}" type="sibTrans" cxnId="{93917836-F7C9-4370-AB6D-7F2C05D0D2E6}">
      <dgm:prSet/>
      <dgm:spPr/>
      <dgm:t>
        <a:bodyPr/>
        <a:lstStyle/>
        <a:p>
          <a:endParaRPr lang="en-US"/>
        </a:p>
      </dgm:t>
    </dgm:pt>
    <dgm:pt modelId="{654DDDA4-F7F7-4B07-86E9-C01BFD1C2F2C}" type="pres">
      <dgm:prSet presAssocID="{C70C8E94-F393-49A3-8FB2-93E47FF92255}" presName="linear" presStyleCnt="0">
        <dgm:presLayoutVars>
          <dgm:animLvl val="lvl"/>
          <dgm:resizeHandles val="exact"/>
        </dgm:presLayoutVars>
      </dgm:prSet>
      <dgm:spPr/>
      <dgm:t>
        <a:bodyPr/>
        <a:lstStyle/>
        <a:p>
          <a:endParaRPr lang="en-IN"/>
        </a:p>
      </dgm:t>
    </dgm:pt>
    <dgm:pt modelId="{C402E09D-BCA3-4903-836E-CD38B7BE0193}" type="pres">
      <dgm:prSet presAssocID="{6BD3E535-DB89-4788-A227-8E5E6CF967AD}" presName="parentText" presStyleLbl="node1" presStyleIdx="0" presStyleCnt="1">
        <dgm:presLayoutVars>
          <dgm:chMax val="0"/>
          <dgm:bulletEnabled val="1"/>
        </dgm:presLayoutVars>
      </dgm:prSet>
      <dgm:spPr/>
      <dgm:t>
        <a:bodyPr/>
        <a:lstStyle/>
        <a:p>
          <a:endParaRPr lang="en-IN"/>
        </a:p>
      </dgm:t>
    </dgm:pt>
  </dgm:ptLst>
  <dgm:cxnLst>
    <dgm:cxn modelId="{E7B2FF5F-E770-4B05-9F57-CE27A25DA896}" type="presOf" srcId="{C70C8E94-F393-49A3-8FB2-93E47FF92255}" destId="{654DDDA4-F7F7-4B07-86E9-C01BFD1C2F2C}" srcOrd="0" destOrd="0" presId="urn:microsoft.com/office/officeart/2005/8/layout/vList2"/>
    <dgm:cxn modelId="{93917836-F7C9-4370-AB6D-7F2C05D0D2E6}" srcId="{C70C8E94-F393-49A3-8FB2-93E47FF92255}" destId="{6BD3E535-DB89-4788-A227-8E5E6CF967AD}" srcOrd="0" destOrd="0" parTransId="{3715C958-1543-43A5-84E8-7698B7B1DB07}" sibTransId="{0B4F531B-2085-44DE-A935-F4F75B2144AF}"/>
    <dgm:cxn modelId="{9DA35ACE-9540-4941-BC7C-FE3A612E17CB}" type="presOf" srcId="{6BD3E535-DB89-4788-A227-8E5E6CF967AD}" destId="{C402E09D-BCA3-4903-836E-CD38B7BE0193}" srcOrd="0" destOrd="0" presId="urn:microsoft.com/office/officeart/2005/8/layout/vList2"/>
    <dgm:cxn modelId="{D004CCC1-19D3-49AA-AADE-2D5CAFC4B873}" type="presParOf" srcId="{654DDDA4-F7F7-4B07-86E9-C01BFD1C2F2C}" destId="{C402E09D-BCA3-4903-836E-CD38B7BE019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2E09D-BCA3-4903-836E-CD38B7BE0193}">
      <dsp:nvSpPr>
        <dsp:cNvPr id="0" name=""/>
        <dsp:cNvSpPr/>
      </dsp:nvSpPr>
      <dsp:spPr>
        <a:xfrm>
          <a:off x="0" y="4925"/>
          <a:ext cx="9550400" cy="6364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a:solidFill>
                <a:schemeClr val="bg1"/>
              </a:solidFill>
            </a:rPr>
            <a:t>Global properties  and  functions can be used with all the built-in JavaScript objects.</a:t>
          </a:r>
        </a:p>
      </dsp:txBody>
      <dsp:txXfrm>
        <a:off x="31070" y="35995"/>
        <a:ext cx="9488260" cy="5743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C0729A-C081-4F3C-946B-F155FD695CB0}" type="datetimeFigureOut">
              <a:rPr lang="en-US" smtClean="0"/>
              <a:t>1/6/2025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A3461-8931-4EEE-A607-761A35C5F92E}" type="slidenum">
              <a:rPr lang="en-US" smtClean="0"/>
              <a:t>‹#›</a:t>
            </a:fld>
            <a:endParaRPr lang="en-US"/>
          </a:p>
        </p:txBody>
      </p:sp>
    </p:spTree>
    <p:extLst>
      <p:ext uri="{BB962C8B-B14F-4D97-AF65-F5344CB8AC3E}">
        <p14:creationId xmlns:p14="http://schemas.microsoft.com/office/powerpoint/2010/main" val="4028417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9382082-2BFE-472E-8E07-48000A87A7EC}" type="slidenum">
              <a:rPr lang="en-US" altLang="en-US" smtClean="0"/>
              <a:pPr>
                <a:spcBef>
                  <a:spcPct val="0"/>
                </a:spcBef>
              </a:pPr>
              <a:t>17</a:t>
            </a:fld>
            <a:endParaRPr lang="en-US" altLang="en-US"/>
          </a:p>
        </p:txBody>
      </p:sp>
    </p:spTree>
    <p:extLst>
      <p:ext uri="{BB962C8B-B14F-4D97-AF65-F5344CB8AC3E}">
        <p14:creationId xmlns:p14="http://schemas.microsoft.com/office/powerpoint/2010/main" val="363968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62D5E6C-45A2-4850-BE3F-9FDDA933576E}" type="slidenum">
              <a:rPr lang="en-US" altLang="en-US" smtClean="0"/>
              <a:pPr>
                <a:spcBef>
                  <a:spcPct val="0"/>
                </a:spcBef>
              </a:pPr>
              <a:t>78</a:t>
            </a:fld>
            <a:endParaRPr lang="en-US" altLang="en-US"/>
          </a:p>
        </p:txBody>
      </p:sp>
    </p:spTree>
    <p:extLst>
      <p:ext uri="{BB962C8B-B14F-4D97-AF65-F5344CB8AC3E}">
        <p14:creationId xmlns:p14="http://schemas.microsoft.com/office/powerpoint/2010/main" val="1388216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A482AF1-7F7D-49CC-A7C0-4627029355E5}" type="slidenum">
              <a:rPr lang="en-US" altLang="en-US" smtClean="0"/>
              <a:pPr>
                <a:spcBef>
                  <a:spcPct val="0"/>
                </a:spcBef>
              </a:pPr>
              <a:t>79</a:t>
            </a:fld>
            <a:endParaRPr lang="en-US" altLang="en-US"/>
          </a:p>
        </p:txBody>
      </p:sp>
    </p:spTree>
    <p:extLst>
      <p:ext uri="{BB962C8B-B14F-4D97-AF65-F5344CB8AC3E}">
        <p14:creationId xmlns:p14="http://schemas.microsoft.com/office/powerpoint/2010/main" val="470792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363C95B-7175-46E2-A750-20E6651ABA65}" type="slidenum">
              <a:rPr lang="en-US" altLang="en-US" smtClean="0"/>
              <a:pPr>
                <a:spcBef>
                  <a:spcPct val="0"/>
                </a:spcBef>
              </a:pPr>
              <a:t>80</a:t>
            </a:fld>
            <a:endParaRPr lang="en-US" altLang="en-US"/>
          </a:p>
        </p:txBody>
      </p:sp>
    </p:spTree>
    <p:extLst>
      <p:ext uri="{BB962C8B-B14F-4D97-AF65-F5344CB8AC3E}">
        <p14:creationId xmlns:p14="http://schemas.microsoft.com/office/powerpoint/2010/main" val="2208395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6768F55-DEBC-41E3-9B30-765BE661CE20}" type="slidenum">
              <a:rPr lang="en-US" altLang="en-US" smtClean="0"/>
              <a:pPr>
                <a:spcBef>
                  <a:spcPct val="0"/>
                </a:spcBef>
              </a:pPr>
              <a:t>19</a:t>
            </a:fld>
            <a:endParaRPr lang="en-US" altLang="en-US"/>
          </a:p>
        </p:txBody>
      </p:sp>
    </p:spTree>
    <p:extLst>
      <p:ext uri="{BB962C8B-B14F-4D97-AF65-F5344CB8AC3E}">
        <p14:creationId xmlns:p14="http://schemas.microsoft.com/office/powerpoint/2010/main" val="4264780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191F467-0B1C-4688-8184-C942974B37A8}" type="slidenum">
              <a:rPr lang="en-US" altLang="en-US" smtClean="0"/>
              <a:pPr>
                <a:spcBef>
                  <a:spcPct val="0"/>
                </a:spcBef>
              </a:pPr>
              <a:t>21</a:t>
            </a:fld>
            <a:endParaRPr lang="en-US" altLang="en-US"/>
          </a:p>
        </p:txBody>
      </p:sp>
    </p:spTree>
    <p:extLst>
      <p:ext uri="{BB962C8B-B14F-4D97-AF65-F5344CB8AC3E}">
        <p14:creationId xmlns:p14="http://schemas.microsoft.com/office/powerpoint/2010/main" val="1125066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BD41AB7-EB6D-4367-978A-53FF3187533A}" type="slidenum">
              <a:rPr lang="en-US" altLang="en-US" smtClean="0"/>
              <a:pPr>
                <a:spcBef>
                  <a:spcPct val="0"/>
                </a:spcBef>
              </a:pPr>
              <a:t>72</a:t>
            </a:fld>
            <a:endParaRPr lang="en-US" altLang="en-US"/>
          </a:p>
        </p:txBody>
      </p:sp>
    </p:spTree>
    <p:extLst>
      <p:ext uri="{BB962C8B-B14F-4D97-AF65-F5344CB8AC3E}">
        <p14:creationId xmlns:p14="http://schemas.microsoft.com/office/powerpoint/2010/main" val="3543251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467A107-F9B9-412B-9AB6-7A1855862D8A}" type="slidenum">
              <a:rPr lang="en-US" altLang="en-US" smtClean="0"/>
              <a:pPr>
                <a:spcBef>
                  <a:spcPct val="0"/>
                </a:spcBef>
              </a:pPr>
              <a:t>73</a:t>
            </a:fld>
            <a:endParaRPr lang="en-US" altLang="en-US"/>
          </a:p>
        </p:txBody>
      </p:sp>
    </p:spTree>
    <p:extLst>
      <p:ext uri="{BB962C8B-B14F-4D97-AF65-F5344CB8AC3E}">
        <p14:creationId xmlns:p14="http://schemas.microsoft.com/office/powerpoint/2010/main" val="1740459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4EFDA20-BF08-4859-A02D-220EBC479302}" type="slidenum">
              <a:rPr lang="en-US" altLang="en-US" smtClean="0"/>
              <a:pPr>
                <a:spcBef>
                  <a:spcPct val="0"/>
                </a:spcBef>
              </a:pPr>
              <a:t>74</a:t>
            </a:fld>
            <a:endParaRPr lang="en-US" altLang="en-US"/>
          </a:p>
        </p:txBody>
      </p:sp>
    </p:spTree>
    <p:extLst>
      <p:ext uri="{BB962C8B-B14F-4D97-AF65-F5344CB8AC3E}">
        <p14:creationId xmlns:p14="http://schemas.microsoft.com/office/powerpoint/2010/main" val="3031290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61DB8E-6A11-4DF5-B242-524C6DC0BA1B}" type="slidenum">
              <a:rPr lang="en-US" altLang="en-US" smtClean="0"/>
              <a:pPr>
                <a:spcBef>
                  <a:spcPct val="0"/>
                </a:spcBef>
              </a:pPr>
              <a:t>75</a:t>
            </a:fld>
            <a:endParaRPr lang="en-US" altLang="en-US"/>
          </a:p>
        </p:txBody>
      </p:sp>
    </p:spTree>
    <p:extLst>
      <p:ext uri="{BB962C8B-B14F-4D97-AF65-F5344CB8AC3E}">
        <p14:creationId xmlns:p14="http://schemas.microsoft.com/office/powerpoint/2010/main" val="3829792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37421AA-44F3-4D1D-A460-BB448B673CDC}" type="slidenum">
              <a:rPr lang="en-US" altLang="en-US" smtClean="0"/>
              <a:pPr>
                <a:spcBef>
                  <a:spcPct val="0"/>
                </a:spcBef>
              </a:pPr>
              <a:t>76</a:t>
            </a:fld>
            <a:endParaRPr lang="en-US" altLang="en-US"/>
          </a:p>
        </p:txBody>
      </p:sp>
    </p:spTree>
    <p:extLst>
      <p:ext uri="{BB962C8B-B14F-4D97-AF65-F5344CB8AC3E}">
        <p14:creationId xmlns:p14="http://schemas.microsoft.com/office/powerpoint/2010/main" val="1786536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70D382-FCC8-42D3-94AB-E438C0DDAD86}" type="slidenum">
              <a:rPr lang="en-US" altLang="en-US" smtClean="0"/>
              <a:pPr>
                <a:spcBef>
                  <a:spcPct val="0"/>
                </a:spcBef>
              </a:pPr>
              <a:t>77</a:t>
            </a:fld>
            <a:endParaRPr lang="en-US" altLang="en-US"/>
          </a:p>
        </p:txBody>
      </p:sp>
    </p:spTree>
    <p:extLst>
      <p:ext uri="{BB962C8B-B14F-4D97-AF65-F5344CB8AC3E}">
        <p14:creationId xmlns:p14="http://schemas.microsoft.com/office/powerpoint/2010/main" val="25842985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A3A411-7A8B-414B-8EF8-99110E9B5EA4}" type="datetime1">
              <a:rPr lang="en-US" smtClean="0"/>
              <a:t>1/6/2025</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1CE558-3974-47C3-90D3-EBDD07DFC9F3}" type="datetime1">
              <a:rPr lang="en-US" smtClean="0"/>
              <a:t>1/6/2025</a:t>
            </a:fld>
            <a:endParaRPr lang="en-US" dirty="0"/>
          </a:p>
        </p:txBody>
      </p:sp>
      <p:sp>
        <p:nvSpPr>
          <p:cNvPr id="6" name="Footer Placeholder 5"/>
          <p:cNvSpPr>
            <a:spLocks noGrp="1"/>
          </p:cNvSpPr>
          <p:nvPr>
            <p:ph type="ftr" sz="quarter" idx="11"/>
          </p:nvPr>
        </p:nvSpPr>
        <p:spPr/>
        <p:txBody>
          <a:bodyPr/>
          <a:lstStyle/>
          <a:p>
            <a:r>
              <a:rPr lang="en-US" dirty="0" smtClean="0"/>
              <a:t>VIT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CFD2A1-5E78-49F0-B942-B217A679682C}" type="datetime1">
              <a:rPr lang="en-US" smtClean="0"/>
              <a:t>1/6/2025</a:t>
            </a:fld>
            <a:endParaRPr lang="en-US" dirty="0"/>
          </a:p>
        </p:txBody>
      </p:sp>
      <p:sp>
        <p:nvSpPr>
          <p:cNvPr id="6" name="Footer Placeholder 5"/>
          <p:cNvSpPr>
            <a:spLocks noGrp="1"/>
          </p:cNvSpPr>
          <p:nvPr>
            <p:ph type="ftr" sz="quarter" idx="11"/>
          </p:nvPr>
        </p:nvSpPr>
        <p:spPr/>
        <p:txBody>
          <a:bodyPr/>
          <a:lstStyle/>
          <a:p>
            <a:r>
              <a:rPr lang="en-US" dirty="0" smtClean="0"/>
              <a:t>VIT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8D53A5-E2EC-4EDA-8FDE-613062D80C70}" type="datetime1">
              <a:rPr lang="en-US" smtClean="0"/>
              <a:t>1/6/2025</a:t>
            </a:fld>
            <a:endParaRPr lang="en-US" dirty="0"/>
          </a:p>
        </p:txBody>
      </p:sp>
      <p:sp>
        <p:nvSpPr>
          <p:cNvPr id="6" name="Footer Placeholder 5"/>
          <p:cNvSpPr>
            <a:spLocks noGrp="1"/>
          </p:cNvSpPr>
          <p:nvPr>
            <p:ph type="ftr" sz="quarter" idx="11"/>
          </p:nvPr>
        </p:nvSpPr>
        <p:spPr/>
        <p:txBody>
          <a:bodyPr/>
          <a:lstStyle/>
          <a:p>
            <a:r>
              <a:rPr lang="en-US" dirty="0" smtClean="0"/>
              <a:t>VIT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smtClean="0">
                <a:solidFill>
                  <a:schemeClr val="tx1"/>
                </a:solidFill>
                <a:effectLst/>
              </a:rPr>
              <a:t>"</a:t>
            </a:r>
            <a:endParaRPr lang="en-US" sz="8000" dirty="0">
              <a:solidFill>
                <a:schemeClr val="tx1"/>
              </a:solidFill>
              <a:effectLst/>
            </a:endParaRP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smtClean="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B17C6F-F659-4FF8-BF0B-C1ACAD8073B7}" type="datetime1">
              <a:rPr lang="en-US" smtClean="0"/>
              <a:t>1/6/2025</a:t>
            </a:fld>
            <a:endParaRPr lang="en-US" dirty="0"/>
          </a:p>
        </p:txBody>
      </p:sp>
      <p:sp>
        <p:nvSpPr>
          <p:cNvPr id="6" name="Footer Placeholder 5"/>
          <p:cNvSpPr>
            <a:spLocks noGrp="1"/>
          </p:cNvSpPr>
          <p:nvPr>
            <p:ph type="ftr" sz="quarter" idx="11"/>
          </p:nvPr>
        </p:nvSpPr>
        <p:spPr/>
        <p:txBody>
          <a:bodyPr/>
          <a:lstStyle/>
          <a:p>
            <a:r>
              <a:rPr lang="en-US" dirty="0" smtClean="0"/>
              <a:t>VIT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24D5E30-AD71-42EA-BEF2-A5708EF9557A}" type="datetime1">
              <a:rPr lang="en-US" smtClean="0"/>
              <a:t>1/6/2025</a:t>
            </a:fld>
            <a:endParaRPr lang="en-US" dirty="0"/>
          </a:p>
        </p:txBody>
      </p:sp>
      <p:sp>
        <p:nvSpPr>
          <p:cNvPr id="4" name="Footer Placeholder 3"/>
          <p:cNvSpPr>
            <a:spLocks noGrp="1"/>
          </p:cNvSpPr>
          <p:nvPr>
            <p:ph type="ftr" sz="quarter" idx="11"/>
          </p:nvPr>
        </p:nvSpPr>
        <p:spPr/>
        <p:txBody>
          <a:bodyPr/>
          <a:lstStyle/>
          <a:p>
            <a:r>
              <a:rPr lang="en-US" dirty="0" smtClean="0"/>
              <a:t>VIT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1B96BB8-3549-451A-B45C-D71C1054ECF3}" type="datetime1">
              <a:rPr lang="en-US" smtClean="0"/>
              <a:t>1/6/2025</a:t>
            </a:fld>
            <a:endParaRPr lang="en-US" dirty="0"/>
          </a:p>
        </p:txBody>
      </p:sp>
      <p:sp>
        <p:nvSpPr>
          <p:cNvPr id="4" name="Footer Placeholder 3"/>
          <p:cNvSpPr>
            <a:spLocks noGrp="1"/>
          </p:cNvSpPr>
          <p:nvPr>
            <p:ph type="ftr" sz="quarter" idx="11"/>
          </p:nvPr>
        </p:nvSpPr>
        <p:spPr/>
        <p:txBody>
          <a:bodyPr/>
          <a:lstStyle/>
          <a:p>
            <a:r>
              <a:rPr lang="en-US" dirty="0" smtClean="0"/>
              <a:t>VIT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FA7D38-B7FB-4732-BAEC-80899E6EA68C}" type="datetime1">
              <a:rPr lang="en-US" smtClean="0"/>
              <a:t>1/6/2025</a:t>
            </a:fld>
            <a:endParaRPr lang="en-US" dirty="0"/>
          </a:p>
        </p:txBody>
      </p:sp>
      <p:sp>
        <p:nvSpPr>
          <p:cNvPr id="5" name="Footer Placeholder 4"/>
          <p:cNvSpPr>
            <a:spLocks noGrp="1"/>
          </p:cNvSpPr>
          <p:nvPr>
            <p:ph type="ftr" sz="quarter" idx="11"/>
          </p:nvPr>
        </p:nvSpPr>
        <p:spPr/>
        <p:txBody>
          <a:bodyPr/>
          <a:lstStyle/>
          <a:p>
            <a:r>
              <a:rPr lang="en-US" dirty="0" smtClean="0"/>
              <a:t>VIT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5A21AC-5181-47D1-BB72-A0880AFB9BAA}" type="datetime1">
              <a:rPr lang="en-US" smtClean="0"/>
              <a:t>1/6/2025</a:t>
            </a:fld>
            <a:endParaRPr lang="en-US" dirty="0"/>
          </a:p>
        </p:txBody>
      </p:sp>
      <p:sp>
        <p:nvSpPr>
          <p:cNvPr id="5" name="Footer Placeholder 4"/>
          <p:cNvSpPr>
            <a:spLocks noGrp="1"/>
          </p:cNvSpPr>
          <p:nvPr>
            <p:ph type="ftr" sz="quarter" idx="11"/>
          </p:nvPr>
        </p:nvSpPr>
        <p:spPr/>
        <p:txBody>
          <a:bodyPr/>
          <a:lstStyle/>
          <a:p>
            <a:r>
              <a:rPr lang="en-US" dirty="0" smtClean="0"/>
              <a:t>VIT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4AD6E42-09E6-4F3F-BC73-BA5316B419AA}" type="datetime1">
              <a:rPr lang="en-US" smtClean="0"/>
              <a:t>1/6/2025</a:t>
            </a:fld>
            <a:endParaRPr lang="en-US" dirty="0"/>
          </a:p>
        </p:txBody>
      </p:sp>
      <p:sp>
        <p:nvSpPr>
          <p:cNvPr id="5" name="Footer Placeholder 4"/>
          <p:cNvSpPr>
            <a:spLocks noGrp="1"/>
          </p:cNvSpPr>
          <p:nvPr>
            <p:ph type="ftr" sz="quarter" idx="11"/>
          </p:nvPr>
        </p:nvSpPr>
        <p:spPr/>
        <p:txBody>
          <a:bodyPr/>
          <a:lstStyle/>
          <a:p>
            <a:r>
              <a:rPr lang="en-US" dirty="0" smtClean="0"/>
              <a:t>VIT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A9D4A6-D721-40B4-ABEA-209F82298DCF}" type="datetime1">
              <a:rPr lang="en-US" smtClean="0"/>
              <a:t>1/6/2025</a:t>
            </a:fld>
            <a:endParaRPr lang="en-US" dirty="0"/>
          </a:p>
        </p:txBody>
      </p:sp>
      <p:sp>
        <p:nvSpPr>
          <p:cNvPr id="5" name="Footer Placeholder 4"/>
          <p:cNvSpPr>
            <a:spLocks noGrp="1"/>
          </p:cNvSpPr>
          <p:nvPr>
            <p:ph type="ftr" sz="quarter" idx="11"/>
          </p:nvPr>
        </p:nvSpPr>
        <p:spPr/>
        <p:txBody>
          <a:bodyPr/>
          <a:lstStyle/>
          <a:p>
            <a:r>
              <a:rPr lang="en-US" dirty="0" smtClean="0"/>
              <a:t>VIT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4C55CE-0715-4BCE-A0F4-A1A8665B5A12}" type="datetime1">
              <a:rPr lang="en-US" smtClean="0"/>
              <a:t>1/6/2025</a:t>
            </a:fld>
            <a:endParaRPr lang="en-US" dirty="0"/>
          </a:p>
        </p:txBody>
      </p:sp>
      <p:sp>
        <p:nvSpPr>
          <p:cNvPr id="6" name="Footer Placeholder 5"/>
          <p:cNvSpPr>
            <a:spLocks noGrp="1"/>
          </p:cNvSpPr>
          <p:nvPr>
            <p:ph type="ftr" sz="quarter" idx="11"/>
          </p:nvPr>
        </p:nvSpPr>
        <p:spPr/>
        <p:txBody>
          <a:bodyPr/>
          <a:lstStyle/>
          <a:p>
            <a:r>
              <a:rPr lang="en-US" dirty="0" smtClean="0"/>
              <a:t>VIT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9B0481-41C9-40BD-A684-545B53CF0D90}" type="datetime1">
              <a:rPr lang="en-US" smtClean="0"/>
              <a:t>1/6/2025</a:t>
            </a:fld>
            <a:endParaRPr lang="en-US" dirty="0"/>
          </a:p>
        </p:txBody>
      </p:sp>
      <p:sp>
        <p:nvSpPr>
          <p:cNvPr id="8" name="Footer Placeholder 7"/>
          <p:cNvSpPr>
            <a:spLocks noGrp="1"/>
          </p:cNvSpPr>
          <p:nvPr>
            <p:ph type="ftr" sz="quarter" idx="11"/>
          </p:nvPr>
        </p:nvSpPr>
        <p:spPr/>
        <p:txBody>
          <a:bodyPr/>
          <a:lstStyle/>
          <a:p>
            <a:r>
              <a:rPr lang="en-US" dirty="0" smtClean="0"/>
              <a:t>VIT</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5F8E24-BCB1-4BBA-8399-7193BEF061A2}" type="datetime1">
              <a:rPr lang="en-US" smtClean="0"/>
              <a:t>1/6/2025</a:t>
            </a:fld>
            <a:endParaRPr lang="en-US" dirty="0"/>
          </a:p>
        </p:txBody>
      </p:sp>
      <p:sp>
        <p:nvSpPr>
          <p:cNvPr id="4" name="Footer Placeholder 3"/>
          <p:cNvSpPr>
            <a:spLocks noGrp="1"/>
          </p:cNvSpPr>
          <p:nvPr>
            <p:ph type="ftr" sz="quarter" idx="11"/>
          </p:nvPr>
        </p:nvSpPr>
        <p:spPr/>
        <p:txBody>
          <a:bodyPr/>
          <a:lstStyle/>
          <a:p>
            <a:r>
              <a:rPr lang="en-US" dirty="0" smtClean="0"/>
              <a:t>VIT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0C19094-657F-4E4E-AAFB-2D39FF5B8D48}" type="datetime1">
              <a:rPr lang="en-US" smtClean="0"/>
              <a:t>1/6/2025</a:t>
            </a:fld>
            <a:endParaRPr lang="en-US" dirty="0"/>
          </a:p>
        </p:txBody>
      </p:sp>
      <p:sp>
        <p:nvSpPr>
          <p:cNvPr id="3" name="Footer Placeholder 2"/>
          <p:cNvSpPr>
            <a:spLocks noGrp="1"/>
          </p:cNvSpPr>
          <p:nvPr>
            <p:ph type="ftr" sz="quarter" idx="11"/>
          </p:nvPr>
        </p:nvSpPr>
        <p:spPr/>
        <p:txBody>
          <a:bodyPr/>
          <a:lstStyle/>
          <a:p>
            <a:r>
              <a:rPr lang="en-US" dirty="0" smtClean="0"/>
              <a:t>VIT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4FBDA5-0D85-4BA4-BD3F-046A1B04FD2C}" type="datetime1">
              <a:rPr lang="en-US" smtClean="0"/>
              <a:t>1/6/2025</a:t>
            </a:fld>
            <a:endParaRPr lang="en-US" dirty="0"/>
          </a:p>
        </p:txBody>
      </p:sp>
      <p:sp>
        <p:nvSpPr>
          <p:cNvPr id="6" name="Footer Placeholder 5"/>
          <p:cNvSpPr>
            <a:spLocks noGrp="1"/>
          </p:cNvSpPr>
          <p:nvPr>
            <p:ph type="ftr" sz="quarter" idx="11"/>
          </p:nvPr>
        </p:nvSpPr>
        <p:spPr/>
        <p:txBody>
          <a:bodyPr/>
          <a:lstStyle/>
          <a:p>
            <a:r>
              <a:rPr lang="en-US" dirty="0" smtClean="0"/>
              <a:t>VIT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D9D8B6-11DB-4F01-BCE1-403392C76B04}" type="datetime1">
              <a:rPr lang="en-US" smtClean="0"/>
              <a:t>1/6/2025</a:t>
            </a:fld>
            <a:endParaRPr lang="en-US" dirty="0"/>
          </a:p>
        </p:txBody>
      </p:sp>
      <p:sp>
        <p:nvSpPr>
          <p:cNvPr id="6" name="Footer Placeholder 5"/>
          <p:cNvSpPr>
            <a:spLocks noGrp="1"/>
          </p:cNvSpPr>
          <p:nvPr>
            <p:ph type="ftr" sz="quarter" idx="11"/>
          </p:nvPr>
        </p:nvSpPr>
        <p:spPr/>
        <p:txBody>
          <a:bodyPr/>
          <a:lstStyle/>
          <a:p>
            <a:r>
              <a:rPr lang="en-US" dirty="0" smtClean="0"/>
              <a:t>VIT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84000"/>
                <a:shade val="100000"/>
                <a:hueMod val="92000"/>
                <a:satMod val="180000"/>
                <a:lumMod val="114000"/>
              </a:schemeClr>
            </a:gs>
            <a:gs pos="100000">
              <a:schemeClr val="bg2">
                <a:shade val="92000"/>
                <a:satMod val="170000"/>
                <a:lumMod val="96000"/>
              </a:schemeClr>
            </a:gs>
          </a:gsLst>
          <a:lin ang="5400000" scaled="0"/>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881F2B0-4339-48D9-B0B6-45BBC4E40759}" type="datetime1">
              <a:rPr lang="en-US" smtClean="0"/>
              <a:t>1/6/2025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dirty="0" smtClean="0"/>
              <a:t>VIT</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0514011" y="6481148"/>
            <a:ext cx="764215" cy="365125"/>
          </a:xfrm>
        </p:spPr>
        <p:txBody>
          <a:bodyPr/>
          <a:lstStyle/>
          <a:p>
            <a:fld id="{6D22F896-40B5-4ADD-8801-0D06FADFA095}" type="slidenum">
              <a:rPr lang="en-US" sz="1400" b="1" smtClean="0">
                <a:solidFill>
                  <a:schemeClr val="accent5">
                    <a:lumMod val="75000"/>
                  </a:schemeClr>
                </a:solidFill>
              </a:rPr>
              <a:t>1</a:t>
            </a:fld>
            <a:endParaRPr lang="en-US" sz="1400" b="1" dirty="0">
              <a:solidFill>
                <a:schemeClr val="accent5">
                  <a:lumMod val="75000"/>
                </a:schemeClr>
              </a:solidFill>
            </a:endParaRPr>
          </a:p>
        </p:txBody>
      </p:sp>
      <p:sp>
        <p:nvSpPr>
          <p:cNvPr id="6" name="Subtitle 5"/>
          <p:cNvSpPr>
            <a:spLocks noGrp="1"/>
          </p:cNvSpPr>
          <p:nvPr>
            <p:ph type="subTitle" idx="1"/>
          </p:nvPr>
        </p:nvSpPr>
        <p:spPr/>
        <p:txBody>
          <a:bodyPr/>
          <a:lstStyle/>
          <a:p>
            <a:endParaRPr lang="en-IN"/>
          </a:p>
        </p:txBody>
      </p:sp>
      <p:sp>
        <p:nvSpPr>
          <p:cNvPr id="3" name="Title 2"/>
          <p:cNvSpPr>
            <a:spLocks noGrp="1"/>
          </p:cNvSpPr>
          <p:nvPr>
            <p:ph type="ctrTitle"/>
          </p:nvPr>
        </p:nvSpPr>
        <p:spPr/>
        <p:txBody>
          <a:bodyPr/>
          <a:lstStyle/>
          <a:p>
            <a:endParaRPr lang="en-IN"/>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913" y="1187356"/>
            <a:ext cx="9702388" cy="319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3004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a:bodyPr>
          <a:lstStyle/>
          <a:p>
            <a:r>
              <a:rPr lang="en-US" dirty="0" smtClean="0"/>
              <a:t>Variables</a:t>
            </a:r>
            <a:endParaRPr lang="en-IN" dirty="0"/>
          </a:p>
        </p:txBody>
      </p:sp>
      <p:sp>
        <p:nvSpPr>
          <p:cNvPr id="3" name="Content Placeholder 2"/>
          <p:cNvSpPr>
            <a:spLocks noGrp="1"/>
          </p:cNvSpPr>
          <p:nvPr>
            <p:ph idx="4294967295"/>
          </p:nvPr>
        </p:nvSpPr>
        <p:spPr>
          <a:xfrm>
            <a:off x="838200" y="901520"/>
            <a:ext cx="10515600" cy="5705341"/>
          </a:xfrm>
          <a:prstGeom prst="rect">
            <a:avLst/>
          </a:prstGeom>
        </p:spPr>
        <p:txBody>
          <a:bodyPr/>
          <a:lstStyle/>
          <a:p>
            <a:pPr algn="just"/>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81337192"/>
              </p:ext>
            </p:extLst>
          </p:nvPr>
        </p:nvGraphicFramePr>
        <p:xfrm>
          <a:off x="1062318" y="1035424"/>
          <a:ext cx="10004610" cy="4961966"/>
        </p:xfrm>
        <a:graphic>
          <a:graphicData uri="http://schemas.openxmlformats.org/drawingml/2006/table">
            <a:tbl>
              <a:tblPr firstRow="1" bandRow="1">
                <a:tableStyleId>{5C22544A-7EE6-4342-B048-85BDC9FD1C3A}</a:tableStyleId>
              </a:tblPr>
              <a:tblGrid>
                <a:gridCol w="5002305"/>
                <a:gridCol w="5002305"/>
              </a:tblGrid>
              <a:tr h="608779">
                <a:tc>
                  <a:txBody>
                    <a:bodyPr/>
                    <a:lstStyle/>
                    <a:p>
                      <a:r>
                        <a:rPr lang="en-US" sz="2400" dirty="0" smtClean="0"/>
                        <a:t>Local  Variables</a:t>
                      </a:r>
                      <a:endParaRPr lang="en-IN" sz="2400" dirty="0"/>
                    </a:p>
                  </a:txBody>
                  <a:tcPr/>
                </a:tc>
                <a:tc>
                  <a:txBody>
                    <a:bodyPr/>
                    <a:lstStyle/>
                    <a:p>
                      <a:r>
                        <a:rPr lang="en-US" sz="2400" dirty="0" smtClean="0"/>
                        <a:t>Global Variables</a:t>
                      </a:r>
                      <a:endParaRPr lang="en-IN" sz="2400" dirty="0"/>
                    </a:p>
                  </a:txBody>
                  <a:tcPr/>
                </a:tc>
              </a:tr>
              <a:tr h="1501099">
                <a:tc>
                  <a:txBody>
                    <a:bodyPr/>
                    <a:lstStyle/>
                    <a:p>
                      <a:r>
                        <a:rPr lang="en-US" sz="2400" b="0" i="0" kern="1200" dirty="0" smtClean="0">
                          <a:solidFill>
                            <a:schemeClr val="dk1"/>
                          </a:solidFill>
                          <a:effectLst/>
                          <a:latin typeface="+mn-lt"/>
                          <a:ea typeface="+mn-ea"/>
                          <a:cs typeface="+mn-cs"/>
                        </a:rPr>
                        <a:t>A JavaScript local variable is declared inside block or function. It is accessible within the function or block only</a:t>
                      </a:r>
                      <a:endParaRPr lang="en-IN" sz="2400" dirty="0"/>
                    </a:p>
                  </a:txBody>
                  <a:tcPr/>
                </a:tc>
                <a:tc>
                  <a:txBody>
                    <a:bodyPr/>
                    <a:lstStyle/>
                    <a:p>
                      <a:r>
                        <a:rPr lang="en-US" sz="2400" b="0" i="0" kern="1200" dirty="0" smtClean="0">
                          <a:solidFill>
                            <a:schemeClr val="dk1"/>
                          </a:solidFill>
                          <a:effectLst/>
                          <a:latin typeface="+mn-lt"/>
                          <a:ea typeface="+mn-ea"/>
                          <a:cs typeface="+mn-cs"/>
                        </a:rPr>
                        <a:t>A variable i.e. declared outside the function or declared with window object is known as global variable. </a:t>
                      </a:r>
                      <a:endParaRPr lang="en-IN" sz="2400" dirty="0"/>
                    </a:p>
                  </a:txBody>
                  <a:tcPr/>
                </a:tc>
              </a:tr>
              <a:tr h="2852088">
                <a:tc>
                  <a:txBody>
                    <a:bodyPr/>
                    <a:lstStyle/>
                    <a:p>
                      <a:r>
                        <a:rPr lang="en-IN" sz="2400" b="1" i="0" kern="1200" dirty="0" smtClean="0">
                          <a:solidFill>
                            <a:schemeClr val="dk1"/>
                          </a:solidFill>
                          <a:effectLst/>
                          <a:latin typeface="+mn-lt"/>
                          <a:ea typeface="+mn-ea"/>
                          <a:cs typeface="+mn-cs"/>
                        </a:rPr>
                        <a:t>&lt;script&gt;</a:t>
                      </a:r>
                      <a:r>
                        <a:rPr lang="en-IN" sz="2400" b="0" i="0" kern="1200" dirty="0" smtClean="0">
                          <a:solidFill>
                            <a:schemeClr val="dk1"/>
                          </a:solidFill>
                          <a:effectLst/>
                          <a:latin typeface="+mn-lt"/>
                          <a:ea typeface="+mn-ea"/>
                          <a:cs typeface="+mn-cs"/>
                        </a:rPr>
                        <a:t>  </a:t>
                      </a:r>
                    </a:p>
                    <a:p>
                      <a:r>
                        <a:rPr lang="en-IN" sz="2400" b="0" i="0" kern="1200" dirty="0" smtClean="0">
                          <a:solidFill>
                            <a:schemeClr val="dk1"/>
                          </a:solidFill>
                          <a:effectLst/>
                          <a:latin typeface="+mn-lt"/>
                          <a:ea typeface="+mn-ea"/>
                          <a:cs typeface="+mn-cs"/>
                        </a:rPr>
                        <a:t>function </a:t>
                      </a:r>
                      <a:r>
                        <a:rPr lang="en-IN" sz="2400" b="0" i="0" kern="1200" dirty="0" err="1" smtClean="0">
                          <a:solidFill>
                            <a:schemeClr val="dk1"/>
                          </a:solidFill>
                          <a:effectLst/>
                          <a:latin typeface="+mn-lt"/>
                          <a:ea typeface="+mn-ea"/>
                          <a:cs typeface="+mn-cs"/>
                        </a:rPr>
                        <a:t>abc</a:t>
                      </a:r>
                      <a:r>
                        <a:rPr lang="en-IN" sz="2400" b="0" i="0" kern="1200" dirty="0" smtClean="0">
                          <a:solidFill>
                            <a:schemeClr val="dk1"/>
                          </a:solidFill>
                          <a:effectLst/>
                          <a:latin typeface="+mn-lt"/>
                          <a:ea typeface="+mn-ea"/>
                          <a:cs typeface="+mn-cs"/>
                        </a:rPr>
                        <a:t>(){  </a:t>
                      </a:r>
                    </a:p>
                    <a:p>
                      <a:r>
                        <a:rPr lang="en-IN" sz="2400" b="0" i="0" kern="1200" dirty="0" err="1" smtClean="0">
                          <a:solidFill>
                            <a:schemeClr val="dk1"/>
                          </a:solidFill>
                          <a:effectLst/>
                          <a:latin typeface="+mn-lt"/>
                          <a:ea typeface="+mn-ea"/>
                          <a:cs typeface="+mn-cs"/>
                        </a:rPr>
                        <a:t>var</a:t>
                      </a:r>
                      <a:r>
                        <a:rPr lang="en-IN" sz="2400" b="0" i="0" kern="1200" dirty="0" smtClean="0">
                          <a:solidFill>
                            <a:schemeClr val="dk1"/>
                          </a:solidFill>
                          <a:effectLst/>
                          <a:latin typeface="+mn-lt"/>
                          <a:ea typeface="+mn-ea"/>
                          <a:cs typeface="+mn-cs"/>
                        </a:rPr>
                        <a:t> x=10;//local variable  </a:t>
                      </a:r>
                    </a:p>
                    <a:p>
                      <a:r>
                        <a:rPr lang="en-IN" sz="2400" b="0" i="0" kern="1200" dirty="0" smtClean="0">
                          <a:solidFill>
                            <a:schemeClr val="dk1"/>
                          </a:solidFill>
                          <a:effectLst/>
                          <a:latin typeface="+mn-lt"/>
                          <a:ea typeface="+mn-ea"/>
                          <a:cs typeface="+mn-cs"/>
                        </a:rPr>
                        <a:t>}  </a:t>
                      </a:r>
                    </a:p>
                    <a:p>
                      <a:r>
                        <a:rPr lang="en-IN" sz="2400" b="1" i="0" kern="1200" dirty="0" smtClean="0">
                          <a:solidFill>
                            <a:schemeClr val="dk1"/>
                          </a:solidFill>
                          <a:effectLst/>
                          <a:latin typeface="+mn-lt"/>
                          <a:ea typeface="+mn-ea"/>
                          <a:cs typeface="+mn-cs"/>
                        </a:rPr>
                        <a:t>&lt;/script&gt;</a:t>
                      </a:r>
                      <a:r>
                        <a:rPr lang="en-IN" sz="2400" b="0" i="0" kern="1200" dirty="0" smtClean="0">
                          <a:solidFill>
                            <a:schemeClr val="dk1"/>
                          </a:solidFill>
                          <a:effectLst/>
                          <a:latin typeface="+mn-lt"/>
                          <a:ea typeface="+mn-ea"/>
                          <a:cs typeface="+mn-cs"/>
                        </a:rPr>
                        <a:t>  </a:t>
                      </a:r>
                    </a:p>
                    <a:p>
                      <a:endParaRPr lang="en-IN" sz="2400" dirty="0"/>
                    </a:p>
                  </a:txBody>
                  <a:tcPr/>
                </a:tc>
                <a:tc>
                  <a:txBody>
                    <a:bodyPr/>
                    <a:lstStyle/>
                    <a:p>
                      <a:r>
                        <a:rPr lang="nn-NO" sz="2400" b="1" i="0" kern="1200" dirty="0" smtClean="0">
                          <a:solidFill>
                            <a:schemeClr val="dk1"/>
                          </a:solidFill>
                          <a:effectLst/>
                          <a:latin typeface="+mn-lt"/>
                          <a:ea typeface="+mn-ea"/>
                          <a:cs typeface="+mn-cs"/>
                        </a:rPr>
                        <a:t>&lt;script&gt;</a:t>
                      </a:r>
                      <a:r>
                        <a:rPr lang="nn-NO" sz="2400" b="0" i="0" kern="1200" dirty="0" smtClean="0">
                          <a:solidFill>
                            <a:schemeClr val="dk1"/>
                          </a:solidFill>
                          <a:effectLst/>
                          <a:latin typeface="+mn-lt"/>
                          <a:ea typeface="+mn-ea"/>
                          <a:cs typeface="+mn-cs"/>
                        </a:rPr>
                        <a:t>  </a:t>
                      </a:r>
                    </a:p>
                    <a:p>
                      <a:r>
                        <a:rPr lang="nn-NO" sz="2400" b="0" i="0" kern="1200" dirty="0" smtClean="0">
                          <a:solidFill>
                            <a:schemeClr val="dk1"/>
                          </a:solidFill>
                          <a:effectLst/>
                          <a:latin typeface="+mn-lt"/>
                          <a:ea typeface="+mn-ea"/>
                          <a:cs typeface="+mn-cs"/>
                        </a:rPr>
                        <a:t>var data=200;//global variable  </a:t>
                      </a:r>
                    </a:p>
                    <a:p>
                      <a:r>
                        <a:rPr lang="en-IN" sz="2400" b="0" i="0" kern="1200" dirty="0" smtClean="0">
                          <a:solidFill>
                            <a:schemeClr val="dk1"/>
                          </a:solidFill>
                          <a:effectLst/>
                          <a:latin typeface="+mn-lt"/>
                          <a:ea typeface="+mn-ea"/>
                          <a:cs typeface="+mn-cs"/>
                        </a:rPr>
                        <a:t>function a(){  </a:t>
                      </a:r>
                    </a:p>
                    <a:p>
                      <a:r>
                        <a:rPr lang="en-IN" sz="2400" b="0" i="0" kern="1200" dirty="0" err="1" smtClean="0">
                          <a:solidFill>
                            <a:schemeClr val="dk1"/>
                          </a:solidFill>
                          <a:effectLst/>
                          <a:latin typeface="+mn-lt"/>
                          <a:ea typeface="+mn-ea"/>
                          <a:cs typeface="+mn-cs"/>
                        </a:rPr>
                        <a:t>document.write</a:t>
                      </a:r>
                      <a:r>
                        <a:rPr lang="en-IN" sz="2400" b="0" i="0" kern="1200" dirty="0" smtClean="0">
                          <a:solidFill>
                            <a:schemeClr val="dk1"/>
                          </a:solidFill>
                          <a:effectLst/>
                          <a:latin typeface="+mn-lt"/>
                          <a:ea typeface="+mn-ea"/>
                          <a:cs typeface="+mn-cs"/>
                        </a:rPr>
                        <a:t>(data);  </a:t>
                      </a:r>
                    </a:p>
                    <a:p>
                      <a:r>
                        <a:rPr lang="en-IN" sz="2400" b="0" i="0" kern="1200" dirty="0" smtClean="0">
                          <a:solidFill>
                            <a:schemeClr val="dk1"/>
                          </a:solidFill>
                          <a:effectLst/>
                          <a:latin typeface="+mn-lt"/>
                          <a:ea typeface="+mn-ea"/>
                          <a:cs typeface="+mn-cs"/>
                        </a:rPr>
                        <a:t>}  </a:t>
                      </a:r>
                    </a:p>
                    <a:p>
                      <a:r>
                        <a:rPr lang="en-US" sz="2400" b="1" i="0" kern="1200" dirty="0" smtClean="0">
                          <a:solidFill>
                            <a:schemeClr val="dk1"/>
                          </a:solidFill>
                          <a:effectLst/>
                          <a:latin typeface="+mn-lt"/>
                          <a:ea typeface="+mn-ea"/>
                          <a:cs typeface="+mn-cs"/>
                        </a:rPr>
                        <a:t>&lt;/script&gt;</a:t>
                      </a:r>
                      <a:endParaRPr lang="en-IN" sz="2400" b="1" i="0" kern="1200" dirty="0" smtClean="0">
                        <a:solidFill>
                          <a:schemeClr val="dk1"/>
                        </a:solidFill>
                        <a:effectLst/>
                        <a:latin typeface="+mn-lt"/>
                        <a:ea typeface="+mn-ea"/>
                        <a:cs typeface="+mn-cs"/>
                      </a:endParaRPr>
                    </a:p>
                    <a:p>
                      <a:endParaRPr lang="en-IN" sz="2400" dirty="0"/>
                    </a:p>
                  </a:txBody>
                  <a:tcPr/>
                </a:tc>
              </a:tr>
            </a:tbl>
          </a:graphicData>
        </a:graphic>
      </p:graphicFrame>
    </p:spTree>
    <p:extLst>
      <p:ext uri="{BB962C8B-B14F-4D97-AF65-F5344CB8AC3E}">
        <p14:creationId xmlns:p14="http://schemas.microsoft.com/office/powerpoint/2010/main" val="2083812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12442" y="120427"/>
            <a:ext cx="10515600" cy="562154"/>
          </a:xfrm>
        </p:spPr>
        <p:txBody>
          <a:bodyPr>
            <a:normAutofit fontScale="90000"/>
          </a:bodyPr>
          <a:lstStyle/>
          <a:p>
            <a:r>
              <a:rPr lang="en-US" dirty="0" err="1" smtClean="0"/>
              <a:t>Datatypes</a:t>
            </a:r>
            <a:endParaRPr lang="en-IN" dirty="0"/>
          </a:p>
        </p:txBody>
      </p:sp>
      <p:sp>
        <p:nvSpPr>
          <p:cNvPr id="3" name="Content Placeholder 2"/>
          <p:cNvSpPr>
            <a:spLocks noGrp="1"/>
          </p:cNvSpPr>
          <p:nvPr>
            <p:ph idx="4294967295"/>
          </p:nvPr>
        </p:nvSpPr>
        <p:spPr>
          <a:xfrm>
            <a:off x="911180" y="978415"/>
            <a:ext cx="10515600" cy="5494383"/>
          </a:xfrm>
          <a:prstGeom prst="rect">
            <a:avLst/>
          </a:prstGeom>
        </p:spPr>
        <p:txBody>
          <a:bodyPr/>
          <a:lstStyle/>
          <a:p>
            <a:pPr algn="just"/>
            <a:r>
              <a:rPr lang="en-US" dirty="0"/>
              <a:t>JavaScript is a </a:t>
            </a:r>
            <a:r>
              <a:rPr lang="en-US" b="1" dirty="0"/>
              <a:t>dynamic type language</a:t>
            </a:r>
            <a:r>
              <a:rPr lang="en-US" dirty="0"/>
              <a:t>, means you don't need to specify type of the variable because it is dynamically used by JavaScript </a:t>
            </a:r>
            <a:r>
              <a:rPr lang="en-US" dirty="0" smtClean="0"/>
              <a:t>engine</a:t>
            </a:r>
          </a:p>
          <a:p>
            <a:pPr algn="just"/>
            <a:r>
              <a:rPr lang="en-US" dirty="0"/>
              <a:t>JavaScript provides different </a:t>
            </a:r>
            <a:r>
              <a:rPr lang="en-US" b="1" dirty="0"/>
              <a:t>data types</a:t>
            </a:r>
            <a:r>
              <a:rPr lang="en-US" dirty="0"/>
              <a:t> to hold different types of values</a:t>
            </a:r>
            <a:r>
              <a:rPr lang="en-US" dirty="0" smtClean="0"/>
              <a:t>. </a:t>
            </a:r>
            <a:r>
              <a:rPr lang="en-US" dirty="0"/>
              <a:t>There are two types of data types in JavaScript</a:t>
            </a:r>
            <a:r>
              <a:rPr lang="en-US" dirty="0" smtClean="0"/>
              <a:t>.</a:t>
            </a:r>
          </a:p>
          <a:p>
            <a:pPr algn="just"/>
            <a:endParaRPr lang="en-US" dirty="0" smtClean="0"/>
          </a:p>
          <a:p>
            <a:pPr marL="457200" lvl="1" indent="0" algn="just">
              <a:buNone/>
            </a:pPr>
            <a:r>
              <a:rPr lang="it-IT" dirty="0" smtClean="0"/>
              <a:t>	</a:t>
            </a:r>
          </a:p>
          <a:p>
            <a:pPr marL="457200" lvl="1" indent="0" algn="just">
              <a:buNone/>
            </a:pPr>
            <a:endParaRPr lang="it-IT" dirty="0"/>
          </a:p>
          <a:p>
            <a:pPr marL="0" indent="0" algn="just">
              <a:buNone/>
            </a:pPr>
            <a:endParaRPr lang="it-IT" dirty="0"/>
          </a:p>
          <a:p>
            <a:pPr algn="just"/>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118064461"/>
              </p:ext>
            </p:extLst>
          </p:nvPr>
        </p:nvGraphicFramePr>
        <p:xfrm>
          <a:off x="281793" y="3068955"/>
          <a:ext cx="11998818" cy="3427333"/>
        </p:xfrm>
        <a:graphic>
          <a:graphicData uri="http://schemas.openxmlformats.org/drawingml/2006/table">
            <a:tbl>
              <a:tblPr firstRow="1" bandRow="1">
                <a:tableStyleId>{5C22544A-7EE6-4342-B048-85BDC9FD1C3A}</a:tableStyleId>
              </a:tblPr>
              <a:tblGrid>
                <a:gridCol w="5999409"/>
                <a:gridCol w="5999409"/>
              </a:tblGrid>
              <a:tr h="658496">
                <a:tc>
                  <a:txBody>
                    <a:bodyPr/>
                    <a:lstStyle/>
                    <a:p>
                      <a:r>
                        <a:rPr lang="en-US" dirty="0" smtClean="0"/>
                        <a:t>Primitive</a:t>
                      </a:r>
                      <a:r>
                        <a:rPr lang="en-US" baseline="0" dirty="0" smtClean="0"/>
                        <a:t> Data Type</a:t>
                      </a:r>
                      <a:endParaRPr lang="en-IN" dirty="0"/>
                    </a:p>
                  </a:txBody>
                  <a:tcPr/>
                </a:tc>
                <a:tc>
                  <a:txBody>
                    <a:bodyPr/>
                    <a:lstStyle/>
                    <a:p>
                      <a:r>
                        <a:rPr lang="en-US" dirty="0" smtClean="0"/>
                        <a:t>Non Primitive Data Type</a:t>
                      </a:r>
                      <a:endParaRPr lang="en-IN" dirty="0"/>
                    </a:p>
                  </a:txBody>
                  <a:tcPr/>
                </a:tc>
              </a:tr>
              <a:tr h="2768837">
                <a:tc>
                  <a:txBody>
                    <a:bodyPr/>
                    <a:lstStyle/>
                    <a:p>
                      <a:endParaRPr lang="en-IN" dirty="0"/>
                    </a:p>
                  </a:txBody>
                  <a:tcPr/>
                </a:tc>
                <a:tc>
                  <a:txBody>
                    <a:bodyPr/>
                    <a:lstStyle/>
                    <a:p>
                      <a:endParaRPr lang="en-IN" dirty="0"/>
                    </a:p>
                  </a:txBody>
                  <a:tcPr/>
                </a:tc>
              </a:tr>
            </a:tbl>
          </a:graphicData>
        </a:graphic>
      </p:graphicFrame>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23" y="3689951"/>
            <a:ext cx="5887187" cy="263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110" y="3739354"/>
            <a:ext cx="5928890" cy="2204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6171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200" dirty="0"/>
              <a:t>Primitiv</a:t>
            </a:r>
            <a:r>
              <a:rPr lang="en-IN" spc="-235" dirty="0"/>
              <a:t>e</a:t>
            </a:r>
            <a:r>
              <a:rPr lang="en-IN" spc="-60" dirty="0"/>
              <a:t> </a:t>
            </a:r>
            <a:r>
              <a:rPr lang="en-IN" spc="25" dirty="0"/>
              <a:t>dat</a:t>
            </a:r>
            <a:r>
              <a:rPr lang="en-IN" spc="35" dirty="0"/>
              <a:t>a</a:t>
            </a:r>
            <a:r>
              <a:rPr lang="en-IN" spc="-50" dirty="0"/>
              <a:t> </a:t>
            </a:r>
            <a:r>
              <a:rPr lang="en-IN" spc="-35" dirty="0"/>
              <a:t>type</a:t>
            </a:r>
            <a:endParaRPr lang="en-IN" dirty="0"/>
          </a:p>
        </p:txBody>
      </p:sp>
      <p:sp>
        <p:nvSpPr>
          <p:cNvPr id="6" name="Content Placeholder 5"/>
          <p:cNvSpPr>
            <a:spLocks noGrp="1"/>
          </p:cNvSpPr>
          <p:nvPr>
            <p:ph idx="4294967295"/>
          </p:nvPr>
        </p:nvSpPr>
        <p:spPr>
          <a:xfrm>
            <a:off x="609600" y="1935480"/>
            <a:ext cx="10972800" cy="4389120"/>
          </a:xfrm>
          <a:prstGeom prst="rect">
            <a:avLst/>
          </a:prstGeom>
        </p:spPr>
        <p:txBody>
          <a:bodyPr>
            <a:normAutofit fontScale="92500"/>
          </a:bodyPr>
          <a:lstStyle/>
          <a:p>
            <a:r>
              <a:rPr lang="en-US" sz="2800" dirty="0"/>
              <a:t>Numbers	</a:t>
            </a:r>
            <a:r>
              <a:rPr lang="en-US" sz="2800" dirty="0" smtClean="0"/>
              <a:t>- A number</a:t>
            </a:r>
            <a:r>
              <a:rPr lang="en-US" sz="2800" dirty="0"/>
              <a:t>	</a:t>
            </a:r>
            <a:r>
              <a:rPr lang="en-US" sz="2800" dirty="0" smtClean="0"/>
              <a:t>can be either  an</a:t>
            </a:r>
            <a:r>
              <a:rPr lang="en-US" sz="2800" dirty="0"/>
              <a:t> </a:t>
            </a:r>
            <a:r>
              <a:rPr lang="en-US" sz="2800" dirty="0" smtClean="0"/>
              <a:t>integer</a:t>
            </a:r>
            <a:r>
              <a:rPr lang="en-US" sz="2800" dirty="0"/>
              <a:t>	</a:t>
            </a:r>
            <a:r>
              <a:rPr lang="en-US" sz="2800" dirty="0" smtClean="0"/>
              <a:t>or  a decimal</a:t>
            </a:r>
            <a:endParaRPr lang="en-US" sz="2800" dirty="0"/>
          </a:p>
          <a:p>
            <a:r>
              <a:rPr lang="en-US" sz="2800" dirty="0"/>
              <a:t>Strings	</a:t>
            </a:r>
            <a:r>
              <a:rPr lang="en-US" sz="2800" dirty="0" smtClean="0"/>
              <a:t>- A string is</a:t>
            </a:r>
            <a:r>
              <a:rPr lang="en-US" sz="2800" dirty="0"/>
              <a:t> </a:t>
            </a:r>
            <a:r>
              <a:rPr lang="en-US" sz="2800" dirty="0" smtClean="0"/>
              <a:t>a sequence of</a:t>
            </a:r>
            <a:r>
              <a:rPr lang="en-US" sz="2800" dirty="0"/>
              <a:t>	</a:t>
            </a:r>
            <a:r>
              <a:rPr lang="en-US" sz="2800" dirty="0" smtClean="0"/>
              <a:t> letters</a:t>
            </a:r>
            <a:r>
              <a:rPr lang="en-US" sz="2800" dirty="0"/>
              <a:t> </a:t>
            </a:r>
            <a:r>
              <a:rPr lang="en-US" sz="2800" dirty="0" smtClean="0"/>
              <a:t> or  numbers  </a:t>
            </a:r>
            <a:r>
              <a:rPr lang="en-US" sz="2800" dirty="0"/>
              <a:t>enclosed in single or double quotes</a:t>
            </a:r>
          </a:p>
          <a:p>
            <a:r>
              <a:rPr lang="en-US" sz="2800" dirty="0" smtClean="0"/>
              <a:t>Boolean </a:t>
            </a:r>
            <a:r>
              <a:rPr lang="en-US" sz="2800" dirty="0"/>
              <a:t>- True or False</a:t>
            </a:r>
          </a:p>
          <a:p>
            <a:r>
              <a:rPr lang="en-US" sz="2800" dirty="0" smtClean="0"/>
              <a:t>Undefined - A variable without a value, has the</a:t>
            </a:r>
            <a:r>
              <a:rPr lang="en-US" sz="2800" dirty="0"/>
              <a:t> </a:t>
            </a:r>
            <a:r>
              <a:rPr lang="en-US" sz="2800" dirty="0" smtClean="0"/>
              <a:t>value undefined</a:t>
            </a:r>
            <a:r>
              <a:rPr lang="en-US" sz="2800" dirty="0"/>
              <a:t>.</a:t>
            </a:r>
          </a:p>
          <a:p>
            <a:r>
              <a:rPr lang="en-US" sz="2800" dirty="0" smtClean="0"/>
              <a:t>Null -   In JavaScript null is</a:t>
            </a:r>
            <a:r>
              <a:rPr lang="en-US" sz="2800" dirty="0"/>
              <a:t> </a:t>
            </a:r>
            <a:r>
              <a:rPr lang="en-US" sz="2800" dirty="0" smtClean="0"/>
              <a:t>"nothing".</a:t>
            </a:r>
          </a:p>
          <a:p>
            <a:r>
              <a:rPr lang="en-US" sz="2800" dirty="0" smtClean="0"/>
              <a:t> In</a:t>
            </a:r>
            <a:r>
              <a:rPr lang="en-US" sz="2800" dirty="0"/>
              <a:t> </a:t>
            </a:r>
            <a:r>
              <a:rPr lang="en-US" sz="2800" dirty="0" smtClean="0"/>
              <a:t>JavaScript, the  </a:t>
            </a:r>
            <a:r>
              <a:rPr lang="en-US" sz="2800" dirty="0"/>
              <a:t>data type of null is an object.</a:t>
            </a:r>
          </a:p>
          <a:p>
            <a:endParaRPr lang="en-IN" sz="2800" dirty="0"/>
          </a:p>
        </p:txBody>
      </p:sp>
    </p:spTree>
    <p:extLst>
      <p:ext uri="{BB962C8B-B14F-4D97-AF65-F5344CB8AC3E}">
        <p14:creationId xmlns:p14="http://schemas.microsoft.com/office/powerpoint/2010/main" val="3637101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200" dirty="0" smtClean="0"/>
              <a:t>Non Primitiv</a:t>
            </a:r>
            <a:r>
              <a:rPr lang="en-IN" spc="-235" dirty="0" smtClean="0"/>
              <a:t>e</a:t>
            </a:r>
            <a:r>
              <a:rPr lang="en-IN" spc="-60" dirty="0" smtClean="0"/>
              <a:t> </a:t>
            </a:r>
            <a:r>
              <a:rPr lang="en-IN" spc="25" dirty="0"/>
              <a:t>dat</a:t>
            </a:r>
            <a:r>
              <a:rPr lang="en-IN" spc="35" dirty="0"/>
              <a:t>a</a:t>
            </a:r>
            <a:r>
              <a:rPr lang="en-IN" spc="-50" dirty="0"/>
              <a:t> </a:t>
            </a:r>
            <a:r>
              <a:rPr lang="en-IN" spc="-35" dirty="0"/>
              <a:t>type</a:t>
            </a:r>
            <a:endParaRPr lang="en-IN" dirty="0"/>
          </a:p>
        </p:txBody>
      </p:sp>
      <p:sp>
        <p:nvSpPr>
          <p:cNvPr id="4" name="Content Placeholder 2"/>
          <p:cNvSpPr>
            <a:spLocks noGrp="1"/>
          </p:cNvSpPr>
          <p:nvPr>
            <p:ph idx="4294967295"/>
          </p:nvPr>
        </p:nvSpPr>
        <p:spPr>
          <a:xfrm>
            <a:off x="609600" y="1935480"/>
            <a:ext cx="10972800" cy="4389120"/>
          </a:xfrm>
          <a:prstGeom prst="rect">
            <a:avLst/>
          </a:prstGeom>
        </p:spPr>
        <p:txBody>
          <a:bodyPr>
            <a:normAutofit fontScale="92500" lnSpcReduction="20000"/>
          </a:bodyPr>
          <a:lstStyle/>
          <a:p>
            <a:pPr marL="274320" indent="-274320" eaLnBrk="1" fontAlgn="auto" hangingPunct="1">
              <a:spcAft>
                <a:spcPts val="0"/>
              </a:spcAft>
              <a:buClr>
                <a:schemeClr val="accent3"/>
              </a:buClr>
              <a:buFont typeface="Wingdings 2"/>
              <a:buChar char=""/>
              <a:defRPr/>
            </a:pPr>
            <a:r>
              <a:rPr lang="en-US" dirty="0"/>
              <a:t>Object</a:t>
            </a:r>
          </a:p>
          <a:p>
            <a:pPr marL="640080" lvl="1" indent="-246888" eaLnBrk="1" fontAlgn="auto" hangingPunct="1">
              <a:spcAft>
                <a:spcPts val="0"/>
              </a:spcAft>
              <a:buFont typeface="Wingdings 2"/>
              <a:buChar char=""/>
              <a:defRPr/>
            </a:pPr>
            <a:r>
              <a:rPr lang="en-US" dirty="0"/>
              <a:t>Unordered collection of properties</a:t>
            </a:r>
          </a:p>
          <a:p>
            <a:pPr marL="640080" lvl="1" indent="-246888" eaLnBrk="1" fontAlgn="auto" hangingPunct="1">
              <a:spcAft>
                <a:spcPts val="0"/>
              </a:spcAft>
              <a:buFont typeface="Wingdings 2"/>
              <a:buChar char=""/>
              <a:defRPr/>
            </a:pPr>
            <a:r>
              <a:rPr lang="en-US" dirty="0" err="1"/>
              <a:t>Name:value</a:t>
            </a:r>
            <a:r>
              <a:rPr lang="en-US" dirty="0"/>
              <a:t> pairs </a:t>
            </a:r>
          </a:p>
          <a:p>
            <a:pPr marL="640080" lvl="1" indent="-246888" eaLnBrk="1" fontAlgn="auto" hangingPunct="1">
              <a:spcAft>
                <a:spcPts val="0"/>
              </a:spcAft>
              <a:buFont typeface="Wingdings 2"/>
              <a:buChar char=""/>
              <a:defRPr/>
            </a:pPr>
            <a:r>
              <a:rPr lang="en-US" dirty="0" err="1"/>
              <a:t>var</a:t>
            </a:r>
            <a:r>
              <a:rPr lang="en-US" dirty="0"/>
              <a:t> student={name:”Arun”,regno:”21BIT001” ,cgpa:9.2};</a:t>
            </a:r>
          </a:p>
          <a:p>
            <a:pPr marL="640080" lvl="1" indent="-246888" eaLnBrk="1" fontAlgn="auto" hangingPunct="1">
              <a:spcAft>
                <a:spcPts val="0"/>
              </a:spcAft>
              <a:buFont typeface="Wingdings 2"/>
              <a:buChar char=""/>
              <a:defRPr/>
            </a:pPr>
            <a:r>
              <a:rPr lang="en-US" dirty="0"/>
              <a:t>a = </a:t>
            </a:r>
            <a:r>
              <a:rPr lang="en-US" dirty="0" err="1"/>
              <a:t>student.regno</a:t>
            </a:r>
            <a:r>
              <a:rPr lang="en-US" dirty="0"/>
              <a:t> (or) a= student[“</a:t>
            </a:r>
            <a:r>
              <a:rPr lang="en-US" dirty="0" err="1"/>
              <a:t>regno</a:t>
            </a:r>
            <a:r>
              <a:rPr lang="en-US" dirty="0"/>
              <a:t>”]</a:t>
            </a:r>
          </a:p>
          <a:p>
            <a:pPr marL="273367" indent="-246888">
              <a:buFont typeface="Wingdings 2"/>
              <a:buChar char=""/>
              <a:defRPr/>
            </a:pPr>
            <a:r>
              <a:rPr lang="en-US" dirty="0"/>
              <a:t>Arrays</a:t>
            </a:r>
          </a:p>
          <a:p>
            <a:pPr marL="640080" lvl="1" indent="-246888">
              <a:buFont typeface="Wingdings 2"/>
              <a:buChar char=""/>
              <a:defRPr/>
            </a:pPr>
            <a:r>
              <a:rPr lang="en-US" dirty="0"/>
              <a:t>Collection of values in a single variable</a:t>
            </a:r>
          </a:p>
          <a:p>
            <a:pPr marL="640080" lvl="1" indent="-246888">
              <a:buFont typeface="Wingdings 2"/>
              <a:buChar char=""/>
              <a:defRPr/>
            </a:pPr>
            <a:r>
              <a:rPr lang="en-US" dirty="0" err="1"/>
              <a:t>var</a:t>
            </a:r>
            <a:r>
              <a:rPr lang="en-US" dirty="0"/>
              <a:t>  fruits = [ “</a:t>
            </a:r>
            <a:r>
              <a:rPr lang="en-US" dirty="0" err="1"/>
              <a:t>apple”,”orange”,”mango</a:t>
            </a:r>
            <a:r>
              <a:rPr lang="en-US" dirty="0"/>
              <a:t>”] or  </a:t>
            </a:r>
            <a:r>
              <a:rPr lang="en-US" dirty="0" err="1"/>
              <a:t>var</a:t>
            </a:r>
            <a:r>
              <a:rPr lang="en-US" dirty="0"/>
              <a:t> </a:t>
            </a:r>
            <a:r>
              <a:rPr lang="en-US" dirty="0" err="1"/>
              <a:t>num</a:t>
            </a:r>
            <a:r>
              <a:rPr lang="en-US" dirty="0"/>
              <a:t>=[1,2,3]</a:t>
            </a:r>
          </a:p>
          <a:p>
            <a:pPr marL="393192" lvl="1" indent="0" eaLnBrk="1" fontAlgn="auto" hangingPunct="1">
              <a:spcAft>
                <a:spcPts val="0"/>
              </a:spcAft>
              <a:buNone/>
              <a:defRPr/>
            </a:pPr>
            <a:r>
              <a:rPr lang="en-US" dirty="0" smtClean="0"/>
              <a:t>  </a:t>
            </a:r>
            <a:endParaRPr lang="en-US" dirty="0"/>
          </a:p>
          <a:p>
            <a:pPr marL="274320" indent="-274320" eaLnBrk="1" fontAlgn="auto" hangingPunct="1">
              <a:spcAft>
                <a:spcPts val="0"/>
              </a:spcAft>
              <a:buClr>
                <a:schemeClr val="accent3"/>
              </a:buClr>
              <a:buFont typeface="Wingdings 2"/>
              <a:buChar char=""/>
              <a:defRPr/>
            </a:pPr>
            <a:r>
              <a:rPr lang="en-US" dirty="0"/>
              <a:t>Dynamic data types – same variable can be used for different types</a:t>
            </a:r>
          </a:p>
          <a:p>
            <a:pPr marL="640080" lvl="1" indent="-246888" eaLnBrk="1" fontAlgn="auto" hangingPunct="1">
              <a:spcAft>
                <a:spcPts val="0"/>
              </a:spcAft>
              <a:buFont typeface="Wingdings 2"/>
              <a:buChar char=""/>
              <a:defRPr/>
            </a:pPr>
            <a:r>
              <a:rPr lang="en-US" dirty="0" err="1"/>
              <a:t>var</a:t>
            </a:r>
            <a:r>
              <a:rPr lang="en-US" dirty="0"/>
              <a:t> x=5;</a:t>
            </a:r>
          </a:p>
          <a:p>
            <a:pPr marL="640080" lvl="1" indent="-246888" eaLnBrk="1" fontAlgn="auto" hangingPunct="1">
              <a:spcAft>
                <a:spcPts val="0"/>
              </a:spcAft>
              <a:buFont typeface="Wingdings 2"/>
              <a:buChar char=""/>
              <a:defRPr/>
            </a:pPr>
            <a:r>
              <a:rPr lang="en-US" dirty="0" err="1"/>
              <a:t>var</a:t>
            </a:r>
            <a:r>
              <a:rPr lang="en-US" dirty="0"/>
              <a:t> x=“</a:t>
            </a:r>
            <a:r>
              <a:rPr lang="en-US" dirty="0" err="1"/>
              <a:t>Hai</a:t>
            </a:r>
            <a:r>
              <a:rPr lang="en-US" dirty="0"/>
              <a:t>”;</a:t>
            </a:r>
          </a:p>
          <a:p>
            <a:pPr marL="274320" indent="-274320" eaLnBrk="1" fontAlgn="auto" hangingPunct="1">
              <a:spcAft>
                <a:spcPts val="0"/>
              </a:spcAft>
              <a:buClr>
                <a:schemeClr val="accent3"/>
              </a:buClr>
              <a:buFont typeface="Wingdings 2"/>
              <a:buChar char=""/>
              <a:defRPr/>
            </a:pPr>
            <a:endParaRPr lang="en-US" dirty="0"/>
          </a:p>
        </p:txBody>
      </p:sp>
    </p:spTree>
    <p:extLst>
      <p:ext uri="{BB962C8B-B14F-4D97-AF65-F5344CB8AC3E}">
        <p14:creationId xmlns:p14="http://schemas.microsoft.com/office/powerpoint/2010/main" val="4014372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101101"/>
          </a:xfrm>
        </p:spPr>
        <p:txBody>
          <a:bodyPr/>
          <a:lstStyle/>
          <a:p>
            <a:r>
              <a:rPr lang="en-US" b="1" dirty="0"/>
              <a:t>To display a simple string:</a:t>
            </a:r>
            <a:endParaRPr lang="en-IN" dirty="0"/>
          </a:p>
        </p:txBody>
      </p:sp>
      <p:sp>
        <p:nvSpPr>
          <p:cNvPr id="3" name="Content Placeholder 2"/>
          <p:cNvSpPr>
            <a:spLocks noGrp="1"/>
          </p:cNvSpPr>
          <p:nvPr>
            <p:ph sz="quarter" idx="13"/>
          </p:nvPr>
        </p:nvSpPr>
        <p:spPr>
          <a:xfrm>
            <a:off x="913774" y="1774209"/>
            <a:ext cx="10363826" cy="4694829"/>
          </a:xfrm>
        </p:spPr>
        <p:txBody>
          <a:bodyPr>
            <a:normAutofit/>
          </a:bodyPr>
          <a:lstStyle/>
          <a:p>
            <a:r>
              <a:rPr lang="en-IN" b="1" cap="none" dirty="0" smtClean="0">
                <a:solidFill>
                  <a:srgbClr val="FF0000"/>
                </a:solidFill>
              </a:rPr>
              <a:t>&lt;!</a:t>
            </a:r>
            <a:r>
              <a:rPr lang="en-IN" b="1" cap="none" dirty="0" err="1" smtClean="0">
                <a:solidFill>
                  <a:srgbClr val="FF0000"/>
                </a:solidFill>
              </a:rPr>
              <a:t>doctype</a:t>
            </a:r>
            <a:r>
              <a:rPr lang="en-IN" b="1" cap="none" dirty="0" smtClean="0">
                <a:solidFill>
                  <a:srgbClr val="FF0000"/>
                </a:solidFill>
              </a:rPr>
              <a:t> html&gt;</a:t>
            </a:r>
          </a:p>
          <a:p>
            <a:r>
              <a:rPr lang="en-IN" b="1" cap="none" dirty="0" smtClean="0"/>
              <a:t> &lt;</a:t>
            </a:r>
            <a:r>
              <a:rPr lang="en-IN" b="1" cap="none" dirty="0" smtClean="0">
                <a:solidFill>
                  <a:srgbClr val="E06C75"/>
                </a:solidFill>
              </a:rPr>
              <a:t>html</a:t>
            </a:r>
            <a:r>
              <a:rPr lang="en-IN" b="1" cap="none" dirty="0" smtClean="0"/>
              <a:t>&gt; </a:t>
            </a:r>
          </a:p>
          <a:p>
            <a:r>
              <a:rPr lang="en-IN" b="1" cap="none" dirty="0" smtClean="0"/>
              <a:t>&lt;</a:t>
            </a:r>
            <a:r>
              <a:rPr lang="en-IN" b="1" cap="none" dirty="0" smtClean="0">
                <a:solidFill>
                  <a:srgbClr val="E06C75"/>
                </a:solidFill>
              </a:rPr>
              <a:t>head</a:t>
            </a:r>
            <a:r>
              <a:rPr lang="en-IN" b="1" cap="none" dirty="0" smtClean="0"/>
              <a:t>&gt; &lt;</a:t>
            </a:r>
            <a:r>
              <a:rPr lang="en-IN" b="1" cap="none" dirty="0" smtClean="0">
                <a:solidFill>
                  <a:srgbClr val="E06C75"/>
                </a:solidFill>
              </a:rPr>
              <a:t>title</a:t>
            </a:r>
            <a:r>
              <a:rPr lang="en-IN" b="1" cap="none" dirty="0" smtClean="0"/>
              <a:t>&gt;hello, world!&lt;/</a:t>
            </a:r>
            <a:r>
              <a:rPr lang="en-IN" b="1" cap="none" dirty="0" smtClean="0">
                <a:solidFill>
                  <a:srgbClr val="E06C75"/>
                </a:solidFill>
              </a:rPr>
              <a:t>title</a:t>
            </a:r>
            <a:r>
              <a:rPr lang="en-IN" b="1" cap="none" dirty="0" smtClean="0"/>
              <a:t>&gt; &lt;/</a:t>
            </a:r>
            <a:r>
              <a:rPr lang="en-IN" b="1" cap="none" dirty="0" smtClean="0">
                <a:solidFill>
                  <a:srgbClr val="E06C75"/>
                </a:solidFill>
              </a:rPr>
              <a:t>head</a:t>
            </a:r>
            <a:r>
              <a:rPr lang="en-IN" b="1" cap="none" dirty="0" smtClean="0"/>
              <a:t>&gt;</a:t>
            </a:r>
          </a:p>
          <a:p>
            <a:r>
              <a:rPr lang="en-IN" b="1" cap="none" dirty="0" smtClean="0"/>
              <a:t> &lt;</a:t>
            </a:r>
            <a:r>
              <a:rPr lang="en-IN" b="1" cap="none" dirty="0" smtClean="0">
                <a:solidFill>
                  <a:srgbClr val="E06C75"/>
                </a:solidFill>
              </a:rPr>
              <a:t>body</a:t>
            </a:r>
            <a:r>
              <a:rPr lang="en-IN" b="1" cap="none" dirty="0" smtClean="0"/>
              <a:t>&gt; </a:t>
            </a:r>
          </a:p>
          <a:p>
            <a:r>
              <a:rPr lang="en-IN" b="1" cap="none" dirty="0" smtClean="0"/>
              <a:t>&lt;</a:t>
            </a:r>
            <a:r>
              <a:rPr lang="en-IN" b="1" cap="none" dirty="0" smtClean="0">
                <a:solidFill>
                  <a:srgbClr val="E06C75"/>
                </a:solidFill>
              </a:rPr>
              <a:t>script</a:t>
            </a:r>
            <a:r>
              <a:rPr lang="en-IN" b="1" cap="none" dirty="0" smtClean="0"/>
              <a:t> </a:t>
            </a:r>
            <a:r>
              <a:rPr lang="en-IN" b="1" cap="none" dirty="0" smtClean="0">
                <a:solidFill>
                  <a:srgbClr val="FF0000"/>
                </a:solidFill>
              </a:rPr>
              <a:t>type="text/</a:t>
            </a:r>
            <a:r>
              <a:rPr lang="en-IN" b="1" cap="none" dirty="0" err="1" smtClean="0">
                <a:solidFill>
                  <a:srgbClr val="FF0000"/>
                </a:solidFill>
              </a:rPr>
              <a:t>javascript</a:t>
            </a:r>
            <a:r>
              <a:rPr lang="en-IN" b="1" cap="none" dirty="0" smtClean="0">
                <a:solidFill>
                  <a:srgbClr val="FF0000"/>
                </a:solidFill>
              </a:rPr>
              <a:t>"&gt;</a:t>
            </a:r>
          </a:p>
          <a:p>
            <a:r>
              <a:rPr lang="en-IN" b="1" cap="none" dirty="0" smtClean="0">
                <a:solidFill>
                  <a:srgbClr val="FF0000"/>
                </a:solidFill>
              </a:rPr>
              <a:t> </a:t>
            </a:r>
            <a:r>
              <a:rPr lang="en-IN" b="1" cap="none" dirty="0" err="1" smtClean="0">
                <a:solidFill>
                  <a:srgbClr val="FF0000"/>
                </a:solidFill>
              </a:rPr>
              <a:t>document.write</a:t>
            </a:r>
            <a:r>
              <a:rPr lang="en-IN" b="1" cap="none" dirty="0" smtClean="0">
                <a:solidFill>
                  <a:srgbClr val="FF0000"/>
                </a:solidFill>
              </a:rPr>
              <a:t>("hello everyone"); </a:t>
            </a:r>
          </a:p>
          <a:p>
            <a:r>
              <a:rPr lang="en-IN" b="1" cap="none" dirty="0" smtClean="0"/>
              <a:t>&lt;/</a:t>
            </a:r>
            <a:r>
              <a:rPr lang="en-IN" b="1" cap="none" dirty="0" smtClean="0">
                <a:solidFill>
                  <a:srgbClr val="E06C75"/>
                </a:solidFill>
              </a:rPr>
              <a:t>script</a:t>
            </a:r>
            <a:r>
              <a:rPr lang="en-IN" b="1" cap="none" dirty="0" smtClean="0"/>
              <a:t>&gt; </a:t>
            </a:r>
          </a:p>
          <a:p>
            <a:r>
              <a:rPr lang="en-IN" b="1" cap="none" dirty="0" smtClean="0"/>
              <a:t>&lt;/</a:t>
            </a:r>
            <a:r>
              <a:rPr lang="en-IN" b="1" cap="none" dirty="0" smtClean="0">
                <a:solidFill>
                  <a:srgbClr val="E06C75"/>
                </a:solidFill>
              </a:rPr>
              <a:t>body</a:t>
            </a:r>
            <a:r>
              <a:rPr lang="en-IN" b="1" cap="none" dirty="0" smtClean="0"/>
              <a:t>&gt; </a:t>
            </a:r>
          </a:p>
          <a:p>
            <a:r>
              <a:rPr lang="en-IN" b="1" cap="none" dirty="0" smtClean="0"/>
              <a:t>&lt;/</a:t>
            </a:r>
            <a:r>
              <a:rPr lang="en-IN" b="1" cap="none" dirty="0" smtClean="0">
                <a:solidFill>
                  <a:srgbClr val="E06C75"/>
                </a:solidFill>
              </a:rPr>
              <a:t>html</a:t>
            </a:r>
            <a:r>
              <a:rPr lang="en-IN" b="1" cap="none" dirty="0" smtClean="0"/>
              <a:t>&gt;</a:t>
            </a:r>
            <a:endParaRPr lang="en-IN" b="1" cap="non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0480" y="3166281"/>
            <a:ext cx="3066410" cy="1797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5489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concatenate strings</a:t>
            </a:r>
            <a:endParaRPr lang="en-IN" dirty="0"/>
          </a:p>
        </p:txBody>
      </p:sp>
      <p:sp>
        <p:nvSpPr>
          <p:cNvPr id="3" name="Content Placeholder 2"/>
          <p:cNvSpPr>
            <a:spLocks noGrp="1"/>
          </p:cNvSpPr>
          <p:nvPr>
            <p:ph sz="quarter" idx="13"/>
          </p:nvPr>
        </p:nvSpPr>
        <p:spPr>
          <a:xfrm>
            <a:off x="913773" y="2367091"/>
            <a:ext cx="10363826" cy="4490908"/>
          </a:xfrm>
        </p:spPr>
        <p:txBody>
          <a:bodyPr>
            <a:normAutofit/>
          </a:bodyPr>
          <a:lstStyle/>
          <a:p>
            <a:r>
              <a:rPr lang="en-US" b="1" dirty="0"/>
              <a:t>We can concatenate strings and display them as a single string</a:t>
            </a:r>
            <a:r>
              <a:rPr lang="en-US" b="1" dirty="0" smtClean="0"/>
              <a:t>:</a:t>
            </a:r>
          </a:p>
          <a:p>
            <a:r>
              <a:rPr lang="en-US" dirty="0"/>
              <a:t>&lt;!DOCTYPE html&gt;</a:t>
            </a:r>
          </a:p>
          <a:p>
            <a:r>
              <a:rPr lang="en-US" dirty="0"/>
              <a:t>&lt;html&gt;</a:t>
            </a:r>
          </a:p>
          <a:p>
            <a:r>
              <a:rPr lang="en-US" dirty="0"/>
              <a:t>  &lt;head</a:t>
            </a:r>
            <a:r>
              <a:rPr lang="en-US" dirty="0" smtClean="0"/>
              <a:t>&gt;    </a:t>
            </a:r>
            <a:r>
              <a:rPr lang="en-US" dirty="0"/>
              <a:t>&lt;title&gt;Hello, World!&lt;/title&gt;</a:t>
            </a:r>
          </a:p>
          <a:p>
            <a:r>
              <a:rPr lang="en-US" dirty="0"/>
              <a:t>  &lt;/head</a:t>
            </a:r>
            <a:r>
              <a:rPr lang="en-US" dirty="0" smtClean="0"/>
              <a:t>&gt;  </a:t>
            </a:r>
            <a:r>
              <a:rPr lang="en-US" dirty="0"/>
              <a:t>&lt;body&gt;</a:t>
            </a:r>
          </a:p>
          <a:p>
            <a:r>
              <a:rPr lang="en-US" dirty="0"/>
              <a:t>      &lt;script type="text/</a:t>
            </a:r>
            <a:r>
              <a:rPr lang="en-US" dirty="0" err="1"/>
              <a:t>javascript</a:t>
            </a:r>
            <a:r>
              <a:rPr lang="en-US" dirty="0"/>
              <a:t>"&gt;</a:t>
            </a:r>
          </a:p>
          <a:p>
            <a:r>
              <a:rPr lang="en-US" dirty="0"/>
              <a:t>      </a:t>
            </a:r>
            <a:r>
              <a:rPr lang="en-US" dirty="0" err="1"/>
              <a:t>document.write</a:t>
            </a:r>
            <a:r>
              <a:rPr lang="en-US" dirty="0"/>
              <a:t>("My roll number is " +10);</a:t>
            </a:r>
          </a:p>
          <a:p>
            <a:r>
              <a:rPr lang="en-US" dirty="0"/>
              <a:t>      &lt;/script</a:t>
            </a:r>
            <a:r>
              <a:rPr lang="en-US" dirty="0" smtClean="0"/>
              <a:t>&gt;      </a:t>
            </a:r>
            <a:r>
              <a:rPr lang="en-US" dirty="0"/>
              <a:t>&lt;/body</a:t>
            </a:r>
            <a:r>
              <a:rPr lang="en-US" dirty="0" smtClean="0"/>
              <a:t>&gt;  &lt;/</a:t>
            </a:r>
            <a:r>
              <a:rPr lang="en-US" dirty="0"/>
              <a:t>html&gt;</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6918" y="3384645"/>
            <a:ext cx="3692360" cy="215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3281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04108"/>
          </a:xfrm>
        </p:spPr>
        <p:txBody>
          <a:bodyPr/>
          <a:lstStyle/>
          <a:p>
            <a:r>
              <a:rPr lang="en-US" dirty="0" smtClean="0"/>
              <a:t>Expression demo</a:t>
            </a:r>
            <a:endParaRPr lang="en-IN" dirty="0"/>
          </a:p>
        </p:txBody>
      </p:sp>
      <p:sp>
        <p:nvSpPr>
          <p:cNvPr id="4" name="object 3"/>
          <p:cNvSpPr txBox="1"/>
          <p:nvPr/>
        </p:nvSpPr>
        <p:spPr>
          <a:xfrm>
            <a:off x="937846" y="1322626"/>
            <a:ext cx="4876800" cy="4999446"/>
          </a:xfrm>
          <a:prstGeom prst="rect">
            <a:avLst/>
          </a:prstGeom>
        </p:spPr>
        <p:txBody>
          <a:bodyPr vert="horz" wrap="square" lIns="0" tIns="13335" rIns="0" bIns="0" rtlCol="0">
            <a:spAutoFit/>
          </a:bodyPr>
          <a:lstStyle/>
          <a:p>
            <a:pPr marL="12700">
              <a:lnSpc>
                <a:spcPct val="100000"/>
              </a:lnSpc>
              <a:spcBef>
                <a:spcPts val="105"/>
              </a:spcBef>
            </a:pPr>
            <a:r>
              <a:rPr b="1" spc="-160" dirty="0">
                <a:latin typeface="Tahoma"/>
                <a:cs typeface="Tahoma"/>
              </a:rPr>
              <a:t>&lt;html&gt;</a:t>
            </a:r>
            <a:endParaRPr dirty="0">
              <a:latin typeface="Tahoma"/>
              <a:cs typeface="Tahoma"/>
            </a:endParaRPr>
          </a:p>
          <a:p>
            <a:pPr marL="12700">
              <a:lnSpc>
                <a:spcPct val="100000"/>
              </a:lnSpc>
            </a:pPr>
            <a:r>
              <a:rPr b="1" spc="-85" dirty="0">
                <a:latin typeface="Tahoma"/>
                <a:cs typeface="Tahoma"/>
              </a:rPr>
              <a:t>&lt;body&gt;</a:t>
            </a:r>
            <a:endParaRPr dirty="0">
              <a:latin typeface="Tahoma"/>
              <a:cs typeface="Tahoma"/>
            </a:endParaRPr>
          </a:p>
          <a:p>
            <a:pPr marL="12700" marR="14604">
              <a:lnSpc>
                <a:spcPct val="100000"/>
              </a:lnSpc>
            </a:pPr>
            <a:r>
              <a:rPr b="1" spc="-95" dirty="0">
                <a:latin typeface="Tahoma"/>
                <a:cs typeface="Tahoma"/>
              </a:rPr>
              <a:t>&lt;script</a:t>
            </a:r>
            <a:r>
              <a:rPr b="1" spc="5" dirty="0">
                <a:latin typeface="Tahoma"/>
                <a:cs typeface="Tahoma"/>
              </a:rPr>
              <a:t> </a:t>
            </a:r>
            <a:r>
              <a:rPr b="1" spc="-85" dirty="0">
                <a:latin typeface="Tahoma"/>
                <a:cs typeface="Tahoma"/>
              </a:rPr>
              <a:t>type="text/javascript"&gt; </a:t>
            </a:r>
            <a:r>
              <a:rPr b="1" spc="-395" dirty="0">
                <a:latin typeface="Tahoma"/>
                <a:cs typeface="Tahoma"/>
              </a:rPr>
              <a:t> </a:t>
            </a:r>
            <a:endParaRPr lang="en-US" b="1" spc="-395" dirty="0" smtClean="0">
              <a:latin typeface="Tahoma"/>
              <a:cs typeface="Tahoma"/>
            </a:endParaRPr>
          </a:p>
          <a:p>
            <a:pPr marL="12700" marR="14604">
              <a:lnSpc>
                <a:spcPct val="100000"/>
              </a:lnSpc>
            </a:pPr>
            <a:r>
              <a:rPr b="1" spc="-35" dirty="0" err="1" smtClean="0">
                <a:latin typeface="Tahoma"/>
                <a:cs typeface="Tahoma"/>
              </a:rPr>
              <a:t>var</a:t>
            </a:r>
            <a:r>
              <a:rPr b="1" spc="-40" dirty="0" smtClean="0">
                <a:latin typeface="Tahoma"/>
                <a:cs typeface="Tahoma"/>
              </a:rPr>
              <a:t> </a:t>
            </a:r>
            <a:r>
              <a:rPr b="1" spc="-85" dirty="0">
                <a:latin typeface="Tahoma"/>
                <a:cs typeface="Tahoma"/>
              </a:rPr>
              <a:t>x;</a:t>
            </a:r>
            <a:endParaRPr dirty="0">
              <a:latin typeface="Tahoma"/>
              <a:cs typeface="Tahoma"/>
            </a:endParaRPr>
          </a:p>
          <a:p>
            <a:pPr marL="12700">
              <a:lnSpc>
                <a:spcPct val="100000"/>
              </a:lnSpc>
            </a:pPr>
            <a:r>
              <a:rPr b="1" spc="-170" dirty="0">
                <a:latin typeface="Tahoma"/>
                <a:cs typeface="Tahoma"/>
              </a:rPr>
              <a:t>x=5+5;</a:t>
            </a:r>
            <a:endParaRPr dirty="0">
              <a:latin typeface="Tahoma"/>
              <a:cs typeface="Tahoma"/>
            </a:endParaRPr>
          </a:p>
          <a:p>
            <a:pPr marL="12700" marR="423545">
              <a:lnSpc>
                <a:spcPct val="100000"/>
              </a:lnSpc>
            </a:pPr>
            <a:r>
              <a:rPr b="1" spc="-55" dirty="0">
                <a:latin typeface="Tahoma"/>
                <a:cs typeface="Tahoma"/>
              </a:rPr>
              <a:t>document.write(x); </a:t>
            </a:r>
            <a:r>
              <a:rPr b="1" spc="-50" dirty="0">
                <a:latin typeface="Tahoma"/>
                <a:cs typeface="Tahoma"/>
              </a:rPr>
              <a:t> </a:t>
            </a:r>
            <a:r>
              <a:rPr b="1" spc="-40" dirty="0">
                <a:latin typeface="Tahoma"/>
                <a:cs typeface="Tahoma"/>
              </a:rPr>
              <a:t>document.write</a:t>
            </a:r>
            <a:r>
              <a:rPr b="1" spc="-114" dirty="0">
                <a:latin typeface="Tahoma"/>
                <a:cs typeface="Tahoma"/>
              </a:rPr>
              <a:t>(</a:t>
            </a:r>
            <a:r>
              <a:rPr b="1" spc="-185" dirty="0">
                <a:latin typeface="Tahoma"/>
                <a:cs typeface="Tahoma"/>
              </a:rPr>
              <a:t>"</a:t>
            </a:r>
            <a:r>
              <a:rPr b="1" spc="-310" dirty="0">
                <a:latin typeface="Tahoma"/>
                <a:cs typeface="Tahoma"/>
              </a:rPr>
              <a:t>&lt;</a:t>
            </a:r>
            <a:r>
              <a:rPr b="1" spc="-75" dirty="0">
                <a:latin typeface="Tahoma"/>
                <a:cs typeface="Tahoma"/>
              </a:rPr>
              <a:t>b</a:t>
            </a:r>
            <a:r>
              <a:rPr b="1" spc="-50" dirty="0">
                <a:latin typeface="Tahoma"/>
                <a:cs typeface="Tahoma"/>
              </a:rPr>
              <a:t>r</a:t>
            </a:r>
            <a:r>
              <a:rPr b="1" spc="-20" dirty="0">
                <a:latin typeface="Tahoma"/>
                <a:cs typeface="Tahoma"/>
              </a:rPr>
              <a:t> </a:t>
            </a:r>
            <a:r>
              <a:rPr b="1" spc="-204" dirty="0">
                <a:latin typeface="Tahoma"/>
                <a:cs typeface="Tahoma"/>
              </a:rPr>
              <a:t>/&gt;"</a:t>
            </a:r>
            <a:r>
              <a:rPr b="1" spc="-160" dirty="0">
                <a:latin typeface="Tahoma"/>
                <a:cs typeface="Tahoma"/>
              </a:rPr>
              <a:t>)</a:t>
            </a:r>
            <a:r>
              <a:rPr b="1" spc="-105" dirty="0">
                <a:latin typeface="Tahoma"/>
                <a:cs typeface="Tahoma"/>
              </a:rPr>
              <a:t>;  </a:t>
            </a:r>
            <a:r>
              <a:rPr b="1" spc="-180" dirty="0">
                <a:latin typeface="Tahoma"/>
                <a:cs typeface="Tahoma"/>
              </a:rPr>
              <a:t>x="5"+"5";</a:t>
            </a:r>
            <a:endParaRPr dirty="0">
              <a:latin typeface="Tahoma"/>
              <a:cs typeface="Tahoma"/>
            </a:endParaRPr>
          </a:p>
          <a:p>
            <a:pPr marL="12700" marR="423545">
              <a:lnSpc>
                <a:spcPct val="100000"/>
              </a:lnSpc>
            </a:pPr>
            <a:r>
              <a:rPr b="1" spc="-55" dirty="0">
                <a:latin typeface="Tahoma"/>
                <a:cs typeface="Tahoma"/>
              </a:rPr>
              <a:t>document.write(x); </a:t>
            </a:r>
            <a:r>
              <a:rPr b="1" spc="-50" dirty="0">
                <a:latin typeface="Tahoma"/>
                <a:cs typeface="Tahoma"/>
              </a:rPr>
              <a:t> </a:t>
            </a:r>
            <a:r>
              <a:rPr b="1" spc="-40" dirty="0">
                <a:latin typeface="Tahoma"/>
                <a:cs typeface="Tahoma"/>
              </a:rPr>
              <a:t>document.write</a:t>
            </a:r>
            <a:r>
              <a:rPr b="1" spc="-114" dirty="0">
                <a:latin typeface="Tahoma"/>
                <a:cs typeface="Tahoma"/>
              </a:rPr>
              <a:t>(</a:t>
            </a:r>
            <a:r>
              <a:rPr b="1" spc="-185" dirty="0">
                <a:latin typeface="Tahoma"/>
                <a:cs typeface="Tahoma"/>
              </a:rPr>
              <a:t>"</a:t>
            </a:r>
            <a:r>
              <a:rPr b="1" spc="-310" dirty="0">
                <a:latin typeface="Tahoma"/>
                <a:cs typeface="Tahoma"/>
              </a:rPr>
              <a:t>&lt;</a:t>
            </a:r>
            <a:r>
              <a:rPr b="1" spc="-75" dirty="0">
                <a:latin typeface="Tahoma"/>
                <a:cs typeface="Tahoma"/>
              </a:rPr>
              <a:t>b</a:t>
            </a:r>
            <a:r>
              <a:rPr b="1" spc="-50" dirty="0">
                <a:latin typeface="Tahoma"/>
                <a:cs typeface="Tahoma"/>
              </a:rPr>
              <a:t>r</a:t>
            </a:r>
            <a:r>
              <a:rPr b="1" spc="-20" dirty="0">
                <a:latin typeface="Tahoma"/>
                <a:cs typeface="Tahoma"/>
              </a:rPr>
              <a:t> </a:t>
            </a:r>
            <a:r>
              <a:rPr b="1" spc="-204" dirty="0">
                <a:latin typeface="Tahoma"/>
                <a:cs typeface="Tahoma"/>
              </a:rPr>
              <a:t>/&gt;"</a:t>
            </a:r>
            <a:r>
              <a:rPr b="1" spc="-160" dirty="0">
                <a:latin typeface="Tahoma"/>
                <a:cs typeface="Tahoma"/>
              </a:rPr>
              <a:t>)</a:t>
            </a:r>
            <a:r>
              <a:rPr b="1" spc="-105" dirty="0">
                <a:latin typeface="Tahoma"/>
                <a:cs typeface="Tahoma"/>
              </a:rPr>
              <a:t>;  </a:t>
            </a:r>
            <a:r>
              <a:rPr b="1" spc="-175" dirty="0">
                <a:latin typeface="Tahoma"/>
                <a:cs typeface="Tahoma"/>
              </a:rPr>
              <a:t>x=5+"5";</a:t>
            </a:r>
            <a:endParaRPr dirty="0">
              <a:latin typeface="Tahoma"/>
              <a:cs typeface="Tahoma"/>
            </a:endParaRPr>
          </a:p>
          <a:p>
            <a:pPr marL="12700" marR="423545">
              <a:lnSpc>
                <a:spcPct val="100000"/>
              </a:lnSpc>
            </a:pPr>
            <a:r>
              <a:rPr b="1" spc="-55" dirty="0">
                <a:latin typeface="Tahoma"/>
                <a:cs typeface="Tahoma"/>
              </a:rPr>
              <a:t>document.write(x); </a:t>
            </a:r>
            <a:r>
              <a:rPr b="1" spc="-50" dirty="0">
                <a:latin typeface="Tahoma"/>
                <a:cs typeface="Tahoma"/>
              </a:rPr>
              <a:t> </a:t>
            </a:r>
            <a:r>
              <a:rPr b="1" spc="-40" dirty="0">
                <a:latin typeface="Tahoma"/>
                <a:cs typeface="Tahoma"/>
              </a:rPr>
              <a:t>document.write</a:t>
            </a:r>
            <a:r>
              <a:rPr b="1" spc="-114" dirty="0">
                <a:latin typeface="Tahoma"/>
                <a:cs typeface="Tahoma"/>
              </a:rPr>
              <a:t>(</a:t>
            </a:r>
            <a:r>
              <a:rPr b="1" spc="-185" dirty="0">
                <a:latin typeface="Tahoma"/>
                <a:cs typeface="Tahoma"/>
              </a:rPr>
              <a:t>"</a:t>
            </a:r>
            <a:r>
              <a:rPr b="1" spc="-310" dirty="0">
                <a:latin typeface="Tahoma"/>
                <a:cs typeface="Tahoma"/>
              </a:rPr>
              <a:t>&lt;</a:t>
            </a:r>
            <a:r>
              <a:rPr b="1" spc="-75" dirty="0">
                <a:latin typeface="Tahoma"/>
                <a:cs typeface="Tahoma"/>
              </a:rPr>
              <a:t>b</a:t>
            </a:r>
            <a:r>
              <a:rPr b="1" spc="-50" dirty="0">
                <a:latin typeface="Tahoma"/>
                <a:cs typeface="Tahoma"/>
              </a:rPr>
              <a:t>r</a:t>
            </a:r>
            <a:r>
              <a:rPr b="1" spc="-20" dirty="0">
                <a:latin typeface="Tahoma"/>
                <a:cs typeface="Tahoma"/>
              </a:rPr>
              <a:t> </a:t>
            </a:r>
            <a:r>
              <a:rPr b="1" spc="-204" dirty="0">
                <a:latin typeface="Tahoma"/>
                <a:cs typeface="Tahoma"/>
              </a:rPr>
              <a:t>/&gt;"</a:t>
            </a:r>
            <a:r>
              <a:rPr b="1" spc="-160" dirty="0">
                <a:latin typeface="Tahoma"/>
                <a:cs typeface="Tahoma"/>
              </a:rPr>
              <a:t>)</a:t>
            </a:r>
            <a:r>
              <a:rPr b="1" spc="-105" dirty="0">
                <a:latin typeface="Tahoma"/>
                <a:cs typeface="Tahoma"/>
              </a:rPr>
              <a:t>;  </a:t>
            </a:r>
            <a:r>
              <a:rPr b="1" spc="-175" dirty="0">
                <a:latin typeface="Tahoma"/>
                <a:cs typeface="Tahoma"/>
              </a:rPr>
              <a:t>x="5"+5;</a:t>
            </a:r>
            <a:endParaRPr dirty="0">
              <a:latin typeface="Tahoma"/>
              <a:cs typeface="Tahoma"/>
            </a:endParaRPr>
          </a:p>
          <a:p>
            <a:pPr marL="12700" marR="423545">
              <a:lnSpc>
                <a:spcPct val="100000"/>
              </a:lnSpc>
            </a:pPr>
            <a:r>
              <a:rPr b="1" spc="-55" dirty="0">
                <a:latin typeface="Tahoma"/>
                <a:cs typeface="Tahoma"/>
              </a:rPr>
              <a:t>document.write(x); </a:t>
            </a:r>
            <a:r>
              <a:rPr b="1" spc="-50" dirty="0">
                <a:latin typeface="Tahoma"/>
                <a:cs typeface="Tahoma"/>
              </a:rPr>
              <a:t> </a:t>
            </a:r>
            <a:r>
              <a:rPr b="1" spc="-40" dirty="0">
                <a:latin typeface="Tahoma"/>
                <a:cs typeface="Tahoma"/>
              </a:rPr>
              <a:t>document.write</a:t>
            </a:r>
            <a:r>
              <a:rPr b="1" spc="-114" dirty="0">
                <a:latin typeface="Tahoma"/>
                <a:cs typeface="Tahoma"/>
              </a:rPr>
              <a:t>(</a:t>
            </a:r>
            <a:r>
              <a:rPr b="1" spc="-185" dirty="0">
                <a:latin typeface="Tahoma"/>
                <a:cs typeface="Tahoma"/>
              </a:rPr>
              <a:t>"</a:t>
            </a:r>
            <a:r>
              <a:rPr b="1" spc="-310" dirty="0">
                <a:latin typeface="Tahoma"/>
                <a:cs typeface="Tahoma"/>
              </a:rPr>
              <a:t>&lt;</a:t>
            </a:r>
            <a:r>
              <a:rPr b="1" spc="-75" dirty="0">
                <a:latin typeface="Tahoma"/>
                <a:cs typeface="Tahoma"/>
              </a:rPr>
              <a:t>b</a:t>
            </a:r>
            <a:r>
              <a:rPr b="1" spc="-50" dirty="0">
                <a:latin typeface="Tahoma"/>
                <a:cs typeface="Tahoma"/>
              </a:rPr>
              <a:t>r</a:t>
            </a:r>
            <a:r>
              <a:rPr b="1" spc="-20" dirty="0">
                <a:latin typeface="Tahoma"/>
                <a:cs typeface="Tahoma"/>
              </a:rPr>
              <a:t> </a:t>
            </a:r>
            <a:r>
              <a:rPr b="1" spc="-204" dirty="0">
                <a:latin typeface="Tahoma"/>
                <a:cs typeface="Tahoma"/>
              </a:rPr>
              <a:t>/&gt;"</a:t>
            </a:r>
            <a:r>
              <a:rPr b="1" spc="-160" dirty="0">
                <a:latin typeface="Tahoma"/>
                <a:cs typeface="Tahoma"/>
              </a:rPr>
              <a:t>)</a:t>
            </a:r>
            <a:r>
              <a:rPr b="1" spc="-120" dirty="0">
                <a:latin typeface="Tahoma"/>
                <a:cs typeface="Tahoma"/>
              </a:rPr>
              <a:t>;</a:t>
            </a:r>
            <a:endParaRPr dirty="0">
              <a:latin typeface="Tahoma"/>
              <a:cs typeface="Tahoma"/>
            </a:endParaRPr>
          </a:p>
          <a:p>
            <a:pPr marL="12700">
              <a:lnSpc>
                <a:spcPct val="100000"/>
              </a:lnSpc>
              <a:spcBef>
                <a:spcPts val="5"/>
              </a:spcBef>
            </a:pPr>
            <a:r>
              <a:rPr b="1" spc="-125" dirty="0">
                <a:latin typeface="Tahoma"/>
                <a:cs typeface="Tahoma"/>
              </a:rPr>
              <a:t>&lt;/script&gt;</a:t>
            </a:r>
            <a:endParaRPr dirty="0">
              <a:latin typeface="Tahoma"/>
              <a:cs typeface="Tahoma"/>
            </a:endParaRPr>
          </a:p>
          <a:p>
            <a:pPr marL="12700" marR="5080">
              <a:lnSpc>
                <a:spcPct val="100000"/>
              </a:lnSpc>
            </a:pPr>
            <a:r>
              <a:rPr b="1" spc="-155" dirty="0">
                <a:latin typeface="Tahoma"/>
                <a:cs typeface="Tahoma"/>
              </a:rPr>
              <a:t>&lt;</a:t>
            </a:r>
            <a:r>
              <a:rPr b="1" spc="-125" dirty="0">
                <a:latin typeface="Tahoma"/>
                <a:cs typeface="Tahoma"/>
              </a:rPr>
              <a:t>p</a:t>
            </a:r>
            <a:r>
              <a:rPr b="1" spc="-225" dirty="0">
                <a:latin typeface="Tahoma"/>
                <a:cs typeface="Tahoma"/>
              </a:rPr>
              <a:t>&gt;T</a:t>
            </a:r>
            <a:r>
              <a:rPr b="1" spc="-204" dirty="0">
                <a:latin typeface="Tahoma"/>
                <a:cs typeface="Tahoma"/>
              </a:rPr>
              <a:t>h</a:t>
            </a:r>
            <a:r>
              <a:rPr b="1" spc="65" dirty="0">
                <a:latin typeface="Tahoma"/>
                <a:cs typeface="Tahoma"/>
              </a:rPr>
              <a:t>e</a:t>
            </a:r>
            <a:r>
              <a:rPr b="1" spc="-25" dirty="0">
                <a:latin typeface="Tahoma"/>
                <a:cs typeface="Tahoma"/>
              </a:rPr>
              <a:t> </a:t>
            </a:r>
            <a:r>
              <a:rPr b="1" spc="-170" dirty="0">
                <a:latin typeface="Tahoma"/>
                <a:cs typeface="Tahoma"/>
              </a:rPr>
              <a:t>r</a:t>
            </a:r>
            <a:r>
              <a:rPr b="1" spc="-30" dirty="0">
                <a:latin typeface="Tahoma"/>
                <a:cs typeface="Tahoma"/>
              </a:rPr>
              <a:t>ule </a:t>
            </a:r>
            <a:r>
              <a:rPr b="1" spc="-70" dirty="0">
                <a:latin typeface="Tahoma"/>
                <a:cs typeface="Tahoma"/>
              </a:rPr>
              <a:t>i</a:t>
            </a:r>
            <a:r>
              <a:rPr b="1" spc="-130" dirty="0">
                <a:latin typeface="Tahoma"/>
                <a:cs typeface="Tahoma"/>
              </a:rPr>
              <a:t>s</a:t>
            </a:r>
            <a:r>
              <a:rPr b="1" spc="-120" dirty="0">
                <a:latin typeface="Tahoma"/>
                <a:cs typeface="Tahoma"/>
              </a:rPr>
              <a:t>:</a:t>
            </a:r>
            <a:r>
              <a:rPr b="1" spc="-25" dirty="0">
                <a:latin typeface="Tahoma"/>
                <a:cs typeface="Tahoma"/>
              </a:rPr>
              <a:t> </a:t>
            </a:r>
            <a:r>
              <a:rPr b="1" spc="-215" dirty="0">
                <a:latin typeface="Tahoma"/>
                <a:cs typeface="Tahoma"/>
              </a:rPr>
              <a:t>If</a:t>
            </a:r>
            <a:r>
              <a:rPr b="1" spc="-35" dirty="0">
                <a:latin typeface="Tahoma"/>
                <a:cs typeface="Tahoma"/>
              </a:rPr>
              <a:t> </a:t>
            </a:r>
            <a:r>
              <a:rPr b="1" spc="-10" dirty="0">
                <a:latin typeface="Tahoma"/>
                <a:cs typeface="Tahoma"/>
              </a:rPr>
              <a:t>yo</a:t>
            </a:r>
            <a:r>
              <a:rPr b="1" spc="-5" dirty="0">
                <a:latin typeface="Tahoma"/>
                <a:cs typeface="Tahoma"/>
              </a:rPr>
              <a:t>u</a:t>
            </a:r>
            <a:r>
              <a:rPr b="1" spc="-30" dirty="0">
                <a:latin typeface="Tahoma"/>
                <a:cs typeface="Tahoma"/>
              </a:rPr>
              <a:t> </a:t>
            </a:r>
            <a:r>
              <a:rPr b="1" spc="60" dirty="0">
                <a:latin typeface="Tahoma"/>
                <a:cs typeface="Tahoma"/>
              </a:rPr>
              <a:t>a</a:t>
            </a:r>
            <a:r>
              <a:rPr b="1" spc="55" dirty="0">
                <a:latin typeface="Tahoma"/>
                <a:cs typeface="Tahoma"/>
              </a:rPr>
              <a:t>d</a:t>
            </a:r>
            <a:r>
              <a:rPr b="1" spc="45" dirty="0">
                <a:latin typeface="Tahoma"/>
                <a:cs typeface="Tahoma"/>
              </a:rPr>
              <a:t>d</a:t>
            </a:r>
            <a:r>
              <a:rPr b="1" spc="-30" dirty="0">
                <a:latin typeface="Tahoma"/>
                <a:cs typeface="Tahoma"/>
              </a:rPr>
              <a:t> </a:t>
            </a:r>
            <a:r>
              <a:rPr b="1" spc="55" dirty="0">
                <a:latin typeface="Tahoma"/>
                <a:cs typeface="Tahoma"/>
              </a:rPr>
              <a:t>a  </a:t>
            </a:r>
            <a:r>
              <a:rPr b="1" spc="-60" dirty="0">
                <a:latin typeface="Tahoma"/>
                <a:cs typeface="Tahoma"/>
              </a:rPr>
              <a:t>nu</a:t>
            </a:r>
            <a:r>
              <a:rPr b="1" spc="-20" dirty="0">
                <a:latin typeface="Tahoma"/>
                <a:cs typeface="Tahoma"/>
              </a:rPr>
              <a:t>mber</a:t>
            </a:r>
            <a:r>
              <a:rPr b="1" spc="-35" dirty="0">
                <a:latin typeface="Tahoma"/>
                <a:cs typeface="Tahoma"/>
              </a:rPr>
              <a:t> </a:t>
            </a:r>
            <a:r>
              <a:rPr b="1" spc="10" dirty="0">
                <a:latin typeface="Tahoma"/>
                <a:cs typeface="Tahoma"/>
              </a:rPr>
              <a:t>a</a:t>
            </a:r>
            <a:r>
              <a:rPr b="1" spc="5" dirty="0">
                <a:latin typeface="Tahoma"/>
                <a:cs typeface="Tahoma"/>
              </a:rPr>
              <a:t>n</a:t>
            </a:r>
            <a:r>
              <a:rPr b="1" spc="45" dirty="0">
                <a:latin typeface="Tahoma"/>
                <a:cs typeface="Tahoma"/>
              </a:rPr>
              <a:t>d</a:t>
            </a:r>
            <a:r>
              <a:rPr b="1" spc="-30" dirty="0">
                <a:latin typeface="Tahoma"/>
                <a:cs typeface="Tahoma"/>
              </a:rPr>
              <a:t> </a:t>
            </a:r>
            <a:r>
              <a:rPr b="1" spc="85" dirty="0">
                <a:latin typeface="Tahoma"/>
                <a:cs typeface="Tahoma"/>
              </a:rPr>
              <a:t>a</a:t>
            </a:r>
            <a:r>
              <a:rPr b="1" spc="-30" dirty="0">
                <a:latin typeface="Tahoma"/>
                <a:cs typeface="Tahoma"/>
              </a:rPr>
              <a:t> </a:t>
            </a:r>
            <a:r>
              <a:rPr b="1" spc="-114" dirty="0">
                <a:latin typeface="Tahoma"/>
                <a:cs typeface="Tahoma"/>
              </a:rPr>
              <a:t>s</a:t>
            </a:r>
            <a:r>
              <a:rPr b="1" spc="-160" dirty="0">
                <a:latin typeface="Tahoma"/>
                <a:cs typeface="Tahoma"/>
              </a:rPr>
              <a:t>t</a:t>
            </a:r>
            <a:r>
              <a:rPr b="1" spc="-175" dirty="0">
                <a:latin typeface="Tahoma"/>
                <a:cs typeface="Tahoma"/>
              </a:rPr>
              <a:t>r</a:t>
            </a:r>
            <a:r>
              <a:rPr b="1" spc="-30" dirty="0">
                <a:latin typeface="Tahoma"/>
                <a:cs typeface="Tahoma"/>
              </a:rPr>
              <a:t>in</a:t>
            </a:r>
            <a:r>
              <a:rPr b="1" spc="-50" dirty="0">
                <a:latin typeface="Tahoma"/>
                <a:cs typeface="Tahoma"/>
              </a:rPr>
              <a:t>g</a:t>
            </a:r>
            <a:r>
              <a:rPr b="1" spc="-45" dirty="0">
                <a:latin typeface="Tahoma"/>
                <a:cs typeface="Tahoma"/>
              </a:rPr>
              <a:t>,</a:t>
            </a:r>
            <a:r>
              <a:rPr b="1" spc="-15" dirty="0">
                <a:latin typeface="Tahoma"/>
                <a:cs typeface="Tahoma"/>
              </a:rPr>
              <a:t> </a:t>
            </a:r>
            <a:r>
              <a:rPr b="1" spc="-50" dirty="0">
                <a:latin typeface="Tahoma"/>
                <a:cs typeface="Tahoma"/>
              </a:rPr>
              <a:t>the</a:t>
            </a:r>
            <a:r>
              <a:rPr b="1" spc="-20" dirty="0">
                <a:latin typeface="Tahoma"/>
                <a:cs typeface="Tahoma"/>
              </a:rPr>
              <a:t> </a:t>
            </a:r>
            <a:r>
              <a:rPr b="1" spc="-165" dirty="0">
                <a:latin typeface="Tahoma"/>
                <a:cs typeface="Tahoma"/>
              </a:rPr>
              <a:t>r</a:t>
            </a:r>
            <a:r>
              <a:rPr b="1" spc="-25" dirty="0">
                <a:latin typeface="Tahoma"/>
                <a:cs typeface="Tahoma"/>
              </a:rPr>
              <a:t>es</a:t>
            </a:r>
            <a:r>
              <a:rPr b="1" spc="-95" dirty="0">
                <a:latin typeface="Tahoma"/>
                <a:cs typeface="Tahoma"/>
              </a:rPr>
              <a:t>ult  </a:t>
            </a:r>
            <a:r>
              <a:rPr b="1" spc="-125" dirty="0">
                <a:latin typeface="Tahoma"/>
                <a:cs typeface="Tahoma"/>
              </a:rPr>
              <a:t>w</a:t>
            </a:r>
            <a:r>
              <a:rPr b="1" spc="-90" dirty="0">
                <a:latin typeface="Tahoma"/>
                <a:cs typeface="Tahoma"/>
              </a:rPr>
              <a:t>ill</a:t>
            </a:r>
            <a:r>
              <a:rPr b="1" spc="-30" dirty="0">
                <a:latin typeface="Tahoma"/>
                <a:cs typeface="Tahoma"/>
              </a:rPr>
              <a:t> </a:t>
            </a:r>
            <a:r>
              <a:rPr b="1" spc="50" dirty="0">
                <a:latin typeface="Tahoma"/>
                <a:cs typeface="Tahoma"/>
              </a:rPr>
              <a:t>be</a:t>
            </a:r>
            <a:r>
              <a:rPr b="1" spc="-20" dirty="0">
                <a:latin typeface="Tahoma"/>
                <a:cs typeface="Tahoma"/>
              </a:rPr>
              <a:t> </a:t>
            </a:r>
            <a:r>
              <a:rPr b="1" spc="85" dirty="0">
                <a:latin typeface="Tahoma"/>
                <a:cs typeface="Tahoma"/>
              </a:rPr>
              <a:t>a</a:t>
            </a:r>
            <a:r>
              <a:rPr b="1" spc="-30" dirty="0">
                <a:latin typeface="Tahoma"/>
                <a:cs typeface="Tahoma"/>
              </a:rPr>
              <a:t> </a:t>
            </a:r>
            <a:r>
              <a:rPr b="1" spc="-114" dirty="0">
                <a:latin typeface="Tahoma"/>
                <a:cs typeface="Tahoma"/>
              </a:rPr>
              <a:t>s</a:t>
            </a:r>
            <a:r>
              <a:rPr b="1" spc="-160" dirty="0">
                <a:latin typeface="Tahoma"/>
                <a:cs typeface="Tahoma"/>
              </a:rPr>
              <a:t>t</a:t>
            </a:r>
            <a:r>
              <a:rPr b="1" spc="-175" dirty="0">
                <a:latin typeface="Tahoma"/>
                <a:cs typeface="Tahoma"/>
              </a:rPr>
              <a:t>r</a:t>
            </a:r>
            <a:r>
              <a:rPr b="1" spc="-30" dirty="0">
                <a:latin typeface="Tahoma"/>
                <a:cs typeface="Tahoma"/>
              </a:rPr>
              <a:t>in</a:t>
            </a:r>
            <a:r>
              <a:rPr b="1" spc="-50" dirty="0">
                <a:latin typeface="Tahoma"/>
                <a:cs typeface="Tahoma"/>
              </a:rPr>
              <a:t>g</a:t>
            </a:r>
            <a:r>
              <a:rPr b="1" spc="-155" dirty="0">
                <a:latin typeface="Tahoma"/>
                <a:cs typeface="Tahoma"/>
              </a:rPr>
              <a:t>.&lt;/p&gt;</a:t>
            </a:r>
            <a:endParaRPr dirty="0">
              <a:latin typeface="Tahoma"/>
              <a:cs typeface="Tahoma"/>
            </a:endParaRPr>
          </a:p>
          <a:p>
            <a:pPr marL="12700">
              <a:lnSpc>
                <a:spcPct val="100000"/>
              </a:lnSpc>
            </a:pPr>
            <a:r>
              <a:rPr b="1" spc="-100" dirty="0">
                <a:latin typeface="Tahoma"/>
                <a:cs typeface="Tahoma"/>
              </a:rPr>
              <a:t>&lt;/body&gt;</a:t>
            </a:r>
            <a:endParaRPr dirty="0">
              <a:latin typeface="Tahoma"/>
              <a:cs typeface="Tahoma"/>
            </a:endParaRPr>
          </a:p>
          <a:p>
            <a:pPr marL="12700">
              <a:lnSpc>
                <a:spcPct val="100000"/>
              </a:lnSpc>
            </a:pPr>
            <a:r>
              <a:rPr b="1" spc="-160" dirty="0">
                <a:latin typeface="Tahoma"/>
                <a:cs typeface="Tahoma"/>
              </a:rPr>
              <a:t>&lt;/html&gt;</a:t>
            </a:r>
            <a:endParaRPr dirty="0">
              <a:latin typeface="Tahoma"/>
              <a:cs typeface="Tahoma"/>
            </a:endParaRPr>
          </a:p>
        </p:txBody>
      </p:sp>
      <p:pic>
        <p:nvPicPr>
          <p:cNvPr id="6" name="object 5"/>
          <p:cNvPicPr/>
          <p:nvPr/>
        </p:nvPicPr>
        <p:blipFill>
          <a:blip r:embed="rId2" cstate="print"/>
          <a:stretch>
            <a:fillRect/>
          </a:stretch>
        </p:blipFill>
        <p:spPr>
          <a:xfrm>
            <a:off x="5814646" y="2290274"/>
            <a:ext cx="5087816" cy="1769110"/>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6776" y="4482465"/>
            <a:ext cx="5540991" cy="1839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2939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09600" y="228600"/>
            <a:ext cx="10972800" cy="914400"/>
          </a:xfrm>
        </p:spPr>
        <p:txBody>
          <a:bodyPr/>
          <a:lstStyle/>
          <a:p>
            <a:pPr eaLnBrk="1" hangingPunct="1"/>
            <a:r>
              <a:rPr lang="en-US" altLang="en-US"/>
              <a:t>Popup boxes – Prompt</a:t>
            </a:r>
          </a:p>
        </p:txBody>
      </p:sp>
      <p:sp>
        <p:nvSpPr>
          <p:cNvPr id="22531" name="Content Placeholder 2"/>
          <p:cNvSpPr>
            <a:spLocks noGrp="1"/>
          </p:cNvSpPr>
          <p:nvPr>
            <p:ph idx="4294967295"/>
          </p:nvPr>
        </p:nvSpPr>
        <p:spPr>
          <a:xfrm>
            <a:off x="609600" y="1143000"/>
            <a:ext cx="10972800" cy="5181600"/>
          </a:xfrm>
          <a:prstGeom prst="rect">
            <a:avLst/>
          </a:prstGeom>
        </p:spPr>
        <p:txBody>
          <a:bodyPr/>
          <a:lstStyle/>
          <a:p>
            <a:pPr eaLnBrk="1" hangingPunct="1"/>
            <a:r>
              <a:rPr lang="tr-TR" altLang="en-US"/>
              <a:t>A prompt box is often used if you want the user to input a value before entering a page.</a:t>
            </a:r>
          </a:p>
          <a:p>
            <a:pPr eaLnBrk="1" hangingPunct="1"/>
            <a:r>
              <a:rPr lang="en-US" altLang="en-US"/>
              <a:t>T</a:t>
            </a:r>
            <a:r>
              <a:rPr lang="tr-TR" altLang="en-US"/>
              <a:t>he user will have to click either "OK" or "Cancel“  after entering an input value. </a:t>
            </a:r>
          </a:p>
          <a:p>
            <a:pPr eaLnBrk="1" hangingPunct="1"/>
            <a:r>
              <a:rPr lang="tr-TR" altLang="en-US"/>
              <a:t> "OK“</a:t>
            </a:r>
            <a:r>
              <a:rPr lang="en-US" altLang="en-US"/>
              <a:t> - </a:t>
            </a:r>
            <a:r>
              <a:rPr lang="tr-TR" altLang="en-US"/>
              <a:t>returns the input value. </a:t>
            </a:r>
            <a:endParaRPr lang="en-US" altLang="en-US"/>
          </a:p>
          <a:p>
            <a:pPr eaLnBrk="1" hangingPunct="1"/>
            <a:r>
              <a:rPr lang="tr-TR" altLang="en-US"/>
              <a:t> "Cancel“</a:t>
            </a:r>
            <a:r>
              <a:rPr lang="en-US" altLang="en-US"/>
              <a:t> - </a:t>
            </a:r>
            <a:r>
              <a:rPr lang="tr-TR" altLang="en-US"/>
              <a:t>returns null.</a:t>
            </a:r>
          </a:p>
          <a:p>
            <a:pPr eaLnBrk="1" hangingPunct="1"/>
            <a:endParaRPr lang="en-US" altLang="en-US"/>
          </a:p>
        </p:txBody>
      </p:sp>
      <p:sp>
        <p:nvSpPr>
          <p:cNvPr id="22532" name="Text Box 4"/>
          <p:cNvSpPr txBox="1">
            <a:spLocks noChangeArrowheads="1"/>
          </p:cNvSpPr>
          <p:nvPr/>
        </p:nvSpPr>
        <p:spPr bwMode="auto">
          <a:xfrm>
            <a:off x="476739" y="3622432"/>
            <a:ext cx="3708399" cy="14779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 typeface="Arial" panose="020B0604020202020204" pitchFamily="34" charset="0"/>
              <a:buNone/>
            </a:pPr>
            <a:r>
              <a:rPr lang="tr-TR" altLang="en-US" sz="1800"/>
              <a:t>&lt;script&gt;</a:t>
            </a:r>
          </a:p>
          <a:p>
            <a:pPr eaLnBrk="1" hangingPunct="1">
              <a:spcBef>
                <a:spcPct val="0"/>
              </a:spcBef>
              <a:buClrTx/>
              <a:buSzTx/>
              <a:buFont typeface="Arial" panose="020B0604020202020204" pitchFamily="34" charset="0"/>
              <a:buNone/>
            </a:pPr>
            <a:r>
              <a:rPr lang="tr-TR" altLang="en-US" sz="1800"/>
              <a:t>x=prompt (“</a:t>
            </a:r>
            <a:r>
              <a:rPr lang="en-US" altLang="en-US" sz="1800"/>
              <a:t>Enter ur name</a:t>
            </a:r>
            <a:r>
              <a:rPr lang="tr-TR" altLang="en-US" sz="1800"/>
              <a:t>”, “ ”)</a:t>
            </a:r>
          </a:p>
          <a:p>
            <a:pPr eaLnBrk="1" hangingPunct="1">
              <a:spcBef>
                <a:spcPct val="0"/>
              </a:spcBef>
              <a:buClrTx/>
              <a:buSzTx/>
              <a:buFont typeface="Arial" panose="020B0604020202020204" pitchFamily="34" charset="0"/>
              <a:buNone/>
            </a:pPr>
            <a:r>
              <a:rPr lang="en-IN" altLang="en-US" sz="1800"/>
              <a:t>alert</a:t>
            </a:r>
            <a:r>
              <a:rPr lang="tr-TR" altLang="en-US" sz="1800"/>
              <a:t>(“</a:t>
            </a:r>
            <a:r>
              <a:rPr lang="en-US" altLang="en-US" sz="1800"/>
              <a:t>Good Morning  “</a:t>
            </a:r>
            <a:r>
              <a:rPr lang="tr-TR" altLang="en-US" sz="1800"/>
              <a:t>+x)</a:t>
            </a:r>
          </a:p>
          <a:p>
            <a:pPr eaLnBrk="1" hangingPunct="1">
              <a:spcBef>
                <a:spcPct val="0"/>
              </a:spcBef>
              <a:buClrTx/>
              <a:buSzTx/>
              <a:buFont typeface="Arial" panose="020B0604020202020204" pitchFamily="34" charset="0"/>
              <a:buNone/>
            </a:pPr>
            <a:r>
              <a:rPr lang="tr-TR" altLang="en-US" sz="1800"/>
              <a:t>&lt;/script&gt;</a:t>
            </a:r>
          </a:p>
          <a:p>
            <a:pPr eaLnBrk="1" hangingPunct="1">
              <a:spcBef>
                <a:spcPct val="0"/>
              </a:spcBef>
              <a:buClrTx/>
              <a:buSzTx/>
              <a:buFontTx/>
              <a:buNone/>
            </a:pPr>
            <a:endParaRPr lang="en-US" altLang="zh-CN" sz="1800">
              <a:latin typeface="Courier New" panose="02070309020205020404" pitchFamily="49" charset="0"/>
            </a:endParaRPr>
          </a:p>
        </p:txBody>
      </p:sp>
      <p:sp>
        <p:nvSpPr>
          <p:cNvPr id="5" name="object 3"/>
          <p:cNvSpPr txBox="1"/>
          <p:nvPr/>
        </p:nvSpPr>
        <p:spPr>
          <a:xfrm>
            <a:off x="4876800" y="2507291"/>
            <a:ext cx="5883080" cy="1988365"/>
          </a:xfrm>
          <a:prstGeom prst="rect">
            <a:avLst/>
          </a:prstGeom>
        </p:spPr>
        <p:txBody>
          <a:bodyPr vert="horz" wrap="square" lIns="0" tIns="13335" rIns="0" bIns="0" rtlCol="0">
            <a:spAutoFit/>
          </a:bodyPr>
          <a:lstStyle/>
          <a:p>
            <a:pPr marL="12700">
              <a:lnSpc>
                <a:spcPct val="100000"/>
              </a:lnSpc>
              <a:spcBef>
                <a:spcPts val="994"/>
              </a:spcBef>
            </a:pPr>
            <a:r>
              <a:rPr sz="2000" spc="-65" dirty="0" smtClean="0">
                <a:solidFill>
                  <a:srgbClr val="A42F0F"/>
                </a:solidFill>
                <a:latin typeface="Microsoft Sans Serif"/>
                <a:cs typeface="Microsoft Sans Serif"/>
              </a:rPr>
              <a:t>🠶</a:t>
            </a:r>
            <a:r>
              <a:rPr sz="2000" spc="375" dirty="0" smtClean="0">
                <a:solidFill>
                  <a:srgbClr val="A42F0F"/>
                </a:solidFill>
                <a:latin typeface="Microsoft Sans Serif"/>
                <a:cs typeface="Microsoft Sans Serif"/>
              </a:rPr>
              <a:t> </a:t>
            </a:r>
            <a:r>
              <a:rPr sz="2000" spc="-85" dirty="0">
                <a:solidFill>
                  <a:srgbClr val="404040"/>
                </a:solidFill>
                <a:latin typeface="Tahoma"/>
                <a:cs typeface="Tahoma"/>
              </a:rPr>
              <a:t>When</a:t>
            </a:r>
            <a:r>
              <a:rPr sz="2000" spc="114" dirty="0">
                <a:solidFill>
                  <a:srgbClr val="404040"/>
                </a:solidFill>
                <a:latin typeface="Tahoma"/>
                <a:cs typeface="Tahoma"/>
              </a:rPr>
              <a:t> </a:t>
            </a:r>
            <a:r>
              <a:rPr sz="2000" spc="125" dirty="0">
                <a:solidFill>
                  <a:srgbClr val="404040"/>
                </a:solidFill>
                <a:latin typeface="Tahoma"/>
                <a:cs typeface="Tahoma"/>
              </a:rPr>
              <a:t>a</a:t>
            </a:r>
            <a:r>
              <a:rPr sz="2000" spc="120" dirty="0">
                <a:solidFill>
                  <a:srgbClr val="404040"/>
                </a:solidFill>
                <a:latin typeface="Tahoma"/>
                <a:cs typeface="Tahoma"/>
              </a:rPr>
              <a:t> </a:t>
            </a:r>
            <a:r>
              <a:rPr sz="2000" spc="-60" dirty="0">
                <a:solidFill>
                  <a:srgbClr val="404040"/>
                </a:solidFill>
                <a:latin typeface="Tahoma"/>
                <a:cs typeface="Tahoma"/>
              </a:rPr>
              <a:t>prompt</a:t>
            </a:r>
            <a:r>
              <a:rPr sz="2000" spc="120" dirty="0">
                <a:solidFill>
                  <a:srgbClr val="404040"/>
                </a:solidFill>
                <a:latin typeface="Tahoma"/>
                <a:cs typeface="Tahoma"/>
              </a:rPr>
              <a:t> </a:t>
            </a:r>
            <a:r>
              <a:rPr sz="2000" spc="5" dirty="0">
                <a:solidFill>
                  <a:srgbClr val="404040"/>
                </a:solidFill>
                <a:latin typeface="Tahoma"/>
                <a:cs typeface="Tahoma"/>
              </a:rPr>
              <a:t>box</a:t>
            </a:r>
            <a:r>
              <a:rPr sz="2000" spc="120" dirty="0">
                <a:solidFill>
                  <a:srgbClr val="404040"/>
                </a:solidFill>
                <a:latin typeface="Tahoma"/>
                <a:cs typeface="Tahoma"/>
              </a:rPr>
              <a:t> </a:t>
            </a:r>
            <a:r>
              <a:rPr sz="2000" dirty="0">
                <a:solidFill>
                  <a:srgbClr val="404040"/>
                </a:solidFill>
                <a:latin typeface="Tahoma"/>
                <a:cs typeface="Tahoma"/>
              </a:rPr>
              <a:t>pops</a:t>
            </a:r>
            <a:r>
              <a:rPr sz="2000" spc="114" dirty="0">
                <a:solidFill>
                  <a:srgbClr val="404040"/>
                </a:solidFill>
                <a:latin typeface="Tahoma"/>
                <a:cs typeface="Tahoma"/>
              </a:rPr>
              <a:t> </a:t>
            </a:r>
            <a:r>
              <a:rPr sz="2000" spc="-30" dirty="0">
                <a:solidFill>
                  <a:srgbClr val="404040"/>
                </a:solidFill>
                <a:latin typeface="Tahoma"/>
                <a:cs typeface="Tahoma"/>
              </a:rPr>
              <a:t>up,</a:t>
            </a:r>
            <a:r>
              <a:rPr sz="2000" spc="125" dirty="0">
                <a:solidFill>
                  <a:srgbClr val="404040"/>
                </a:solidFill>
                <a:latin typeface="Tahoma"/>
                <a:cs typeface="Tahoma"/>
              </a:rPr>
              <a:t> </a:t>
            </a:r>
            <a:r>
              <a:rPr sz="2000" spc="-70" dirty="0">
                <a:solidFill>
                  <a:srgbClr val="404040"/>
                </a:solidFill>
                <a:latin typeface="Tahoma"/>
                <a:cs typeface="Tahoma"/>
              </a:rPr>
              <a:t>the</a:t>
            </a:r>
            <a:r>
              <a:rPr sz="2000" spc="114" dirty="0">
                <a:solidFill>
                  <a:srgbClr val="404040"/>
                </a:solidFill>
                <a:latin typeface="Tahoma"/>
                <a:cs typeface="Tahoma"/>
              </a:rPr>
              <a:t> </a:t>
            </a:r>
            <a:r>
              <a:rPr sz="2000" spc="-95" dirty="0">
                <a:solidFill>
                  <a:srgbClr val="404040"/>
                </a:solidFill>
                <a:latin typeface="Tahoma"/>
                <a:cs typeface="Tahoma"/>
              </a:rPr>
              <a:t>user</a:t>
            </a:r>
            <a:r>
              <a:rPr sz="2000" spc="114" dirty="0">
                <a:solidFill>
                  <a:srgbClr val="404040"/>
                </a:solidFill>
                <a:latin typeface="Tahoma"/>
                <a:cs typeface="Tahoma"/>
              </a:rPr>
              <a:t> </a:t>
            </a:r>
            <a:r>
              <a:rPr sz="2000" spc="-145" dirty="0">
                <a:solidFill>
                  <a:srgbClr val="404040"/>
                </a:solidFill>
                <a:latin typeface="Tahoma"/>
                <a:cs typeface="Tahoma"/>
              </a:rPr>
              <a:t>will</a:t>
            </a:r>
            <a:r>
              <a:rPr sz="2000" spc="120" dirty="0">
                <a:solidFill>
                  <a:srgbClr val="404040"/>
                </a:solidFill>
                <a:latin typeface="Tahoma"/>
                <a:cs typeface="Tahoma"/>
              </a:rPr>
              <a:t> </a:t>
            </a:r>
            <a:r>
              <a:rPr sz="2000" spc="20" dirty="0">
                <a:solidFill>
                  <a:srgbClr val="404040"/>
                </a:solidFill>
                <a:latin typeface="Tahoma"/>
                <a:cs typeface="Tahoma"/>
              </a:rPr>
              <a:t>have</a:t>
            </a:r>
            <a:r>
              <a:rPr sz="2000" spc="114" dirty="0">
                <a:solidFill>
                  <a:srgbClr val="404040"/>
                </a:solidFill>
                <a:latin typeface="Tahoma"/>
                <a:cs typeface="Tahoma"/>
              </a:rPr>
              <a:t> </a:t>
            </a:r>
            <a:r>
              <a:rPr sz="2000" spc="-95" dirty="0">
                <a:solidFill>
                  <a:srgbClr val="404040"/>
                </a:solidFill>
                <a:latin typeface="Tahoma"/>
                <a:cs typeface="Tahoma"/>
              </a:rPr>
              <a:t>to</a:t>
            </a:r>
            <a:r>
              <a:rPr sz="2000" spc="120" dirty="0">
                <a:solidFill>
                  <a:srgbClr val="404040"/>
                </a:solidFill>
                <a:latin typeface="Tahoma"/>
                <a:cs typeface="Tahoma"/>
              </a:rPr>
              <a:t> </a:t>
            </a:r>
            <a:r>
              <a:rPr sz="2000" spc="25" dirty="0">
                <a:solidFill>
                  <a:srgbClr val="404040"/>
                </a:solidFill>
                <a:latin typeface="Tahoma"/>
                <a:cs typeface="Tahoma"/>
              </a:rPr>
              <a:t>click</a:t>
            </a:r>
            <a:r>
              <a:rPr sz="2000" spc="114" dirty="0">
                <a:solidFill>
                  <a:srgbClr val="404040"/>
                </a:solidFill>
                <a:latin typeface="Tahoma"/>
                <a:cs typeface="Tahoma"/>
              </a:rPr>
              <a:t> </a:t>
            </a:r>
            <a:r>
              <a:rPr sz="2000" spc="-85" dirty="0">
                <a:solidFill>
                  <a:srgbClr val="404040"/>
                </a:solidFill>
                <a:latin typeface="Tahoma"/>
                <a:cs typeface="Tahoma"/>
              </a:rPr>
              <a:t>either</a:t>
            </a:r>
            <a:r>
              <a:rPr sz="2000" spc="114" dirty="0">
                <a:solidFill>
                  <a:srgbClr val="404040"/>
                </a:solidFill>
                <a:latin typeface="Tahoma"/>
                <a:cs typeface="Tahoma"/>
              </a:rPr>
              <a:t> </a:t>
            </a:r>
            <a:r>
              <a:rPr sz="2000" spc="-135" dirty="0">
                <a:solidFill>
                  <a:srgbClr val="404040"/>
                </a:solidFill>
                <a:latin typeface="Tahoma"/>
                <a:cs typeface="Tahoma"/>
              </a:rPr>
              <a:t>"</a:t>
            </a:r>
            <a:r>
              <a:rPr sz="2000" spc="-135" dirty="0" smtClean="0">
                <a:solidFill>
                  <a:srgbClr val="404040"/>
                </a:solidFill>
                <a:latin typeface="Tahoma"/>
                <a:cs typeface="Tahoma"/>
              </a:rPr>
              <a:t>OK"</a:t>
            </a:r>
            <a:r>
              <a:rPr lang="en-US" sz="2000" spc="-135" dirty="0" smtClean="0">
                <a:solidFill>
                  <a:srgbClr val="404040"/>
                </a:solidFill>
                <a:latin typeface="Tahoma"/>
                <a:cs typeface="Tahoma"/>
              </a:rPr>
              <a:t> </a:t>
            </a:r>
            <a:r>
              <a:rPr sz="2000" spc="-90" dirty="0" smtClean="0">
                <a:solidFill>
                  <a:srgbClr val="404040"/>
                </a:solidFill>
                <a:latin typeface="Tahoma"/>
                <a:cs typeface="Tahoma"/>
              </a:rPr>
              <a:t>or</a:t>
            </a:r>
            <a:r>
              <a:rPr sz="2000" spc="-45" dirty="0" smtClean="0">
                <a:solidFill>
                  <a:srgbClr val="404040"/>
                </a:solidFill>
                <a:latin typeface="Tahoma"/>
                <a:cs typeface="Tahoma"/>
              </a:rPr>
              <a:t> </a:t>
            </a:r>
            <a:r>
              <a:rPr sz="2000" spc="-10" dirty="0">
                <a:solidFill>
                  <a:srgbClr val="404040"/>
                </a:solidFill>
                <a:latin typeface="Tahoma"/>
                <a:cs typeface="Tahoma"/>
              </a:rPr>
              <a:t>"Cancel"</a:t>
            </a:r>
            <a:r>
              <a:rPr sz="2000" spc="-20" dirty="0">
                <a:solidFill>
                  <a:srgbClr val="404040"/>
                </a:solidFill>
                <a:latin typeface="Tahoma"/>
                <a:cs typeface="Tahoma"/>
              </a:rPr>
              <a:t> </a:t>
            </a:r>
            <a:r>
              <a:rPr sz="2000" spc="-95" dirty="0">
                <a:solidFill>
                  <a:srgbClr val="404040"/>
                </a:solidFill>
                <a:latin typeface="Tahoma"/>
                <a:cs typeface="Tahoma"/>
              </a:rPr>
              <a:t>to</a:t>
            </a:r>
            <a:r>
              <a:rPr sz="2000" spc="-35" dirty="0">
                <a:solidFill>
                  <a:srgbClr val="404040"/>
                </a:solidFill>
                <a:latin typeface="Tahoma"/>
                <a:cs typeface="Tahoma"/>
              </a:rPr>
              <a:t> </a:t>
            </a:r>
            <a:r>
              <a:rPr sz="2000" spc="45" dirty="0">
                <a:solidFill>
                  <a:srgbClr val="404040"/>
                </a:solidFill>
                <a:latin typeface="Tahoma"/>
                <a:cs typeface="Tahoma"/>
              </a:rPr>
              <a:t>proceed</a:t>
            </a:r>
            <a:r>
              <a:rPr sz="2000" spc="-45" dirty="0">
                <a:solidFill>
                  <a:srgbClr val="404040"/>
                </a:solidFill>
                <a:latin typeface="Tahoma"/>
                <a:cs typeface="Tahoma"/>
              </a:rPr>
              <a:t> </a:t>
            </a:r>
            <a:r>
              <a:rPr sz="2000" spc="-95" dirty="0">
                <a:solidFill>
                  <a:srgbClr val="404040"/>
                </a:solidFill>
                <a:latin typeface="Tahoma"/>
                <a:cs typeface="Tahoma"/>
              </a:rPr>
              <a:t>after</a:t>
            </a:r>
            <a:r>
              <a:rPr sz="2000" spc="-35" dirty="0">
                <a:solidFill>
                  <a:srgbClr val="404040"/>
                </a:solidFill>
                <a:latin typeface="Tahoma"/>
                <a:cs typeface="Tahoma"/>
              </a:rPr>
              <a:t> </a:t>
            </a:r>
            <a:r>
              <a:rPr sz="2000" spc="-65" dirty="0">
                <a:solidFill>
                  <a:srgbClr val="404040"/>
                </a:solidFill>
                <a:latin typeface="Tahoma"/>
                <a:cs typeface="Tahoma"/>
              </a:rPr>
              <a:t>entering</a:t>
            </a:r>
            <a:r>
              <a:rPr sz="2000" spc="-40" dirty="0">
                <a:solidFill>
                  <a:srgbClr val="404040"/>
                </a:solidFill>
                <a:latin typeface="Tahoma"/>
                <a:cs typeface="Tahoma"/>
              </a:rPr>
              <a:t> </a:t>
            </a:r>
            <a:r>
              <a:rPr sz="2000" spc="20" dirty="0">
                <a:solidFill>
                  <a:srgbClr val="404040"/>
                </a:solidFill>
                <a:latin typeface="Tahoma"/>
                <a:cs typeface="Tahoma"/>
              </a:rPr>
              <a:t>an</a:t>
            </a:r>
            <a:r>
              <a:rPr sz="2000" spc="-25" dirty="0">
                <a:solidFill>
                  <a:srgbClr val="404040"/>
                </a:solidFill>
                <a:latin typeface="Tahoma"/>
                <a:cs typeface="Tahoma"/>
              </a:rPr>
              <a:t> </a:t>
            </a:r>
            <a:r>
              <a:rPr sz="2000" spc="-95" dirty="0">
                <a:solidFill>
                  <a:srgbClr val="404040"/>
                </a:solidFill>
                <a:latin typeface="Tahoma"/>
                <a:cs typeface="Tahoma"/>
              </a:rPr>
              <a:t>input</a:t>
            </a:r>
            <a:r>
              <a:rPr sz="2000" spc="-30" dirty="0">
                <a:solidFill>
                  <a:srgbClr val="404040"/>
                </a:solidFill>
                <a:latin typeface="Tahoma"/>
                <a:cs typeface="Tahoma"/>
              </a:rPr>
              <a:t> </a:t>
            </a:r>
            <a:r>
              <a:rPr sz="2000" spc="-20" dirty="0">
                <a:solidFill>
                  <a:srgbClr val="404040"/>
                </a:solidFill>
                <a:latin typeface="Tahoma"/>
                <a:cs typeface="Tahoma"/>
              </a:rPr>
              <a:t>value.</a:t>
            </a:r>
            <a:endParaRPr sz="2000" dirty="0">
              <a:latin typeface="Tahoma"/>
              <a:cs typeface="Tahoma"/>
            </a:endParaRPr>
          </a:p>
          <a:p>
            <a:pPr marL="355600" marR="5080" indent="-342900">
              <a:lnSpc>
                <a:spcPct val="100000"/>
              </a:lnSpc>
              <a:spcBef>
                <a:spcPts val="994"/>
              </a:spcBef>
            </a:pPr>
            <a:r>
              <a:rPr sz="2000" spc="-65" dirty="0">
                <a:solidFill>
                  <a:srgbClr val="A42F0F"/>
                </a:solidFill>
                <a:latin typeface="Microsoft Sans Serif"/>
                <a:cs typeface="Microsoft Sans Serif"/>
              </a:rPr>
              <a:t>🠶</a:t>
            </a:r>
            <a:r>
              <a:rPr sz="2000" spc="-60" dirty="0">
                <a:solidFill>
                  <a:srgbClr val="A42F0F"/>
                </a:solidFill>
                <a:latin typeface="Microsoft Sans Serif"/>
                <a:cs typeface="Microsoft Sans Serif"/>
              </a:rPr>
              <a:t> </a:t>
            </a:r>
            <a:r>
              <a:rPr sz="2000" spc="-305" dirty="0">
                <a:solidFill>
                  <a:srgbClr val="404040"/>
                </a:solidFill>
                <a:latin typeface="Tahoma"/>
                <a:cs typeface="Tahoma"/>
              </a:rPr>
              <a:t>If</a:t>
            </a:r>
            <a:r>
              <a:rPr sz="2000" spc="-300" dirty="0">
                <a:solidFill>
                  <a:srgbClr val="404040"/>
                </a:solidFill>
                <a:latin typeface="Tahoma"/>
                <a:cs typeface="Tahoma"/>
              </a:rPr>
              <a:t> </a:t>
            </a:r>
            <a:r>
              <a:rPr sz="2000" spc="-80" dirty="0">
                <a:solidFill>
                  <a:srgbClr val="404040"/>
                </a:solidFill>
                <a:latin typeface="Tahoma"/>
                <a:cs typeface="Tahoma"/>
              </a:rPr>
              <a:t>the</a:t>
            </a:r>
            <a:r>
              <a:rPr sz="2000" spc="-75" dirty="0">
                <a:solidFill>
                  <a:srgbClr val="404040"/>
                </a:solidFill>
                <a:latin typeface="Tahoma"/>
                <a:cs typeface="Tahoma"/>
              </a:rPr>
              <a:t> </a:t>
            </a:r>
            <a:r>
              <a:rPr sz="2000" spc="-100" dirty="0">
                <a:solidFill>
                  <a:srgbClr val="404040"/>
                </a:solidFill>
                <a:latin typeface="Tahoma"/>
                <a:cs typeface="Tahoma"/>
              </a:rPr>
              <a:t>user</a:t>
            </a:r>
            <a:r>
              <a:rPr sz="2000" spc="-95" dirty="0">
                <a:solidFill>
                  <a:srgbClr val="404040"/>
                </a:solidFill>
                <a:latin typeface="Tahoma"/>
                <a:cs typeface="Tahoma"/>
              </a:rPr>
              <a:t> </a:t>
            </a:r>
            <a:r>
              <a:rPr sz="2000" spc="-5" dirty="0">
                <a:solidFill>
                  <a:srgbClr val="404040"/>
                </a:solidFill>
                <a:latin typeface="Tahoma"/>
                <a:cs typeface="Tahoma"/>
              </a:rPr>
              <a:t>clicks</a:t>
            </a:r>
            <a:r>
              <a:rPr sz="2000" dirty="0">
                <a:solidFill>
                  <a:srgbClr val="404040"/>
                </a:solidFill>
                <a:latin typeface="Tahoma"/>
                <a:cs typeface="Tahoma"/>
              </a:rPr>
              <a:t> </a:t>
            </a:r>
            <a:r>
              <a:rPr sz="2000" spc="-140" dirty="0">
                <a:solidFill>
                  <a:srgbClr val="404040"/>
                </a:solidFill>
                <a:latin typeface="Tahoma"/>
                <a:cs typeface="Tahoma"/>
              </a:rPr>
              <a:t>"OK"</a:t>
            </a:r>
            <a:r>
              <a:rPr sz="2000" spc="-135" dirty="0">
                <a:solidFill>
                  <a:srgbClr val="404040"/>
                </a:solidFill>
                <a:latin typeface="Tahoma"/>
                <a:cs typeface="Tahoma"/>
              </a:rPr>
              <a:t> </a:t>
            </a:r>
            <a:r>
              <a:rPr sz="2000" spc="-75" dirty="0">
                <a:solidFill>
                  <a:srgbClr val="404040"/>
                </a:solidFill>
                <a:latin typeface="Tahoma"/>
                <a:cs typeface="Tahoma"/>
              </a:rPr>
              <a:t>the</a:t>
            </a:r>
            <a:r>
              <a:rPr sz="2000" spc="-70" dirty="0">
                <a:solidFill>
                  <a:srgbClr val="404040"/>
                </a:solidFill>
                <a:latin typeface="Tahoma"/>
                <a:cs typeface="Tahoma"/>
              </a:rPr>
              <a:t> </a:t>
            </a:r>
            <a:r>
              <a:rPr sz="2000" dirty="0">
                <a:solidFill>
                  <a:srgbClr val="404040"/>
                </a:solidFill>
                <a:latin typeface="Tahoma"/>
                <a:cs typeface="Tahoma"/>
              </a:rPr>
              <a:t>box</a:t>
            </a:r>
            <a:r>
              <a:rPr sz="2000" spc="585" dirty="0">
                <a:solidFill>
                  <a:srgbClr val="404040"/>
                </a:solidFill>
                <a:latin typeface="Tahoma"/>
                <a:cs typeface="Tahoma"/>
              </a:rPr>
              <a:t> </a:t>
            </a:r>
            <a:r>
              <a:rPr sz="2000" spc="-140" dirty="0">
                <a:solidFill>
                  <a:srgbClr val="404040"/>
                </a:solidFill>
                <a:latin typeface="Tahoma"/>
                <a:cs typeface="Tahoma"/>
              </a:rPr>
              <a:t>returns</a:t>
            </a:r>
            <a:r>
              <a:rPr sz="2000" spc="305" dirty="0">
                <a:solidFill>
                  <a:srgbClr val="404040"/>
                </a:solidFill>
                <a:latin typeface="Tahoma"/>
                <a:cs typeface="Tahoma"/>
              </a:rPr>
              <a:t> </a:t>
            </a:r>
            <a:r>
              <a:rPr sz="2000" spc="-75" dirty="0">
                <a:solidFill>
                  <a:srgbClr val="404040"/>
                </a:solidFill>
                <a:latin typeface="Tahoma"/>
                <a:cs typeface="Tahoma"/>
              </a:rPr>
              <a:t>the</a:t>
            </a:r>
            <a:r>
              <a:rPr sz="2000" spc="434" dirty="0">
                <a:solidFill>
                  <a:srgbClr val="404040"/>
                </a:solidFill>
                <a:latin typeface="Tahoma"/>
                <a:cs typeface="Tahoma"/>
              </a:rPr>
              <a:t> </a:t>
            </a:r>
            <a:r>
              <a:rPr sz="2000" spc="-95" dirty="0">
                <a:solidFill>
                  <a:srgbClr val="404040"/>
                </a:solidFill>
                <a:latin typeface="Tahoma"/>
                <a:cs typeface="Tahoma"/>
              </a:rPr>
              <a:t>input</a:t>
            </a:r>
            <a:r>
              <a:rPr sz="2000" spc="395" dirty="0">
                <a:solidFill>
                  <a:srgbClr val="404040"/>
                </a:solidFill>
                <a:latin typeface="Tahoma"/>
                <a:cs typeface="Tahoma"/>
              </a:rPr>
              <a:t> </a:t>
            </a:r>
            <a:r>
              <a:rPr sz="2000" spc="-20" dirty="0">
                <a:solidFill>
                  <a:srgbClr val="404040"/>
                </a:solidFill>
                <a:latin typeface="Tahoma"/>
                <a:cs typeface="Tahoma"/>
              </a:rPr>
              <a:t>value.</a:t>
            </a:r>
            <a:r>
              <a:rPr sz="2000" spc="545" dirty="0">
                <a:solidFill>
                  <a:srgbClr val="404040"/>
                </a:solidFill>
                <a:latin typeface="Tahoma"/>
                <a:cs typeface="Tahoma"/>
              </a:rPr>
              <a:t> </a:t>
            </a:r>
            <a:r>
              <a:rPr sz="2000" spc="-305" dirty="0">
                <a:solidFill>
                  <a:srgbClr val="404040"/>
                </a:solidFill>
                <a:latin typeface="Tahoma"/>
                <a:cs typeface="Tahoma"/>
              </a:rPr>
              <a:t>If</a:t>
            </a:r>
            <a:r>
              <a:rPr sz="2000" spc="-20" dirty="0">
                <a:solidFill>
                  <a:srgbClr val="404040"/>
                </a:solidFill>
                <a:latin typeface="Tahoma"/>
                <a:cs typeface="Tahoma"/>
              </a:rPr>
              <a:t> </a:t>
            </a:r>
            <a:r>
              <a:rPr sz="2000" spc="-75" dirty="0">
                <a:solidFill>
                  <a:srgbClr val="404040"/>
                </a:solidFill>
                <a:latin typeface="Tahoma"/>
                <a:cs typeface="Tahoma"/>
              </a:rPr>
              <a:t>the</a:t>
            </a:r>
            <a:r>
              <a:rPr sz="2000" spc="440" dirty="0">
                <a:solidFill>
                  <a:srgbClr val="404040"/>
                </a:solidFill>
                <a:latin typeface="Tahoma"/>
                <a:cs typeface="Tahoma"/>
              </a:rPr>
              <a:t> </a:t>
            </a:r>
            <a:r>
              <a:rPr sz="2000" spc="-100" dirty="0">
                <a:solidFill>
                  <a:srgbClr val="404040"/>
                </a:solidFill>
                <a:latin typeface="Tahoma"/>
                <a:cs typeface="Tahoma"/>
              </a:rPr>
              <a:t>user </a:t>
            </a:r>
            <a:r>
              <a:rPr sz="2000" spc="-95" dirty="0">
                <a:solidFill>
                  <a:srgbClr val="404040"/>
                </a:solidFill>
                <a:latin typeface="Tahoma"/>
                <a:cs typeface="Tahoma"/>
              </a:rPr>
              <a:t> </a:t>
            </a:r>
            <a:r>
              <a:rPr sz="2000" spc="-5" dirty="0">
                <a:solidFill>
                  <a:srgbClr val="404040"/>
                </a:solidFill>
                <a:latin typeface="Tahoma"/>
                <a:cs typeface="Tahoma"/>
              </a:rPr>
              <a:t>clicks</a:t>
            </a:r>
            <a:r>
              <a:rPr sz="2000" spc="-60" dirty="0">
                <a:solidFill>
                  <a:srgbClr val="404040"/>
                </a:solidFill>
                <a:latin typeface="Tahoma"/>
                <a:cs typeface="Tahoma"/>
              </a:rPr>
              <a:t> </a:t>
            </a:r>
            <a:r>
              <a:rPr sz="2000" spc="-10" dirty="0">
                <a:solidFill>
                  <a:srgbClr val="404040"/>
                </a:solidFill>
                <a:latin typeface="Tahoma"/>
                <a:cs typeface="Tahoma"/>
              </a:rPr>
              <a:t>"Cancel"</a:t>
            </a:r>
            <a:r>
              <a:rPr sz="2000" spc="-20" dirty="0">
                <a:solidFill>
                  <a:srgbClr val="404040"/>
                </a:solidFill>
                <a:latin typeface="Tahoma"/>
                <a:cs typeface="Tahoma"/>
              </a:rPr>
              <a:t> </a:t>
            </a:r>
            <a:r>
              <a:rPr sz="2000" spc="-75" dirty="0">
                <a:solidFill>
                  <a:srgbClr val="404040"/>
                </a:solidFill>
                <a:latin typeface="Tahoma"/>
                <a:cs typeface="Tahoma"/>
              </a:rPr>
              <a:t>the</a:t>
            </a:r>
            <a:r>
              <a:rPr sz="2000" spc="-40" dirty="0">
                <a:solidFill>
                  <a:srgbClr val="404040"/>
                </a:solidFill>
                <a:latin typeface="Tahoma"/>
                <a:cs typeface="Tahoma"/>
              </a:rPr>
              <a:t> </a:t>
            </a:r>
            <a:r>
              <a:rPr sz="2000" dirty="0">
                <a:solidFill>
                  <a:srgbClr val="404040"/>
                </a:solidFill>
                <a:latin typeface="Tahoma"/>
                <a:cs typeface="Tahoma"/>
              </a:rPr>
              <a:t>box</a:t>
            </a:r>
            <a:r>
              <a:rPr sz="2000" spc="-30" dirty="0">
                <a:solidFill>
                  <a:srgbClr val="404040"/>
                </a:solidFill>
                <a:latin typeface="Tahoma"/>
                <a:cs typeface="Tahoma"/>
              </a:rPr>
              <a:t> </a:t>
            </a:r>
            <a:r>
              <a:rPr sz="2000" spc="-135" dirty="0">
                <a:solidFill>
                  <a:srgbClr val="404040"/>
                </a:solidFill>
                <a:latin typeface="Tahoma"/>
                <a:cs typeface="Tahoma"/>
              </a:rPr>
              <a:t>returns</a:t>
            </a:r>
            <a:r>
              <a:rPr sz="2000" spc="-40" dirty="0">
                <a:solidFill>
                  <a:srgbClr val="404040"/>
                </a:solidFill>
                <a:latin typeface="Tahoma"/>
                <a:cs typeface="Tahoma"/>
              </a:rPr>
              <a:t> </a:t>
            </a:r>
            <a:r>
              <a:rPr sz="2000" spc="-100" dirty="0">
                <a:solidFill>
                  <a:srgbClr val="404040"/>
                </a:solidFill>
                <a:latin typeface="Tahoma"/>
                <a:cs typeface="Tahoma"/>
              </a:rPr>
              <a:t>null.</a:t>
            </a:r>
            <a:endParaRPr sz="2000" dirty="0">
              <a:latin typeface="Tahoma"/>
              <a:cs typeface="Tahoma"/>
            </a:endParaRPr>
          </a:p>
        </p:txBody>
      </p:sp>
    </p:spTree>
    <p:extLst>
      <p:ext uri="{BB962C8B-B14F-4D97-AF65-F5344CB8AC3E}">
        <p14:creationId xmlns:p14="http://schemas.microsoft.com/office/powerpoint/2010/main" val="2844801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937328"/>
          </a:xfrm>
        </p:spPr>
        <p:txBody>
          <a:bodyPr/>
          <a:lstStyle/>
          <a:p>
            <a:r>
              <a:rPr lang="en-US" dirty="0" smtClean="0"/>
              <a:t>prompt</a:t>
            </a:r>
            <a:endParaRPr lang="en-IN"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4575" y="2682355"/>
            <a:ext cx="363855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bject 3"/>
          <p:cNvSpPr txBox="1"/>
          <p:nvPr/>
        </p:nvSpPr>
        <p:spPr>
          <a:xfrm>
            <a:off x="798527" y="2079081"/>
            <a:ext cx="7066915" cy="4172585"/>
          </a:xfrm>
          <a:prstGeom prst="rect">
            <a:avLst/>
          </a:prstGeom>
        </p:spPr>
        <p:txBody>
          <a:bodyPr vert="horz" wrap="square" lIns="0" tIns="13335" rIns="0" bIns="0" rtlCol="0">
            <a:spAutoFit/>
          </a:bodyPr>
          <a:lstStyle/>
          <a:p>
            <a:pPr marL="12700">
              <a:lnSpc>
                <a:spcPct val="100000"/>
              </a:lnSpc>
              <a:spcBef>
                <a:spcPts val="105"/>
              </a:spcBef>
            </a:pPr>
            <a:r>
              <a:rPr sz="1700" b="1" spc="-190" dirty="0">
                <a:solidFill>
                  <a:srgbClr val="404040"/>
                </a:solidFill>
                <a:latin typeface="Tahoma"/>
                <a:cs typeface="Tahoma"/>
              </a:rPr>
              <a:t>&lt;html&gt;</a:t>
            </a:r>
            <a:endParaRPr sz="1700" b="1" dirty="0">
              <a:latin typeface="Tahoma"/>
              <a:cs typeface="Tahoma"/>
            </a:endParaRPr>
          </a:p>
          <a:p>
            <a:pPr marL="12700">
              <a:lnSpc>
                <a:spcPct val="100000"/>
              </a:lnSpc>
            </a:pPr>
            <a:r>
              <a:rPr sz="1700" b="1" spc="-100" dirty="0">
                <a:solidFill>
                  <a:srgbClr val="404040"/>
                </a:solidFill>
                <a:latin typeface="Tahoma"/>
                <a:cs typeface="Tahoma"/>
              </a:rPr>
              <a:t>&lt;head&gt;</a:t>
            </a:r>
            <a:endParaRPr sz="1700" b="1" dirty="0">
              <a:latin typeface="Tahoma"/>
              <a:cs typeface="Tahoma"/>
            </a:endParaRPr>
          </a:p>
          <a:p>
            <a:pPr marL="12700">
              <a:lnSpc>
                <a:spcPct val="100000"/>
              </a:lnSpc>
            </a:pPr>
            <a:r>
              <a:rPr sz="1700" b="1" spc="-145" dirty="0">
                <a:solidFill>
                  <a:srgbClr val="404040"/>
                </a:solidFill>
                <a:latin typeface="Tahoma"/>
                <a:cs typeface="Tahoma"/>
              </a:rPr>
              <a:t>&lt;title&gt;Using</a:t>
            </a:r>
            <a:r>
              <a:rPr sz="1700" b="1" spc="-10" dirty="0">
                <a:solidFill>
                  <a:srgbClr val="404040"/>
                </a:solidFill>
                <a:latin typeface="Tahoma"/>
                <a:cs typeface="Tahoma"/>
              </a:rPr>
              <a:t> </a:t>
            </a:r>
            <a:r>
              <a:rPr sz="1700" b="1" spc="-85" dirty="0">
                <a:solidFill>
                  <a:srgbClr val="404040"/>
                </a:solidFill>
                <a:latin typeface="Tahoma"/>
                <a:cs typeface="Tahoma"/>
              </a:rPr>
              <a:t>Prompt</a:t>
            </a:r>
            <a:r>
              <a:rPr sz="1700" b="1" spc="-40" dirty="0">
                <a:solidFill>
                  <a:srgbClr val="404040"/>
                </a:solidFill>
                <a:latin typeface="Tahoma"/>
                <a:cs typeface="Tahoma"/>
              </a:rPr>
              <a:t> </a:t>
            </a:r>
            <a:r>
              <a:rPr sz="1700" b="1" spc="25" dirty="0">
                <a:solidFill>
                  <a:srgbClr val="404040"/>
                </a:solidFill>
                <a:latin typeface="Tahoma"/>
                <a:cs typeface="Tahoma"/>
              </a:rPr>
              <a:t>and</a:t>
            </a:r>
            <a:r>
              <a:rPr sz="1700" b="1" spc="-25" dirty="0">
                <a:solidFill>
                  <a:srgbClr val="404040"/>
                </a:solidFill>
                <a:latin typeface="Tahoma"/>
                <a:cs typeface="Tahoma"/>
              </a:rPr>
              <a:t> </a:t>
            </a:r>
            <a:r>
              <a:rPr sz="1700" b="1" spc="-65" dirty="0">
                <a:solidFill>
                  <a:srgbClr val="404040"/>
                </a:solidFill>
                <a:latin typeface="Tahoma"/>
                <a:cs typeface="Tahoma"/>
              </a:rPr>
              <a:t>Alert</a:t>
            </a:r>
            <a:r>
              <a:rPr sz="1700" b="1" spc="-25" dirty="0">
                <a:solidFill>
                  <a:srgbClr val="404040"/>
                </a:solidFill>
                <a:latin typeface="Tahoma"/>
                <a:cs typeface="Tahoma"/>
              </a:rPr>
              <a:t> </a:t>
            </a:r>
            <a:r>
              <a:rPr sz="1700" b="1" spc="-135" dirty="0">
                <a:solidFill>
                  <a:srgbClr val="404040"/>
                </a:solidFill>
                <a:latin typeface="Tahoma"/>
                <a:cs typeface="Tahoma"/>
              </a:rPr>
              <a:t>Boxes&lt;/title&gt;</a:t>
            </a:r>
            <a:endParaRPr sz="1700" b="1" dirty="0">
              <a:latin typeface="Tahoma"/>
              <a:cs typeface="Tahoma"/>
            </a:endParaRPr>
          </a:p>
          <a:p>
            <a:pPr marL="253365">
              <a:lnSpc>
                <a:spcPct val="100000"/>
              </a:lnSpc>
            </a:pPr>
            <a:r>
              <a:rPr sz="1700" b="1" spc="-310" dirty="0">
                <a:solidFill>
                  <a:srgbClr val="404040"/>
                </a:solidFill>
                <a:latin typeface="Tahoma"/>
                <a:cs typeface="Tahoma"/>
              </a:rPr>
              <a:t>&lt;</a:t>
            </a:r>
            <a:r>
              <a:rPr sz="1700" b="1" spc="-204" dirty="0">
                <a:solidFill>
                  <a:srgbClr val="404040"/>
                </a:solidFill>
                <a:latin typeface="Tahoma"/>
                <a:cs typeface="Tahoma"/>
              </a:rPr>
              <a:t>s</a:t>
            </a:r>
            <a:r>
              <a:rPr sz="1700" b="1" spc="-55" dirty="0">
                <a:solidFill>
                  <a:srgbClr val="404040"/>
                </a:solidFill>
                <a:latin typeface="Tahoma"/>
                <a:cs typeface="Tahoma"/>
              </a:rPr>
              <a:t>crip</a:t>
            </a:r>
            <a:r>
              <a:rPr sz="1700" b="1" spc="-45" dirty="0">
                <a:solidFill>
                  <a:srgbClr val="404040"/>
                </a:solidFill>
                <a:latin typeface="Tahoma"/>
                <a:cs typeface="Tahoma"/>
              </a:rPr>
              <a:t>t</a:t>
            </a:r>
            <a:r>
              <a:rPr sz="1700" b="1" spc="-20" dirty="0">
                <a:solidFill>
                  <a:srgbClr val="404040"/>
                </a:solidFill>
                <a:latin typeface="Tahoma"/>
                <a:cs typeface="Tahoma"/>
              </a:rPr>
              <a:t> </a:t>
            </a:r>
            <a:r>
              <a:rPr sz="1700" b="1" spc="-15" dirty="0">
                <a:solidFill>
                  <a:srgbClr val="404040"/>
                </a:solidFill>
                <a:latin typeface="Tahoma"/>
                <a:cs typeface="Tahoma"/>
              </a:rPr>
              <a:t>type</a:t>
            </a:r>
            <a:r>
              <a:rPr sz="1700" b="1" spc="-30" dirty="0">
                <a:solidFill>
                  <a:srgbClr val="404040"/>
                </a:solidFill>
                <a:latin typeface="Tahoma"/>
                <a:cs typeface="Tahoma"/>
              </a:rPr>
              <a:t> </a:t>
            </a:r>
            <a:r>
              <a:rPr sz="1700" b="1" spc="-370" dirty="0">
                <a:solidFill>
                  <a:srgbClr val="404040"/>
                </a:solidFill>
                <a:latin typeface="Tahoma"/>
                <a:cs typeface="Tahoma"/>
              </a:rPr>
              <a:t>=</a:t>
            </a:r>
            <a:r>
              <a:rPr sz="1700" b="1" spc="-25" dirty="0">
                <a:solidFill>
                  <a:srgbClr val="404040"/>
                </a:solidFill>
                <a:latin typeface="Tahoma"/>
                <a:cs typeface="Tahoma"/>
              </a:rPr>
              <a:t> </a:t>
            </a:r>
            <a:r>
              <a:rPr sz="1700" b="1" spc="-114" dirty="0">
                <a:solidFill>
                  <a:srgbClr val="404040"/>
                </a:solidFill>
                <a:latin typeface="Tahoma"/>
                <a:cs typeface="Tahoma"/>
              </a:rPr>
              <a:t>"te</a:t>
            </a:r>
            <a:r>
              <a:rPr sz="1700" b="1" spc="-75" dirty="0">
                <a:solidFill>
                  <a:srgbClr val="404040"/>
                </a:solidFill>
                <a:latin typeface="Tahoma"/>
                <a:cs typeface="Tahoma"/>
              </a:rPr>
              <a:t>x</a:t>
            </a:r>
            <a:r>
              <a:rPr sz="1700" b="1" spc="-165" dirty="0">
                <a:solidFill>
                  <a:srgbClr val="404040"/>
                </a:solidFill>
                <a:latin typeface="Tahoma"/>
                <a:cs typeface="Tahoma"/>
              </a:rPr>
              <a:t>t</a:t>
            </a:r>
            <a:r>
              <a:rPr sz="1700" b="1" spc="-220" dirty="0">
                <a:solidFill>
                  <a:srgbClr val="404040"/>
                </a:solidFill>
                <a:latin typeface="Tahoma"/>
                <a:cs typeface="Tahoma"/>
              </a:rPr>
              <a:t>/</a:t>
            </a:r>
            <a:r>
              <a:rPr sz="1700" b="1" spc="-30" dirty="0">
                <a:solidFill>
                  <a:srgbClr val="404040"/>
                </a:solidFill>
                <a:latin typeface="Tahoma"/>
                <a:cs typeface="Tahoma"/>
              </a:rPr>
              <a:t>ja</a:t>
            </a:r>
            <a:r>
              <a:rPr sz="1700" b="1" spc="-35" dirty="0">
                <a:solidFill>
                  <a:srgbClr val="404040"/>
                </a:solidFill>
                <a:latin typeface="Tahoma"/>
                <a:cs typeface="Tahoma"/>
              </a:rPr>
              <a:t>v</a:t>
            </a:r>
            <a:r>
              <a:rPr sz="1700" b="1" spc="-10" dirty="0">
                <a:solidFill>
                  <a:srgbClr val="404040"/>
                </a:solidFill>
                <a:latin typeface="Tahoma"/>
                <a:cs typeface="Tahoma"/>
              </a:rPr>
              <a:t>asc</a:t>
            </a:r>
            <a:r>
              <a:rPr sz="1700" b="1" spc="-15" dirty="0">
                <a:solidFill>
                  <a:srgbClr val="404040"/>
                </a:solidFill>
                <a:latin typeface="Tahoma"/>
                <a:cs typeface="Tahoma"/>
              </a:rPr>
              <a:t>r</a:t>
            </a:r>
            <a:r>
              <a:rPr sz="1700" b="1" spc="-85" dirty="0">
                <a:solidFill>
                  <a:srgbClr val="404040"/>
                </a:solidFill>
                <a:latin typeface="Tahoma"/>
                <a:cs typeface="Tahoma"/>
              </a:rPr>
              <a:t>ip</a:t>
            </a:r>
            <a:r>
              <a:rPr sz="1700" b="1" spc="-75" dirty="0">
                <a:solidFill>
                  <a:srgbClr val="404040"/>
                </a:solidFill>
                <a:latin typeface="Tahoma"/>
                <a:cs typeface="Tahoma"/>
              </a:rPr>
              <a:t>t</a:t>
            </a:r>
            <a:r>
              <a:rPr sz="1700" b="1" spc="-300" dirty="0">
                <a:solidFill>
                  <a:srgbClr val="404040"/>
                </a:solidFill>
                <a:latin typeface="Tahoma"/>
                <a:cs typeface="Tahoma"/>
              </a:rPr>
              <a:t>"&gt;</a:t>
            </a:r>
            <a:endParaRPr sz="1700" b="1" dirty="0">
              <a:latin typeface="Tahoma"/>
              <a:cs typeface="Tahoma"/>
            </a:endParaRPr>
          </a:p>
          <a:p>
            <a:pPr marL="987425" marR="394970" indent="-433070">
              <a:lnSpc>
                <a:spcPct val="100000"/>
              </a:lnSpc>
            </a:pPr>
            <a:r>
              <a:rPr sz="1700" b="1" spc="-30" dirty="0">
                <a:solidFill>
                  <a:srgbClr val="404040"/>
                </a:solidFill>
                <a:latin typeface="Tahoma"/>
                <a:cs typeface="Tahoma"/>
              </a:rPr>
              <a:t>v</a:t>
            </a:r>
            <a:r>
              <a:rPr sz="1700" b="1" spc="-55" dirty="0">
                <a:solidFill>
                  <a:srgbClr val="404040"/>
                </a:solidFill>
                <a:latin typeface="Tahoma"/>
                <a:cs typeface="Tahoma"/>
              </a:rPr>
              <a:t>a</a:t>
            </a:r>
            <a:r>
              <a:rPr sz="1700" b="1" spc="-40" dirty="0">
                <a:solidFill>
                  <a:srgbClr val="404040"/>
                </a:solidFill>
                <a:latin typeface="Tahoma"/>
                <a:cs typeface="Tahoma"/>
              </a:rPr>
              <a:t>r</a:t>
            </a:r>
            <a:r>
              <a:rPr sz="1700" b="1" spc="-30" dirty="0">
                <a:solidFill>
                  <a:srgbClr val="404040"/>
                </a:solidFill>
                <a:latin typeface="Tahoma"/>
                <a:cs typeface="Tahoma"/>
              </a:rPr>
              <a:t> </a:t>
            </a:r>
            <a:r>
              <a:rPr sz="1700" b="1" spc="-140" dirty="0">
                <a:solidFill>
                  <a:srgbClr val="404040"/>
                </a:solidFill>
                <a:latin typeface="Tahoma"/>
                <a:cs typeface="Tahoma"/>
              </a:rPr>
              <a:t>fir</a:t>
            </a:r>
            <a:r>
              <a:rPr sz="1700" b="1" spc="-200" dirty="0">
                <a:solidFill>
                  <a:srgbClr val="404040"/>
                </a:solidFill>
                <a:latin typeface="Tahoma"/>
                <a:cs typeface="Tahoma"/>
              </a:rPr>
              <a:t>s</a:t>
            </a:r>
            <a:r>
              <a:rPr sz="1700" b="1" spc="-60" dirty="0">
                <a:solidFill>
                  <a:srgbClr val="404040"/>
                </a:solidFill>
                <a:latin typeface="Tahoma"/>
                <a:cs typeface="Tahoma"/>
              </a:rPr>
              <a:t>tNumbe</a:t>
            </a:r>
            <a:r>
              <a:rPr sz="1700" b="1" spc="-45" dirty="0">
                <a:solidFill>
                  <a:srgbClr val="404040"/>
                </a:solidFill>
                <a:latin typeface="Tahoma"/>
                <a:cs typeface="Tahoma"/>
              </a:rPr>
              <a:t>r</a:t>
            </a:r>
            <a:r>
              <a:rPr sz="1700" b="1" spc="-55" dirty="0">
                <a:solidFill>
                  <a:srgbClr val="404040"/>
                </a:solidFill>
                <a:latin typeface="Tahoma"/>
                <a:cs typeface="Tahoma"/>
              </a:rPr>
              <a:t>,</a:t>
            </a:r>
            <a:r>
              <a:rPr sz="1700" b="1" spc="-30" dirty="0">
                <a:solidFill>
                  <a:srgbClr val="404040"/>
                </a:solidFill>
                <a:latin typeface="Tahoma"/>
                <a:cs typeface="Tahoma"/>
              </a:rPr>
              <a:t> </a:t>
            </a:r>
            <a:r>
              <a:rPr sz="1700" b="1" spc="-135" dirty="0">
                <a:solidFill>
                  <a:srgbClr val="404040"/>
                </a:solidFill>
                <a:latin typeface="Tahoma"/>
                <a:cs typeface="Tahoma"/>
              </a:rPr>
              <a:t>s</a:t>
            </a:r>
            <a:r>
              <a:rPr sz="1700" b="1" spc="55" dirty="0">
                <a:solidFill>
                  <a:srgbClr val="404040"/>
                </a:solidFill>
                <a:latin typeface="Tahoma"/>
                <a:cs typeface="Tahoma"/>
              </a:rPr>
              <a:t>econ</a:t>
            </a:r>
            <a:r>
              <a:rPr sz="1700" b="1" spc="60" dirty="0">
                <a:solidFill>
                  <a:srgbClr val="404040"/>
                </a:solidFill>
                <a:latin typeface="Tahoma"/>
                <a:cs typeface="Tahoma"/>
              </a:rPr>
              <a:t>d</a:t>
            </a:r>
            <a:r>
              <a:rPr sz="1700" b="1" spc="-45" dirty="0">
                <a:solidFill>
                  <a:srgbClr val="404040"/>
                </a:solidFill>
                <a:latin typeface="Tahoma"/>
                <a:cs typeface="Tahoma"/>
              </a:rPr>
              <a:t>Nu</a:t>
            </a:r>
            <a:r>
              <a:rPr sz="1700" b="1" spc="-65" dirty="0">
                <a:solidFill>
                  <a:srgbClr val="404040"/>
                </a:solidFill>
                <a:latin typeface="Tahoma"/>
                <a:cs typeface="Tahoma"/>
              </a:rPr>
              <a:t>m</a:t>
            </a:r>
            <a:r>
              <a:rPr sz="1700" b="1" spc="-30" dirty="0">
                <a:solidFill>
                  <a:srgbClr val="404040"/>
                </a:solidFill>
                <a:latin typeface="Tahoma"/>
                <a:cs typeface="Tahoma"/>
              </a:rPr>
              <a:t>be</a:t>
            </a:r>
            <a:r>
              <a:rPr sz="1700" b="1" spc="-20" dirty="0">
                <a:solidFill>
                  <a:srgbClr val="404040"/>
                </a:solidFill>
                <a:latin typeface="Tahoma"/>
                <a:cs typeface="Tahoma"/>
              </a:rPr>
              <a:t>r</a:t>
            </a:r>
            <a:r>
              <a:rPr sz="1700" b="1" spc="-55" dirty="0">
                <a:solidFill>
                  <a:srgbClr val="404040"/>
                </a:solidFill>
                <a:latin typeface="Tahoma"/>
                <a:cs typeface="Tahoma"/>
              </a:rPr>
              <a:t>,</a:t>
            </a:r>
            <a:r>
              <a:rPr sz="1700" b="1" spc="-30" dirty="0">
                <a:solidFill>
                  <a:srgbClr val="404040"/>
                </a:solidFill>
                <a:latin typeface="Tahoma"/>
                <a:cs typeface="Tahoma"/>
              </a:rPr>
              <a:t> </a:t>
            </a:r>
            <a:r>
              <a:rPr sz="1700" b="1" spc="-50" dirty="0">
                <a:solidFill>
                  <a:srgbClr val="404040"/>
                </a:solidFill>
                <a:latin typeface="Tahoma"/>
                <a:cs typeface="Tahoma"/>
              </a:rPr>
              <a:t>nu</a:t>
            </a:r>
            <a:r>
              <a:rPr sz="1700" b="1" spc="-80" dirty="0">
                <a:solidFill>
                  <a:srgbClr val="404040"/>
                </a:solidFill>
                <a:latin typeface="Tahoma"/>
                <a:cs typeface="Tahoma"/>
              </a:rPr>
              <a:t>m</a:t>
            </a:r>
            <a:r>
              <a:rPr sz="1700" b="1" spc="-55" dirty="0">
                <a:solidFill>
                  <a:srgbClr val="404040"/>
                </a:solidFill>
                <a:latin typeface="Tahoma"/>
                <a:cs typeface="Tahoma"/>
              </a:rPr>
              <a:t>ber1,</a:t>
            </a:r>
            <a:r>
              <a:rPr sz="1700" b="1" spc="-40" dirty="0">
                <a:solidFill>
                  <a:srgbClr val="404040"/>
                </a:solidFill>
                <a:latin typeface="Tahoma"/>
                <a:cs typeface="Tahoma"/>
              </a:rPr>
              <a:t> </a:t>
            </a:r>
            <a:r>
              <a:rPr sz="1700" b="1" spc="-50" dirty="0">
                <a:solidFill>
                  <a:srgbClr val="404040"/>
                </a:solidFill>
                <a:latin typeface="Tahoma"/>
                <a:cs typeface="Tahoma"/>
              </a:rPr>
              <a:t>nu</a:t>
            </a:r>
            <a:r>
              <a:rPr sz="1700" b="1" spc="-80" dirty="0">
                <a:solidFill>
                  <a:srgbClr val="404040"/>
                </a:solidFill>
                <a:latin typeface="Tahoma"/>
                <a:cs typeface="Tahoma"/>
              </a:rPr>
              <a:t>m</a:t>
            </a:r>
            <a:r>
              <a:rPr sz="1700" b="1" spc="-55" dirty="0">
                <a:solidFill>
                  <a:srgbClr val="404040"/>
                </a:solidFill>
                <a:latin typeface="Tahoma"/>
                <a:cs typeface="Tahoma"/>
              </a:rPr>
              <a:t>ber2,</a:t>
            </a:r>
            <a:r>
              <a:rPr sz="1700" b="1" spc="-30" dirty="0">
                <a:solidFill>
                  <a:srgbClr val="404040"/>
                </a:solidFill>
                <a:latin typeface="Tahoma"/>
                <a:cs typeface="Tahoma"/>
              </a:rPr>
              <a:t> </a:t>
            </a:r>
            <a:r>
              <a:rPr sz="1700" b="1" spc="-135" dirty="0">
                <a:solidFill>
                  <a:srgbClr val="404040"/>
                </a:solidFill>
                <a:latin typeface="Tahoma"/>
                <a:cs typeface="Tahoma"/>
              </a:rPr>
              <a:t>s</a:t>
            </a:r>
            <a:r>
              <a:rPr sz="1700" b="1" spc="-40" dirty="0">
                <a:solidFill>
                  <a:srgbClr val="404040"/>
                </a:solidFill>
                <a:latin typeface="Tahoma"/>
                <a:cs typeface="Tahoma"/>
              </a:rPr>
              <a:t>u</a:t>
            </a:r>
            <a:r>
              <a:rPr sz="1700" b="1" spc="-65" dirty="0">
                <a:solidFill>
                  <a:srgbClr val="404040"/>
                </a:solidFill>
                <a:latin typeface="Tahoma"/>
                <a:cs typeface="Tahoma"/>
              </a:rPr>
              <a:t>m</a:t>
            </a:r>
            <a:r>
              <a:rPr sz="1700" b="1" spc="-125" dirty="0">
                <a:solidFill>
                  <a:srgbClr val="404040"/>
                </a:solidFill>
                <a:latin typeface="Tahoma"/>
                <a:cs typeface="Tahoma"/>
              </a:rPr>
              <a:t>;  </a:t>
            </a:r>
            <a:r>
              <a:rPr sz="1700" b="1" spc="-95" dirty="0">
                <a:solidFill>
                  <a:srgbClr val="404040"/>
                </a:solidFill>
                <a:latin typeface="Tahoma"/>
                <a:cs typeface="Tahoma"/>
              </a:rPr>
              <a:t>firstNumber</a:t>
            </a:r>
            <a:r>
              <a:rPr sz="1700" b="1" spc="-35" dirty="0">
                <a:solidFill>
                  <a:srgbClr val="404040"/>
                </a:solidFill>
                <a:latin typeface="Tahoma"/>
                <a:cs typeface="Tahoma"/>
              </a:rPr>
              <a:t> </a:t>
            </a:r>
            <a:r>
              <a:rPr sz="1700" b="1" spc="-370" dirty="0">
                <a:solidFill>
                  <a:srgbClr val="404040"/>
                </a:solidFill>
                <a:latin typeface="Tahoma"/>
                <a:cs typeface="Tahoma"/>
              </a:rPr>
              <a:t>=</a:t>
            </a:r>
            <a:r>
              <a:rPr sz="1700" b="1" spc="-270" dirty="0">
                <a:solidFill>
                  <a:srgbClr val="404040"/>
                </a:solidFill>
                <a:latin typeface="Tahoma"/>
                <a:cs typeface="Tahoma"/>
              </a:rPr>
              <a:t> </a:t>
            </a:r>
            <a:r>
              <a:rPr sz="1700" b="1" spc="-60" dirty="0">
                <a:solidFill>
                  <a:srgbClr val="404040"/>
                </a:solidFill>
                <a:latin typeface="Tahoma"/>
                <a:cs typeface="Tahoma"/>
              </a:rPr>
              <a:t>window.prompt(</a:t>
            </a:r>
            <a:r>
              <a:rPr sz="1700" b="1" spc="-40" dirty="0">
                <a:solidFill>
                  <a:srgbClr val="404040"/>
                </a:solidFill>
                <a:latin typeface="Tahoma"/>
                <a:cs typeface="Tahoma"/>
              </a:rPr>
              <a:t> </a:t>
            </a:r>
            <a:r>
              <a:rPr sz="1700" b="1" spc="-125" dirty="0">
                <a:solidFill>
                  <a:srgbClr val="404040"/>
                </a:solidFill>
                <a:latin typeface="Tahoma"/>
                <a:cs typeface="Tahoma"/>
              </a:rPr>
              <a:t>"Enter</a:t>
            </a:r>
            <a:r>
              <a:rPr sz="1700" b="1" spc="-30" dirty="0">
                <a:solidFill>
                  <a:srgbClr val="404040"/>
                </a:solidFill>
                <a:latin typeface="Tahoma"/>
                <a:cs typeface="Tahoma"/>
              </a:rPr>
              <a:t> </a:t>
            </a:r>
            <a:r>
              <a:rPr sz="1700" b="1" spc="-165" dirty="0">
                <a:solidFill>
                  <a:srgbClr val="404040"/>
                </a:solidFill>
                <a:latin typeface="Tahoma"/>
                <a:cs typeface="Tahoma"/>
              </a:rPr>
              <a:t>first</a:t>
            </a:r>
            <a:r>
              <a:rPr sz="1700" b="1" spc="-20" dirty="0">
                <a:solidFill>
                  <a:srgbClr val="404040"/>
                </a:solidFill>
                <a:latin typeface="Tahoma"/>
                <a:cs typeface="Tahoma"/>
              </a:rPr>
              <a:t> </a:t>
            </a:r>
            <a:r>
              <a:rPr sz="1700" b="1" spc="-75" dirty="0">
                <a:solidFill>
                  <a:srgbClr val="404040"/>
                </a:solidFill>
                <a:latin typeface="Tahoma"/>
                <a:cs typeface="Tahoma"/>
              </a:rPr>
              <a:t>integer",</a:t>
            </a:r>
            <a:r>
              <a:rPr sz="1700" b="1" spc="-25" dirty="0">
                <a:solidFill>
                  <a:srgbClr val="404040"/>
                </a:solidFill>
                <a:latin typeface="Tahoma"/>
                <a:cs typeface="Tahoma"/>
              </a:rPr>
              <a:t> </a:t>
            </a:r>
            <a:r>
              <a:rPr sz="1700" b="1" spc="-190" dirty="0">
                <a:solidFill>
                  <a:srgbClr val="404040"/>
                </a:solidFill>
                <a:latin typeface="Tahoma"/>
                <a:cs typeface="Tahoma"/>
              </a:rPr>
              <a:t>"0"</a:t>
            </a:r>
            <a:r>
              <a:rPr sz="1700" b="1" spc="-30" dirty="0">
                <a:solidFill>
                  <a:srgbClr val="404040"/>
                </a:solidFill>
                <a:latin typeface="Tahoma"/>
                <a:cs typeface="Tahoma"/>
              </a:rPr>
              <a:t> </a:t>
            </a:r>
            <a:r>
              <a:rPr sz="1700" b="1" spc="-135" dirty="0">
                <a:solidFill>
                  <a:srgbClr val="404040"/>
                </a:solidFill>
                <a:latin typeface="Tahoma"/>
                <a:cs typeface="Tahoma"/>
              </a:rPr>
              <a:t>);</a:t>
            </a:r>
            <a:endParaRPr sz="1700" b="1" dirty="0">
              <a:latin typeface="Tahoma"/>
              <a:cs typeface="Tahoma"/>
            </a:endParaRPr>
          </a:p>
          <a:p>
            <a:pPr marL="554990">
              <a:lnSpc>
                <a:spcPct val="100000"/>
              </a:lnSpc>
            </a:pPr>
            <a:r>
              <a:rPr sz="1700" b="1" spc="-10" dirty="0">
                <a:solidFill>
                  <a:srgbClr val="404040"/>
                </a:solidFill>
                <a:latin typeface="Tahoma"/>
                <a:cs typeface="Tahoma"/>
              </a:rPr>
              <a:t>secondNumber</a:t>
            </a:r>
            <a:r>
              <a:rPr sz="1700" b="1" spc="-20" dirty="0">
                <a:solidFill>
                  <a:srgbClr val="404040"/>
                </a:solidFill>
                <a:latin typeface="Tahoma"/>
                <a:cs typeface="Tahoma"/>
              </a:rPr>
              <a:t> </a:t>
            </a:r>
            <a:r>
              <a:rPr sz="1700" b="1" spc="-80" dirty="0">
                <a:solidFill>
                  <a:srgbClr val="404040"/>
                </a:solidFill>
                <a:latin typeface="Tahoma"/>
                <a:cs typeface="Tahoma"/>
              </a:rPr>
              <a:t>=window.prompt(</a:t>
            </a:r>
            <a:r>
              <a:rPr sz="1700" b="1" spc="-55" dirty="0">
                <a:solidFill>
                  <a:srgbClr val="404040"/>
                </a:solidFill>
                <a:latin typeface="Tahoma"/>
                <a:cs typeface="Tahoma"/>
              </a:rPr>
              <a:t> </a:t>
            </a:r>
            <a:r>
              <a:rPr sz="1700" b="1" spc="-125" dirty="0">
                <a:solidFill>
                  <a:srgbClr val="404040"/>
                </a:solidFill>
                <a:latin typeface="Tahoma"/>
                <a:cs typeface="Tahoma"/>
              </a:rPr>
              <a:t>"Enter</a:t>
            </a:r>
            <a:r>
              <a:rPr sz="1700" b="1" spc="-20" dirty="0">
                <a:solidFill>
                  <a:srgbClr val="404040"/>
                </a:solidFill>
                <a:latin typeface="Tahoma"/>
                <a:cs typeface="Tahoma"/>
              </a:rPr>
              <a:t> </a:t>
            </a:r>
            <a:r>
              <a:rPr sz="1700" b="1" spc="25" dirty="0">
                <a:solidFill>
                  <a:srgbClr val="404040"/>
                </a:solidFill>
                <a:latin typeface="Tahoma"/>
                <a:cs typeface="Tahoma"/>
              </a:rPr>
              <a:t>second</a:t>
            </a:r>
            <a:r>
              <a:rPr sz="1700" b="1" spc="-35" dirty="0">
                <a:solidFill>
                  <a:srgbClr val="404040"/>
                </a:solidFill>
                <a:latin typeface="Tahoma"/>
                <a:cs typeface="Tahoma"/>
              </a:rPr>
              <a:t> </a:t>
            </a:r>
            <a:r>
              <a:rPr sz="1700" b="1" spc="-70" dirty="0">
                <a:solidFill>
                  <a:srgbClr val="404040"/>
                </a:solidFill>
                <a:latin typeface="Tahoma"/>
                <a:cs typeface="Tahoma"/>
              </a:rPr>
              <a:t>integer",</a:t>
            </a:r>
            <a:r>
              <a:rPr sz="1700" b="1" spc="-45" dirty="0">
                <a:solidFill>
                  <a:srgbClr val="404040"/>
                </a:solidFill>
                <a:latin typeface="Tahoma"/>
                <a:cs typeface="Tahoma"/>
              </a:rPr>
              <a:t> </a:t>
            </a:r>
            <a:r>
              <a:rPr sz="1700" b="1" spc="-190" dirty="0">
                <a:solidFill>
                  <a:srgbClr val="404040"/>
                </a:solidFill>
                <a:latin typeface="Tahoma"/>
                <a:cs typeface="Tahoma"/>
              </a:rPr>
              <a:t>"0"</a:t>
            </a:r>
            <a:r>
              <a:rPr sz="1700" b="1" spc="-25" dirty="0">
                <a:solidFill>
                  <a:srgbClr val="404040"/>
                </a:solidFill>
                <a:latin typeface="Tahoma"/>
                <a:cs typeface="Tahoma"/>
              </a:rPr>
              <a:t> </a:t>
            </a:r>
            <a:r>
              <a:rPr sz="1700" b="1" spc="-135" dirty="0">
                <a:solidFill>
                  <a:srgbClr val="404040"/>
                </a:solidFill>
                <a:latin typeface="Tahoma"/>
                <a:cs typeface="Tahoma"/>
              </a:rPr>
              <a:t>);</a:t>
            </a:r>
            <a:endParaRPr sz="1700" b="1" dirty="0">
              <a:latin typeface="Tahoma"/>
              <a:cs typeface="Tahoma"/>
            </a:endParaRPr>
          </a:p>
          <a:p>
            <a:pPr marL="314325" marR="2322830">
              <a:lnSpc>
                <a:spcPct val="100000"/>
              </a:lnSpc>
            </a:pPr>
            <a:r>
              <a:rPr sz="1700" b="1" spc="-200" dirty="0">
                <a:solidFill>
                  <a:srgbClr val="404040"/>
                </a:solidFill>
                <a:latin typeface="Tahoma"/>
                <a:cs typeface="Tahoma"/>
              </a:rPr>
              <a:t>//</a:t>
            </a:r>
            <a:r>
              <a:rPr sz="1700" b="1" spc="-20" dirty="0">
                <a:solidFill>
                  <a:srgbClr val="404040"/>
                </a:solidFill>
                <a:latin typeface="Tahoma"/>
                <a:cs typeface="Tahoma"/>
              </a:rPr>
              <a:t> </a:t>
            </a:r>
            <a:r>
              <a:rPr sz="1700" b="1" spc="30" dirty="0">
                <a:solidFill>
                  <a:srgbClr val="404040"/>
                </a:solidFill>
                <a:latin typeface="Tahoma"/>
                <a:cs typeface="Tahoma"/>
              </a:rPr>
              <a:t>conv</a:t>
            </a:r>
            <a:r>
              <a:rPr sz="1700" b="1" spc="-114" dirty="0">
                <a:solidFill>
                  <a:srgbClr val="404040"/>
                </a:solidFill>
                <a:latin typeface="Tahoma"/>
                <a:cs typeface="Tahoma"/>
              </a:rPr>
              <a:t>er</a:t>
            </a:r>
            <a:r>
              <a:rPr sz="1700" b="1" spc="-90" dirty="0">
                <a:solidFill>
                  <a:srgbClr val="404040"/>
                </a:solidFill>
                <a:latin typeface="Tahoma"/>
                <a:cs typeface="Tahoma"/>
              </a:rPr>
              <a:t>t</a:t>
            </a:r>
            <a:r>
              <a:rPr sz="1700" b="1" spc="-55" dirty="0">
                <a:solidFill>
                  <a:srgbClr val="404040"/>
                </a:solidFill>
                <a:latin typeface="Tahoma"/>
                <a:cs typeface="Tahoma"/>
              </a:rPr>
              <a:t> </a:t>
            </a:r>
            <a:r>
              <a:rPr sz="1700" b="1" spc="-50" dirty="0">
                <a:solidFill>
                  <a:srgbClr val="404040"/>
                </a:solidFill>
                <a:latin typeface="Tahoma"/>
                <a:cs typeface="Tahoma"/>
              </a:rPr>
              <a:t>nu</a:t>
            </a:r>
            <a:r>
              <a:rPr sz="1700" b="1" spc="-80" dirty="0">
                <a:solidFill>
                  <a:srgbClr val="404040"/>
                </a:solidFill>
                <a:latin typeface="Tahoma"/>
                <a:cs typeface="Tahoma"/>
              </a:rPr>
              <a:t>m</a:t>
            </a:r>
            <a:r>
              <a:rPr sz="1700" b="1" spc="-55" dirty="0">
                <a:solidFill>
                  <a:srgbClr val="404040"/>
                </a:solidFill>
                <a:latin typeface="Tahoma"/>
                <a:cs typeface="Tahoma"/>
              </a:rPr>
              <a:t>ber</a:t>
            </a:r>
            <a:r>
              <a:rPr sz="1700" b="1" spc="-45" dirty="0">
                <a:solidFill>
                  <a:srgbClr val="404040"/>
                </a:solidFill>
                <a:latin typeface="Tahoma"/>
                <a:cs typeface="Tahoma"/>
              </a:rPr>
              <a:t>s</a:t>
            </a:r>
            <a:r>
              <a:rPr sz="1700" b="1" spc="-15" dirty="0">
                <a:solidFill>
                  <a:srgbClr val="404040"/>
                </a:solidFill>
                <a:latin typeface="Tahoma"/>
                <a:cs typeface="Tahoma"/>
              </a:rPr>
              <a:t> </a:t>
            </a:r>
            <a:r>
              <a:rPr sz="1700" b="1" spc="-90" dirty="0">
                <a:solidFill>
                  <a:srgbClr val="404040"/>
                </a:solidFill>
                <a:latin typeface="Tahoma"/>
                <a:cs typeface="Tahoma"/>
              </a:rPr>
              <a:t>from</a:t>
            </a:r>
            <a:r>
              <a:rPr sz="1700" b="1" spc="-40" dirty="0">
                <a:solidFill>
                  <a:srgbClr val="404040"/>
                </a:solidFill>
                <a:latin typeface="Tahoma"/>
                <a:cs typeface="Tahoma"/>
              </a:rPr>
              <a:t> </a:t>
            </a:r>
            <a:r>
              <a:rPr sz="1700" b="1" spc="-135" dirty="0">
                <a:solidFill>
                  <a:srgbClr val="404040"/>
                </a:solidFill>
                <a:latin typeface="Tahoma"/>
                <a:cs typeface="Tahoma"/>
              </a:rPr>
              <a:t>s</a:t>
            </a:r>
            <a:r>
              <a:rPr sz="1700" b="1" spc="-105" dirty="0">
                <a:solidFill>
                  <a:srgbClr val="404040"/>
                </a:solidFill>
                <a:latin typeface="Tahoma"/>
                <a:cs typeface="Tahoma"/>
              </a:rPr>
              <a:t>trings</a:t>
            </a:r>
            <a:r>
              <a:rPr sz="1700" b="1" spc="-30" dirty="0">
                <a:solidFill>
                  <a:srgbClr val="404040"/>
                </a:solidFill>
                <a:latin typeface="Tahoma"/>
                <a:cs typeface="Tahoma"/>
              </a:rPr>
              <a:t> </a:t>
            </a:r>
            <a:r>
              <a:rPr sz="1700" b="1" spc="-195" dirty="0">
                <a:solidFill>
                  <a:srgbClr val="404040"/>
                </a:solidFill>
                <a:latin typeface="Tahoma"/>
                <a:cs typeface="Tahoma"/>
              </a:rPr>
              <a:t>t</a:t>
            </a:r>
            <a:r>
              <a:rPr sz="1700" b="1" spc="40" dirty="0">
                <a:solidFill>
                  <a:srgbClr val="404040"/>
                </a:solidFill>
                <a:latin typeface="Tahoma"/>
                <a:cs typeface="Tahoma"/>
              </a:rPr>
              <a:t>o</a:t>
            </a:r>
            <a:r>
              <a:rPr sz="1700" b="1" spc="-30" dirty="0">
                <a:solidFill>
                  <a:srgbClr val="404040"/>
                </a:solidFill>
                <a:latin typeface="Tahoma"/>
                <a:cs typeface="Tahoma"/>
              </a:rPr>
              <a:t> </a:t>
            </a:r>
            <a:r>
              <a:rPr sz="1700" b="1" spc="-45" dirty="0">
                <a:solidFill>
                  <a:srgbClr val="404040"/>
                </a:solidFill>
                <a:latin typeface="Tahoma"/>
                <a:cs typeface="Tahoma"/>
              </a:rPr>
              <a:t>inte</a:t>
            </a:r>
            <a:r>
              <a:rPr sz="1700" b="1" spc="-55" dirty="0">
                <a:solidFill>
                  <a:srgbClr val="404040"/>
                </a:solidFill>
                <a:latin typeface="Tahoma"/>
                <a:cs typeface="Tahoma"/>
              </a:rPr>
              <a:t>g</a:t>
            </a:r>
            <a:r>
              <a:rPr sz="1700" b="1" spc="-75" dirty="0">
                <a:solidFill>
                  <a:srgbClr val="404040"/>
                </a:solidFill>
                <a:latin typeface="Tahoma"/>
                <a:cs typeface="Tahoma"/>
              </a:rPr>
              <a:t>ers  </a:t>
            </a:r>
            <a:r>
              <a:rPr sz="1700" b="1" spc="-50" dirty="0">
                <a:solidFill>
                  <a:srgbClr val="404040"/>
                </a:solidFill>
                <a:latin typeface="Tahoma"/>
                <a:cs typeface="Tahoma"/>
              </a:rPr>
              <a:t>nu</a:t>
            </a:r>
            <a:r>
              <a:rPr sz="1700" b="1" spc="-80" dirty="0">
                <a:solidFill>
                  <a:srgbClr val="404040"/>
                </a:solidFill>
                <a:latin typeface="Tahoma"/>
                <a:cs typeface="Tahoma"/>
              </a:rPr>
              <a:t>m</a:t>
            </a:r>
            <a:r>
              <a:rPr sz="1700" b="1" spc="-55" dirty="0">
                <a:solidFill>
                  <a:srgbClr val="404040"/>
                </a:solidFill>
                <a:latin typeface="Tahoma"/>
                <a:cs typeface="Tahoma"/>
              </a:rPr>
              <a:t>ber1</a:t>
            </a:r>
            <a:r>
              <a:rPr sz="1700" b="1" spc="-20" dirty="0">
                <a:solidFill>
                  <a:srgbClr val="404040"/>
                </a:solidFill>
                <a:latin typeface="Tahoma"/>
                <a:cs typeface="Tahoma"/>
              </a:rPr>
              <a:t> </a:t>
            </a:r>
            <a:r>
              <a:rPr sz="1700" b="1" spc="-370" dirty="0">
                <a:solidFill>
                  <a:srgbClr val="404040"/>
                </a:solidFill>
                <a:latin typeface="Tahoma"/>
                <a:cs typeface="Tahoma"/>
              </a:rPr>
              <a:t>=</a:t>
            </a:r>
            <a:r>
              <a:rPr sz="1700" b="1" spc="-15" dirty="0">
                <a:solidFill>
                  <a:srgbClr val="404040"/>
                </a:solidFill>
                <a:latin typeface="Tahoma"/>
                <a:cs typeface="Tahoma"/>
              </a:rPr>
              <a:t> </a:t>
            </a:r>
            <a:r>
              <a:rPr sz="1700" b="1" spc="75" dirty="0">
                <a:solidFill>
                  <a:srgbClr val="404040"/>
                </a:solidFill>
                <a:latin typeface="Tahoma"/>
                <a:cs typeface="Tahoma"/>
              </a:rPr>
              <a:t>pa</a:t>
            </a:r>
            <a:r>
              <a:rPr sz="1700" b="1" spc="-200" dirty="0">
                <a:solidFill>
                  <a:srgbClr val="404040"/>
                </a:solidFill>
                <a:latin typeface="Tahoma"/>
                <a:cs typeface="Tahoma"/>
              </a:rPr>
              <a:t>r</a:t>
            </a:r>
            <a:r>
              <a:rPr sz="1700" b="1" spc="-135" dirty="0">
                <a:solidFill>
                  <a:srgbClr val="404040"/>
                </a:solidFill>
                <a:latin typeface="Tahoma"/>
                <a:cs typeface="Tahoma"/>
              </a:rPr>
              <a:t>s</a:t>
            </a:r>
            <a:r>
              <a:rPr sz="1700" b="1" spc="-150" dirty="0">
                <a:solidFill>
                  <a:srgbClr val="404040"/>
                </a:solidFill>
                <a:latin typeface="Tahoma"/>
                <a:cs typeface="Tahoma"/>
              </a:rPr>
              <a:t>eIn</a:t>
            </a:r>
            <a:r>
              <a:rPr sz="1700" b="1" spc="-100" dirty="0">
                <a:solidFill>
                  <a:srgbClr val="404040"/>
                </a:solidFill>
                <a:latin typeface="Tahoma"/>
                <a:cs typeface="Tahoma"/>
              </a:rPr>
              <a:t>t</a:t>
            </a:r>
            <a:r>
              <a:rPr sz="1700" b="1" spc="-125" dirty="0">
                <a:solidFill>
                  <a:srgbClr val="404040"/>
                </a:solidFill>
                <a:latin typeface="Tahoma"/>
                <a:cs typeface="Tahoma"/>
              </a:rPr>
              <a:t>(</a:t>
            </a:r>
            <a:r>
              <a:rPr sz="1700" b="1" spc="-45" dirty="0">
                <a:solidFill>
                  <a:srgbClr val="404040"/>
                </a:solidFill>
                <a:latin typeface="Tahoma"/>
                <a:cs typeface="Tahoma"/>
              </a:rPr>
              <a:t> </a:t>
            </a:r>
            <a:r>
              <a:rPr sz="1700" b="1" spc="-140" dirty="0">
                <a:solidFill>
                  <a:srgbClr val="404040"/>
                </a:solidFill>
                <a:latin typeface="Tahoma"/>
                <a:cs typeface="Tahoma"/>
              </a:rPr>
              <a:t>fir</a:t>
            </a:r>
            <a:r>
              <a:rPr sz="1700" b="1" spc="-200" dirty="0">
                <a:solidFill>
                  <a:srgbClr val="404040"/>
                </a:solidFill>
                <a:latin typeface="Tahoma"/>
                <a:cs typeface="Tahoma"/>
              </a:rPr>
              <a:t>s</a:t>
            </a:r>
            <a:r>
              <a:rPr sz="1700" b="1" spc="-60" dirty="0">
                <a:solidFill>
                  <a:srgbClr val="404040"/>
                </a:solidFill>
                <a:latin typeface="Tahoma"/>
                <a:cs typeface="Tahoma"/>
              </a:rPr>
              <a:t>tNumber</a:t>
            </a:r>
            <a:r>
              <a:rPr sz="1700" b="1" spc="-25" dirty="0">
                <a:solidFill>
                  <a:srgbClr val="404040"/>
                </a:solidFill>
                <a:latin typeface="Tahoma"/>
                <a:cs typeface="Tahoma"/>
              </a:rPr>
              <a:t> </a:t>
            </a:r>
            <a:r>
              <a:rPr sz="1700" b="1" spc="-114" dirty="0">
                <a:solidFill>
                  <a:srgbClr val="404040"/>
                </a:solidFill>
                <a:latin typeface="Tahoma"/>
                <a:cs typeface="Tahoma"/>
              </a:rPr>
              <a:t>);  </a:t>
            </a:r>
            <a:r>
              <a:rPr sz="1700" b="1" spc="-50" dirty="0">
                <a:solidFill>
                  <a:srgbClr val="404040"/>
                </a:solidFill>
                <a:latin typeface="Tahoma"/>
                <a:cs typeface="Tahoma"/>
              </a:rPr>
              <a:t>nu</a:t>
            </a:r>
            <a:r>
              <a:rPr sz="1700" b="1" spc="-80" dirty="0">
                <a:solidFill>
                  <a:srgbClr val="404040"/>
                </a:solidFill>
                <a:latin typeface="Tahoma"/>
                <a:cs typeface="Tahoma"/>
              </a:rPr>
              <a:t>m</a:t>
            </a:r>
            <a:r>
              <a:rPr sz="1700" b="1" spc="-55" dirty="0">
                <a:solidFill>
                  <a:srgbClr val="404040"/>
                </a:solidFill>
                <a:latin typeface="Tahoma"/>
                <a:cs typeface="Tahoma"/>
              </a:rPr>
              <a:t>ber2</a:t>
            </a:r>
            <a:r>
              <a:rPr sz="1700" b="1" spc="-20" dirty="0">
                <a:solidFill>
                  <a:srgbClr val="404040"/>
                </a:solidFill>
                <a:latin typeface="Tahoma"/>
                <a:cs typeface="Tahoma"/>
              </a:rPr>
              <a:t> </a:t>
            </a:r>
            <a:r>
              <a:rPr sz="1700" b="1" spc="-370" dirty="0">
                <a:solidFill>
                  <a:srgbClr val="404040"/>
                </a:solidFill>
                <a:latin typeface="Tahoma"/>
                <a:cs typeface="Tahoma"/>
              </a:rPr>
              <a:t>=</a:t>
            </a:r>
            <a:r>
              <a:rPr sz="1700" b="1" spc="-15" dirty="0">
                <a:solidFill>
                  <a:srgbClr val="404040"/>
                </a:solidFill>
                <a:latin typeface="Tahoma"/>
                <a:cs typeface="Tahoma"/>
              </a:rPr>
              <a:t> </a:t>
            </a:r>
            <a:r>
              <a:rPr sz="1700" b="1" spc="75" dirty="0">
                <a:solidFill>
                  <a:srgbClr val="404040"/>
                </a:solidFill>
                <a:latin typeface="Tahoma"/>
                <a:cs typeface="Tahoma"/>
              </a:rPr>
              <a:t>pa</a:t>
            </a:r>
            <a:r>
              <a:rPr sz="1700" b="1" spc="-200" dirty="0">
                <a:solidFill>
                  <a:srgbClr val="404040"/>
                </a:solidFill>
                <a:latin typeface="Tahoma"/>
                <a:cs typeface="Tahoma"/>
              </a:rPr>
              <a:t>r</a:t>
            </a:r>
            <a:r>
              <a:rPr sz="1700" b="1" spc="-135" dirty="0">
                <a:solidFill>
                  <a:srgbClr val="404040"/>
                </a:solidFill>
                <a:latin typeface="Tahoma"/>
                <a:cs typeface="Tahoma"/>
              </a:rPr>
              <a:t>s</a:t>
            </a:r>
            <a:r>
              <a:rPr sz="1700" b="1" spc="-150" dirty="0">
                <a:solidFill>
                  <a:srgbClr val="404040"/>
                </a:solidFill>
                <a:latin typeface="Tahoma"/>
                <a:cs typeface="Tahoma"/>
              </a:rPr>
              <a:t>eIn</a:t>
            </a:r>
            <a:r>
              <a:rPr sz="1700" b="1" spc="-100" dirty="0">
                <a:solidFill>
                  <a:srgbClr val="404040"/>
                </a:solidFill>
                <a:latin typeface="Tahoma"/>
                <a:cs typeface="Tahoma"/>
              </a:rPr>
              <a:t>t</a:t>
            </a:r>
            <a:r>
              <a:rPr sz="1700" b="1" spc="-125" dirty="0">
                <a:solidFill>
                  <a:srgbClr val="404040"/>
                </a:solidFill>
                <a:latin typeface="Tahoma"/>
                <a:cs typeface="Tahoma"/>
              </a:rPr>
              <a:t>(</a:t>
            </a:r>
            <a:r>
              <a:rPr sz="1700" b="1" spc="-45" dirty="0">
                <a:solidFill>
                  <a:srgbClr val="404040"/>
                </a:solidFill>
                <a:latin typeface="Tahoma"/>
                <a:cs typeface="Tahoma"/>
              </a:rPr>
              <a:t> </a:t>
            </a:r>
            <a:r>
              <a:rPr sz="1700" b="1" spc="-135" dirty="0">
                <a:solidFill>
                  <a:srgbClr val="404040"/>
                </a:solidFill>
                <a:latin typeface="Tahoma"/>
                <a:cs typeface="Tahoma"/>
              </a:rPr>
              <a:t>s</a:t>
            </a:r>
            <a:r>
              <a:rPr sz="1700" b="1" spc="55" dirty="0">
                <a:solidFill>
                  <a:srgbClr val="404040"/>
                </a:solidFill>
                <a:latin typeface="Tahoma"/>
                <a:cs typeface="Tahoma"/>
              </a:rPr>
              <a:t>econ</a:t>
            </a:r>
            <a:r>
              <a:rPr sz="1700" b="1" spc="60" dirty="0">
                <a:solidFill>
                  <a:srgbClr val="404040"/>
                </a:solidFill>
                <a:latin typeface="Tahoma"/>
                <a:cs typeface="Tahoma"/>
              </a:rPr>
              <a:t>d</a:t>
            </a:r>
            <a:r>
              <a:rPr sz="1700" b="1" spc="-45" dirty="0">
                <a:solidFill>
                  <a:srgbClr val="404040"/>
                </a:solidFill>
                <a:latin typeface="Tahoma"/>
                <a:cs typeface="Tahoma"/>
              </a:rPr>
              <a:t>Nu</a:t>
            </a:r>
            <a:r>
              <a:rPr sz="1700" b="1" spc="-65" dirty="0">
                <a:solidFill>
                  <a:srgbClr val="404040"/>
                </a:solidFill>
                <a:latin typeface="Tahoma"/>
                <a:cs typeface="Tahoma"/>
              </a:rPr>
              <a:t>m</a:t>
            </a:r>
            <a:r>
              <a:rPr sz="1700" b="1" spc="-30" dirty="0">
                <a:solidFill>
                  <a:srgbClr val="404040"/>
                </a:solidFill>
                <a:latin typeface="Tahoma"/>
                <a:cs typeface="Tahoma"/>
              </a:rPr>
              <a:t>be</a:t>
            </a:r>
            <a:r>
              <a:rPr sz="1700" b="1" spc="-20" dirty="0">
                <a:solidFill>
                  <a:srgbClr val="404040"/>
                </a:solidFill>
                <a:latin typeface="Tahoma"/>
                <a:cs typeface="Tahoma"/>
              </a:rPr>
              <a:t>r </a:t>
            </a:r>
            <a:r>
              <a:rPr sz="1700" b="1" spc="-114" dirty="0">
                <a:solidFill>
                  <a:srgbClr val="404040"/>
                </a:solidFill>
                <a:latin typeface="Tahoma"/>
                <a:cs typeface="Tahoma"/>
              </a:rPr>
              <a:t>);  </a:t>
            </a:r>
            <a:r>
              <a:rPr sz="1700" b="1" spc="-135" dirty="0">
                <a:solidFill>
                  <a:srgbClr val="404040"/>
                </a:solidFill>
                <a:latin typeface="Tahoma"/>
                <a:cs typeface="Tahoma"/>
              </a:rPr>
              <a:t>s</a:t>
            </a:r>
            <a:r>
              <a:rPr sz="1700" b="1" spc="-40" dirty="0">
                <a:solidFill>
                  <a:srgbClr val="404040"/>
                </a:solidFill>
                <a:latin typeface="Tahoma"/>
                <a:cs typeface="Tahoma"/>
              </a:rPr>
              <a:t>u</a:t>
            </a:r>
            <a:r>
              <a:rPr sz="1700" b="1" spc="-55" dirty="0">
                <a:solidFill>
                  <a:srgbClr val="404040"/>
                </a:solidFill>
                <a:latin typeface="Tahoma"/>
                <a:cs typeface="Tahoma"/>
              </a:rPr>
              <a:t>m</a:t>
            </a:r>
            <a:r>
              <a:rPr sz="1700" b="1" spc="-20" dirty="0">
                <a:solidFill>
                  <a:srgbClr val="404040"/>
                </a:solidFill>
                <a:latin typeface="Tahoma"/>
                <a:cs typeface="Tahoma"/>
              </a:rPr>
              <a:t> </a:t>
            </a:r>
            <a:r>
              <a:rPr sz="1700" b="1" spc="-370" dirty="0">
                <a:solidFill>
                  <a:srgbClr val="404040"/>
                </a:solidFill>
                <a:latin typeface="Tahoma"/>
                <a:cs typeface="Tahoma"/>
              </a:rPr>
              <a:t>=</a:t>
            </a:r>
            <a:r>
              <a:rPr sz="1700" b="1" spc="-25" dirty="0">
                <a:solidFill>
                  <a:srgbClr val="404040"/>
                </a:solidFill>
                <a:latin typeface="Tahoma"/>
                <a:cs typeface="Tahoma"/>
              </a:rPr>
              <a:t> </a:t>
            </a:r>
            <a:r>
              <a:rPr sz="1700" b="1" spc="-50" dirty="0">
                <a:solidFill>
                  <a:srgbClr val="404040"/>
                </a:solidFill>
                <a:latin typeface="Tahoma"/>
                <a:cs typeface="Tahoma"/>
              </a:rPr>
              <a:t>nu</a:t>
            </a:r>
            <a:r>
              <a:rPr sz="1700" b="1" spc="-80" dirty="0">
                <a:solidFill>
                  <a:srgbClr val="404040"/>
                </a:solidFill>
                <a:latin typeface="Tahoma"/>
                <a:cs typeface="Tahoma"/>
              </a:rPr>
              <a:t>m</a:t>
            </a:r>
            <a:r>
              <a:rPr sz="1700" b="1" spc="-55" dirty="0">
                <a:solidFill>
                  <a:srgbClr val="404040"/>
                </a:solidFill>
                <a:latin typeface="Tahoma"/>
                <a:cs typeface="Tahoma"/>
              </a:rPr>
              <a:t>ber1</a:t>
            </a:r>
            <a:r>
              <a:rPr sz="1700" b="1" spc="-30" dirty="0">
                <a:solidFill>
                  <a:srgbClr val="404040"/>
                </a:solidFill>
                <a:latin typeface="Tahoma"/>
                <a:cs typeface="Tahoma"/>
              </a:rPr>
              <a:t> </a:t>
            </a:r>
            <a:r>
              <a:rPr sz="1700" b="1" spc="-370" dirty="0">
                <a:solidFill>
                  <a:srgbClr val="404040"/>
                </a:solidFill>
                <a:latin typeface="Tahoma"/>
                <a:cs typeface="Tahoma"/>
              </a:rPr>
              <a:t>+</a:t>
            </a:r>
            <a:r>
              <a:rPr sz="1700" b="1" spc="-25" dirty="0">
                <a:solidFill>
                  <a:srgbClr val="404040"/>
                </a:solidFill>
                <a:latin typeface="Tahoma"/>
                <a:cs typeface="Tahoma"/>
              </a:rPr>
              <a:t> </a:t>
            </a:r>
            <a:r>
              <a:rPr sz="1700" b="1" spc="-50" dirty="0">
                <a:solidFill>
                  <a:srgbClr val="404040"/>
                </a:solidFill>
                <a:latin typeface="Tahoma"/>
                <a:cs typeface="Tahoma"/>
              </a:rPr>
              <a:t>nu</a:t>
            </a:r>
            <a:r>
              <a:rPr sz="1700" b="1" spc="-80" dirty="0">
                <a:solidFill>
                  <a:srgbClr val="404040"/>
                </a:solidFill>
                <a:latin typeface="Tahoma"/>
                <a:cs typeface="Tahoma"/>
              </a:rPr>
              <a:t>m</a:t>
            </a:r>
            <a:r>
              <a:rPr sz="1700" b="1" spc="-55" dirty="0">
                <a:solidFill>
                  <a:srgbClr val="404040"/>
                </a:solidFill>
                <a:latin typeface="Tahoma"/>
                <a:cs typeface="Tahoma"/>
              </a:rPr>
              <a:t>ber2</a:t>
            </a:r>
            <a:r>
              <a:rPr sz="1700" b="1" spc="-145" dirty="0">
                <a:solidFill>
                  <a:srgbClr val="404040"/>
                </a:solidFill>
                <a:latin typeface="Tahoma"/>
                <a:cs typeface="Tahoma"/>
              </a:rPr>
              <a:t>;</a:t>
            </a:r>
            <a:endParaRPr sz="1700" b="1" dirty="0">
              <a:latin typeface="Tahoma"/>
              <a:cs typeface="Tahoma"/>
            </a:endParaRPr>
          </a:p>
          <a:p>
            <a:pPr marL="12700">
              <a:lnSpc>
                <a:spcPct val="100000"/>
              </a:lnSpc>
            </a:pPr>
            <a:r>
              <a:rPr sz="1700" b="1" spc="95" dirty="0">
                <a:solidFill>
                  <a:srgbClr val="404040"/>
                </a:solidFill>
                <a:latin typeface="Tahoma"/>
                <a:cs typeface="Tahoma"/>
              </a:rPr>
              <a:t>do</a:t>
            </a:r>
            <a:r>
              <a:rPr sz="1700" b="1" spc="85" dirty="0">
                <a:solidFill>
                  <a:srgbClr val="404040"/>
                </a:solidFill>
                <a:latin typeface="Tahoma"/>
                <a:cs typeface="Tahoma"/>
              </a:rPr>
              <a:t>c</a:t>
            </a:r>
            <a:r>
              <a:rPr sz="1700" b="1" spc="-40" dirty="0">
                <a:solidFill>
                  <a:srgbClr val="404040"/>
                </a:solidFill>
                <a:latin typeface="Tahoma"/>
                <a:cs typeface="Tahoma"/>
              </a:rPr>
              <a:t>u</a:t>
            </a:r>
            <a:r>
              <a:rPr sz="1700" b="1" spc="-65" dirty="0">
                <a:solidFill>
                  <a:srgbClr val="404040"/>
                </a:solidFill>
                <a:latin typeface="Tahoma"/>
                <a:cs typeface="Tahoma"/>
              </a:rPr>
              <a:t>m</a:t>
            </a:r>
            <a:r>
              <a:rPr sz="1700" b="1" spc="-75" dirty="0">
                <a:solidFill>
                  <a:srgbClr val="404040"/>
                </a:solidFill>
                <a:latin typeface="Tahoma"/>
                <a:cs typeface="Tahoma"/>
              </a:rPr>
              <a:t>ent</a:t>
            </a:r>
            <a:r>
              <a:rPr sz="1700" b="1" spc="-40" dirty="0">
                <a:solidFill>
                  <a:srgbClr val="404040"/>
                </a:solidFill>
                <a:latin typeface="Tahoma"/>
                <a:cs typeface="Tahoma"/>
              </a:rPr>
              <a:t>.</a:t>
            </a:r>
            <a:r>
              <a:rPr sz="1700" b="1" spc="-100" dirty="0">
                <a:solidFill>
                  <a:srgbClr val="404040"/>
                </a:solidFill>
                <a:latin typeface="Tahoma"/>
                <a:cs typeface="Tahoma"/>
              </a:rPr>
              <a:t>writel</a:t>
            </a:r>
            <a:r>
              <a:rPr sz="1700" b="1" spc="-130" dirty="0">
                <a:solidFill>
                  <a:srgbClr val="404040"/>
                </a:solidFill>
                <a:latin typeface="Tahoma"/>
                <a:cs typeface="Tahoma"/>
              </a:rPr>
              <a:t>n</a:t>
            </a:r>
            <a:r>
              <a:rPr sz="1700" b="1" spc="-125" dirty="0">
                <a:solidFill>
                  <a:srgbClr val="404040"/>
                </a:solidFill>
                <a:latin typeface="Tahoma"/>
                <a:cs typeface="Tahoma"/>
              </a:rPr>
              <a:t>(</a:t>
            </a:r>
            <a:r>
              <a:rPr sz="1700" b="1" spc="-30" dirty="0">
                <a:solidFill>
                  <a:srgbClr val="404040"/>
                </a:solidFill>
                <a:latin typeface="Tahoma"/>
                <a:cs typeface="Tahoma"/>
              </a:rPr>
              <a:t> </a:t>
            </a:r>
            <a:r>
              <a:rPr sz="1700" b="1" spc="-220" dirty="0">
                <a:solidFill>
                  <a:srgbClr val="404040"/>
                </a:solidFill>
                <a:latin typeface="Tahoma"/>
                <a:cs typeface="Tahoma"/>
              </a:rPr>
              <a:t>"&lt;</a:t>
            </a:r>
            <a:r>
              <a:rPr sz="1700" b="1" spc="-225" dirty="0">
                <a:solidFill>
                  <a:srgbClr val="404040"/>
                </a:solidFill>
                <a:latin typeface="Tahoma"/>
                <a:cs typeface="Tahoma"/>
              </a:rPr>
              <a:t>h</a:t>
            </a:r>
            <a:r>
              <a:rPr sz="1700" b="1" spc="-130" dirty="0">
                <a:solidFill>
                  <a:srgbClr val="404040"/>
                </a:solidFill>
                <a:latin typeface="Tahoma"/>
                <a:cs typeface="Tahoma"/>
              </a:rPr>
              <a:t>1</a:t>
            </a:r>
            <a:r>
              <a:rPr sz="1700" b="1" spc="-185" dirty="0">
                <a:solidFill>
                  <a:srgbClr val="404040"/>
                </a:solidFill>
                <a:latin typeface="Tahoma"/>
                <a:cs typeface="Tahoma"/>
              </a:rPr>
              <a:t>&gt;Th</a:t>
            </a:r>
            <a:r>
              <a:rPr sz="1700" b="1" spc="-155" dirty="0">
                <a:solidFill>
                  <a:srgbClr val="404040"/>
                </a:solidFill>
                <a:latin typeface="Tahoma"/>
                <a:cs typeface="Tahoma"/>
              </a:rPr>
              <a:t>e</a:t>
            </a:r>
            <a:r>
              <a:rPr sz="1700" b="1" spc="-30" dirty="0">
                <a:solidFill>
                  <a:srgbClr val="404040"/>
                </a:solidFill>
                <a:latin typeface="Tahoma"/>
                <a:cs typeface="Tahoma"/>
              </a:rPr>
              <a:t> </a:t>
            </a:r>
            <a:r>
              <a:rPr sz="1700" b="1" spc="-135" dirty="0">
                <a:solidFill>
                  <a:srgbClr val="404040"/>
                </a:solidFill>
                <a:latin typeface="Tahoma"/>
                <a:cs typeface="Tahoma"/>
              </a:rPr>
              <a:t>s</a:t>
            </a:r>
            <a:r>
              <a:rPr sz="1700" b="1" spc="-40" dirty="0">
                <a:solidFill>
                  <a:srgbClr val="404040"/>
                </a:solidFill>
                <a:latin typeface="Tahoma"/>
                <a:cs typeface="Tahoma"/>
              </a:rPr>
              <a:t>u</a:t>
            </a:r>
            <a:r>
              <a:rPr sz="1700" b="1" spc="-55" dirty="0">
                <a:solidFill>
                  <a:srgbClr val="404040"/>
                </a:solidFill>
                <a:latin typeface="Tahoma"/>
                <a:cs typeface="Tahoma"/>
              </a:rPr>
              <a:t>m</a:t>
            </a:r>
            <a:r>
              <a:rPr sz="1700" b="1" spc="-20" dirty="0">
                <a:solidFill>
                  <a:srgbClr val="404040"/>
                </a:solidFill>
                <a:latin typeface="Tahoma"/>
                <a:cs typeface="Tahoma"/>
              </a:rPr>
              <a:t> </a:t>
            </a:r>
            <a:r>
              <a:rPr sz="1700" b="1" spc="-114" dirty="0">
                <a:solidFill>
                  <a:srgbClr val="404040"/>
                </a:solidFill>
                <a:latin typeface="Tahoma"/>
                <a:cs typeface="Tahoma"/>
              </a:rPr>
              <a:t>is</a:t>
            </a:r>
            <a:r>
              <a:rPr sz="1700" b="1" spc="-30" dirty="0">
                <a:solidFill>
                  <a:srgbClr val="404040"/>
                </a:solidFill>
                <a:latin typeface="Tahoma"/>
                <a:cs typeface="Tahoma"/>
              </a:rPr>
              <a:t> </a:t>
            </a:r>
            <a:r>
              <a:rPr sz="1700" b="1" spc="-220" dirty="0">
                <a:solidFill>
                  <a:srgbClr val="404040"/>
                </a:solidFill>
                <a:latin typeface="Tahoma"/>
                <a:cs typeface="Tahoma"/>
              </a:rPr>
              <a:t>"</a:t>
            </a:r>
            <a:r>
              <a:rPr sz="1700" b="1" spc="-25" dirty="0">
                <a:solidFill>
                  <a:srgbClr val="404040"/>
                </a:solidFill>
                <a:latin typeface="Tahoma"/>
                <a:cs typeface="Tahoma"/>
              </a:rPr>
              <a:t> </a:t>
            </a:r>
            <a:r>
              <a:rPr sz="1700" b="1" spc="-370" dirty="0">
                <a:solidFill>
                  <a:srgbClr val="404040"/>
                </a:solidFill>
                <a:latin typeface="Tahoma"/>
                <a:cs typeface="Tahoma"/>
              </a:rPr>
              <a:t>+</a:t>
            </a:r>
            <a:r>
              <a:rPr sz="1700" b="1" spc="-25" dirty="0">
                <a:solidFill>
                  <a:srgbClr val="404040"/>
                </a:solidFill>
                <a:latin typeface="Tahoma"/>
                <a:cs typeface="Tahoma"/>
              </a:rPr>
              <a:t> </a:t>
            </a:r>
            <a:r>
              <a:rPr sz="1700" b="1" spc="-75" dirty="0">
                <a:solidFill>
                  <a:srgbClr val="404040"/>
                </a:solidFill>
                <a:latin typeface="Tahoma"/>
                <a:cs typeface="Tahoma"/>
              </a:rPr>
              <a:t>sum</a:t>
            </a:r>
            <a:r>
              <a:rPr sz="1700" b="1" spc="-20" dirty="0">
                <a:solidFill>
                  <a:srgbClr val="404040"/>
                </a:solidFill>
                <a:latin typeface="Tahoma"/>
                <a:cs typeface="Tahoma"/>
              </a:rPr>
              <a:t> </a:t>
            </a:r>
            <a:r>
              <a:rPr sz="1700" b="1" spc="-370" dirty="0">
                <a:solidFill>
                  <a:srgbClr val="404040"/>
                </a:solidFill>
                <a:latin typeface="Tahoma"/>
                <a:cs typeface="Tahoma"/>
              </a:rPr>
              <a:t>+</a:t>
            </a:r>
            <a:r>
              <a:rPr sz="1700" b="1" spc="-25" dirty="0">
                <a:solidFill>
                  <a:srgbClr val="404040"/>
                </a:solidFill>
                <a:latin typeface="Tahoma"/>
                <a:cs typeface="Tahoma"/>
              </a:rPr>
              <a:t> </a:t>
            </a:r>
            <a:r>
              <a:rPr sz="1700" b="1" spc="-275" dirty="0">
                <a:solidFill>
                  <a:srgbClr val="404040"/>
                </a:solidFill>
                <a:latin typeface="Tahoma"/>
                <a:cs typeface="Tahoma"/>
              </a:rPr>
              <a:t>"&lt;</a:t>
            </a:r>
            <a:r>
              <a:rPr sz="1700" b="1" spc="-254" dirty="0">
                <a:solidFill>
                  <a:srgbClr val="404040"/>
                </a:solidFill>
                <a:latin typeface="Tahoma"/>
                <a:cs typeface="Tahoma"/>
              </a:rPr>
              <a:t>/</a:t>
            </a:r>
            <a:r>
              <a:rPr sz="1700" b="1" spc="-220" dirty="0">
                <a:solidFill>
                  <a:srgbClr val="404040"/>
                </a:solidFill>
                <a:latin typeface="Tahoma"/>
                <a:cs typeface="Tahoma"/>
              </a:rPr>
              <a:t>h1&gt;</a:t>
            </a:r>
            <a:r>
              <a:rPr sz="1700" b="1" spc="-150" dirty="0">
                <a:solidFill>
                  <a:srgbClr val="404040"/>
                </a:solidFill>
                <a:latin typeface="Tahoma"/>
                <a:cs typeface="Tahoma"/>
              </a:rPr>
              <a:t>"</a:t>
            </a:r>
            <a:r>
              <a:rPr sz="1700" b="1" spc="-10" dirty="0">
                <a:solidFill>
                  <a:srgbClr val="404040"/>
                </a:solidFill>
                <a:latin typeface="Tahoma"/>
                <a:cs typeface="Tahoma"/>
              </a:rPr>
              <a:t> </a:t>
            </a:r>
            <a:r>
              <a:rPr sz="1700" b="1" spc="-135" dirty="0">
                <a:solidFill>
                  <a:srgbClr val="404040"/>
                </a:solidFill>
                <a:latin typeface="Tahoma"/>
                <a:cs typeface="Tahoma"/>
              </a:rPr>
              <a:t>);</a:t>
            </a:r>
            <a:endParaRPr sz="1700" b="1" dirty="0">
              <a:latin typeface="Tahoma"/>
              <a:cs typeface="Tahoma"/>
            </a:endParaRPr>
          </a:p>
          <a:p>
            <a:pPr marL="12700">
              <a:lnSpc>
                <a:spcPct val="100000"/>
              </a:lnSpc>
              <a:spcBef>
                <a:spcPts val="5"/>
              </a:spcBef>
            </a:pPr>
            <a:r>
              <a:rPr sz="1700" b="1" spc="-150" dirty="0">
                <a:solidFill>
                  <a:srgbClr val="404040"/>
                </a:solidFill>
                <a:latin typeface="Tahoma"/>
                <a:cs typeface="Tahoma"/>
              </a:rPr>
              <a:t>&lt;/script&gt;</a:t>
            </a:r>
            <a:endParaRPr sz="1700" b="1" dirty="0">
              <a:latin typeface="Tahoma"/>
              <a:cs typeface="Tahoma"/>
            </a:endParaRPr>
          </a:p>
          <a:p>
            <a:pPr marL="12700">
              <a:lnSpc>
                <a:spcPct val="100000"/>
              </a:lnSpc>
            </a:pPr>
            <a:r>
              <a:rPr sz="1700" b="1" spc="-114" dirty="0">
                <a:solidFill>
                  <a:srgbClr val="404040"/>
                </a:solidFill>
                <a:latin typeface="Tahoma"/>
                <a:cs typeface="Tahoma"/>
              </a:rPr>
              <a:t>&lt;/head&gt;</a:t>
            </a:r>
            <a:endParaRPr sz="1700" b="1" dirty="0">
              <a:latin typeface="Tahoma"/>
              <a:cs typeface="Tahoma"/>
            </a:endParaRPr>
          </a:p>
          <a:p>
            <a:pPr marL="12700">
              <a:lnSpc>
                <a:spcPct val="100000"/>
              </a:lnSpc>
            </a:pPr>
            <a:r>
              <a:rPr sz="1700" b="1" spc="-110" dirty="0">
                <a:solidFill>
                  <a:srgbClr val="404040"/>
                </a:solidFill>
                <a:latin typeface="Tahoma"/>
                <a:cs typeface="Tahoma"/>
              </a:rPr>
              <a:t>&lt;body&gt;&lt;/body&gt;</a:t>
            </a:r>
            <a:endParaRPr sz="1700" b="1" dirty="0">
              <a:latin typeface="Tahoma"/>
              <a:cs typeface="Tahoma"/>
            </a:endParaRPr>
          </a:p>
          <a:p>
            <a:pPr marL="12700">
              <a:lnSpc>
                <a:spcPct val="100000"/>
              </a:lnSpc>
            </a:pPr>
            <a:r>
              <a:rPr sz="1700" b="1" spc="-195" dirty="0">
                <a:solidFill>
                  <a:srgbClr val="404040"/>
                </a:solidFill>
                <a:latin typeface="Tahoma"/>
                <a:cs typeface="Tahoma"/>
              </a:rPr>
              <a:t>&lt;/html&gt;</a:t>
            </a:r>
            <a:endParaRPr sz="1700" b="1" dirty="0">
              <a:latin typeface="Tahoma"/>
              <a:cs typeface="Tahoma"/>
            </a:endParaRPr>
          </a:p>
        </p:txBody>
      </p:sp>
    </p:spTree>
    <p:extLst>
      <p:ext uri="{BB962C8B-B14F-4D97-AF65-F5344CB8AC3E}">
        <p14:creationId xmlns:p14="http://schemas.microsoft.com/office/powerpoint/2010/main" val="862777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228600"/>
            <a:ext cx="10972800" cy="914400"/>
          </a:xfrm>
        </p:spPr>
        <p:txBody>
          <a:bodyPr/>
          <a:lstStyle/>
          <a:p>
            <a:pPr eaLnBrk="1" hangingPunct="1"/>
            <a:r>
              <a:rPr lang="en-US" altLang="en-US" dirty="0"/>
              <a:t>Popup boxes – Alert </a:t>
            </a:r>
          </a:p>
        </p:txBody>
      </p:sp>
      <p:sp>
        <p:nvSpPr>
          <p:cNvPr id="20483" name="Content Placeholder 2"/>
          <p:cNvSpPr>
            <a:spLocks noGrp="1"/>
          </p:cNvSpPr>
          <p:nvPr>
            <p:ph idx="4294967295"/>
          </p:nvPr>
        </p:nvSpPr>
        <p:spPr>
          <a:xfrm>
            <a:off x="663388" y="1590675"/>
            <a:ext cx="10972800" cy="4931149"/>
          </a:xfrm>
          <a:prstGeom prst="rect">
            <a:avLst/>
          </a:prstGeom>
        </p:spPr>
        <p:txBody>
          <a:bodyPr/>
          <a:lstStyle/>
          <a:p>
            <a:pPr eaLnBrk="1" hangingPunct="1"/>
            <a:r>
              <a:rPr lang="tr-TR" altLang="en-US" dirty="0"/>
              <a:t>An alert box is often used if you want to make sure information comes through to the user.</a:t>
            </a:r>
          </a:p>
          <a:p>
            <a:pPr eaLnBrk="1" hangingPunct="1"/>
            <a:r>
              <a:rPr lang="tr-TR" altLang="en-US" dirty="0"/>
              <a:t>When an alert box pops up, the user will have to click "OK" to proceed.</a:t>
            </a:r>
            <a:endParaRPr lang="en-US" altLang="en-US" dirty="0"/>
          </a:p>
          <a:p>
            <a:pPr eaLnBrk="1" hangingPunct="1"/>
            <a:endParaRPr lang="en-US" altLang="en-US" dirty="0"/>
          </a:p>
        </p:txBody>
      </p:sp>
      <p:sp>
        <p:nvSpPr>
          <p:cNvPr id="20484" name="Text Box 4"/>
          <p:cNvSpPr txBox="1">
            <a:spLocks noChangeArrowheads="1"/>
          </p:cNvSpPr>
          <p:nvPr/>
        </p:nvSpPr>
        <p:spPr bwMode="auto">
          <a:xfrm>
            <a:off x="2336800" y="3581400"/>
            <a:ext cx="7315200" cy="12001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 typeface="Arial" panose="020B0604020202020204" pitchFamily="34" charset="0"/>
              <a:buNone/>
            </a:pPr>
            <a:r>
              <a:rPr lang="tr-TR" altLang="en-US" sz="1800" dirty="0"/>
              <a:t>&lt;script&gt;</a:t>
            </a:r>
          </a:p>
          <a:p>
            <a:pPr eaLnBrk="1" hangingPunct="1">
              <a:spcBef>
                <a:spcPct val="0"/>
              </a:spcBef>
              <a:buClrTx/>
              <a:buSzTx/>
              <a:buFont typeface="Arial" panose="020B0604020202020204" pitchFamily="34" charset="0"/>
              <a:buNone/>
            </a:pPr>
            <a:r>
              <a:rPr lang="tr-TR" altLang="en-US" sz="1800" dirty="0"/>
              <a:t>alert(“</a:t>
            </a:r>
            <a:r>
              <a:rPr lang="en-US" altLang="en-US" sz="1800" dirty="0"/>
              <a:t>Good Morning!</a:t>
            </a:r>
            <a:r>
              <a:rPr lang="tr-TR" altLang="en-US" sz="1800" dirty="0"/>
              <a:t>")</a:t>
            </a:r>
          </a:p>
          <a:p>
            <a:pPr eaLnBrk="1" hangingPunct="1">
              <a:spcBef>
                <a:spcPct val="0"/>
              </a:spcBef>
              <a:buClrTx/>
              <a:buSzTx/>
              <a:buFont typeface="Arial" panose="020B0604020202020204" pitchFamily="34" charset="0"/>
              <a:buNone/>
            </a:pPr>
            <a:r>
              <a:rPr lang="tr-TR" altLang="en-US" sz="1800" dirty="0"/>
              <a:t>&lt;/script&gt;</a:t>
            </a:r>
          </a:p>
          <a:p>
            <a:pPr eaLnBrk="1" hangingPunct="1">
              <a:spcBef>
                <a:spcPct val="0"/>
              </a:spcBef>
              <a:buClrTx/>
              <a:buSzTx/>
              <a:buFontTx/>
              <a:buNone/>
            </a:pPr>
            <a:endParaRPr lang="en-US" altLang="zh-CN" sz="1800" dirty="0">
              <a:latin typeface="Courier New" panose="02070309020205020404" pitchFamily="49" charset="0"/>
            </a:endParaRPr>
          </a:p>
        </p:txBody>
      </p:sp>
    </p:spTree>
    <p:extLst>
      <p:ext uri="{BB962C8B-B14F-4D97-AF65-F5344CB8AC3E}">
        <p14:creationId xmlns:p14="http://schemas.microsoft.com/office/powerpoint/2010/main" val="211014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Introduction</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7" name="Slide Number Placeholder 4"/>
          <p:cNvSpPr>
            <a:spLocks noGrp="1"/>
          </p:cNvSpPr>
          <p:nvPr>
            <p:ph type="sldNum" sz="quarter" idx="12"/>
          </p:nvPr>
        </p:nvSpPr>
        <p:spPr>
          <a:xfrm>
            <a:off x="10514011" y="6481148"/>
            <a:ext cx="764215" cy="365125"/>
          </a:xfrm>
        </p:spPr>
        <p:txBody>
          <a:bodyPr/>
          <a:lstStyle/>
          <a:p>
            <a:fld id="{6D22F896-40B5-4ADD-8801-0D06FADFA095}" type="slidenum">
              <a:rPr lang="en-US" sz="1400" b="1" smtClean="0">
                <a:solidFill>
                  <a:schemeClr val="accent5">
                    <a:lumMod val="75000"/>
                  </a:schemeClr>
                </a:solidFill>
              </a:rPr>
              <a:t>2</a:t>
            </a:fld>
            <a:endParaRPr lang="en-US" sz="1400" b="1" dirty="0">
              <a:solidFill>
                <a:schemeClr val="accent5">
                  <a:lumMod val="75000"/>
                </a:schemeClr>
              </a:solidFill>
            </a:endParaRPr>
          </a:p>
        </p:txBody>
      </p:sp>
      <p:sp>
        <p:nvSpPr>
          <p:cNvPr id="8" name="TextBox 7"/>
          <p:cNvSpPr txBox="1"/>
          <p:nvPr/>
        </p:nvSpPr>
        <p:spPr>
          <a:xfrm>
            <a:off x="1266092" y="879231"/>
            <a:ext cx="9693261" cy="4062651"/>
          </a:xfrm>
          <a:prstGeom prst="rect">
            <a:avLst/>
          </a:prstGeom>
          <a:noFill/>
        </p:spPr>
        <p:txBody>
          <a:bodyPr wrap="square" rtlCol="0">
            <a:spAutoFit/>
          </a:bodyPr>
          <a:lstStyle/>
          <a:p>
            <a:pPr algn="just">
              <a:spcAft>
                <a:spcPts val="600"/>
              </a:spcAft>
            </a:pPr>
            <a:r>
              <a:rPr lang="en-IN" sz="2200" b="1" dirty="0"/>
              <a:t>JavaScript</a:t>
            </a:r>
            <a:r>
              <a:rPr lang="en-IN" sz="2200" dirty="0"/>
              <a:t> is a lightweight, interpreted </a:t>
            </a:r>
            <a:r>
              <a:rPr lang="en-IN" sz="2200" b="1" dirty="0"/>
              <a:t>programming</a:t>
            </a:r>
            <a:r>
              <a:rPr lang="en-IN" sz="2200" dirty="0"/>
              <a:t> language. It is designed for creating network-centric applications. JavaScript allows you to add interactivity to a web page. It is often used with HTML and CSS to enhance the functionality of a web page such as validating forms, creating interactive maps, and displaying animated charts.</a:t>
            </a:r>
          </a:p>
          <a:p>
            <a:pPr algn="just">
              <a:spcAft>
                <a:spcPts val="600"/>
              </a:spcAft>
            </a:pPr>
            <a:r>
              <a:rPr lang="en-IN" sz="2200" dirty="0"/>
              <a:t>When a web page is loaded i.e. after HTML and CSS have been downloaded, the JavaScript engine in the web browser executes the JavaScript code. The JavaScript code then modifies the HTML and CSS to dynamically update the user interface</a:t>
            </a:r>
            <a:r>
              <a:rPr lang="en-IN" sz="2200" dirty="0" smtClean="0"/>
              <a:t>.</a:t>
            </a:r>
            <a:endParaRPr lang="en-US" sz="2200" dirty="0" smtClean="0"/>
          </a:p>
          <a:p>
            <a:pPr algn="just">
              <a:spcAft>
                <a:spcPts val="600"/>
              </a:spcAft>
            </a:pPr>
            <a:r>
              <a:rPr lang="en-IN" sz="2400" dirty="0"/>
              <a:t>Client-side JavaScript is the most common form of the language. The script should be included in or referenced by an HTML document for the code to be interpreted by the browser.</a:t>
            </a:r>
            <a:endParaRPr lang="en-IN" sz="2200" dirty="0"/>
          </a:p>
        </p:txBody>
      </p:sp>
    </p:spTree>
    <p:extLst>
      <p:ext uri="{BB962C8B-B14F-4D97-AF65-F5344CB8AC3E}">
        <p14:creationId xmlns:p14="http://schemas.microsoft.com/office/powerpoint/2010/main" val="35084739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9"/>
            <a:ext cx="10364451" cy="664372"/>
          </a:xfrm>
        </p:spPr>
        <p:txBody>
          <a:bodyPr/>
          <a:lstStyle/>
          <a:p>
            <a:r>
              <a:rPr lang="en-US" dirty="0" smtClean="0"/>
              <a:t>alert</a:t>
            </a:r>
            <a:endParaRPr lang="en-IN" dirty="0"/>
          </a:p>
        </p:txBody>
      </p:sp>
      <p:sp>
        <p:nvSpPr>
          <p:cNvPr id="4" name="Content Placeholder 3"/>
          <p:cNvSpPr>
            <a:spLocks noGrp="1"/>
          </p:cNvSpPr>
          <p:nvPr>
            <p:ph sz="quarter" idx="13"/>
          </p:nvPr>
        </p:nvSpPr>
        <p:spPr>
          <a:xfrm>
            <a:off x="913774" y="1637732"/>
            <a:ext cx="10363826" cy="4153468"/>
          </a:xfrm>
        </p:spPr>
        <p:txBody>
          <a:bodyPr/>
          <a:lstStyle/>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549" y="1561531"/>
            <a:ext cx="10746048" cy="4907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2677" y="4394579"/>
            <a:ext cx="4638177" cy="2074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5055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itle 1"/>
          <p:cNvSpPr>
            <a:spLocks noGrp="1"/>
          </p:cNvSpPr>
          <p:nvPr>
            <p:ph type="title"/>
          </p:nvPr>
        </p:nvSpPr>
        <p:spPr>
          <a:xfrm>
            <a:off x="609600" y="228600"/>
            <a:ext cx="10972800" cy="914400"/>
          </a:xfrm>
        </p:spPr>
        <p:txBody>
          <a:bodyPr/>
          <a:lstStyle/>
          <a:p>
            <a:pPr eaLnBrk="1" hangingPunct="1"/>
            <a:r>
              <a:rPr lang="en-US" altLang="en-US"/>
              <a:t>Popup boxes – Confirm </a:t>
            </a:r>
          </a:p>
        </p:txBody>
      </p:sp>
      <p:sp>
        <p:nvSpPr>
          <p:cNvPr id="24579" name="Content Placeholder 2"/>
          <p:cNvSpPr>
            <a:spLocks noGrp="1"/>
          </p:cNvSpPr>
          <p:nvPr>
            <p:ph idx="4294967295"/>
          </p:nvPr>
        </p:nvSpPr>
        <p:spPr>
          <a:xfrm>
            <a:off x="609600" y="1143000"/>
            <a:ext cx="5368119" cy="5181600"/>
          </a:xfrm>
          <a:prstGeom prst="rect">
            <a:avLst/>
          </a:prstGeom>
        </p:spPr>
        <p:txBody>
          <a:bodyPr/>
          <a:lstStyle/>
          <a:p>
            <a:pPr eaLnBrk="1" hangingPunct="1"/>
            <a:r>
              <a:rPr lang="tr-TR" altLang="en-US" dirty="0"/>
              <a:t>A confirm box is often used if you want the user to verify or accept something.</a:t>
            </a:r>
          </a:p>
          <a:p>
            <a:pPr eaLnBrk="1" hangingPunct="1"/>
            <a:r>
              <a:rPr lang="en-US" altLang="en-US" dirty="0"/>
              <a:t>T</a:t>
            </a:r>
            <a:r>
              <a:rPr lang="tr-TR" altLang="en-US" dirty="0"/>
              <a:t>he user will have to click either "OK" or "Cancel“</a:t>
            </a:r>
            <a:r>
              <a:rPr lang="en-US" altLang="en-US" dirty="0"/>
              <a:t>.</a:t>
            </a:r>
          </a:p>
          <a:p>
            <a:pPr eaLnBrk="1" hangingPunct="1"/>
            <a:r>
              <a:rPr lang="tr-TR" altLang="en-US" dirty="0"/>
              <a:t> If the user clicks "OK", the box returns true. If the user clicks "Cancel", the box returns false.</a:t>
            </a:r>
          </a:p>
        </p:txBody>
      </p:sp>
      <p:sp>
        <p:nvSpPr>
          <p:cNvPr id="24580" name="Text Box 4"/>
          <p:cNvSpPr txBox="1">
            <a:spLocks noChangeArrowheads="1"/>
          </p:cNvSpPr>
          <p:nvPr/>
        </p:nvSpPr>
        <p:spPr bwMode="auto">
          <a:xfrm>
            <a:off x="767305" y="2873707"/>
            <a:ext cx="4951105" cy="120032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 typeface="Arial" panose="020B0604020202020204" pitchFamily="34" charset="0"/>
              <a:buNone/>
            </a:pPr>
            <a:r>
              <a:rPr lang="tr-TR" altLang="en-US" sz="1800" dirty="0"/>
              <a:t>&lt;script&gt;</a:t>
            </a:r>
          </a:p>
          <a:p>
            <a:pPr eaLnBrk="1" hangingPunct="1">
              <a:spcBef>
                <a:spcPct val="0"/>
              </a:spcBef>
              <a:buClrTx/>
              <a:buSzTx/>
              <a:buFont typeface="Arial" panose="020B0604020202020204" pitchFamily="34" charset="0"/>
              <a:buNone/>
            </a:pPr>
            <a:r>
              <a:rPr lang="tr-TR" altLang="en-US" sz="1800" dirty="0"/>
              <a:t>x=</a:t>
            </a:r>
            <a:r>
              <a:rPr lang="en-US" altLang="en-US" sz="1800" dirty="0"/>
              <a:t>confirm</a:t>
            </a:r>
            <a:r>
              <a:rPr lang="tr-TR" altLang="en-US" sz="1800" dirty="0"/>
              <a:t> (“</a:t>
            </a:r>
            <a:r>
              <a:rPr lang="en-US" altLang="en-US" sz="1800" dirty="0"/>
              <a:t>Are you sure you want to delete ?”</a:t>
            </a:r>
            <a:r>
              <a:rPr lang="tr-TR" altLang="en-US" sz="1800" dirty="0"/>
              <a:t>)</a:t>
            </a:r>
          </a:p>
          <a:p>
            <a:pPr eaLnBrk="1" hangingPunct="1">
              <a:spcBef>
                <a:spcPct val="0"/>
              </a:spcBef>
              <a:buClrTx/>
              <a:buSzTx/>
              <a:buFont typeface="Arial" panose="020B0604020202020204" pitchFamily="34" charset="0"/>
              <a:buNone/>
            </a:pPr>
            <a:r>
              <a:rPr lang="tr-TR" altLang="en-US" sz="1800" dirty="0"/>
              <a:t>&lt;/script&gt;</a:t>
            </a:r>
          </a:p>
          <a:p>
            <a:pPr eaLnBrk="1" hangingPunct="1">
              <a:spcBef>
                <a:spcPct val="0"/>
              </a:spcBef>
              <a:buClrTx/>
              <a:buSzTx/>
              <a:buFontTx/>
              <a:buNone/>
            </a:pPr>
            <a:endParaRPr lang="en-US" altLang="zh-CN" sz="1800" dirty="0">
              <a:latin typeface="Courier New" panose="02070309020205020404" pitchFamily="49" charset="0"/>
            </a:endParaRPr>
          </a:p>
        </p:txBody>
      </p:sp>
      <p:sp>
        <p:nvSpPr>
          <p:cNvPr id="3" name="Rectangle 2"/>
          <p:cNvSpPr/>
          <p:nvPr/>
        </p:nvSpPr>
        <p:spPr>
          <a:xfrm>
            <a:off x="6050507" y="1201721"/>
            <a:ext cx="6141493" cy="5355312"/>
          </a:xfrm>
          <a:prstGeom prst="rect">
            <a:avLst/>
          </a:prstGeom>
        </p:spPr>
        <p:txBody>
          <a:bodyPr wrap="square">
            <a:spAutoFit/>
          </a:bodyPr>
          <a:lstStyle/>
          <a:p>
            <a:r>
              <a:rPr lang="en-IN" dirty="0"/>
              <a:t>&lt;!DOCTYPE html&gt;</a:t>
            </a:r>
          </a:p>
          <a:p>
            <a:r>
              <a:rPr lang="en-IN" dirty="0"/>
              <a:t>&lt;html&gt;</a:t>
            </a:r>
          </a:p>
          <a:p>
            <a:r>
              <a:rPr lang="en-IN" dirty="0"/>
              <a:t>&lt;body&gt;</a:t>
            </a:r>
          </a:p>
          <a:p>
            <a:endParaRPr lang="en-IN" dirty="0"/>
          </a:p>
          <a:p>
            <a:r>
              <a:rPr lang="en-IN" dirty="0"/>
              <a:t>&lt;h1&gt;The Window Object&lt;/h1&gt;</a:t>
            </a:r>
          </a:p>
          <a:p>
            <a:r>
              <a:rPr lang="en-IN" dirty="0"/>
              <a:t>&lt;h2&gt;The confirm() Method&lt;/h2&gt;</a:t>
            </a:r>
          </a:p>
          <a:p>
            <a:endParaRPr lang="en-IN" dirty="0"/>
          </a:p>
          <a:p>
            <a:r>
              <a:rPr lang="en-IN" dirty="0"/>
              <a:t>&lt;p&gt;Click the button to display a confirm box.&lt;/p&gt;</a:t>
            </a:r>
          </a:p>
          <a:p>
            <a:endParaRPr lang="en-IN" dirty="0"/>
          </a:p>
          <a:p>
            <a:r>
              <a:rPr lang="en-IN" dirty="0"/>
              <a:t>&lt;button </a:t>
            </a:r>
            <a:r>
              <a:rPr lang="en-IN" dirty="0" err="1"/>
              <a:t>onclick</a:t>
            </a:r>
            <a:r>
              <a:rPr lang="en-IN" dirty="0"/>
              <a:t>="</a:t>
            </a:r>
            <a:r>
              <a:rPr lang="en-IN" dirty="0" err="1"/>
              <a:t>myFunction</a:t>
            </a:r>
            <a:r>
              <a:rPr lang="en-IN" dirty="0"/>
              <a:t>()"&gt;Try it&lt;/button&gt;</a:t>
            </a:r>
          </a:p>
          <a:p>
            <a:endParaRPr lang="en-IN" dirty="0"/>
          </a:p>
          <a:p>
            <a:r>
              <a:rPr lang="en-IN" dirty="0"/>
              <a:t>&lt;script&gt;</a:t>
            </a:r>
          </a:p>
          <a:p>
            <a:r>
              <a:rPr lang="en-IN" dirty="0"/>
              <a:t>function </a:t>
            </a:r>
            <a:r>
              <a:rPr lang="en-IN" dirty="0" err="1"/>
              <a:t>myFunction</a:t>
            </a:r>
            <a:r>
              <a:rPr lang="en-IN" dirty="0"/>
              <a:t>() {</a:t>
            </a:r>
          </a:p>
          <a:p>
            <a:r>
              <a:rPr lang="en-IN" dirty="0"/>
              <a:t>  confirm("Press a button!");</a:t>
            </a:r>
          </a:p>
          <a:p>
            <a:r>
              <a:rPr lang="en-IN" dirty="0"/>
              <a:t>}</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1061900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confirm</a:t>
            </a:r>
            <a:endParaRPr lang="en-IN" dirty="0"/>
          </a:p>
        </p:txBody>
      </p:sp>
      <p:sp>
        <p:nvSpPr>
          <p:cNvPr id="3" name="Content Placeholder 2"/>
          <p:cNvSpPr>
            <a:spLocks noGrp="1"/>
          </p:cNvSpPr>
          <p:nvPr>
            <p:ph sz="quarter" idx="13"/>
          </p:nvPr>
        </p:nvSpPr>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7" y="2281308"/>
            <a:ext cx="4129229" cy="300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2979" y="1995559"/>
            <a:ext cx="6001958" cy="3709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6516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Operators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1266092" y="879231"/>
            <a:ext cx="9693261" cy="4154984"/>
          </a:xfrm>
          <a:prstGeom prst="rect">
            <a:avLst/>
          </a:prstGeom>
          <a:noFill/>
        </p:spPr>
        <p:txBody>
          <a:bodyPr wrap="square" rtlCol="0">
            <a:spAutoFit/>
          </a:bodyPr>
          <a:lstStyle/>
          <a:p>
            <a:pPr algn="just"/>
            <a:r>
              <a:rPr lang="en-IN" sz="2400" dirty="0" smtClean="0"/>
              <a:t>Operator is used to apply some process over operands.  E.g., 4+5, here 4 and 5 are operands, "+" is the operator. Types of operators are:</a:t>
            </a:r>
          </a:p>
          <a:p>
            <a:pPr marL="800100" lvl="1" indent="-342900">
              <a:buFont typeface="Wingdings" panose="05000000000000000000" pitchFamily="2" charset="2"/>
              <a:buChar char="Ø"/>
            </a:pPr>
            <a:r>
              <a:rPr lang="en-US" sz="2400" dirty="0"/>
              <a:t>Arithmetic Operators</a:t>
            </a:r>
          </a:p>
          <a:p>
            <a:pPr marL="800100" lvl="1" indent="-342900">
              <a:buFont typeface="Wingdings" panose="05000000000000000000" pitchFamily="2" charset="2"/>
              <a:buChar char="Ø"/>
            </a:pPr>
            <a:r>
              <a:rPr lang="en-US" sz="2400" dirty="0" smtClean="0"/>
              <a:t>Relational Operators</a:t>
            </a:r>
            <a:endParaRPr lang="en-US" sz="2400" dirty="0"/>
          </a:p>
          <a:p>
            <a:pPr marL="800100" lvl="1" indent="-342900">
              <a:buFont typeface="Wingdings" panose="05000000000000000000" pitchFamily="2" charset="2"/>
              <a:buChar char="Ø"/>
            </a:pPr>
            <a:r>
              <a:rPr lang="en-US" sz="2400" dirty="0"/>
              <a:t>Logical </a:t>
            </a:r>
            <a:r>
              <a:rPr lang="en-US" sz="2400" dirty="0" smtClean="0"/>
              <a:t>Operators</a:t>
            </a:r>
            <a:endParaRPr lang="en-US" sz="2400" dirty="0"/>
          </a:p>
          <a:p>
            <a:pPr marL="800100" lvl="1" indent="-342900">
              <a:buFont typeface="Wingdings" panose="05000000000000000000" pitchFamily="2" charset="2"/>
              <a:buChar char="Ø"/>
            </a:pPr>
            <a:r>
              <a:rPr lang="en-US" sz="2400" dirty="0"/>
              <a:t>Assignment Operators</a:t>
            </a:r>
          </a:p>
          <a:p>
            <a:pPr marL="800100" lvl="1" indent="-342900">
              <a:buFont typeface="Wingdings" panose="05000000000000000000" pitchFamily="2" charset="2"/>
              <a:buChar char="Ø"/>
            </a:pPr>
            <a:r>
              <a:rPr lang="en-US" sz="2400" dirty="0"/>
              <a:t>Conditional (or ternary) Operators</a:t>
            </a:r>
          </a:p>
          <a:p>
            <a:pPr algn="just"/>
            <a:endParaRPr lang="en-IN" sz="2400" dirty="0"/>
          </a:p>
          <a:p>
            <a:pPr algn="just"/>
            <a:endParaRPr lang="en-US" sz="2400" dirty="0">
              <a:cs typeface="Calibri" panose="020F0502020204030204" pitchFamily="34" charset="0"/>
            </a:endParaRPr>
          </a:p>
          <a:p>
            <a:pPr algn="just"/>
            <a:endParaRPr lang="en-US" sz="2400" dirty="0">
              <a:cs typeface="Calibri" panose="020F0502020204030204" pitchFamily="34" charset="0"/>
            </a:endParaRPr>
          </a:p>
          <a:p>
            <a:endParaRPr lang="en-US" sz="2400" dirty="0"/>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23</a:t>
            </a:fld>
            <a:endParaRPr lang="en-US" sz="1400" b="1" dirty="0">
              <a:solidFill>
                <a:schemeClr val="accent5">
                  <a:lumMod val="75000"/>
                </a:schemeClr>
              </a:solidFill>
            </a:endParaRPr>
          </a:p>
        </p:txBody>
      </p:sp>
    </p:spTree>
    <p:extLst>
      <p:ext uri="{BB962C8B-B14F-4D97-AF65-F5344CB8AC3E}">
        <p14:creationId xmlns:p14="http://schemas.microsoft.com/office/powerpoint/2010/main" val="911721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Arithmetic Operators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24</a:t>
            </a:fld>
            <a:endParaRPr lang="en-US" sz="1400" b="1" dirty="0">
              <a:solidFill>
                <a:schemeClr val="accent5">
                  <a:lumMod val="75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196999904"/>
              </p:ext>
            </p:extLst>
          </p:nvPr>
        </p:nvGraphicFramePr>
        <p:xfrm>
          <a:off x="1729094" y="995364"/>
          <a:ext cx="9230258" cy="4551814"/>
        </p:xfrm>
        <a:graphic>
          <a:graphicData uri="http://schemas.openxmlformats.org/drawingml/2006/table">
            <a:tbl>
              <a:tblPr>
                <a:tableStyleId>{5940675A-B579-460E-94D1-54222C63F5DA}</a:tableStyleId>
              </a:tblPr>
              <a:tblGrid>
                <a:gridCol w="2130212">
                  <a:extLst>
                    <a:ext uri="{9D8B030D-6E8A-4147-A177-3AD203B41FA5}">
                      <a16:colId xmlns="" xmlns:a16="http://schemas.microsoft.com/office/drawing/2014/main" val="20000"/>
                    </a:ext>
                  </a:extLst>
                </a:gridCol>
                <a:gridCol w="4693023">
                  <a:extLst>
                    <a:ext uri="{9D8B030D-6E8A-4147-A177-3AD203B41FA5}">
                      <a16:colId xmlns="" xmlns:a16="http://schemas.microsoft.com/office/drawing/2014/main" val="20001"/>
                    </a:ext>
                  </a:extLst>
                </a:gridCol>
                <a:gridCol w="2407023">
                  <a:extLst>
                    <a:ext uri="{9D8B030D-6E8A-4147-A177-3AD203B41FA5}">
                      <a16:colId xmlns="" xmlns:a16="http://schemas.microsoft.com/office/drawing/2014/main" val="20002"/>
                    </a:ext>
                  </a:extLst>
                </a:gridCol>
              </a:tblGrid>
              <a:tr h="443471">
                <a:tc>
                  <a:txBody>
                    <a:bodyPr/>
                    <a:lstStyle/>
                    <a:p>
                      <a:pPr algn="ctr" fontAlgn="t"/>
                      <a:r>
                        <a:rPr lang="en-US" sz="2200" b="1" dirty="0" smtClean="0">
                          <a:effectLst/>
                        </a:rPr>
                        <a:t>Operator </a:t>
                      </a:r>
                      <a:endParaRPr lang="en-US" sz="2200" b="1" dirty="0">
                        <a:effectLst/>
                      </a:endParaRPr>
                    </a:p>
                  </a:txBody>
                  <a:tcPr marL="30793" marR="30793" marT="30793" marB="3079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dirty="0" smtClean="0">
                          <a:effectLst/>
                        </a:rPr>
                        <a:t>Purpose</a:t>
                      </a:r>
                    </a:p>
                  </a:txBody>
                  <a:tcPr marL="36952" marR="36952" marT="18476" marB="18476"/>
                </a:tc>
                <a:tc>
                  <a:txBody>
                    <a:bodyPr/>
                    <a:lstStyle/>
                    <a:p>
                      <a:pPr algn="ctr"/>
                      <a:r>
                        <a:rPr lang="en-IN" sz="2200" b="1" dirty="0" smtClean="0"/>
                        <a:t>Example</a:t>
                      </a:r>
                      <a:endParaRPr lang="en-IN" sz="2200" b="1" dirty="0"/>
                    </a:p>
                  </a:txBody>
                  <a:tcPr marL="36952" marR="36952" marT="18476" marB="18476"/>
                </a:tc>
                <a:extLst>
                  <a:ext uri="{0D108BD9-81ED-4DB2-BD59-A6C34878D82A}">
                    <a16:rowId xmlns="" xmlns:a16="http://schemas.microsoft.com/office/drawing/2014/main" val="10000"/>
                  </a:ext>
                </a:extLst>
              </a:tr>
              <a:tr h="353756">
                <a:tc>
                  <a:txBody>
                    <a:bodyPr/>
                    <a:lstStyle/>
                    <a:p>
                      <a:pPr algn="just" fontAlgn="t"/>
                      <a:r>
                        <a:rPr lang="en-US" sz="2200" dirty="0" smtClean="0">
                          <a:effectLst/>
                        </a:rPr>
                        <a:t>+ </a:t>
                      </a:r>
                      <a:r>
                        <a:rPr lang="en-US" sz="2200" dirty="0">
                          <a:effectLst/>
                        </a:rPr>
                        <a:t>(Addition</a:t>
                      </a:r>
                      <a:r>
                        <a:rPr lang="en-US" sz="2200" dirty="0" smtClean="0">
                          <a:effectLst/>
                        </a:rPr>
                        <a:t>)</a:t>
                      </a:r>
                      <a:endParaRPr lang="en-US" sz="2200" dirty="0">
                        <a:effectLst/>
                      </a:endParaRPr>
                    </a:p>
                  </a:txBody>
                  <a:tcPr marL="30793" marR="30793" marT="30793" marB="307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effectLst/>
                        </a:rPr>
                        <a:t>Adds two operands</a:t>
                      </a:r>
                    </a:p>
                  </a:txBody>
                  <a:tcPr marL="36952" marR="36952" marT="18476" marB="18476"/>
                </a:tc>
                <a:tc>
                  <a:txBody>
                    <a:bodyPr/>
                    <a:lstStyle/>
                    <a:p>
                      <a:pPr algn="ctr"/>
                      <a:r>
                        <a:rPr lang="en-IN" sz="2200" dirty="0" smtClean="0"/>
                        <a:t>A</a:t>
                      </a:r>
                      <a:r>
                        <a:rPr lang="en-IN" sz="2200" baseline="0" dirty="0" smtClean="0"/>
                        <a:t> + B</a:t>
                      </a:r>
                      <a:r>
                        <a:rPr lang="en-IN" sz="2200" dirty="0" smtClean="0"/>
                        <a:t> =&gt; 8</a:t>
                      </a:r>
                      <a:endParaRPr lang="en-IN" sz="2200" dirty="0"/>
                    </a:p>
                  </a:txBody>
                  <a:tcPr marL="36952" marR="36952" marT="18476" marB="18476"/>
                </a:tc>
                <a:extLst>
                  <a:ext uri="{0D108BD9-81ED-4DB2-BD59-A6C34878D82A}">
                    <a16:rowId xmlns="" xmlns:a16="http://schemas.microsoft.com/office/drawing/2014/main" val="10001"/>
                  </a:ext>
                </a:extLst>
              </a:tr>
              <a:tr h="505013">
                <a:tc>
                  <a:txBody>
                    <a:bodyPr/>
                    <a:lstStyle/>
                    <a:p>
                      <a:pPr algn="just" fontAlgn="t"/>
                      <a:r>
                        <a:rPr lang="en-US" sz="2200" dirty="0" smtClean="0">
                          <a:effectLst/>
                        </a:rPr>
                        <a:t>- (Subtraction)</a:t>
                      </a:r>
                      <a:endParaRPr lang="en-US" sz="2200" dirty="0">
                        <a:solidFill>
                          <a:srgbClr val="000000"/>
                        </a:solidFill>
                        <a:effectLst/>
                      </a:endParaRPr>
                    </a:p>
                  </a:txBody>
                  <a:tcPr marL="30793" marR="30793" marT="30793" marB="30793"/>
                </a:tc>
                <a:tc>
                  <a:txBody>
                    <a:bodyPr/>
                    <a:lstStyle/>
                    <a:p>
                      <a:pPr algn="just" fontAlgn="t"/>
                      <a:r>
                        <a:rPr lang="en-US" sz="2200" dirty="0" smtClean="0">
                          <a:effectLst/>
                        </a:rPr>
                        <a:t>Subtracts the second operand from the first</a:t>
                      </a:r>
                      <a:endParaRPr lang="en-US" sz="2200" dirty="0">
                        <a:effectLst/>
                      </a:endParaRPr>
                    </a:p>
                  </a:txBody>
                  <a:tcPr marL="30793" marR="30793" marT="30793" marB="30793"/>
                </a:tc>
                <a:tc>
                  <a:txBody>
                    <a:bodyPr/>
                    <a:lstStyle/>
                    <a:p>
                      <a:pPr algn="ctr" fontAlgn="t"/>
                      <a:r>
                        <a:rPr lang="en-US" sz="2200" dirty="0" smtClean="0">
                          <a:solidFill>
                            <a:srgbClr val="000000"/>
                          </a:solidFill>
                          <a:effectLst/>
                        </a:rPr>
                        <a:t>A – B =&gt; 2 </a:t>
                      </a:r>
                      <a:endParaRPr lang="en-US" sz="2200" dirty="0">
                        <a:solidFill>
                          <a:srgbClr val="000000"/>
                        </a:solidFill>
                        <a:effectLst/>
                      </a:endParaRPr>
                    </a:p>
                  </a:txBody>
                  <a:tcPr marL="30793" marR="30793" marT="30793" marB="30793"/>
                </a:tc>
                <a:extLst>
                  <a:ext uri="{0D108BD9-81ED-4DB2-BD59-A6C34878D82A}">
                    <a16:rowId xmlns="" xmlns:a16="http://schemas.microsoft.com/office/drawing/2014/main" val="10002"/>
                  </a:ext>
                </a:extLst>
              </a:tr>
              <a:tr h="39415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200" dirty="0" smtClean="0">
                          <a:effectLst/>
                        </a:rPr>
                        <a:t>* (Multiplication)</a:t>
                      </a:r>
                    </a:p>
                    <a:p>
                      <a:pPr fontAlgn="t"/>
                      <a:endParaRPr lang="en-IN" sz="2200" dirty="0">
                        <a:effectLst/>
                      </a:endParaRPr>
                    </a:p>
                  </a:txBody>
                  <a:tcPr marL="30793" marR="30793" marT="30793" marB="30793"/>
                </a:tc>
                <a:tc>
                  <a:txBody>
                    <a:bodyPr/>
                    <a:lstStyle/>
                    <a:p>
                      <a:pPr algn="just" fontAlgn="t"/>
                      <a:r>
                        <a:rPr lang="en-US" sz="2200" dirty="0" smtClean="0">
                          <a:effectLst/>
                        </a:rPr>
                        <a:t>Multiply </a:t>
                      </a:r>
                      <a:r>
                        <a:rPr lang="en-US" sz="2200" dirty="0">
                          <a:effectLst/>
                        </a:rPr>
                        <a:t>both </a:t>
                      </a:r>
                      <a:r>
                        <a:rPr lang="en-US" sz="2200" dirty="0" smtClean="0">
                          <a:effectLst/>
                        </a:rPr>
                        <a:t>operands</a:t>
                      </a:r>
                      <a:endParaRPr lang="en-US" sz="2200" dirty="0">
                        <a:effectLst/>
                      </a:endParaRPr>
                    </a:p>
                  </a:txBody>
                  <a:tcPr marL="30793" marR="30793" marT="30793" marB="30793"/>
                </a:tc>
                <a:tc>
                  <a:txBody>
                    <a:bodyPr/>
                    <a:lstStyle/>
                    <a:p>
                      <a:pPr algn="ctr" fontAlgn="t"/>
                      <a:r>
                        <a:rPr lang="en-US" sz="2200" dirty="0" smtClean="0">
                          <a:solidFill>
                            <a:srgbClr val="000000"/>
                          </a:solidFill>
                          <a:effectLst/>
                        </a:rPr>
                        <a:t>A</a:t>
                      </a:r>
                      <a:r>
                        <a:rPr lang="en-US" sz="2200" baseline="0" dirty="0" smtClean="0">
                          <a:solidFill>
                            <a:srgbClr val="000000"/>
                          </a:solidFill>
                          <a:effectLst/>
                        </a:rPr>
                        <a:t> * B =&gt; 15</a:t>
                      </a:r>
                      <a:endParaRPr lang="en-US" sz="2200" dirty="0">
                        <a:solidFill>
                          <a:srgbClr val="000000"/>
                        </a:solidFill>
                        <a:effectLst/>
                      </a:endParaRPr>
                    </a:p>
                  </a:txBody>
                  <a:tcPr marL="30793" marR="30793" marT="30793" marB="30793"/>
                </a:tc>
                <a:extLst>
                  <a:ext uri="{0D108BD9-81ED-4DB2-BD59-A6C34878D82A}">
                    <a16:rowId xmlns="" xmlns:a16="http://schemas.microsoft.com/office/drawing/2014/main" val="10003"/>
                  </a:ext>
                </a:extLst>
              </a:tr>
              <a:tr h="505013">
                <a:tc>
                  <a:txBody>
                    <a:bodyPr/>
                    <a:lstStyle/>
                    <a:p>
                      <a:pPr fontAlgn="t"/>
                      <a:r>
                        <a:rPr lang="en-US" sz="2200" dirty="0" smtClean="0">
                          <a:effectLst/>
                        </a:rPr>
                        <a:t>/ (Division)</a:t>
                      </a:r>
                      <a:endParaRPr lang="en-IN" sz="2200" dirty="0">
                        <a:effectLst/>
                      </a:endParaRPr>
                    </a:p>
                  </a:txBody>
                  <a:tcPr marL="30793" marR="30793" marT="30793" marB="30793"/>
                </a:tc>
                <a:tc>
                  <a:txBody>
                    <a:bodyPr/>
                    <a:lstStyle/>
                    <a:p>
                      <a:pPr algn="just" fontAlgn="t"/>
                      <a:r>
                        <a:rPr lang="en-US" sz="2200" dirty="0" smtClean="0">
                          <a:effectLst/>
                        </a:rPr>
                        <a:t>Divide </a:t>
                      </a:r>
                      <a:r>
                        <a:rPr lang="en-US" sz="2200" dirty="0">
                          <a:effectLst/>
                        </a:rPr>
                        <a:t>the numerator by the </a:t>
                      </a:r>
                      <a:r>
                        <a:rPr lang="en-US" sz="2200" dirty="0" smtClean="0">
                          <a:effectLst/>
                        </a:rPr>
                        <a:t>denominator</a:t>
                      </a:r>
                      <a:endParaRPr lang="en-US" sz="2200" dirty="0">
                        <a:effectLst/>
                      </a:endParaRPr>
                    </a:p>
                  </a:txBody>
                  <a:tcPr marL="30793" marR="30793" marT="30793" marB="30793"/>
                </a:tc>
                <a:tc>
                  <a:txBody>
                    <a:bodyPr/>
                    <a:lstStyle/>
                    <a:p>
                      <a:pPr algn="ctr" fontAlgn="t"/>
                      <a:r>
                        <a:rPr lang="en-US" sz="2200" dirty="0" smtClean="0">
                          <a:solidFill>
                            <a:srgbClr val="000000"/>
                          </a:solidFill>
                          <a:effectLst/>
                        </a:rPr>
                        <a:t>A</a:t>
                      </a:r>
                      <a:r>
                        <a:rPr lang="en-US" sz="2200" baseline="0" dirty="0" smtClean="0">
                          <a:solidFill>
                            <a:srgbClr val="000000"/>
                          </a:solidFill>
                          <a:effectLst/>
                        </a:rPr>
                        <a:t> / B =&gt; 1</a:t>
                      </a:r>
                      <a:endParaRPr lang="en-US" sz="2200" dirty="0">
                        <a:solidFill>
                          <a:srgbClr val="000000"/>
                        </a:solidFill>
                        <a:effectLst/>
                      </a:endParaRPr>
                    </a:p>
                  </a:txBody>
                  <a:tcPr marL="30793" marR="30793" marT="30793" marB="30793"/>
                </a:tc>
                <a:extLst>
                  <a:ext uri="{0D108BD9-81ED-4DB2-BD59-A6C34878D82A}">
                    <a16:rowId xmlns="" xmlns:a16="http://schemas.microsoft.com/office/drawing/2014/main" val="10004"/>
                  </a:ext>
                </a:extLst>
              </a:tr>
              <a:tr h="505013">
                <a:tc>
                  <a:txBody>
                    <a:bodyPr/>
                    <a:lstStyle/>
                    <a:p>
                      <a:pPr fontAlgn="t"/>
                      <a:r>
                        <a:rPr lang="en-US" sz="2200" dirty="0" smtClean="0">
                          <a:effectLst/>
                        </a:rPr>
                        <a:t>% (Modulus)</a:t>
                      </a:r>
                      <a:endParaRPr lang="en-IN" sz="2200" dirty="0">
                        <a:effectLst/>
                      </a:endParaRPr>
                    </a:p>
                  </a:txBody>
                  <a:tcPr marL="30793" marR="30793" marT="30793" marB="30793"/>
                </a:tc>
                <a:tc>
                  <a:txBody>
                    <a:bodyPr/>
                    <a:lstStyle/>
                    <a:p>
                      <a:pPr algn="just" fontAlgn="t"/>
                      <a:r>
                        <a:rPr lang="en-US" sz="2200" dirty="0" smtClean="0">
                          <a:effectLst/>
                        </a:rPr>
                        <a:t>Outputs </a:t>
                      </a:r>
                      <a:r>
                        <a:rPr lang="en-US" sz="2200" dirty="0">
                          <a:effectLst/>
                        </a:rPr>
                        <a:t>the remainder of an integer </a:t>
                      </a:r>
                      <a:r>
                        <a:rPr lang="en-US" sz="2200" dirty="0" smtClean="0">
                          <a:effectLst/>
                        </a:rPr>
                        <a:t>division</a:t>
                      </a:r>
                      <a:endParaRPr lang="en-US" sz="2200" dirty="0">
                        <a:effectLst/>
                      </a:endParaRPr>
                    </a:p>
                  </a:txBody>
                  <a:tcPr marL="30793" marR="30793" marT="30793" marB="30793"/>
                </a:tc>
                <a:tc>
                  <a:txBody>
                    <a:bodyPr/>
                    <a:lstStyle/>
                    <a:p>
                      <a:pPr algn="ctr" fontAlgn="t"/>
                      <a:r>
                        <a:rPr lang="en-US" sz="2200" dirty="0" smtClean="0">
                          <a:solidFill>
                            <a:srgbClr val="000000"/>
                          </a:solidFill>
                          <a:effectLst/>
                        </a:rPr>
                        <a:t> A</a:t>
                      </a:r>
                      <a:r>
                        <a:rPr lang="en-US" sz="2200" baseline="0" dirty="0" smtClean="0">
                          <a:solidFill>
                            <a:srgbClr val="000000"/>
                          </a:solidFill>
                          <a:effectLst/>
                        </a:rPr>
                        <a:t> % B =&gt; 2</a:t>
                      </a:r>
                      <a:endParaRPr lang="en-US" sz="2200" dirty="0">
                        <a:solidFill>
                          <a:srgbClr val="000000"/>
                        </a:solidFill>
                        <a:effectLst/>
                      </a:endParaRPr>
                    </a:p>
                  </a:txBody>
                  <a:tcPr marL="30793" marR="30793" marT="30793" marB="30793"/>
                </a:tc>
                <a:extLst>
                  <a:ext uri="{0D108BD9-81ED-4DB2-BD59-A6C34878D82A}">
                    <a16:rowId xmlns="" xmlns:a16="http://schemas.microsoft.com/office/drawing/2014/main" val="10005"/>
                  </a:ext>
                </a:extLst>
              </a:tr>
              <a:tr h="505013">
                <a:tc>
                  <a:txBody>
                    <a:bodyPr/>
                    <a:lstStyle/>
                    <a:p>
                      <a:pPr fontAlgn="t"/>
                      <a:r>
                        <a:rPr lang="en-US" sz="2200" dirty="0" smtClean="0">
                          <a:effectLst/>
                        </a:rPr>
                        <a:t>++ (Increment)</a:t>
                      </a:r>
                      <a:endParaRPr lang="en-IN" sz="2200" dirty="0">
                        <a:effectLst/>
                      </a:endParaRPr>
                    </a:p>
                  </a:txBody>
                  <a:tcPr marL="30793" marR="30793" marT="30793" marB="30793"/>
                </a:tc>
                <a:tc>
                  <a:txBody>
                    <a:bodyPr/>
                    <a:lstStyle/>
                    <a:p>
                      <a:pPr algn="just" fontAlgn="t"/>
                      <a:r>
                        <a:rPr lang="en-US" sz="2200" dirty="0" smtClean="0">
                          <a:effectLst/>
                        </a:rPr>
                        <a:t>Increases </a:t>
                      </a:r>
                      <a:r>
                        <a:rPr lang="en-US" sz="2200" dirty="0">
                          <a:effectLst/>
                        </a:rPr>
                        <a:t>an integer value by </a:t>
                      </a:r>
                      <a:r>
                        <a:rPr lang="en-US" sz="2200" dirty="0" smtClean="0">
                          <a:effectLst/>
                        </a:rPr>
                        <a:t>one</a:t>
                      </a:r>
                      <a:endParaRPr lang="en-US" sz="2200" dirty="0">
                        <a:solidFill>
                          <a:srgbClr val="000000"/>
                        </a:solidFill>
                        <a:effectLst/>
                      </a:endParaRPr>
                    </a:p>
                  </a:txBody>
                  <a:tcPr marL="30793" marR="30793" marT="30793" marB="30793"/>
                </a:tc>
                <a:tc>
                  <a:txBody>
                    <a:bodyPr/>
                    <a:lstStyle/>
                    <a:p>
                      <a:pPr algn="ctr" fontAlgn="t"/>
                      <a:r>
                        <a:rPr lang="en-US" sz="2200" dirty="0" smtClean="0">
                          <a:solidFill>
                            <a:srgbClr val="000000"/>
                          </a:solidFill>
                          <a:effectLst/>
                        </a:rPr>
                        <a:t>A++</a:t>
                      </a:r>
                      <a:r>
                        <a:rPr lang="en-US" sz="2200" baseline="0" dirty="0" smtClean="0">
                          <a:solidFill>
                            <a:srgbClr val="000000"/>
                          </a:solidFill>
                          <a:effectLst/>
                        </a:rPr>
                        <a:t> =&gt; 6</a:t>
                      </a:r>
                      <a:endParaRPr lang="en-US" sz="2200" dirty="0">
                        <a:solidFill>
                          <a:srgbClr val="000000"/>
                        </a:solidFill>
                        <a:effectLst/>
                      </a:endParaRPr>
                    </a:p>
                  </a:txBody>
                  <a:tcPr marL="30793" marR="30793" marT="30793" marB="30793"/>
                </a:tc>
                <a:extLst>
                  <a:ext uri="{0D108BD9-81ED-4DB2-BD59-A6C34878D82A}">
                    <a16:rowId xmlns="" xmlns:a16="http://schemas.microsoft.com/office/drawing/2014/main" val="10006"/>
                  </a:ext>
                </a:extLst>
              </a:tr>
              <a:tr h="505013">
                <a:tc>
                  <a:txBody>
                    <a:bodyPr/>
                    <a:lstStyle/>
                    <a:p>
                      <a:pPr fontAlgn="t"/>
                      <a:r>
                        <a:rPr lang="en-US" sz="2200" dirty="0" smtClean="0">
                          <a:effectLst/>
                        </a:rPr>
                        <a:t>-- (Decrement)</a:t>
                      </a:r>
                      <a:endParaRPr lang="en-IN" sz="2200" dirty="0">
                        <a:effectLst/>
                      </a:endParaRPr>
                    </a:p>
                  </a:txBody>
                  <a:tcPr marL="30793" marR="30793" marT="30793" marB="30793"/>
                </a:tc>
                <a:tc>
                  <a:txBody>
                    <a:bodyPr/>
                    <a:lstStyle/>
                    <a:p>
                      <a:pPr algn="just" fontAlgn="t"/>
                      <a:r>
                        <a:rPr lang="en-US" sz="2200" dirty="0" smtClean="0">
                          <a:effectLst/>
                        </a:rPr>
                        <a:t>Decreases </a:t>
                      </a:r>
                      <a:r>
                        <a:rPr lang="en-US" sz="2200" dirty="0">
                          <a:effectLst/>
                        </a:rPr>
                        <a:t>an integer value by </a:t>
                      </a:r>
                      <a:r>
                        <a:rPr lang="en-US" sz="2200" dirty="0" smtClean="0">
                          <a:effectLst/>
                        </a:rPr>
                        <a:t>one</a:t>
                      </a:r>
                      <a:endParaRPr lang="en-US" sz="2200" dirty="0">
                        <a:solidFill>
                          <a:srgbClr val="000000"/>
                        </a:solidFill>
                        <a:effectLst/>
                      </a:endParaRPr>
                    </a:p>
                  </a:txBody>
                  <a:tcPr marL="30793" marR="30793" marT="30793" marB="30793"/>
                </a:tc>
                <a:tc>
                  <a:txBody>
                    <a:bodyPr/>
                    <a:lstStyle/>
                    <a:p>
                      <a:pPr algn="ctr" fontAlgn="t"/>
                      <a:r>
                        <a:rPr lang="en-US" sz="2200" dirty="0" smtClean="0">
                          <a:solidFill>
                            <a:srgbClr val="000000"/>
                          </a:solidFill>
                          <a:effectLst/>
                        </a:rPr>
                        <a:t>A –</a:t>
                      </a:r>
                      <a:r>
                        <a:rPr lang="en-US" sz="2200" baseline="0" dirty="0" smtClean="0">
                          <a:solidFill>
                            <a:srgbClr val="000000"/>
                          </a:solidFill>
                          <a:effectLst/>
                        </a:rPr>
                        <a:t> </a:t>
                      </a:r>
                      <a:r>
                        <a:rPr lang="en-US" sz="2200" dirty="0" smtClean="0">
                          <a:solidFill>
                            <a:srgbClr val="000000"/>
                          </a:solidFill>
                          <a:effectLst/>
                        </a:rPr>
                        <a:t>– =&gt; 4</a:t>
                      </a:r>
                      <a:endParaRPr lang="en-US" sz="2200" dirty="0">
                        <a:solidFill>
                          <a:srgbClr val="000000"/>
                        </a:solidFill>
                        <a:effectLst/>
                      </a:endParaRPr>
                    </a:p>
                  </a:txBody>
                  <a:tcPr marL="30793" marR="30793" marT="30793" marB="30793"/>
                </a:tc>
                <a:extLst>
                  <a:ext uri="{0D108BD9-81ED-4DB2-BD59-A6C34878D82A}">
                    <a16:rowId xmlns="" xmlns:a16="http://schemas.microsoft.com/office/drawing/2014/main" val="10007"/>
                  </a:ext>
                </a:extLst>
              </a:tr>
            </a:tbl>
          </a:graphicData>
        </a:graphic>
      </p:graphicFrame>
      <p:sp>
        <p:nvSpPr>
          <p:cNvPr id="3" name="TextBox 2"/>
          <p:cNvSpPr txBox="1"/>
          <p:nvPr/>
        </p:nvSpPr>
        <p:spPr>
          <a:xfrm>
            <a:off x="1729094" y="5862918"/>
            <a:ext cx="9378177" cy="369332"/>
          </a:xfrm>
          <a:prstGeom prst="rect">
            <a:avLst/>
          </a:prstGeom>
          <a:noFill/>
        </p:spPr>
        <p:txBody>
          <a:bodyPr wrap="square" rtlCol="0">
            <a:spAutoFit/>
          </a:bodyPr>
          <a:lstStyle/>
          <a:p>
            <a:r>
              <a:rPr lang="en-IN" dirty="0" smtClean="0"/>
              <a:t>Here A has 5 and B has 3</a:t>
            </a:r>
            <a:endParaRPr lang="en-IN" dirty="0"/>
          </a:p>
        </p:txBody>
      </p:sp>
    </p:spTree>
    <p:extLst>
      <p:ext uri="{BB962C8B-B14F-4D97-AF65-F5344CB8AC3E}">
        <p14:creationId xmlns:p14="http://schemas.microsoft.com/office/powerpoint/2010/main" val="911721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Relational Operators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25</a:t>
            </a:fld>
            <a:endParaRPr lang="en-US" sz="1400" b="1" dirty="0">
              <a:solidFill>
                <a:schemeClr val="accent5">
                  <a:lumMod val="75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812919001"/>
              </p:ext>
            </p:extLst>
          </p:nvPr>
        </p:nvGraphicFramePr>
        <p:xfrm>
          <a:off x="1129554" y="780457"/>
          <a:ext cx="9829799" cy="5451793"/>
        </p:xfrm>
        <a:graphic>
          <a:graphicData uri="http://schemas.openxmlformats.org/drawingml/2006/table">
            <a:tbl>
              <a:tblPr>
                <a:tableStyleId>{5940675A-B579-460E-94D1-54222C63F5DA}</a:tableStyleId>
              </a:tblPr>
              <a:tblGrid>
                <a:gridCol w="2568388">
                  <a:extLst>
                    <a:ext uri="{9D8B030D-6E8A-4147-A177-3AD203B41FA5}">
                      <a16:colId xmlns="" xmlns:a16="http://schemas.microsoft.com/office/drawing/2014/main" val="20000"/>
                    </a:ext>
                  </a:extLst>
                </a:gridCol>
                <a:gridCol w="4698043">
                  <a:extLst>
                    <a:ext uri="{9D8B030D-6E8A-4147-A177-3AD203B41FA5}">
                      <a16:colId xmlns="" xmlns:a16="http://schemas.microsoft.com/office/drawing/2014/main" val="20001"/>
                    </a:ext>
                  </a:extLst>
                </a:gridCol>
                <a:gridCol w="2563368">
                  <a:extLst>
                    <a:ext uri="{9D8B030D-6E8A-4147-A177-3AD203B41FA5}">
                      <a16:colId xmlns="" xmlns:a16="http://schemas.microsoft.com/office/drawing/2014/main" val="20002"/>
                    </a:ext>
                  </a:extLst>
                </a:gridCol>
              </a:tblGrid>
              <a:tr h="443471">
                <a:tc>
                  <a:txBody>
                    <a:bodyPr/>
                    <a:lstStyle/>
                    <a:p>
                      <a:pPr algn="ctr" fontAlgn="t"/>
                      <a:r>
                        <a:rPr lang="en-US" sz="2200" b="1" dirty="0" smtClean="0">
                          <a:effectLst/>
                        </a:rPr>
                        <a:t>Operator </a:t>
                      </a:r>
                      <a:endParaRPr lang="en-US" sz="2200" b="1" dirty="0">
                        <a:effectLst/>
                      </a:endParaRPr>
                    </a:p>
                  </a:txBody>
                  <a:tcPr marL="30793" marR="30793" marT="30793" marB="3079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dirty="0" smtClean="0">
                          <a:effectLst/>
                        </a:rPr>
                        <a:t>Purpose</a:t>
                      </a:r>
                    </a:p>
                  </a:txBody>
                  <a:tcPr marL="36952" marR="36952" marT="18476" marB="18476"/>
                </a:tc>
                <a:tc>
                  <a:txBody>
                    <a:bodyPr/>
                    <a:lstStyle/>
                    <a:p>
                      <a:pPr algn="ctr"/>
                      <a:r>
                        <a:rPr lang="en-IN" sz="2200" b="1" dirty="0" smtClean="0"/>
                        <a:t>Example</a:t>
                      </a:r>
                      <a:endParaRPr lang="en-IN" sz="2200" b="1" dirty="0"/>
                    </a:p>
                  </a:txBody>
                  <a:tcPr marL="36952" marR="36952" marT="18476" marB="18476"/>
                </a:tc>
                <a:extLst>
                  <a:ext uri="{0D108BD9-81ED-4DB2-BD59-A6C34878D82A}">
                    <a16:rowId xmlns="" xmlns:a16="http://schemas.microsoft.com/office/drawing/2014/main" val="10000"/>
                  </a:ext>
                </a:extLst>
              </a:tr>
              <a:tr h="353756">
                <a:tc>
                  <a:txBody>
                    <a:bodyPr/>
                    <a:lstStyle/>
                    <a:p>
                      <a:pPr algn="just" fontAlgn="t"/>
                      <a:r>
                        <a:rPr lang="en-US" sz="2200" dirty="0" smtClean="0">
                          <a:effectLst/>
                        </a:rPr>
                        <a:t>== (Equals)</a:t>
                      </a:r>
                      <a:endParaRPr lang="en-US" sz="2200" dirty="0">
                        <a:effectLst/>
                      </a:endParaRPr>
                    </a:p>
                  </a:txBody>
                  <a:tcPr marL="30793" marR="30793" marT="30793" marB="307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Checks if the value of two operands are equal or not, if yes, then the condition becomes true.</a:t>
                      </a:r>
                      <a:endParaRPr lang="en-US" sz="2200" dirty="0" smtClean="0">
                        <a:effectLst/>
                      </a:endParaRPr>
                    </a:p>
                  </a:txBody>
                  <a:tcPr marL="36952" marR="36952" marT="18476" marB="18476"/>
                </a:tc>
                <a:tc>
                  <a:txBody>
                    <a:bodyPr/>
                    <a:lstStyle/>
                    <a:p>
                      <a:pPr algn="ctr"/>
                      <a:r>
                        <a:rPr lang="en-IN" sz="2200" dirty="0" smtClean="0"/>
                        <a:t>A == B =&gt; False</a:t>
                      </a:r>
                      <a:endParaRPr lang="en-IN" sz="2200" dirty="0"/>
                    </a:p>
                  </a:txBody>
                  <a:tcPr marL="36952" marR="36952" marT="18476" marB="18476"/>
                </a:tc>
                <a:extLst>
                  <a:ext uri="{0D108BD9-81ED-4DB2-BD59-A6C34878D82A}">
                    <a16:rowId xmlns="" xmlns:a16="http://schemas.microsoft.com/office/drawing/2014/main" val="10001"/>
                  </a:ext>
                </a:extLst>
              </a:tr>
              <a:tr h="505013">
                <a:tc>
                  <a:txBody>
                    <a:bodyPr/>
                    <a:lstStyle/>
                    <a:p>
                      <a:pPr algn="just" fontAlgn="t"/>
                      <a:r>
                        <a:rPr lang="en-US" sz="2200" dirty="0" smtClean="0">
                          <a:effectLst/>
                        </a:rPr>
                        <a:t>!= (Not Equals)</a:t>
                      </a:r>
                      <a:endParaRPr lang="en-US" sz="2200" dirty="0">
                        <a:solidFill>
                          <a:srgbClr val="000000"/>
                        </a:solidFill>
                        <a:effectLst/>
                      </a:endParaRPr>
                    </a:p>
                  </a:txBody>
                  <a:tcPr marL="30793" marR="30793" marT="30793" marB="30793"/>
                </a:tc>
                <a:tc>
                  <a:txBody>
                    <a:bodyPr/>
                    <a:lstStyle/>
                    <a:p>
                      <a:pPr algn="just" fontAlgn="t"/>
                      <a:r>
                        <a:rPr lang="en-US" sz="1800" b="0" i="0" kern="1200" dirty="0" smtClean="0">
                          <a:solidFill>
                            <a:schemeClr val="tx1"/>
                          </a:solidFill>
                          <a:effectLst/>
                          <a:latin typeface="+mn-lt"/>
                          <a:ea typeface="+mn-ea"/>
                          <a:cs typeface="+mn-cs"/>
                        </a:rPr>
                        <a:t>Checks if the value of two operands are equal or not, if the values are not equal, then the condition becomes true.</a:t>
                      </a:r>
                      <a:endParaRPr lang="en-US" sz="2200" dirty="0">
                        <a:effectLst/>
                      </a:endParaRPr>
                    </a:p>
                  </a:txBody>
                  <a:tcPr marL="30793" marR="30793" marT="30793" marB="30793"/>
                </a:tc>
                <a:tc>
                  <a:txBody>
                    <a:bodyPr/>
                    <a:lstStyle/>
                    <a:p>
                      <a:pPr algn="ctr" fontAlgn="t"/>
                      <a:r>
                        <a:rPr lang="en-US" sz="2200" dirty="0" smtClean="0">
                          <a:solidFill>
                            <a:srgbClr val="000000"/>
                          </a:solidFill>
                          <a:effectLst/>
                        </a:rPr>
                        <a:t>A != B =&gt; True</a:t>
                      </a:r>
                      <a:endParaRPr lang="en-US" sz="2200" dirty="0">
                        <a:solidFill>
                          <a:srgbClr val="000000"/>
                        </a:solidFill>
                        <a:effectLst/>
                      </a:endParaRPr>
                    </a:p>
                  </a:txBody>
                  <a:tcPr marL="30793" marR="30793" marT="30793" marB="30793"/>
                </a:tc>
                <a:extLst>
                  <a:ext uri="{0D108BD9-81ED-4DB2-BD59-A6C34878D82A}">
                    <a16:rowId xmlns="" xmlns:a16="http://schemas.microsoft.com/office/drawing/2014/main" val="10002"/>
                  </a:ext>
                </a:extLst>
              </a:tr>
              <a:tr h="39415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200" dirty="0" smtClean="0">
                          <a:effectLst/>
                        </a:rPr>
                        <a:t>&gt; (Greater than)</a:t>
                      </a:r>
                    </a:p>
                    <a:p>
                      <a:pPr fontAlgn="t"/>
                      <a:endParaRPr lang="en-IN" sz="2200" dirty="0">
                        <a:effectLst/>
                      </a:endParaRPr>
                    </a:p>
                  </a:txBody>
                  <a:tcPr marL="30793" marR="30793" marT="30793" marB="30793"/>
                </a:tc>
                <a:tc>
                  <a:txBody>
                    <a:bodyPr/>
                    <a:lstStyle/>
                    <a:p>
                      <a:pPr algn="just" fontAlgn="t"/>
                      <a:r>
                        <a:rPr lang="en-US" sz="1800" b="0" i="0" kern="1200" dirty="0" smtClean="0">
                          <a:solidFill>
                            <a:schemeClr val="tx1"/>
                          </a:solidFill>
                          <a:effectLst/>
                          <a:latin typeface="+mn-lt"/>
                          <a:ea typeface="+mn-ea"/>
                          <a:cs typeface="+mn-cs"/>
                        </a:rPr>
                        <a:t>Checks if the value of the left operand is greater than the value of the right operand, if yes, then the condition becomes true.</a:t>
                      </a:r>
                      <a:endParaRPr lang="en-US" sz="2200" dirty="0">
                        <a:effectLst/>
                      </a:endParaRPr>
                    </a:p>
                  </a:txBody>
                  <a:tcPr marL="30793" marR="30793" marT="30793" marB="30793"/>
                </a:tc>
                <a:tc>
                  <a:txBody>
                    <a:bodyPr/>
                    <a:lstStyle/>
                    <a:p>
                      <a:pPr algn="ctr" fontAlgn="t"/>
                      <a:r>
                        <a:rPr lang="en-US" sz="2200" dirty="0" smtClean="0">
                          <a:solidFill>
                            <a:srgbClr val="000000"/>
                          </a:solidFill>
                          <a:effectLst/>
                        </a:rPr>
                        <a:t>A</a:t>
                      </a:r>
                      <a:r>
                        <a:rPr lang="en-US" sz="2200" baseline="0" dirty="0" smtClean="0">
                          <a:solidFill>
                            <a:srgbClr val="000000"/>
                          </a:solidFill>
                          <a:effectLst/>
                        </a:rPr>
                        <a:t> &gt; B =&gt; True</a:t>
                      </a:r>
                      <a:endParaRPr lang="en-US" sz="2200" dirty="0">
                        <a:solidFill>
                          <a:srgbClr val="000000"/>
                        </a:solidFill>
                        <a:effectLst/>
                      </a:endParaRPr>
                    </a:p>
                  </a:txBody>
                  <a:tcPr marL="30793" marR="30793" marT="30793" marB="30793"/>
                </a:tc>
                <a:extLst>
                  <a:ext uri="{0D108BD9-81ED-4DB2-BD59-A6C34878D82A}">
                    <a16:rowId xmlns="" xmlns:a16="http://schemas.microsoft.com/office/drawing/2014/main" val="10003"/>
                  </a:ext>
                </a:extLst>
              </a:tr>
              <a:tr h="505013">
                <a:tc>
                  <a:txBody>
                    <a:bodyPr/>
                    <a:lstStyle/>
                    <a:p>
                      <a:pPr fontAlgn="t"/>
                      <a:r>
                        <a:rPr lang="en-US" sz="2200" dirty="0" smtClean="0">
                          <a:effectLst/>
                        </a:rPr>
                        <a:t>&lt; (Less than)</a:t>
                      </a:r>
                      <a:endParaRPr lang="en-IN" sz="2200" dirty="0">
                        <a:effectLst/>
                      </a:endParaRPr>
                    </a:p>
                  </a:txBody>
                  <a:tcPr marL="30793" marR="30793" marT="30793" marB="30793"/>
                </a:tc>
                <a:tc>
                  <a:txBody>
                    <a:bodyPr/>
                    <a:lstStyle/>
                    <a:p>
                      <a:pPr algn="just" fontAlgn="t"/>
                      <a:r>
                        <a:rPr lang="en-US" sz="1800" b="0" i="0" kern="1200" dirty="0" smtClean="0">
                          <a:solidFill>
                            <a:schemeClr val="tx1"/>
                          </a:solidFill>
                          <a:effectLst/>
                          <a:latin typeface="+mn-lt"/>
                          <a:ea typeface="+mn-ea"/>
                          <a:cs typeface="+mn-cs"/>
                        </a:rPr>
                        <a:t>Checks if the value of the left operand is less than the value of the right operand, if yes, then the condition becomes true.</a:t>
                      </a:r>
                      <a:endParaRPr lang="en-US" sz="2200" dirty="0">
                        <a:effectLst/>
                      </a:endParaRPr>
                    </a:p>
                  </a:txBody>
                  <a:tcPr marL="30793" marR="30793" marT="30793" marB="30793"/>
                </a:tc>
                <a:tc>
                  <a:txBody>
                    <a:bodyPr/>
                    <a:lstStyle/>
                    <a:p>
                      <a:pPr algn="ctr" fontAlgn="t"/>
                      <a:r>
                        <a:rPr lang="en-US" sz="2200" dirty="0" smtClean="0">
                          <a:solidFill>
                            <a:srgbClr val="000000"/>
                          </a:solidFill>
                          <a:effectLst/>
                        </a:rPr>
                        <a:t>A</a:t>
                      </a:r>
                      <a:r>
                        <a:rPr lang="en-US" sz="2200" baseline="0" dirty="0" smtClean="0">
                          <a:solidFill>
                            <a:srgbClr val="000000"/>
                          </a:solidFill>
                          <a:effectLst/>
                        </a:rPr>
                        <a:t> &lt; B =&gt; False</a:t>
                      </a:r>
                      <a:endParaRPr lang="en-US" sz="2200" dirty="0">
                        <a:solidFill>
                          <a:srgbClr val="000000"/>
                        </a:solidFill>
                        <a:effectLst/>
                      </a:endParaRPr>
                    </a:p>
                  </a:txBody>
                  <a:tcPr marL="30793" marR="30793" marT="30793" marB="30793"/>
                </a:tc>
                <a:extLst>
                  <a:ext uri="{0D108BD9-81ED-4DB2-BD59-A6C34878D82A}">
                    <a16:rowId xmlns="" xmlns:a16="http://schemas.microsoft.com/office/drawing/2014/main" val="10004"/>
                  </a:ext>
                </a:extLst>
              </a:tr>
              <a:tr h="505013">
                <a:tc>
                  <a:txBody>
                    <a:bodyPr/>
                    <a:lstStyle/>
                    <a:p>
                      <a:pPr fontAlgn="t"/>
                      <a:r>
                        <a:rPr lang="en-US" sz="2200" dirty="0" smtClean="0">
                          <a:effectLst/>
                        </a:rPr>
                        <a:t>&gt;=</a:t>
                      </a:r>
                      <a:r>
                        <a:rPr lang="en-US" sz="2200" baseline="0" dirty="0" smtClean="0">
                          <a:effectLst/>
                        </a:rPr>
                        <a:t> (Greater than or Equal to)</a:t>
                      </a:r>
                      <a:endParaRPr lang="en-IN" sz="2200" dirty="0">
                        <a:effectLst/>
                      </a:endParaRPr>
                    </a:p>
                  </a:txBody>
                  <a:tcPr marL="30793" marR="30793" marT="30793" marB="30793"/>
                </a:tc>
                <a:tc>
                  <a:txBody>
                    <a:bodyPr/>
                    <a:lstStyle/>
                    <a:p>
                      <a:pPr algn="just" fontAlgn="t"/>
                      <a:r>
                        <a:rPr lang="en-US" sz="1800" b="0" i="0" kern="1200" dirty="0" smtClean="0">
                          <a:solidFill>
                            <a:schemeClr val="tx1"/>
                          </a:solidFill>
                          <a:effectLst/>
                          <a:latin typeface="+mn-lt"/>
                          <a:ea typeface="+mn-ea"/>
                          <a:cs typeface="+mn-cs"/>
                        </a:rPr>
                        <a:t>Checks if the value of the left operand is greater than or equal to the value of the right operand, if yes, then the condition becomes true</a:t>
                      </a:r>
                      <a:endParaRPr lang="en-US" sz="2200" dirty="0">
                        <a:effectLst/>
                      </a:endParaRPr>
                    </a:p>
                  </a:txBody>
                  <a:tcPr marL="30793" marR="30793" marT="30793" marB="30793"/>
                </a:tc>
                <a:tc>
                  <a:txBody>
                    <a:bodyPr/>
                    <a:lstStyle/>
                    <a:p>
                      <a:pPr algn="ctr" fontAlgn="t"/>
                      <a:r>
                        <a:rPr lang="en-US" sz="2200" dirty="0" smtClean="0">
                          <a:solidFill>
                            <a:srgbClr val="000000"/>
                          </a:solidFill>
                          <a:effectLst/>
                        </a:rPr>
                        <a:t> A</a:t>
                      </a:r>
                      <a:r>
                        <a:rPr lang="en-US" sz="2200" baseline="0" dirty="0" smtClean="0">
                          <a:solidFill>
                            <a:srgbClr val="000000"/>
                          </a:solidFill>
                          <a:effectLst/>
                        </a:rPr>
                        <a:t> &gt;= B =&gt; True</a:t>
                      </a:r>
                      <a:endParaRPr lang="en-US" sz="2200" dirty="0">
                        <a:solidFill>
                          <a:srgbClr val="000000"/>
                        </a:solidFill>
                        <a:effectLst/>
                      </a:endParaRPr>
                    </a:p>
                  </a:txBody>
                  <a:tcPr marL="30793" marR="30793" marT="30793" marB="30793"/>
                </a:tc>
                <a:extLst>
                  <a:ext uri="{0D108BD9-81ED-4DB2-BD59-A6C34878D82A}">
                    <a16:rowId xmlns="" xmlns:a16="http://schemas.microsoft.com/office/drawing/2014/main" val="10005"/>
                  </a:ext>
                </a:extLst>
              </a:tr>
              <a:tr h="505013">
                <a:tc>
                  <a:txBody>
                    <a:bodyPr/>
                    <a:lstStyle/>
                    <a:p>
                      <a:pPr fontAlgn="t"/>
                      <a:r>
                        <a:rPr lang="en-US" sz="2200" dirty="0" smtClean="0">
                          <a:effectLst/>
                        </a:rPr>
                        <a:t>&lt;=</a:t>
                      </a:r>
                      <a:r>
                        <a:rPr lang="en-US" sz="2200" baseline="0" dirty="0" smtClean="0">
                          <a:effectLst/>
                        </a:rPr>
                        <a:t> (Less than or Equal to)</a:t>
                      </a:r>
                      <a:endParaRPr lang="en-IN" sz="2200" dirty="0">
                        <a:effectLst/>
                      </a:endParaRPr>
                    </a:p>
                  </a:txBody>
                  <a:tcPr marL="30793" marR="30793" marT="30793" marB="30793"/>
                </a:tc>
                <a:tc>
                  <a:txBody>
                    <a:bodyPr/>
                    <a:lstStyle/>
                    <a:p>
                      <a:pPr algn="just" fontAlgn="t"/>
                      <a:r>
                        <a:rPr lang="en-US" sz="1800" b="0" i="0" kern="1200" dirty="0" smtClean="0">
                          <a:solidFill>
                            <a:schemeClr val="tx1"/>
                          </a:solidFill>
                          <a:effectLst/>
                          <a:latin typeface="+mn-lt"/>
                          <a:ea typeface="+mn-ea"/>
                          <a:cs typeface="+mn-cs"/>
                        </a:rPr>
                        <a:t>Checks if the value of the left operand is less than or equal to the value of the right operand, if yes, then the condition becomes true.</a:t>
                      </a:r>
                      <a:endParaRPr lang="en-US" sz="2200" dirty="0">
                        <a:solidFill>
                          <a:srgbClr val="000000"/>
                        </a:solidFill>
                        <a:effectLst/>
                      </a:endParaRPr>
                    </a:p>
                  </a:txBody>
                  <a:tcPr marL="30793" marR="30793" marT="30793" marB="30793"/>
                </a:tc>
                <a:tc>
                  <a:txBody>
                    <a:bodyPr/>
                    <a:lstStyle/>
                    <a:p>
                      <a:pPr algn="ctr" fontAlgn="t"/>
                      <a:r>
                        <a:rPr lang="en-US" sz="2200" dirty="0" smtClean="0">
                          <a:solidFill>
                            <a:srgbClr val="000000"/>
                          </a:solidFill>
                          <a:effectLst/>
                        </a:rPr>
                        <a:t>A &lt;= B</a:t>
                      </a:r>
                      <a:r>
                        <a:rPr lang="en-US" sz="2200" baseline="0" dirty="0" smtClean="0">
                          <a:solidFill>
                            <a:srgbClr val="000000"/>
                          </a:solidFill>
                          <a:effectLst/>
                        </a:rPr>
                        <a:t> =&gt; False</a:t>
                      </a:r>
                      <a:endParaRPr lang="en-US" sz="2200" dirty="0">
                        <a:solidFill>
                          <a:srgbClr val="000000"/>
                        </a:solidFill>
                        <a:effectLst/>
                      </a:endParaRPr>
                    </a:p>
                  </a:txBody>
                  <a:tcPr marL="30793" marR="30793" marT="30793" marB="30793"/>
                </a:tc>
                <a:extLst>
                  <a:ext uri="{0D108BD9-81ED-4DB2-BD59-A6C34878D82A}">
                    <a16:rowId xmlns="" xmlns:a16="http://schemas.microsoft.com/office/drawing/2014/main" val="10006"/>
                  </a:ext>
                </a:extLst>
              </a:tr>
            </a:tbl>
          </a:graphicData>
        </a:graphic>
      </p:graphicFrame>
      <p:sp>
        <p:nvSpPr>
          <p:cNvPr id="3" name="TextBox 2"/>
          <p:cNvSpPr txBox="1"/>
          <p:nvPr/>
        </p:nvSpPr>
        <p:spPr>
          <a:xfrm>
            <a:off x="1097085" y="6212540"/>
            <a:ext cx="9378177" cy="369332"/>
          </a:xfrm>
          <a:prstGeom prst="rect">
            <a:avLst/>
          </a:prstGeom>
          <a:noFill/>
        </p:spPr>
        <p:txBody>
          <a:bodyPr wrap="square" rtlCol="0">
            <a:spAutoFit/>
          </a:bodyPr>
          <a:lstStyle/>
          <a:p>
            <a:r>
              <a:rPr lang="en-IN" dirty="0" smtClean="0"/>
              <a:t>Here A has 5 and B has 3</a:t>
            </a:r>
            <a:endParaRPr lang="en-IN" dirty="0"/>
          </a:p>
        </p:txBody>
      </p:sp>
    </p:spTree>
    <p:extLst>
      <p:ext uri="{BB962C8B-B14F-4D97-AF65-F5344CB8AC3E}">
        <p14:creationId xmlns:p14="http://schemas.microsoft.com/office/powerpoint/2010/main" val="38948544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Logical Operators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26</a:t>
            </a:fld>
            <a:endParaRPr lang="en-US" sz="1400" b="1" dirty="0">
              <a:solidFill>
                <a:schemeClr val="accent5">
                  <a:lumMod val="75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733649029"/>
              </p:ext>
            </p:extLst>
          </p:nvPr>
        </p:nvGraphicFramePr>
        <p:xfrm>
          <a:off x="1129554" y="780457"/>
          <a:ext cx="10148672" cy="3773515"/>
        </p:xfrm>
        <a:graphic>
          <a:graphicData uri="http://schemas.openxmlformats.org/drawingml/2006/table">
            <a:tbl>
              <a:tblPr>
                <a:tableStyleId>{5940675A-B579-460E-94D1-54222C63F5DA}</a:tableStyleId>
              </a:tblPr>
              <a:tblGrid>
                <a:gridCol w="2245658">
                  <a:extLst>
                    <a:ext uri="{9D8B030D-6E8A-4147-A177-3AD203B41FA5}">
                      <a16:colId xmlns="" xmlns:a16="http://schemas.microsoft.com/office/drawing/2014/main" val="20000"/>
                    </a:ext>
                  </a:extLst>
                </a:gridCol>
                <a:gridCol w="4464423">
                  <a:extLst>
                    <a:ext uri="{9D8B030D-6E8A-4147-A177-3AD203B41FA5}">
                      <a16:colId xmlns="" xmlns:a16="http://schemas.microsoft.com/office/drawing/2014/main" val="20001"/>
                    </a:ext>
                  </a:extLst>
                </a:gridCol>
                <a:gridCol w="3438591">
                  <a:extLst>
                    <a:ext uri="{9D8B030D-6E8A-4147-A177-3AD203B41FA5}">
                      <a16:colId xmlns="" xmlns:a16="http://schemas.microsoft.com/office/drawing/2014/main" val="20002"/>
                    </a:ext>
                  </a:extLst>
                </a:gridCol>
              </a:tblGrid>
              <a:tr h="443471">
                <a:tc>
                  <a:txBody>
                    <a:bodyPr/>
                    <a:lstStyle/>
                    <a:p>
                      <a:pPr algn="ctr" fontAlgn="t"/>
                      <a:r>
                        <a:rPr lang="en-US" sz="2200" b="1" dirty="0" smtClean="0">
                          <a:effectLst/>
                        </a:rPr>
                        <a:t>Operator </a:t>
                      </a:r>
                      <a:endParaRPr lang="en-US" sz="2200" b="1" dirty="0">
                        <a:effectLst/>
                      </a:endParaRPr>
                    </a:p>
                  </a:txBody>
                  <a:tcPr marL="30793" marR="30793" marT="30793" marB="3079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dirty="0" smtClean="0">
                          <a:effectLst/>
                        </a:rPr>
                        <a:t>Purpose</a:t>
                      </a:r>
                    </a:p>
                  </a:txBody>
                  <a:tcPr marL="36952" marR="36952" marT="18476" marB="18476"/>
                </a:tc>
                <a:tc>
                  <a:txBody>
                    <a:bodyPr/>
                    <a:lstStyle/>
                    <a:p>
                      <a:pPr algn="ctr"/>
                      <a:r>
                        <a:rPr lang="en-IN" sz="2200" b="1" dirty="0" smtClean="0"/>
                        <a:t>Example</a:t>
                      </a:r>
                      <a:endParaRPr lang="en-IN" sz="2200" b="1" dirty="0"/>
                    </a:p>
                  </a:txBody>
                  <a:tcPr marL="36952" marR="36952" marT="18476" marB="18476"/>
                </a:tc>
                <a:extLst>
                  <a:ext uri="{0D108BD9-81ED-4DB2-BD59-A6C34878D82A}">
                    <a16:rowId xmlns="" xmlns:a16="http://schemas.microsoft.com/office/drawing/2014/main" val="10000"/>
                  </a:ext>
                </a:extLst>
              </a:tr>
              <a:tr h="353756">
                <a:tc>
                  <a:txBody>
                    <a:bodyPr/>
                    <a:lstStyle/>
                    <a:p>
                      <a:pPr algn="just" fontAlgn="t"/>
                      <a:r>
                        <a:rPr lang="en-US" sz="2200" dirty="0" smtClean="0">
                          <a:effectLst/>
                        </a:rPr>
                        <a:t>&amp;&amp; (and)</a:t>
                      </a:r>
                      <a:endParaRPr lang="en-US" sz="2200" dirty="0">
                        <a:effectLst/>
                      </a:endParaRPr>
                    </a:p>
                  </a:txBody>
                  <a:tcPr marL="30793" marR="30793" marT="30793" marB="307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If both the operands are non-zero, then the condition becomes true</a:t>
                      </a:r>
                      <a:endParaRPr lang="en-US" sz="2200" dirty="0" smtClean="0">
                        <a:effectLst/>
                      </a:endParaRPr>
                    </a:p>
                  </a:txBody>
                  <a:tcPr marL="36952" marR="36952" marT="18476" marB="18476"/>
                </a:tc>
                <a:tc>
                  <a:txBody>
                    <a:bodyPr/>
                    <a:lstStyle/>
                    <a:p>
                      <a:pPr algn="l"/>
                      <a:r>
                        <a:rPr lang="en-IN" sz="2200" dirty="0" smtClean="0"/>
                        <a:t>A &amp;&amp; B =&gt; True</a:t>
                      </a:r>
                    </a:p>
                    <a:p>
                      <a:pPr algn="l"/>
                      <a:r>
                        <a:rPr lang="en-IN" sz="2200" dirty="0" smtClean="0"/>
                        <a:t>(A</a:t>
                      </a:r>
                      <a:r>
                        <a:rPr lang="en-IN" sz="2200" baseline="0" dirty="0" smtClean="0"/>
                        <a:t> &gt; B) &amp;&amp;(A&gt;C) =&gt; True</a:t>
                      </a:r>
                    </a:p>
                    <a:p>
                      <a:pPr algn="l"/>
                      <a:r>
                        <a:rPr lang="en-IN" sz="2200" baseline="0" dirty="0" smtClean="0"/>
                        <a:t>(C &gt;A) &amp;&amp; (C&gt;B) =&gt; False</a:t>
                      </a:r>
                      <a:endParaRPr lang="en-IN" sz="2200" dirty="0"/>
                    </a:p>
                  </a:txBody>
                  <a:tcPr marL="36952" marR="36952" marT="18476" marB="18476"/>
                </a:tc>
                <a:extLst>
                  <a:ext uri="{0D108BD9-81ED-4DB2-BD59-A6C34878D82A}">
                    <a16:rowId xmlns="" xmlns:a16="http://schemas.microsoft.com/office/drawing/2014/main" val="10001"/>
                  </a:ext>
                </a:extLst>
              </a:tr>
              <a:tr h="505013">
                <a:tc>
                  <a:txBody>
                    <a:bodyPr/>
                    <a:lstStyle/>
                    <a:p>
                      <a:pPr algn="just" fontAlgn="t"/>
                      <a:r>
                        <a:rPr lang="en-US" sz="2200" dirty="0" smtClean="0">
                          <a:effectLst/>
                        </a:rPr>
                        <a:t>|| (or)</a:t>
                      </a:r>
                      <a:endParaRPr lang="en-US" sz="2200" dirty="0">
                        <a:solidFill>
                          <a:srgbClr val="000000"/>
                        </a:solidFill>
                        <a:effectLst/>
                      </a:endParaRPr>
                    </a:p>
                  </a:txBody>
                  <a:tcPr marL="30793" marR="30793" marT="30793" marB="30793"/>
                </a:tc>
                <a:tc>
                  <a:txBody>
                    <a:bodyPr/>
                    <a:lstStyle/>
                    <a:p>
                      <a:pPr algn="just" fontAlgn="t"/>
                      <a:r>
                        <a:rPr lang="en-US" sz="1800" b="0" i="0" kern="1200" dirty="0" smtClean="0">
                          <a:solidFill>
                            <a:schemeClr val="tx1"/>
                          </a:solidFill>
                          <a:effectLst/>
                          <a:latin typeface="+mn-lt"/>
                          <a:ea typeface="+mn-ea"/>
                          <a:cs typeface="+mn-cs"/>
                        </a:rPr>
                        <a:t>If any of the two operands are non-zero, then the condition becomes true</a:t>
                      </a:r>
                      <a:endParaRPr lang="en-US" sz="2200" dirty="0">
                        <a:effectLst/>
                      </a:endParaRPr>
                    </a:p>
                  </a:txBody>
                  <a:tcPr marL="30793" marR="30793" marT="30793" marB="30793"/>
                </a:tc>
                <a:tc>
                  <a:txBody>
                    <a:bodyPr/>
                    <a:lstStyle/>
                    <a:p>
                      <a:pPr algn="l"/>
                      <a:r>
                        <a:rPr lang="en-IN" sz="2200" dirty="0" smtClean="0"/>
                        <a:t>A || B =&gt; True</a:t>
                      </a:r>
                    </a:p>
                    <a:p>
                      <a:pPr algn="l"/>
                      <a:r>
                        <a:rPr lang="en-IN" sz="2200" dirty="0" smtClean="0"/>
                        <a:t>(A</a:t>
                      </a:r>
                      <a:r>
                        <a:rPr lang="en-IN" sz="2200" baseline="0" dirty="0" smtClean="0"/>
                        <a:t> &gt; B) || (A&gt;C) =&gt; True</a:t>
                      </a:r>
                    </a:p>
                    <a:p>
                      <a:pPr algn="l"/>
                      <a:r>
                        <a:rPr lang="en-IN" sz="2200" baseline="0" dirty="0" smtClean="0"/>
                        <a:t>(C &gt;A) || (C&gt;B) =&gt; True</a:t>
                      </a:r>
                      <a:endParaRPr lang="en-IN" sz="2200" dirty="0" smtClean="0"/>
                    </a:p>
                  </a:txBody>
                  <a:tcPr marL="30793" marR="30793" marT="30793" marB="30793"/>
                </a:tc>
                <a:extLst>
                  <a:ext uri="{0D108BD9-81ED-4DB2-BD59-A6C34878D82A}">
                    <a16:rowId xmlns="" xmlns:a16="http://schemas.microsoft.com/office/drawing/2014/main" val="10002"/>
                  </a:ext>
                </a:extLst>
              </a:tr>
              <a:tr h="394157">
                <a:tc>
                  <a:txBody>
                    <a:bodyPr/>
                    <a:lstStyle/>
                    <a:p>
                      <a:r>
                        <a:rPr lang="en-US" sz="2200" b="0" i="0" kern="1200" dirty="0" smtClean="0">
                          <a:solidFill>
                            <a:schemeClr val="tx1"/>
                          </a:solidFill>
                          <a:effectLst/>
                          <a:latin typeface="+mn-lt"/>
                          <a:ea typeface="+mn-ea"/>
                          <a:cs typeface="+mn-cs"/>
                        </a:rPr>
                        <a:t>! (Logical NOT)</a:t>
                      </a:r>
                    </a:p>
                    <a:p>
                      <a:pPr fontAlgn="t"/>
                      <a:endParaRPr lang="en-IN" sz="2200" dirty="0">
                        <a:effectLst/>
                      </a:endParaRPr>
                    </a:p>
                  </a:txBody>
                  <a:tcPr marL="30793" marR="30793" marT="30793" marB="30793"/>
                </a:tc>
                <a:tc>
                  <a:txBody>
                    <a:bodyPr/>
                    <a:lstStyle/>
                    <a:p>
                      <a:r>
                        <a:rPr lang="en-US" sz="1800" b="0" i="0" kern="1200" dirty="0" smtClean="0">
                          <a:solidFill>
                            <a:schemeClr val="tx1"/>
                          </a:solidFill>
                          <a:effectLst/>
                          <a:latin typeface="+mn-lt"/>
                          <a:ea typeface="+mn-ea"/>
                          <a:cs typeface="+mn-cs"/>
                        </a:rPr>
                        <a:t>Reverses the logical state of its operand. If a condition is true, then the Logical NOT operator will make it false.</a:t>
                      </a:r>
                    </a:p>
                    <a:p>
                      <a:pPr algn="just" fontAlgn="t"/>
                      <a:endParaRPr lang="en-US" sz="2200" dirty="0">
                        <a:effectLst/>
                      </a:endParaRPr>
                    </a:p>
                  </a:txBody>
                  <a:tcPr marL="30793" marR="30793" marT="30793" marB="30793"/>
                </a:tc>
                <a:tc>
                  <a:txBody>
                    <a:bodyPr/>
                    <a:lstStyle/>
                    <a:p>
                      <a:pPr algn="l" fontAlgn="t"/>
                      <a:r>
                        <a:rPr lang="en-US" sz="2200" dirty="0" smtClean="0">
                          <a:solidFill>
                            <a:srgbClr val="000000"/>
                          </a:solidFill>
                          <a:effectLst/>
                        </a:rPr>
                        <a:t>!A</a:t>
                      </a:r>
                      <a:r>
                        <a:rPr lang="en-US" sz="2200" baseline="0" dirty="0" smtClean="0">
                          <a:solidFill>
                            <a:srgbClr val="000000"/>
                          </a:solidFill>
                          <a:effectLst/>
                        </a:rPr>
                        <a:t>  =&gt; False</a:t>
                      </a:r>
                    </a:p>
                    <a:p>
                      <a:pPr algn="l" fontAlgn="t"/>
                      <a:r>
                        <a:rPr lang="en-US" sz="2200" baseline="0" dirty="0" smtClean="0">
                          <a:solidFill>
                            <a:srgbClr val="000000"/>
                          </a:solidFill>
                          <a:effectLst/>
                        </a:rPr>
                        <a:t>!(A &gt; B) =&gt; False</a:t>
                      </a:r>
                    </a:p>
                    <a:p>
                      <a:pPr algn="l" fontAlgn="t"/>
                      <a:r>
                        <a:rPr lang="en-US" sz="2200" baseline="0" dirty="0" smtClean="0">
                          <a:solidFill>
                            <a:srgbClr val="000000"/>
                          </a:solidFill>
                          <a:effectLst/>
                        </a:rPr>
                        <a:t>!(C &gt; A) =&gt; True</a:t>
                      </a:r>
                      <a:endParaRPr lang="en-US" sz="2200" dirty="0">
                        <a:solidFill>
                          <a:srgbClr val="000000"/>
                        </a:solidFill>
                        <a:effectLst/>
                      </a:endParaRPr>
                    </a:p>
                  </a:txBody>
                  <a:tcPr marL="30793" marR="30793" marT="30793" marB="30793"/>
                </a:tc>
                <a:extLst>
                  <a:ext uri="{0D108BD9-81ED-4DB2-BD59-A6C34878D82A}">
                    <a16:rowId xmlns="" xmlns:a16="http://schemas.microsoft.com/office/drawing/2014/main" val="10003"/>
                  </a:ext>
                </a:extLst>
              </a:tr>
            </a:tbl>
          </a:graphicData>
        </a:graphic>
      </p:graphicFrame>
      <p:sp>
        <p:nvSpPr>
          <p:cNvPr id="3" name="TextBox 2"/>
          <p:cNvSpPr txBox="1"/>
          <p:nvPr/>
        </p:nvSpPr>
        <p:spPr>
          <a:xfrm>
            <a:off x="1135834" y="4787152"/>
            <a:ext cx="9378177" cy="369332"/>
          </a:xfrm>
          <a:prstGeom prst="rect">
            <a:avLst/>
          </a:prstGeom>
          <a:noFill/>
        </p:spPr>
        <p:txBody>
          <a:bodyPr wrap="square" rtlCol="0">
            <a:spAutoFit/>
          </a:bodyPr>
          <a:lstStyle/>
          <a:p>
            <a:r>
              <a:rPr lang="en-IN" dirty="0" smtClean="0"/>
              <a:t>Here A has 5 , B has 3 and C has 4</a:t>
            </a:r>
            <a:endParaRPr lang="en-IN" dirty="0"/>
          </a:p>
        </p:txBody>
      </p:sp>
    </p:spTree>
    <p:extLst>
      <p:ext uri="{BB962C8B-B14F-4D97-AF65-F5344CB8AC3E}">
        <p14:creationId xmlns:p14="http://schemas.microsoft.com/office/powerpoint/2010/main" val="23680567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Assignment Operators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27</a:t>
            </a:fld>
            <a:endParaRPr lang="en-US" sz="1400" b="1" dirty="0">
              <a:solidFill>
                <a:schemeClr val="accent5">
                  <a:lumMod val="75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36301810"/>
              </p:ext>
            </p:extLst>
          </p:nvPr>
        </p:nvGraphicFramePr>
        <p:xfrm>
          <a:off x="1129554" y="780457"/>
          <a:ext cx="10004611" cy="5360353"/>
        </p:xfrm>
        <a:graphic>
          <a:graphicData uri="http://schemas.openxmlformats.org/drawingml/2006/table">
            <a:tbl>
              <a:tblPr>
                <a:tableStyleId>{5940675A-B579-460E-94D1-54222C63F5DA}</a:tableStyleId>
              </a:tblPr>
              <a:tblGrid>
                <a:gridCol w="2614064">
                  <a:extLst>
                    <a:ext uri="{9D8B030D-6E8A-4147-A177-3AD203B41FA5}">
                      <a16:colId xmlns="" xmlns:a16="http://schemas.microsoft.com/office/drawing/2014/main" val="20000"/>
                    </a:ext>
                  </a:extLst>
                </a:gridCol>
                <a:gridCol w="4981776">
                  <a:extLst>
                    <a:ext uri="{9D8B030D-6E8A-4147-A177-3AD203B41FA5}">
                      <a16:colId xmlns="" xmlns:a16="http://schemas.microsoft.com/office/drawing/2014/main" val="20001"/>
                    </a:ext>
                  </a:extLst>
                </a:gridCol>
                <a:gridCol w="2408771">
                  <a:extLst>
                    <a:ext uri="{9D8B030D-6E8A-4147-A177-3AD203B41FA5}">
                      <a16:colId xmlns="" xmlns:a16="http://schemas.microsoft.com/office/drawing/2014/main" val="20002"/>
                    </a:ext>
                  </a:extLst>
                </a:gridCol>
              </a:tblGrid>
              <a:tr h="443471">
                <a:tc>
                  <a:txBody>
                    <a:bodyPr/>
                    <a:lstStyle/>
                    <a:p>
                      <a:pPr algn="ctr" fontAlgn="t"/>
                      <a:r>
                        <a:rPr lang="en-US" sz="2000" b="1" dirty="0" smtClean="0">
                          <a:effectLst/>
                        </a:rPr>
                        <a:t>Operator </a:t>
                      </a:r>
                      <a:endParaRPr lang="en-US" sz="2000" b="1" dirty="0">
                        <a:effectLst/>
                      </a:endParaRPr>
                    </a:p>
                  </a:txBody>
                  <a:tcPr marL="30793" marR="30793" marT="30793" marB="3079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smtClean="0">
                          <a:effectLst/>
                        </a:rPr>
                        <a:t>Purpose</a:t>
                      </a:r>
                    </a:p>
                  </a:txBody>
                  <a:tcPr marL="36952" marR="36952" marT="18476" marB="18476"/>
                </a:tc>
                <a:tc>
                  <a:txBody>
                    <a:bodyPr/>
                    <a:lstStyle/>
                    <a:p>
                      <a:pPr algn="ctr"/>
                      <a:r>
                        <a:rPr lang="en-IN" sz="2000" b="1" dirty="0" smtClean="0"/>
                        <a:t>Example</a:t>
                      </a:r>
                      <a:endParaRPr lang="en-IN" sz="2000" b="1" dirty="0"/>
                    </a:p>
                  </a:txBody>
                  <a:tcPr marL="36952" marR="36952" marT="18476" marB="18476"/>
                </a:tc>
                <a:extLst>
                  <a:ext uri="{0D108BD9-81ED-4DB2-BD59-A6C34878D82A}">
                    <a16:rowId xmlns="" xmlns:a16="http://schemas.microsoft.com/office/drawing/2014/main" val="10000"/>
                  </a:ext>
                </a:extLst>
              </a:tr>
              <a:tr h="353756">
                <a:tc>
                  <a:txBody>
                    <a:bodyPr/>
                    <a:lstStyle/>
                    <a:p>
                      <a:pPr algn="l" fontAlgn="t"/>
                      <a:r>
                        <a:rPr lang="en-US" sz="2000" b="0" dirty="0" smtClean="0">
                          <a:effectLst/>
                        </a:rPr>
                        <a:t>= (Simple</a:t>
                      </a:r>
                      <a:r>
                        <a:rPr lang="en-US" sz="2000" b="0" baseline="0" dirty="0" smtClean="0">
                          <a:effectLst/>
                        </a:rPr>
                        <a:t> Assignment</a:t>
                      </a:r>
                      <a:r>
                        <a:rPr lang="en-US" sz="2000" b="0" dirty="0" smtClean="0">
                          <a:effectLst/>
                        </a:rPr>
                        <a:t>)</a:t>
                      </a:r>
                      <a:endParaRPr lang="en-US" sz="2000" b="0" dirty="0">
                        <a:effectLst/>
                      </a:endParaRPr>
                    </a:p>
                  </a:txBody>
                  <a:tcPr marL="30793" marR="30793" marT="30793" marB="307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tx1"/>
                          </a:solidFill>
                          <a:effectLst/>
                          <a:latin typeface="+mn-lt"/>
                          <a:ea typeface="+mn-ea"/>
                          <a:cs typeface="+mn-cs"/>
                        </a:rPr>
                        <a:t>Assigns values from the right side operand to the left side operand</a:t>
                      </a:r>
                      <a:endParaRPr lang="en-US" sz="2000" dirty="0" smtClean="0">
                        <a:effectLst/>
                      </a:endParaRPr>
                    </a:p>
                  </a:txBody>
                  <a:tcPr marL="36952" marR="36952" marT="18476" marB="18476"/>
                </a:tc>
                <a:tc>
                  <a:txBody>
                    <a:bodyPr/>
                    <a:lstStyle/>
                    <a:p>
                      <a:pPr algn="ctr"/>
                      <a:r>
                        <a:rPr lang="en-IN" sz="2000" dirty="0" smtClean="0"/>
                        <a:t>C = A + B</a:t>
                      </a:r>
                      <a:endParaRPr lang="en-IN" sz="2000" dirty="0"/>
                    </a:p>
                  </a:txBody>
                  <a:tcPr marL="36952" marR="36952" marT="18476" marB="18476"/>
                </a:tc>
                <a:extLst>
                  <a:ext uri="{0D108BD9-81ED-4DB2-BD59-A6C34878D82A}">
                    <a16:rowId xmlns="" xmlns:a16="http://schemas.microsoft.com/office/drawing/2014/main" val="10001"/>
                  </a:ext>
                </a:extLst>
              </a:tr>
              <a:tr h="505013">
                <a:tc>
                  <a:txBody>
                    <a:bodyPr/>
                    <a:lstStyle/>
                    <a:p>
                      <a:pPr algn="l" fontAlgn="t"/>
                      <a:r>
                        <a:rPr lang="en-IN" sz="2000" b="0" i="0" kern="1200" dirty="0" smtClean="0">
                          <a:solidFill>
                            <a:schemeClr val="tx1"/>
                          </a:solidFill>
                          <a:effectLst/>
                          <a:latin typeface="+mn-lt"/>
                          <a:ea typeface="+mn-ea"/>
                          <a:cs typeface="+mn-cs"/>
                        </a:rPr>
                        <a:t>+=(Add and Assignment)</a:t>
                      </a:r>
                      <a:endParaRPr lang="en-US" sz="2000" b="0" dirty="0">
                        <a:solidFill>
                          <a:srgbClr val="000000"/>
                        </a:solidFill>
                        <a:effectLst/>
                      </a:endParaRPr>
                    </a:p>
                  </a:txBody>
                  <a:tcPr marL="30793" marR="30793" marT="30793" marB="30793"/>
                </a:tc>
                <a:tc>
                  <a:txBody>
                    <a:bodyPr/>
                    <a:lstStyle/>
                    <a:p>
                      <a:pPr algn="just" fontAlgn="t"/>
                      <a:r>
                        <a:rPr lang="en-US" sz="2000" b="0" i="0" kern="1200" dirty="0" smtClean="0">
                          <a:solidFill>
                            <a:schemeClr val="tx1"/>
                          </a:solidFill>
                          <a:effectLst/>
                          <a:latin typeface="+mn-lt"/>
                          <a:ea typeface="+mn-ea"/>
                          <a:cs typeface="+mn-cs"/>
                        </a:rPr>
                        <a:t>It adds the right operand to the left operand and assigns the result to the left operand.</a:t>
                      </a:r>
                      <a:endParaRPr lang="en-US" sz="2000" dirty="0">
                        <a:effectLst/>
                      </a:endParaRPr>
                    </a:p>
                  </a:txBody>
                  <a:tcPr marL="30793" marR="30793" marT="30793" marB="30793"/>
                </a:tc>
                <a:tc>
                  <a:txBody>
                    <a:bodyPr/>
                    <a:lstStyle/>
                    <a:p>
                      <a:pPr algn="ctr" fontAlgn="t"/>
                      <a:r>
                        <a:rPr lang="en-US" sz="2000" dirty="0" smtClean="0">
                          <a:solidFill>
                            <a:srgbClr val="000000"/>
                          </a:solidFill>
                          <a:effectLst/>
                        </a:rPr>
                        <a:t>A = A+ B =&gt; A</a:t>
                      </a:r>
                      <a:r>
                        <a:rPr lang="en-US" sz="2000" baseline="0" dirty="0" smtClean="0">
                          <a:solidFill>
                            <a:srgbClr val="000000"/>
                          </a:solidFill>
                          <a:effectLst/>
                        </a:rPr>
                        <a:t> += B</a:t>
                      </a:r>
                      <a:endParaRPr lang="en-US" sz="2000" dirty="0">
                        <a:solidFill>
                          <a:srgbClr val="000000"/>
                        </a:solidFill>
                        <a:effectLst/>
                      </a:endParaRPr>
                    </a:p>
                  </a:txBody>
                  <a:tcPr marL="30793" marR="30793" marT="30793" marB="30793"/>
                </a:tc>
                <a:extLst>
                  <a:ext uri="{0D108BD9-81ED-4DB2-BD59-A6C34878D82A}">
                    <a16:rowId xmlns="" xmlns:a16="http://schemas.microsoft.com/office/drawing/2014/main" val="10002"/>
                  </a:ext>
                </a:extLst>
              </a:tr>
              <a:tr h="394157">
                <a:tc>
                  <a:txBody>
                    <a:bodyPr/>
                    <a:lstStyle/>
                    <a:p>
                      <a:pPr algn="l" fontAlgn="t"/>
                      <a:r>
                        <a:rPr lang="en-IN" sz="2000" b="0" dirty="0" smtClean="0">
                          <a:solidFill>
                            <a:srgbClr val="000000"/>
                          </a:solidFill>
                          <a:effectLst/>
                        </a:rPr>
                        <a:t>−</a:t>
                      </a:r>
                      <a:r>
                        <a:rPr lang="en-IN" sz="2000" b="0" dirty="0">
                          <a:solidFill>
                            <a:srgbClr val="000000"/>
                          </a:solidFill>
                          <a:effectLst/>
                        </a:rPr>
                        <a:t>= (Subtract and Assignment)</a:t>
                      </a:r>
                    </a:p>
                  </a:txBody>
                  <a:tcPr marL="76200" marR="76200" marT="76200" marB="76200"/>
                </a:tc>
                <a:tc>
                  <a:txBody>
                    <a:bodyPr/>
                    <a:lstStyle/>
                    <a:p>
                      <a:pPr algn="just" fontAlgn="t"/>
                      <a:r>
                        <a:rPr lang="en-US" sz="2000" b="0" i="0" kern="1200" dirty="0" smtClean="0">
                          <a:solidFill>
                            <a:schemeClr val="tx1"/>
                          </a:solidFill>
                          <a:effectLst/>
                          <a:latin typeface="+mn-lt"/>
                          <a:ea typeface="+mn-ea"/>
                          <a:cs typeface="+mn-cs"/>
                        </a:rPr>
                        <a:t>It subtracts the right operand from the left operand and assigns the result to the left operand.</a:t>
                      </a:r>
                      <a:endParaRPr lang="en-US" sz="2000" dirty="0">
                        <a:effectLst/>
                      </a:endParaRPr>
                    </a:p>
                  </a:txBody>
                  <a:tcPr marL="30793" marR="30793" marT="30793" marB="30793"/>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2000" dirty="0" smtClean="0">
                          <a:solidFill>
                            <a:srgbClr val="000000"/>
                          </a:solidFill>
                          <a:effectLst/>
                        </a:rPr>
                        <a:t>A = A</a:t>
                      </a:r>
                      <a:r>
                        <a:rPr lang="en-US" sz="2000" baseline="0" dirty="0" smtClean="0">
                          <a:solidFill>
                            <a:srgbClr val="000000"/>
                          </a:solidFill>
                          <a:effectLst/>
                        </a:rPr>
                        <a:t> -</a:t>
                      </a:r>
                      <a:r>
                        <a:rPr lang="en-US" sz="2000" dirty="0" smtClean="0">
                          <a:solidFill>
                            <a:srgbClr val="000000"/>
                          </a:solidFill>
                          <a:effectLst/>
                        </a:rPr>
                        <a:t> B =&gt; A</a:t>
                      </a:r>
                      <a:r>
                        <a:rPr lang="en-US" sz="2000" baseline="0" dirty="0" smtClean="0">
                          <a:solidFill>
                            <a:srgbClr val="000000"/>
                          </a:solidFill>
                          <a:effectLst/>
                        </a:rPr>
                        <a:t> -= B</a:t>
                      </a:r>
                      <a:endParaRPr lang="en-US" sz="2000" dirty="0" smtClean="0">
                        <a:solidFill>
                          <a:srgbClr val="000000"/>
                        </a:solidFill>
                        <a:effectLst/>
                      </a:endParaRPr>
                    </a:p>
                    <a:p>
                      <a:pPr algn="ctr" fontAlgn="t"/>
                      <a:endParaRPr lang="en-US" sz="2000" dirty="0">
                        <a:solidFill>
                          <a:srgbClr val="000000"/>
                        </a:solidFill>
                        <a:effectLst/>
                      </a:endParaRPr>
                    </a:p>
                  </a:txBody>
                  <a:tcPr marL="30793" marR="30793" marT="30793" marB="30793"/>
                </a:tc>
                <a:extLst>
                  <a:ext uri="{0D108BD9-81ED-4DB2-BD59-A6C34878D82A}">
                    <a16:rowId xmlns="" xmlns:a16="http://schemas.microsoft.com/office/drawing/2014/main" val="10003"/>
                  </a:ext>
                </a:extLst>
              </a:tr>
              <a:tr h="505013">
                <a:tc>
                  <a:txBody>
                    <a:bodyPr/>
                    <a:lstStyle/>
                    <a:p>
                      <a:pPr algn="l" fontAlgn="t"/>
                      <a:r>
                        <a:rPr lang="en-IN" sz="2000" b="0" i="0" kern="1200" dirty="0" smtClean="0">
                          <a:solidFill>
                            <a:schemeClr val="tx1"/>
                          </a:solidFill>
                          <a:effectLst/>
                          <a:latin typeface="+mn-lt"/>
                          <a:ea typeface="+mn-ea"/>
                          <a:cs typeface="+mn-cs"/>
                        </a:rPr>
                        <a:t>*= (Multiply and Assignment)</a:t>
                      </a:r>
                      <a:endParaRPr lang="en-IN" sz="2000" b="0" dirty="0">
                        <a:effectLst/>
                      </a:endParaRPr>
                    </a:p>
                  </a:txBody>
                  <a:tcPr marL="30793" marR="30793" marT="30793" marB="30793"/>
                </a:tc>
                <a:tc>
                  <a:txBody>
                    <a:bodyPr/>
                    <a:lstStyle/>
                    <a:p>
                      <a:pPr algn="just" fontAlgn="t"/>
                      <a:r>
                        <a:rPr lang="en-US" sz="2000" b="0" i="0" kern="1200" dirty="0" smtClean="0">
                          <a:solidFill>
                            <a:schemeClr val="tx1"/>
                          </a:solidFill>
                          <a:effectLst/>
                          <a:latin typeface="+mn-lt"/>
                          <a:ea typeface="+mn-ea"/>
                          <a:cs typeface="+mn-cs"/>
                        </a:rPr>
                        <a:t>It multiplies the right operand with the left operand and assigns the result to the left operand.</a:t>
                      </a:r>
                      <a:endParaRPr lang="en-US" sz="2000" dirty="0">
                        <a:effectLst/>
                      </a:endParaRPr>
                    </a:p>
                  </a:txBody>
                  <a:tcPr marL="30793" marR="30793" marT="30793" marB="30793"/>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2000" dirty="0" smtClean="0">
                          <a:solidFill>
                            <a:srgbClr val="000000"/>
                          </a:solidFill>
                          <a:effectLst/>
                        </a:rPr>
                        <a:t>A = A* B =&gt; A</a:t>
                      </a:r>
                      <a:r>
                        <a:rPr lang="en-US" sz="2000" baseline="0" dirty="0" smtClean="0">
                          <a:solidFill>
                            <a:srgbClr val="000000"/>
                          </a:solidFill>
                          <a:effectLst/>
                        </a:rPr>
                        <a:t> *= B</a:t>
                      </a:r>
                      <a:endParaRPr lang="en-US" sz="2000" dirty="0" smtClean="0">
                        <a:solidFill>
                          <a:srgbClr val="000000"/>
                        </a:solidFill>
                        <a:effectLst/>
                      </a:endParaRPr>
                    </a:p>
                    <a:p>
                      <a:pPr algn="ctr" fontAlgn="t"/>
                      <a:endParaRPr lang="en-US" sz="2000" dirty="0">
                        <a:solidFill>
                          <a:srgbClr val="000000"/>
                        </a:solidFill>
                        <a:effectLst/>
                      </a:endParaRPr>
                    </a:p>
                  </a:txBody>
                  <a:tcPr marL="30793" marR="30793" marT="30793" marB="30793"/>
                </a:tc>
                <a:extLst>
                  <a:ext uri="{0D108BD9-81ED-4DB2-BD59-A6C34878D82A}">
                    <a16:rowId xmlns="" xmlns:a16="http://schemas.microsoft.com/office/drawing/2014/main" val="10004"/>
                  </a:ext>
                </a:extLst>
              </a:tr>
              <a:tr h="505013">
                <a:tc>
                  <a:txBody>
                    <a:bodyPr/>
                    <a:lstStyle/>
                    <a:p>
                      <a:pPr algn="l" fontAlgn="t"/>
                      <a:r>
                        <a:rPr lang="en-IN" sz="2000" b="0" i="0" kern="1200" dirty="0" smtClean="0">
                          <a:solidFill>
                            <a:schemeClr val="tx1"/>
                          </a:solidFill>
                          <a:effectLst/>
                          <a:latin typeface="+mn-lt"/>
                          <a:ea typeface="+mn-ea"/>
                          <a:cs typeface="+mn-cs"/>
                        </a:rPr>
                        <a:t>/= (Divide and Assignment)</a:t>
                      </a:r>
                      <a:endParaRPr lang="en-IN" sz="2000" b="0" dirty="0">
                        <a:effectLst/>
                      </a:endParaRPr>
                    </a:p>
                  </a:txBody>
                  <a:tcPr marL="30793" marR="30793" marT="30793" marB="30793"/>
                </a:tc>
                <a:tc>
                  <a:txBody>
                    <a:bodyPr/>
                    <a:lstStyle/>
                    <a:p>
                      <a:pPr algn="just" fontAlgn="t"/>
                      <a:r>
                        <a:rPr lang="en-US" sz="2000" b="0" i="0" kern="1200" dirty="0" smtClean="0">
                          <a:solidFill>
                            <a:schemeClr val="tx1"/>
                          </a:solidFill>
                          <a:effectLst/>
                          <a:latin typeface="+mn-lt"/>
                          <a:ea typeface="+mn-ea"/>
                          <a:cs typeface="+mn-cs"/>
                        </a:rPr>
                        <a:t>It divides the left operand with the right operand and assigns the result to the left operand.</a:t>
                      </a:r>
                      <a:endParaRPr lang="en-US" sz="2000" dirty="0">
                        <a:effectLst/>
                      </a:endParaRPr>
                    </a:p>
                  </a:txBody>
                  <a:tcPr marL="30793" marR="30793" marT="30793" marB="30793"/>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2000" dirty="0" smtClean="0">
                          <a:solidFill>
                            <a:srgbClr val="000000"/>
                          </a:solidFill>
                          <a:effectLst/>
                        </a:rPr>
                        <a:t>A = A/ B =&gt; A</a:t>
                      </a:r>
                      <a:r>
                        <a:rPr lang="en-US" sz="2000" baseline="0" dirty="0" smtClean="0">
                          <a:solidFill>
                            <a:srgbClr val="000000"/>
                          </a:solidFill>
                          <a:effectLst/>
                        </a:rPr>
                        <a:t> /= B</a:t>
                      </a:r>
                      <a:endParaRPr lang="en-US" sz="2000" dirty="0" smtClean="0">
                        <a:solidFill>
                          <a:srgbClr val="000000"/>
                        </a:solidFill>
                        <a:effectLst/>
                      </a:endParaRPr>
                    </a:p>
                    <a:p>
                      <a:pPr algn="ctr" fontAlgn="t"/>
                      <a:endParaRPr lang="en-US" sz="2000" dirty="0">
                        <a:solidFill>
                          <a:srgbClr val="000000"/>
                        </a:solidFill>
                        <a:effectLst/>
                      </a:endParaRPr>
                    </a:p>
                  </a:txBody>
                  <a:tcPr marL="30793" marR="30793" marT="30793" marB="30793"/>
                </a:tc>
                <a:extLst>
                  <a:ext uri="{0D108BD9-81ED-4DB2-BD59-A6C34878D82A}">
                    <a16:rowId xmlns="" xmlns:a16="http://schemas.microsoft.com/office/drawing/2014/main" val="10005"/>
                  </a:ext>
                </a:extLst>
              </a:tr>
              <a:tr h="505013">
                <a:tc>
                  <a:txBody>
                    <a:bodyPr/>
                    <a:lstStyle/>
                    <a:p>
                      <a:pPr algn="l" fontAlgn="t"/>
                      <a:r>
                        <a:rPr lang="en-IN" sz="2000" b="0" i="0" kern="1200" dirty="0" smtClean="0">
                          <a:solidFill>
                            <a:schemeClr val="tx1"/>
                          </a:solidFill>
                          <a:effectLst/>
                          <a:latin typeface="+mn-lt"/>
                          <a:ea typeface="+mn-ea"/>
                          <a:cs typeface="+mn-cs"/>
                        </a:rPr>
                        <a:t>%= (Modules and Assignment)</a:t>
                      </a:r>
                      <a:endParaRPr lang="en-IN" sz="2000" b="0" dirty="0">
                        <a:effectLst/>
                      </a:endParaRPr>
                    </a:p>
                  </a:txBody>
                  <a:tcPr marL="30793" marR="30793" marT="30793" marB="30793"/>
                </a:tc>
                <a:tc>
                  <a:txBody>
                    <a:bodyPr/>
                    <a:lstStyle/>
                    <a:p>
                      <a:pPr algn="just" fontAlgn="t"/>
                      <a:r>
                        <a:rPr lang="en-US" sz="2000" b="0" i="0" kern="1200" dirty="0" smtClean="0">
                          <a:solidFill>
                            <a:schemeClr val="tx1"/>
                          </a:solidFill>
                          <a:effectLst/>
                          <a:latin typeface="+mn-lt"/>
                          <a:ea typeface="+mn-ea"/>
                          <a:cs typeface="+mn-cs"/>
                        </a:rPr>
                        <a:t>It takes modulus using two operands and assigns the result to the left operand.</a:t>
                      </a:r>
                      <a:endParaRPr lang="en-US" sz="2000" dirty="0">
                        <a:solidFill>
                          <a:srgbClr val="000000"/>
                        </a:solidFill>
                        <a:effectLst/>
                      </a:endParaRPr>
                    </a:p>
                  </a:txBody>
                  <a:tcPr marL="30793" marR="30793" marT="30793" marB="30793"/>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2000" dirty="0" smtClean="0">
                          <a:solidFill>
                            <a:srgbClr val="000000"/>
                          </a:solidFill>
                          <a:effectLst/>
                        </a:rPr>
                        <a:t>A = A% B =&gt; A</a:t>
                      </a:r>
                      <a:r>
                        <a:rPr lang="en-US" sz="2000" baseline="0" dirty="0" smtClean="0">
                          <a:solidFill>
                            <a:srgbClr val="000000"/>
                          </a:solidFill>
                          <a:effectLst/>
                        </a:rPr>
                        <a:t> %= B</a:t>
                      </a:r>
                      <a:endParaRPr lang="en-US" sz="2000" dirty="0" smtClean="0">
                        <a:solidFill>
                          <a:srgbClr val="000000"/>
                        </a:solidFill>
                        <a:effectLst/>
                      </a:endParaRPr>
                    </a:p>
                    <a:p>
                      <a:pPr algn="ctr" fontAlgn="t"/>
                      <a:endParaRPr lang="en-US" sz="2000" dirty="0">
                        <a:solidFill>
                          <a:srgbClr val="000000"/>
                        </a:solidFill>
                        <a:effectLst/>
                      </a:endParaRPr>
                    </a:p>
                  </a:txBody>
                  <a:tcPr marL="30793" marR="30793" marT="30793" marB="30793"/>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9731729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Miscellaneous Operators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28</a:t>
            </a:fld>
            <a:endParaRPr lang="en-US" sz="1400" b="1" dirty="0">
              <a:solidFill>
                <a:schemeClr val="accent5">
                  <a:lumMod val="7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503568207"/>
              </p:ext>
            </p:extLst>
          </p:nvPr>
        </p:nvGraphicFramePr>
        <p:xfrm>
          <a:off x="1110416" y="876658"/>
          <a:ext cx="10004611" cy="2584169"/>
        </p:xfrm>
        <a:graphic>
          <a:graphicData uri="http://schemas.openxmlformats.org/drawingml/2006/table">
            <a:tbl>
              <a:tblPr>
                <a:tableStyleId>{5940675A-B579-460E-94D1-54222C63F5DA}</a:tableStyleId>
              </a:tblPr>
              <a:tblGrid>
                <a:gridCol w="1982408">
                  <a:extLst>
                    <a:ext uri="{9D8B030D-6E8A-4147-A177-3AD203B41FA5}">
                      <a16:colId xmlns="" xmlns:a16="http://schemas.microsoft.com/office/drawing/2014/main" val="20000"/>
                    </a:ext>
                  </a:extLst>
                </a:gridCol>
                <a:gridCol w="5499847">
                  <a:extLst>
                    <a:ext uri="{9D8B030D-6E8A-4147-A177-3AD203B41FA5}">
                      <a16:colId xmlns="" xmlns:a16="http://schemas.microsoft.com/office/drawing/2014/main" val="20001"/>
                    </a:ext>
                  </a:extLst>
                </a:gridCol>
                <a:gridCol w="2522356">
                  <a:extLst>
                    <a:ext uri="{9D8B030D-6E8A-4147-A177-3AD203B41FA5}">
                      <a16:colId xmlns="" xmlns:a16="http://schemas.microsoft.com/office/drawing/2014/main" val="20002"/>
                    </a:ext>
                  </a:extLst>
                </a:gridCol>
              </a:tblGrid>
              <a:tr h="443471">
                <a:tc>
                  <a:txBody>
                    <a:bodyPr/>
                    <a:lstStyle/>
                    <a:p>
                      <a:pPr algn="ctr" fontAlgn="t"/>
                      <a:r>
                        <a:rPr lang="en-US" sz="2000" b="1" dirty="0" smtClean="0">
                          <a:effectLst/>
                        </a:rPr>
                        <a:t>Operator </a:t>
                      </a:r>
                      <a:endParaRPr lang="en-US" sz="2000" b="1" dirty="0">
                        <a:effectLst/>
                      </a:endParaRPr>
                    </a:p>
                  </a:txBody>
                  <a:tcPr marL="30793" marR="30793" marT="30793" marB="3079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smtClean="0">
                          <a:effectLst/>
                        </a:rPr>
                        <a:t>Purpose</a:t>
                      </a:r>
                    </a:p>
                  </a:txBody>
                  <a:tcPr marL="36952" marR="36952" marT="18476" marB="18476"/>
                </a:tc>
                <a:tc>
                  <a:txBody>
                    <a:bodyPr/>
                    <a:lstStyle/>
                    <a:p>
                      <a:pPr algn="ctr"/>
                      <a:r>
                        <a:rPr lang="en-IN" sz="2000" b="1" dirty="0" smtClean="0"/>
                        <a:t>Example</a:t>
                      </a:r>
                      <a:endParaRPr lang="en-IN" sz="2000" b="1" dirty="0"/>
                    </a:p>
                  </a:txBody>
                  <a:tcPr marL="36952" marR="36952" marT="18476" marB="18476"/>
                </a:tc>
                <a:extLst>
                  <a:ext uri="{0D108BD9-81ED-4DB2-BD59-A6C34878D82A}">
                    <a16:rowId xmlns="" xmlns:a16="http://schemas.microsoft.com/office/drawing/2014/main" val="10000"/>
                  </a:ext>
                </a:extLst>
              </a:tr>
              <a:tr h="353756">
                <a:tc>
                  <a:txBody>
                    <a:bodyPr/>
                    <a:lstStyle/>
                    <a:p>
                      <a:pPr algn="l" fontAlgn="t"/>
                      <a:r>
                        <a:rPr lang="en-US" sz="2000" b="0" dirty="0" smtClean="0">
                          <a:effectLst/>
                        </a:rPr>
                        <a:t>Conditional Operator (? :)</a:t>
                      </a:r>
                      <a:endParaRPr lang="en-US" sz="2000" b="0" dirty="0">
                        <a:effectLst/>
                      </a:endParaRPr>
                    </a:p>
                  </a:txBody>
                  <a:tcPr marL="30793" marR="30793" marT="30793" marB="307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The conditional operator first evaluates an expression for a true or false value and then executes one of the two given statements depending upon the result of the evaluation.</a:t>
                      </a:r>
                      <a:endParaRPr lang="en-US" sz="2000" dirty="0" smtClean="0">
                        <a:effectLst/>
                      </a:endParaRPr>
                    </a:p>
                  </a:txBody>
                  <a:tcPr marL="36952" marR="36952" marT="18476" marB="18476"/>
                </a:tc>
                <a:tc>
                  <a:txBody>
                    <a:bodyPr/>
                    <a:lstStyle/>
                    <a:p>
                      <a:pPr algn="ctr"/>
                      <a:r>
                        <a:rPr lang="en-IN" sz="2000" dirty="0" smtClean="0"/>
                        <a:t>Max =(A&gt;B) ? A:B</a:t>
                      </a:r>
                      <a:endParaRPr lang="en-IN" sz="2000" dirty="0"/>
                    </a:p>
                  </a:txBody>
                  <a:tcPr marL="36952" marR="36952" marT="18476" marB="18476"/>
                </a:tc>
                <a:extLst>
                  <a:ext uri="{0D108BD9-81ED-4DB2-BD59-A6C34878D82A}">
                    <a16:rowId xmlns="" xmlns:a16="http://schemas.microsoft.com/office/drawing/2014/main" val="10001"/>
                  </a:ext>
                </a:extLst>
              </a:tr>
              <a:tr h="505013">
                <a:tc>
                  <a:txBody>
                    <a:bodyPr/>
                    <a:lstStyle/>
                    <a:p>
                      <a:pPr algn="l" fontAlgn="t"/>
                      <a:r>
                        <a:rPr lang="en-US" sz="2000" b="0" dirty="0" err="1" smtClean="0">
                          <a:solidFill>
                            <a:srgbClr val="000000"/>
                          </a:solidFill>
                          <a:effectLst/>
                        </a:rPr>
                        <a:t>typeof</a:t>
                      </a:r>
                      <a:r>
                        <a:rPr lang="en-US" sz="2000" b="0" dirty="0" smtClean="0">
                          <a:solidFill>
                            <a:srgbClr val="000000"/>
                          </a:solidFill>
                          <a:effectLst/>
                        </a:rPr>
                        <a:t>()</a:t>
                      </a:r>
                      <a:endParaRPr lang="en-US" sz="2000" b="0" dirty="0">
                        <a:solidFill>
                          <a:srgbClr val="000000"/>
                        </a:solidFill>
                        <a:effectLst/>
                      </a:endParaRPr>
                    </a:p>
                  </a:txBody>
                  <a:tcPr marL="30793" marR="30793" marT="30793" marB="30793"/>
                </a:tc>
                <a:tc>
                  <a:txBody>
                    <a:bodyPr/>
                    <a:lstStyle/>
                    <a:p>
                      <a:pPr algn="just" fontAlgn="t"/>
                      <a:r>
                        <a:rPr lang="en-US" sz="1800" b="0" i="0" kern="1200" dirty="0" smtClean="0">
                          <a:solidFill>
                            <a:schemeClr val="tx1"/>
                          </a:solidFill>
                          <a:effectLst/>
                          <a:latin typeface="+mn-lt"/>
                          <a:ea typeface="+mn-ea"/>
                          <a:cs typeface="+mn-cs"/>
                        </a:rPr>
                        <a:t>The </a:t>
                      </a:r>
                      <a:r>
                        <a:rPr lang="en-US" sz="1800" b="1" i="0" kern="1200" dirty="0" err="1" smtClean="0">
                          <a:solidFill>
                            <a:schemeClr val="tx1"/>
                          </a:solidFill>
                          <a:effectLst/>
                          <a:latin typeface="+mn-lt"/>
                          <a:ea typeface="+mn-ea"/>
                          <a:cs typeface="+mn-cs"/>
                        </a:rPr>
                        <a:t>typeof</a:t>
                      </a:r>
                      <a:r>
                        <a:rPr lang="en-US" sz="1800" b="0" i="0" kern="1200" dirty="0" smtClean="0">
                          <a:solidFill>
                            <a:schemeClr val="tx1"/>
                          </a:solidFill>
                          <a:effectLst/>
                          <a:latin typeface="+mn-lt"/>
                          <a:ea typeface="+mn-ea"/>
                          <a:cs typeface="+mn-cs"/>
                        </a:rPr>
                        <a:t> operator is a unary operator that is placed before its single operand, which can be of any type. Its value is a string indicating the data type of the operand.</a:t>
                      </a:r>
                      <a:endParaRPr lang="en-US" sz="2000" dirty="0">
                        <a:effectLst/>
                      </a:endParaRPr>
                    </a:p>
                  </a:txBody>
                  <a:tcPr marL="30793" marR="30793" marT="30793" marB="30793"/>
                </a:tc>
                <a:tc>
                  <a:txBody>
                    <a:bodyPr/>
                    <a:lstStyle/>
                    <a:p>
                      <a:pPr algn="ctr" fontAlgn="t"/>
                      <a:r>
                        <a:rPr lang="en-US" sz="2000" dirty="0" err="1" smtClean="0">
                          <a:solidFill>
                            <a:srgbClr val="000000"/>
                          </a:solidFill>
                          <a:effectLst/>
                        </a:rPr>
                        <a:t>var</a:t>
                      </a:r>
                      <a:r>
                        <a:rPr lang="en-US" sz="2000" dirty="0" smtClean="0">
                          <a:solidFill>
                            <a:srgbClr val="000000"/>
                          </a:solidFill>
                          <a:effectLst/>
                        </a:rPr>
                        <a:t> A=20;</a:t>
                      </a:r>
                    </a:p>
                    <a:p>
                      <a:pPr algn="ctr" fontAlgn="t"/>
                      <a:r>
                        <a:rPr lang="en-US" sz="2000" dirty="0" err="1" smtClean="0">
                          <a:solidFill>
                            <a:srgbClr val="000000"/>
                          </a:solidFill>
                          <a:effectLst/>
                        </a:rPr>
                        <a:t>var</a:t>
                      </a:r>
                      <a:r>
                        <a:rPr lang="en-US" sz="2000" dirty="0" smtClean="0">
                          <a:solidFill>
                            <a:srgbClr val="000000"/>
                          </a:solidFill>
                          <a:effectLst/>
                        </a:rPr>
                        <a:t> name="java";</a:t>
                      </a:r>
                    </a:p>
                    <a:p>
                      <a:pPr algn="ctr" fontAlgn="t"/>
                      <a:r>
                        <a:rPr lang="en-US" sz="2000" dirty="0" err="1" smtClean="0">
                          <a:solidFill>
                            <a:srgbClr val="000000"/>
                          </a:solidFill>
                          <a:effectLst/>
                        </a:rPr>
                        <a:t>typeof</a:t>
                      </a:r>
                      <a:r>
                        <a:rPr lang="en-US" sz="2000" dirty="0" smtClean="0">
                          <a:solidFill>
                            <a:srgbClr val="000000"/>
                          </a:solidFill>
                          <a:effectLst/>
                        </a:rPr>
                        <a:t>(A) =&gt; number</a:t>
                      </a:r>
                    </a:p>
                    <a:p>
                      <a:pPr algn="ctr" fontAlgn="t"/>
                      <a:r>
                        <a:rPr lang="en-US" sz="2000" dirty="0" err="1" smtClean="0">
                          <a:solidFill>
                            <a:srgbClr val="000000"/>
                          </a:solidFill>
                          <a:effectLst/>
                        </a:rPr>
                        <a:t>typeof</a:t>
                      </a:r>
                      <a:r>
                        <a:rPr lang="en-US" sz="2000" dirty="0" smtClean="0">
                          <a:solidFill>
                            <a:srgbClr val="000000"/>
                          </a:solidFill>
                          <a:effectLst/>
                        </a:rPr>
                        <a:t>(name) =&gt;</a:t>
                      </a:r>
                      <a:r>
                        <a:rPr lang="en-US" sz="2000" baseline="0" dirty="0" smtClean="0">
                          <a:solidFill>
                            <a:srgbClr val="000000"/>
                          </a:solidFill>
                          <a:effectLst/>
                        </a:rPr>
                        <a:t> string</a:t>
                      </a:r>
                      <a:endParaRPr lang="en-US" sz="2000" dirty="0">
                        <a:solidFill>
                          <a:srgbClr val="000000"/>
                        </a:solidFill>
                        <a:effectLst/>
                      </a:endParaRPr>
                    </a:p>
                  </a:txBody>
                  <a:tcPr marL="30793" marR="30793" marT="30793" marB="30793"/>
                </a:tc>
                <a:extLst>
                  <a:ext uri="{0D108BD9-81ED-4DB2-BD59-A6C34878D82A}">
                    <a16:rowId xmlns="" xmlns:a16="http://schemas.microsoft.com/office/drawing/2014/main" val="10002"/>
                  </a:ext>
                </a:extLst>
              </a:tr>
            </a:tbl>
          </a:graphicData>
        </a:graphic>
      </p:graphicFrame>
      <p:sp>
        <p:nvSpPr>
          <p:cNvPr id="7" name="object 3"/>
          <p:cNvSpPr txBox="1"/>
          <p:nvPr/>
        </p:nvSpPr>
        <p:spPr>
          <a:xfrm>
            <a:off x="1078524" y="3357824"/>
            <a:ext cx="9999784" cy="3681136"/>
          </a:xfrm>
          <a:prstGeom prst="rect">
            <a:avLst/>
          </a:prstGeom>
        </p:spPr>
        <p:txBody>
          <a:bodyPr vert="horz" wrap="square" lIns="0" tIns="12700" rIns="0" bIns="0" rtlCol="0">
            <a:spAutoFit/>
          </a:bodyPr>
          <a:lstStyle/>
          <a:p>
            <a:pPr marL="12700" marR="786130">
              <a:lnSpc>
                <a:spcPct val="118800"/>
              </a:lnSpc>
              <a:spcBef>
                <a:spcPts val="100"/>
              </a:spcBef>
            </a:pPr>
            <a:r>
              <a:rPr sz="1700" b="1" spc="-5" dirty="0">
                <a:latin typeface="Courier New"/>
                <a:cs typeface="Courier New"/>
              </a:rPr>
              <a:t>//</a:t>
            </a:r>
            <a:r>
              <a:rPr sz="1700" b="1" spc="5" dirty="0">
                <a:latin typeface="Courier New"/>
                <a:cs typeface="Courier New"/>
              </a:rPr>
              <a:t> </a:t>
            </a:r>
            <a:r>
              <a:rPr sz="1700" b="1" dirty="0">
                <a:latin typeface="Courier New"/>
                <a:cs typeface="Courier New"/>
              </a:rPr>
              <a:t>Type</a:t>
            </a:r>
            <a:r>
              <a:rPr sz="1700" b="1" spc="10" dirty="0">
                <a:latin typeface="Courier New"/>
                <a:cs typeface="Courier New"/>
              </a:rPr>
              <a:t> </a:t>
            </a:r>
            <a:r>
              <a:rPr sz="1700" b="1" dirty="0">
                <a:latin typeface="Courier New"/>
                <a:cs typeface="Courier New"/>
              </a:rPr>
              <a:t>conversion</a:t>
            </a:r>
            <a:r>
              <a:rPr sz="1700" b="1" spc="15" dirty="0">
                <a:latin typeface="Courier New"/>
                <a:cs typeface="Courier New"/>
              </a:rPr>
              <a:t> </a:t>
            </a:r>
            <a:r>
              <a:rPr sz="1700" b="1" spc="-5" dirty="0">
                <a:latin typeface="Courier New"/>
                <a:cs typeface="Courier New"/>
              </a:rPr>
              <a:t>is</a:t>
            </a:r>
            <a:r>
              <a:rPr sz="1700" b="1" spc="20" dirty="0">
                <a:latin typeface="Courier New"/>
                <a:cs typeface="Courier New"/>
              </a:rPr>
              <a:t> </a:t>
            </a:r>
            <a:r>
              <a:rPr sz="1700" b="1" spc="-5" dirty="0">
                <a:latin typeface="Courier New"/>
                <a:cs typeface="Courier New"/>
              </a:rPr>
              <a:t>performed</a:t>
            </a:r>
            <a:r>
              <a:rPr sz="1700" b="1" spc="10" dirty="0">
                <a:latin typeface="Courier New"/>
                <a:cs typeface="Courier New"/>
              </a:rPr>
              <a:t> </a:t>
            </a:r>
            <a:r>
              <a:rPr sz="1700" b="1" spc="-5" dirty="0">
                <a:latin typeface="Courier New"/>
                <a:cs typeface="Courier New"/>
              </a:rPr>
              <a:t>before</a:t>
            </a:r>
            <a:r>
              <a:rPr sz="1700" b="1" spc="20" dirty="0">
                <a:latin typeface="Courier New"/>
                <a:cs typeface="Courier New"/>
              </a:rPr>
              <a:t> </a:t>
            </a:r>
            <a:r>
              <a:rPr sz="1700" b="1" spc="-5" dirty="0">
                <a:latin typeface="Courier New"/>
                <a:cs typeface="Courier New"/>
              </a:rPr>
              <a:t>comparison </a:t>
            </a:r>
            <a:r>
              <a:rPr sz="1700" b="1" spc="-1005" dirty="0">
                <a:latin typeface="Courier New"/>
                <a:cs typeface="Courier New"/>
              </a:rPr>
              <a:t> </a:t>
            </a:r>
            <a:endParaRPr lang="en-US" sz="1700" b="1" spc="-1005" dirty="0" smtClean="0">
              <a:latin typeface="Courier New"/>
              <a:cs typeface="Courier New"/>
            </a:endParaRPr>
          </a:p>
          <a:p>
            <a:pPr marL="12700" marR="786130">
              <a:lnSpc>
                <a:spcPct val="118800"/>
              </a:lnSpc>
              <a:spcBef>
                <a:spcPts val="100"/>
              </a:spcBef>
            </a:pPr>
            <a:r>
              <a:rPr sz="1700" b="1" spc="-5" dirty="0" err="1" smtClean="0">
                <a:latin typeface="Courier New"/>
                <a:cs typeface="Courier New"/>
              </a:rPr>
              <a:t>var</a:t>
            </a:r>
            <a:r>
              <a:rPr sz="1700" b="1" dirty="0" smtClean="0">
                <a:latin typeface="Courier New"/>
                <a:cs typeface="Courier New"/>
              </a:rPr>
              <a:t> </a:t>
            </a:r>
            <a:r>
              <a:rPr sz="1700" b="1" spc="-5" dirty="0">
                <a:latin typeface="Courier New"/>
                <a:cs typeface="Courier New"/>
              </a:rPr>
              <a:t>v1</a:t>
            </a:r>
            <a:r>
              <a:rPr sz="1700" b="1" spc="5" dirty="0">
                <a:latin typeface="Courier New"/>
                <a:cs typeface="Courier New"/>
              </a:rPr>
              <a:t> </a:t>
            </a:r>
            <a:r>
              <a:rPr sz="1700" b="1" dirty="0">
                <a:latin typeface="Courier New"/>
                <a:cs typeface="Courier New"/>
              </a:rPr>
              <a:t>=</a:t>
            </a:r>
            <a:r>
              <a:rPr sz="1700" b="1" spc="5" dirty="0">
                <a:latin typeface="Courier New"/>
                <a:cs typeface="Courier New"/>
              </a:rPr>
              <a:t> </a:t>
            </a:r>
            <a:r>
              <a:rPr sz="1700" b="1" dirty="0">
                <a:latin typeface="Courier New"/>
                <a:cs typeface="Courier New"/>
              </a:rPr>
              <a:t>("5"</a:t>
            </a:r>
            <a:r>
              <a:rPr sz="1700" b="1" spc="-5" dirty="0">
                <a:latin typeface="Courier New"/>
                <a:cs typeface="Courier New"/>
              </a:rPr>
              <a:t> ==</a:t>
            </a:r>
            <a:r>
              <a:rPr sz="1700" b="1" spc="10" dirty="0">
                <a:latin typeface="Courier New"/>
                <a:cs typeface="Courier New"/>
              </a:rPr>
              <a:t> </a:t>
            </a:r>
            <a:r>
              <a:rPr sz="1700" b="1" dirty="0">
                <a:latin typeface="Courier New"/>
                <a:cs typeface="Courier New"/>
              </a:rPr>
              <a:t>5);</a:t>
            </a:r>
            <a:r>
              <a:rPr sz="1700" b="1" spc="95" dirty="0">
                <a:latin typeface="Courier New"/>
                <a:cs typeface="Courier New"/>
              </a:rPr>
              <a:t> </a:t>
            </a:r>
            <a:r>
              <a:rPr sz="1700" b="1" spc="-5" dirty="0">
                <a:latin typeface="Courier New"/>
                <a:cs typeface="Courier New"/>
              </a:rPr>
              <a:t>//</a:t>
            </a:r>
            <a:r>
              <a:rPr sz="1700" b="1" dirty="0">
                <a:latin typeface="Courier New"/>
                <a:cs typeface="Courier New"/>
              </a:rPr>
              <a:t> true</a:t>
            </a:r>
            <a:endParaRPr sz="1700" dirty="0">
              <a:latin typeface="Courier New"/>
              <a:cs typeface="Courier New"/>
            </a:endParaRPr>
          </a:p>
          <a:p>
            <a:pPr marL="12700">
              <a:lnSpc>
                <a:spcPct val="100000"/>
              </a:lnSpc>
              <a:spcBef>
                <a:spcPts val="5"/>
              </a:spcBef>
            </a:pPr>
            <a:r>
              <a:rPr sz="1700" b="1" spc="-5" dirty="0" smtClean="0">
                <a:latin typeface="Courier New"/>
                <a:cs typeface="Courier New"/>
              </a:rPr>
              <a:t>//</a:t>
            </a:r>
            <a:r>
              <a:rPr sz="1700" b="1" spc="-15" dirty="0" smtClean="0">
                <a:latin typeface="Courier New"/>
                <a:cs typeface="Courier New"/>
              </a:rPr>
              <a:t> </a:t>
            </a:r>
            <a:r>
              <a:rPr sz="1700" b="1" spc="-5" dirty="0">
                <a:latin typeface="Courier New"/>
                <a:cs typeface="Courier New"/>
              </a:rPr>
              <a:t>No </a:t>
            </a:r>
            <a:r>
              <a:rPr sz="1700" b="1" dirty="0">
                <a:latin typeface="Courier New"/>
                <a:cs typeface="Courier New"/>
              </a:rPr>
              <a:t>implicit</a:t>
            </a:r>
            <a:r>
              <a:rPr sz="1700" b="1" spc="-15" dirty="0">
                <a:latin typeface="Courier New"/>
                <a:cs typeface="Courier New"/>
              </a:rPr>
              <a:t> </a:t>
            </a:r>
            <a:r>
              <a:rPr sz="1700" b="1" dirty="0">
                <a:latin typeface="Courier New"/>
                <a:cs typeface="Courier New"/>
              </a:rPr>
              <a:t>type</a:t>
            </a:r>
            <a:r>
              <a:rPr sz="1700" b="1" spc="-10" dirty="0">
                <a:latin typeface="Courier New"/>
                <a:cs typeface="Courier New"/>
              </a:rPr>
              <a:t> </a:t>
            </a:r>
            <a:r>
              <a:rPr sz="1700" b="1" dirty="0">
                <a:latin typeface="Courier New"/>
                <a:cs typeface="Courier New"/>
              </a:rPr>
              <a:t>conversion.</a:t>
            </a:r>
            <a:endParaRPr sz="1700" dirty="0">
              <a:latin typeface="Courier New"/>
              <a:cs typeface="Courier New"/>
            </a:endParaRPr>
          </a:p>
          <a:p>
            <a:pPr marL="12700">
              <a:lnSpc>
                <a:spcPct val="100000"/>
              </a:lnSpc>
              <a:spcBef>
                <a:spcPts val="380"/>
              </a:spcBef>
            </a:pPr>
            <a:r>
              <a:rPr sz="1700" b="1" spc="-5" dirty="0">
                <a:latin typeface="Courier New"/>
                <a:cs typeface="Courier New"/>
              </a:rPr>
              <a:t>//</a:t>
            </a:r>
            <a:r>
              <a:rPr sz="1700" b="1" dirty="0">
                <a:latin typeface="Courier New"/>
                <a:cs typeface="Courier New"/>
              </a:rPr>
              <a:t> True</a:t>
            </a:r>
            <a:r>
              <a:rPr sz="1700" b="1" spc="5" dirty="0">
                <a:latin typeface="Courier New"/>
                <a:cs typeface="Courier New"/>
              </a:rPr>
              <a:t> </a:t>
            </a:r>
            <a:r>
              <a:rPr sz="1700" b="1" spc="-5" dirty="0">
                <a:latin typeface="Courier New"/>
                <a:cs typeface="Courier New"/>
              </a:rPr>
              <a:t>if</a:t>
            </a:r>
            <a:r>
              <a:rPr sz="1700" b="1" spc="15" dirty="0">
                <a:latin typeface="Courier New"/>
                <a:cs typeface="Courier New"/>
              </a:rPr>
              <a:t> </a:t>
            </a:r>
            <a:r>
              <a:rPr sz="1700" b="1" spc="-5" dirty="0">
                <a:latin typeface="Courier New"/>
                <a:cs typeface="Courier New"/>
              </a:rPr>
              <a:t>only</a:t>
            </a:r>
            <a:r>
              <a:rPr sz="1700" b="1" dirty="0">
                <a:latin typeface="Courier New"/>
                <a:cs typeface="Courier New"/>
              </a:rPr>
              <a:t> if</a:t>
            </a:r>
            <a:r>
              <a:rPr sz="1700" b="1" spc="5" dirty="0">
                <a:latin typeface="Courier New"/>
                <a:cs typeface="Courier New"/>
              </a:rPr>
              <a:t> </a:t>
            </a:r>
            <a:r>
              <a:rPr sz="1700" b="1" dirty="0">
                <a:latin typeface="Courier New"/>
                <a:cs typeface="Courier New"/>
              </a:rPr>
              <a:t>both types</a:t>
            </a:r>
            <a:r>
              <a:rPr sz="1700" b="1" spc="5" dirty="0">
                <a:latin typeface="Courier New"/>
                <a:cs typeface="Courier New"/>
              </a:rPr>
              <a:t> </a:t>
            </a:r>
            <a:r>
              <a:rPr sz="1700" b="1" dirty="0">
                <a:latin typeface="Courier New"/>
                <a:cs typeface="Courier New"/>
              </a:rPr>
              <a:t>and</a:t>
            </a:r>
            <a:r>
              <a:rPr sz="1700" b="1" spc="10" dirty="0">
                <a:latin typeface="Courier New"/>
                <a:cs typeface="Courier New"/>
              </a:rPr>
              <a:t> </a:t>
            </a:r>
            <a:r>
              <a:rPr sz="1700" b="1" spc="-5" dirty="0">
                <a:latin typeface="Courier New"/>
                <a:cs typeface="Courier New"/>
              </a:rPr>
              <a:t>values</a:t>
            </a:r>
            <a:r>
              <a:rPr sz="1700" b="1" spc="10" dirty="0">
                <a:latin typeface="Courier New"/>
                <a:cs typeface="Courier New"/>
              </a:rPr>
              <a:t> </a:t>
            </a:r>
            <a:r>
              <a:rPr sz="1700" b="1" dirty="0">
                <a:latin typeface="Courier New"/>
                <a:cs typeface="Courier New"/>
              </a:rPr>
              <a:t>are</a:t>
            </a:r>
            <a:r>
              <a:rPr sz="1700" b="1" spc="10" dirty="0">
                <a:latin typeface="Courier New"/>
                <a:cs typeface="Courier New"/>
              </a:rPr>
              <a:t> </a:t>
            </a:r>
            <a:r>
              <a:rPr sz="1700" b="1" spc="-5" dirty="0">
                <a:latin typeface="Courier New"/>
                <a:cs typeface="Courier New"/>
              </a:rPr>
              <a:t>equal</a:t>
            </a:r>
            <a:endParaRPr sz="1700" dirty="0">
              <a:latin typeface="Courier New"/>
              <a:cs typeface="Courier New"/>
            </a:endParaRPr>
          </a:p>
          <a:p>
            <a:pPr marL="12700">
              <a:lnSpc>
                <a:spcPct val="100000"/>
              </a:lnSpc>
              <a:spcBef>
                <a:spcPts val="390"/>
              </a:spcBef>
            </a:pPr>
            <a:r>
              <a:rPr sz="1700" b="1" dirty="0">
                <a:latin typeface="Courier New"/>
                <a:cs typeface="Courier New"/>
              </a:rPr>
              <a:t>var v2</a:t>
            </a:r>
            <a:r>
              <a:rPr sz="1700" b="1" spc="-5" dirty="0">
                <a:latin typeface="Courier New"/>
                <a:cs typeface="Courier New"/>
              </a:rPr>
              <a:t> </a:t>
            </a:r>
            <a:r>
              <a:rPr sz="1700" b="1" dirty="0">
                <a:latin typeface="Courier New"/>
                <a:cs typeface="Courier New"/>
              </a:rPr>
              <a:t>=</a:t>
            </a:r>
            <a:r>
              <a:rPr sz="1700" b="1" spc="5" dirty="0">
                <a:latin typeface="Courier New"/>
                <a:cs typeface="Courier New"/>
              </a:rPr>
              <a:t> </a:t>
            </a:r>
            <a:r>
              <a:rPr sz="1700" b="1" dirty="0">
                <a:latin typeface="Courier New"/>
                <a:cs typeface="Courier New"/>
              </a:rPr>
              <a:t>("5" </a:t>
            </a:r>
            <a:r>
              <a:rPr sz="1700" b="1" spc="-5" dirty="0">
                <a:latin typeface="Courier New"/>
                <a:cs typeface="Courier New"/>
              </a:rPr>
              <a:t>===</a:t>
            </a:r>
            <a:r>
              <a:rPr sz="1700" b="1" spc="5" dirty="0">
                <a:latin typeface="Courier New"/>
                <a:cs typeface="Courier New"/>
              </a:rPr>
              <a:t> </a:t>
            </a:r>
            <a:r>
              <a:rPr sz="1700" b="1" spc="15" dirty="0">
                <a:latin typeface="Courier New"/>
                <a:cs typeface="Courier New"/>
              </a:rPr>
              <a:t>5);//</a:t>
            </a:r>
            <a:r>
              <a:rPr sz="1700" b="1" spc="-5" dirty="0">
                <a:latin typeface="Courier New"/>
                <a:cs typeface="Courier New"/>
              </a:rPr>
              <a:t> false</a:t>
            </a:r>
            <a:endParaRPr sz="1700" dirty="0">
              <a:latin typeface="Courier New"/>
              <a:cs typeface="Courier New"/>
            </a:endParaRPr>
          </a:p>
          <a:p>
            <a:pPr>
              <a:lnSpc>
                <a:spcPct val="100000"/>
              </a:lnSpc>
              <a:spcBef>
                <a:spcPts val="40"/>
              </a:spcBef>
            </a:pPr>
            <a:endParaRPr sz="2450" dirty="0">
              <a:latin typeface="Courier New"/>
              <a:cs typeface="Courier New"/>
            </a:endParaRPr>
          </a:p>
          <a:p>
            <a:pPr marL="12700">
              <a:lnSpc>
                <a:spcPct val="100000"/>
              </a:lnSpc>
              <a:spcBef>
                <a:spcPts val="5"/>
              </a:spcBef>
            </a:pPr>
            <a:r>
              <a:rPr sz="1700" b="1" spc="-5" dirty="0">
                <a:latin typeface="Courier New"/>
                <a:cs typeface="Courier New"/>
              </a:rPr>
              <a:t>var v3</a:t>
            </a:r>
            <a:r>
              <a:rPr sz="1700" b="1" dirty="0">
                <a:latin typeface="Courier New"/>
                <a:cs typeface="Courier New"/>
              </a:rPr>
              <a:t> = (5</a:t>
            </a:r>
            <a:r>
              <a:rPr sz="1700" b="1" spc="5" dirty="0">
                <a:latin typeface="Courier New"/>
                <a:cs typeface="Courier New"/>
              </a:rPr>
              <a:t> </a:t>
            </a:r>
            <a:r>
              <a:rPr sz="1700" b="1" spc="-5" dirty="0">
                <a:latin typeface="Courier New"/>
                <a:cs typeface="Courier New"/>
              </a:rPr>
              <a:t>=== </a:t>
            </a:r>
            <a:r>
              <a:rPr sz="1700" b="1" dirty="0">
                <a:latin typeface="Courier New"/>
                <a:cs typeface="Courier New"/>
              </a:rPr>
              <a:t>5.0);</a:t>
            </a:r>
            <a:r>
              <a:rPr sz="1700" b="1" spc="10" dirty="0">
                <a:latin typeface="Courier New"/>
                <a:cs typeface="Courier New"/>
              </a:rPr>
              <a:t> </a:t>
            </a:r>
            <a:r>
              <a:rPr sz="1700" b="1" spc="-5" dirty="0">
                <a:latin typeface="Courier New"/>
                <a:cs typeface="Courier New"/>
              </a:rPr>
              <a:t>// </a:t>
            </a:r>
            <a:r>
              <a:rPr sz="1700" b="1" dirty="0" smtClean="0">
                <a:latin typeface="Courier New"/>
                <a:cs typeface="Courier New"/>
              </a:rPr>
              <a:t>true</a:t>
            </a:r>
            <a:r>
              <a:rPr lang="en-US" sz="1700" b="1" dirty="0" smtClean="0">
                <a:latin typeface="Courier New"/>
                <a:cs typeface="Courier New"/>
              </a:rPr>
              <a:t>  </a:t>
            </a:r>
            <a:r>
              <a:rPr sz="1700" b="1" spc="-5" dirty="0" err="1" smtClean="0">
                <a:latin typeface="Courier New"/>
                <a:cs typeface="Courier New"/>
              </a:rPr>
              <a:t>var</a:t>
            </a:r>
            <a:r>
              <a:rPr sz="1700" b="1" dirty="0" smtClean="0">
                <a:latin typeface="Courier New"/>
                <a:cs typeface="Courier New"/>
              </a:rPr>
              <a:t> </a:t>
            </a:r>
            <a:r>
              <a:rPr sz="1700" b="1" spc="-5" dirty="0">
                <a:latin typeface="Courier New"/>
                <a:cs typeface="Courier New"/>
              </a:rPr>
              <a:t>v4</a:t>
            </a:r>
            <a:r>
              <a:rPr sz="1700" b="1" spc="5" dirty="0">
                <a:latin typeface="Courier New"/>
                <a:cs typeface="Courier New"/>
              </a:rPr>
              <a:t> </a:t>
            </a:r>
            <a:r>
              <a:rPr sz="1700" b="1" dirty="0">
                <a:latin typeface="Courier New"/>
                <a:cs typeface="Courier New"/>
              </a:rPr>
              <a:t>=</a:t>
            </a:r>
            <a:r>
              <a:rPr sz="1700" b="1" spc="5" dirty="0">
                <a:latin typeface="Courier New"/>
                <a:cs typeface="Courier New"/>
              </a:rPr>
              <a:t> </a:t>
            </a:r>
            <a:r>
              <a:rPr sz="1700" b="1" dirty="0">
                <a:latin typeface="Courier New"/>
                <a:cs typeface="Courier New"/>
              </a:rPr>
              <a:t>(true </a:t>
            </a:r>
            <a:r>
              <a:rPr sz="1700" b="1" spc="-5" dirty="0">
                <a:latin typeface="Courier New"/>
                <a:cs typeface="Courier New"/>
              </a:rPr>
              <a:t>==</a:t>
            </a:r>
            <a:r>
              <a:rPr sz="1700" b="1" spc="10" dirty="0">
                <a:latin typeface="Courier New"/>
                <a:cs typeface="Courier New"/>
              </a:rPr>
              <a:t> </a:t>
            </a:r>
            <a:r>
              <a:rPr sz="1700" b="1" dirty="0">
                <a:latin typeface="Courier New"/>
                <a:cs typeface="Courier New"/>
              </a:rPr>
              <a:t>1);</a:t>
            </a:r>
            <a:r>
              <a:rPr sz="1700" b="1" spc="15" dirty="0">
                <a:latin typeface="Courier New"/>
                <a:cs typeface="Courier New"/>
              </a:rPr>
              <a:t> </a:t>
            </a:r>
            <a:r>
              <a:rPr sz="1700" b="1" spc="-5" dirty="0">
                <a:latin typeface="Courier New"/>
                <a:cs typeface="Courier New"/>
              </a:rPr>
              <a:t>//</a:t>
            </a:r>
            <a:r>
              <a:rPr sz="1700" b="1" dirty="0">
                <a:latin typeface="Courier New"/>
                <a:cs typeface="Courier New"/>
              </a:rPr>
              <a:t> true (true </a:t>
            </a:r>
            <a:r>
              <a:rPr sz="1700" b="1" spc="-5" dirty="0">
                <a:latin typeface="Courier New"/>
                <a:cs typeface="Courier New"/>
              </a:rPr>
              <a:t>is</a:t>
            </a:r>
            <a:r>
              <a:rPr sz="1700" b="1" spc="10" dirty="0">
                <a:latin typeface="Courier New"/>
                <a:cs typeface="Courier New"/>
              </a:rPr>
              <a:t> </a:t>
            </a:r>
            <a:r>
              <a:rPr lang="en-US" sz="1700" b="1" spc="10" dirty="0" smtClean="0">
                <a:latin typeface="Courier New"/>
                <a:cs typeface="Courier New"/>
              </a:rPr>
              <a:t>          </a:t>
            </a:r>
            <a:r>
              <a:rPr sz="1700" b="1" dirty="0" smtClean="0">
                <a:latin typeface="Courier New"/>
                <a:cs typeface="Courier New"/>
              </a:rPr>
              <a:t>converted </a:t>
            </a:r>
            <a:r>
              <a:rPr sz="1700" b="1" dirty="0">
                <a:latin typeface="Courier New"/>
                <a:cs typeface="Courier New"/>
              </a:rPr>
              <a:t>to</a:t>
            </a:r>
            <a:r>
              <a:rPr sz="1700" b="1" spc="5" dirty="0">
                <a:latin typeface="Courier New"/>
                <a:cs typeface="Courier New"/>
              </a:rPr>
              <a:t> </a:t>
            </a:r>
            <a:r>
              <a:rPr sz="1700" b="1" spc="-5" dirty="0">
                <a:latin typeface="Courier New"/>
                <a:cs typeface="Courier New"/>
              </a:rPr>
              <a:t>1</a:t>
            </a:r>
            <a:r>
              <a:rPr sz="1700" b="1" spc="-5" dirty="0" smtClean="0">
                <a:latin typeface="Courier New"/>
                <a:cs typeface="Courier New"/>
              </a:rPr>
              <a:t>)</a:t>
            </a:r>
            <a:endParaRPr lang="en-US" sz="1700" b="1" spc="-5" dirty="0" smtClean="0">
              <a:latin typeface="Courier New"/>
              <a:cs typeface="Courier New"/>
            </a:endParaRPr>
          </a:p>
          <a:p>
            <a:pPr marL="12700" marR="5080">
              <a:lnSpc>
                <a:spcPct val="238000"/>
              </a:lnSpc>
              <a:spcBef>
                <a:spcPts val="5"/>
              </a:spcBef>
            </a:pPr>
            <a:r>
              <a:rPr sz="1700" b="1" spc="-5" dirty="0" err="1" smtClean="0">
                <a:latin typeface="Courier New"/>
                <a:cs typeface="Courier New"/>
              </a:rPr>
              <a:t>var</a:t>
            </a:r>
            <a:r>
              <a:rPr sz="1700" b="1" dirty="0" smtClean="0">
                <a:latin typeface="Courier New"/>
                <a:cs typeface="Courier New"/>
              </a:rPr>
              <a:t> </a:t>
            </a:r>
            <a:r>
              <a:rPr sz="1700" b="1" spc="-5" dirty="0">
                <a:latin typeface="Courier New"/>
                <a:cs typeface="Courier New"/>
              </a:rPr>
              <a:t>v5</a:t>
            </a:r>
            <a:r>
              <a:rPr sz="1700" b="1" spc="5" dirty="0">
                <a:latin typeface="Courier New"/>
                <a:cs typeface="Courier New"/>
              </a:rPr>
              <a:t> </a:t>
            </a:r>
            <a:r>
              <a:rPr sz="1700" b="1" dirty="0">
                <a:latin typeface="Courier New"/>
                <a:cs typeface="Courier New"/>
              </a:rPr>
              <a:t>=</a:t>
            </a:r>
            <a:r>
              <a:rPr sz="1700" b="1" spc="5" dirty="0">
                <a:latin typeface="Courier New"/>
                <a:cs typeface="Courier New"/>
              </a:rPr>
              <a:t> </a:t>
            </a:r>
            <a:r>
              <a:rPr sz="1700" b="1" dirty="0">
                <a:latin typeface="Courier New"/>
                <a:cs typeface="Courier New"/>
              </a:rPr>
              <a:t>(true </a:t>
            </a:r>
            <a:r>
              <a:rPr sz="1700" b="1" spc="-5" dirty="0">
                <a:latin typeface="Courier New"/>
                <a:cs typeface="Courier New"/>
              </a:rPr>
              <a:t>==</a:t>
            </a:r>
            <a:r>
              <a:rPr sz="1700" b="1" spc="10" dirty="0">
                <a:latin typeface="Courier New"/>
                <a:cs typeface="Courier New"/>
              </a:rPr>
              <a:t> </a:t>
            </a:r>
            <a:r>
              <a:rPr sz="1700" b="1" dirty="0">
                <a:latin typeface="Courier New"/>
                <a:cs typeface="Courier New"/>
              </a:rPr>
              <a:t>2);</a:t>
            </a:r>
            <a:r>
              <a:rPr sz="1700" b="1" spc="10" dirty="0">
                <a:latin typeface="Courier New"/>
                <a:cs typeface="Courier New"/>
              </a:rPr>
              <a:t> </a:t>
            </a:r>
            <a:r>
              <a:rPr sz="1700" b="1" spc="-5" dirty="0">
                <a:latin typeface="Courier New"/>
                <a:cs typeface="Courier New"/>
              </a:rPr>
              <a:t>//</a:t>
            </a:r>
            <a:r>
              <a:rPr sz="1700" b="1" dirty="0">
                <a:latin typeface="Courier New"/>
                <a:cs typeface="Courier New"/>
              </a:rPr>
              <a:t> false</a:t>
            </a:r>
            <a:r>
              <a:rPr sz="1700" b="1" spc="5" dirty="0">
                <a:latin typeface="Courier New"/>
                <a:cs typeface="Courier New"/>
              </a:rPr>
              <a:t> </a:t>
            </a:r>
            <a:r>
              <a:rPr sz="1700" b="1" dirty="0">
                <a:latin typeface="Courier New"/>
                <a:cs typeface="Courier New"/>
              </a:rPr>
              <a:t>(true </a:t>
            </a:r>
            <a:r>
              <a:rPr sz="1700" b="1" spc="-5" dirty="0">
                <a:latin typeface="Courier New"/>
                <a:cs typeface="Courier New"/>
              </a:rPr>
              <a:t>is</a:t>
            </a:r>
            <a:r>
              <a:rPr sz="1700" b="1" spc="10" dirty="0">
                <a:latin typeface="Courier New"/>
                <a:cs typeface="Courier New"/>
              </a:rPr>
              <a:t> </a:t>
            </a:r>
            <a:r>
              <a:rPr sz="1700" b="1" dirty="0">
                <a:latin typeface="Courier New"/>
                <a:cs typeface="Courier New"/>
              </a:rPr>
              <a:t>converted</a:t>
            </a:r>
            <a:r>
              <a:rPr sz="1700" b="1" spc="5" dirty="0">
                <a:latin typeface="Courier New"/>
                <a:cs typeface="Courier New"/>
              </a:rPr>
              <a:t> </a:t>
            </a:r>
            <a:r>
              <a:rPr sz="1700" b="1" spc="-5" dirty="0">
                <a:latin typeface="Courier New"/>
                <a:cs typeface="Courier New"/>
              </a:rPr>
              <a:t>to</a:t>
            </a:r>
            <a:r>
              <a:rPr sz="1700" b="1" spc="5" dirty="0">
                <a:latin typeface="Courier New"/>
                <a:cs typeface="Courier New"/>
              </a:rPr>
              <a:t> </a:t>
            </a:r>
            <a:r>
              <a:rPr sz="1700" b="1" dirty="0">
                <a:latin typeface="Courier New"/>
                <a:cs typeface="Courier New"/>
              </a:rPr>
              <a:t>1) </a:t>
            </a:r>
            <a:endParaRPr lang="en-US" sz="1700" b="1" dirty="0" smtClean="0">
              <a:latin typeface="Courier New"/>
              <a:cs typeface="Courier New"/>
            </a:endParaRPr>
          </a:p>
          <a:p>
            <a:pPr marL="12700" marR="5080">
              <a:lnSpc>
                <a:spcPct val="238000"/>
              </a:lnSpc>
              <a:spcBef>
                <a:spcPts val="5"/>
              </a:spcBef>
            </a:pPr>
            <a:r>
              <a:rPr sz="1700" b="1" spc="-1005" dirty="0" smtClean="0">
                <a:latin typeface="Courier New"/>
                <a:cs typeface="Courier New"/>
              </a:rPr>
              <a:t> </a:t>
            </a:r>
            <a:r>
              <a:rPr sz="1700" b="1" spc="-5" dirty="0">
                <a:latin typeface="Courier New"/>
                <a:cs typeface="Courier New"/>
              </a:rPr>
              <a:t>var</a:t>
            </a:r>
            <a:r>
              <a:rPr sz="1700" b="1" dirty="0">
                <a:latin typeface="Courier New"/>
                <a:cs typeface="Courier New"/>
              </a:rPr>
              <a:t> </a:t>
            </a:r>
            <a:r>
              <a:rPr sz="1700" b="1" spc="-5" dirty="0">
                <a:latin typeface="Courier New"/>
                <a:cs typeface="Courier New"/>
              </a:rPr>
              <a:t>v6</a:t>
            </a:r>
            <a:r>
              <a:rPr sz="1700" b="1" spc="5" dirty="0">
                <a:latin typeface="Courier New"/>
                <a:cs typeface="Courier New"/>
              </a:rPr>
              <a:t> </a:t>
            </a:r>
            <a:r>
              <a:rPr sz="1700" b="1" dirty="0">
                <a:latin typeface="Courier New"/>
                <a:cs typeface="Courier New"/>
              </a:rPr>
              <a:t>=</a:t>
            </a:r>
            <a:r>
              <a:rPr sz="1700" b="1" spc="5" dirty="0">
                <a:latin typeface="Courier New"/>
                <a:cs typeface="Courier New"/>
              </a:rPr>
              <a:t> </a:t>
            </a:r>
            <a:r>
              <a:rPr sz="1700" b="1" dirty="0">
                <a:latin typeface="Courier New"/>
                <a:cs typeface="Courier New"/>
              </a:rPr>
              <a:t>(true </a:t>
            </a:r>
            <a:r>
              <a:rPr sz="1700" b="1" spc="-5" dirty="0">
                <a:latin typeface="Courier New"/>
                <a:cs typeface="Courier New"/>
              </a:rPr>
              <a:t>==</a:t>
            </a:r>
            <a:r>
              <a:rPr sz="1700" b="1" spc="10" dirty="0">
                <a:latin typeface="Courier New"/>
                <a:cs typeface="Courier New"/>
              </a:rPr>
              <a:t> </a:t>
            </a:r>
            <a:r>
              <a:rPr sz="1700" b="1" dirty="0">
                <a:latin typeface="Courier New"/>
                <a:cs typeface="Courier New"/>
              </a:rPr>
              <a:t>"1")</a:t>
            </a:r>
            <a:r>
              <a:rPr sz="1700" b="1" spc="10" dirty="0">
                <a:latin typeface="Courier New"/>
                <a:cs typeface="Courier New"/>
              </a:rPr>
              <a:t> </a:t>
            </a:r>
            <a:r>
              <a:rPr sz="1700" b="1" spc="-5" dirty="0">
                <a:latin typeface="Courier New"/>
                <a:cs typeface="Courier New"/>
              </a:rPr>
              <a:t>// true</a:t>
            </a:r>
            <a:endParaRPr sz="1700" dirty="0">
              <a:latin typeface="Courier New"/>
              <a:cs typeface="Courier New"/>
            </a:endParaRPr>
          </a:p>
        </p:txBody>
      </p:sp>
    </p:spTree>
    <p:extLst>
      <p:ext uri="{BB962C8B-B14F-4D97-AF65-F5344CB8AC3E}">
        <p14:creationId xmlns:p14="http://schemas.microsoft.com/office/powerpoint/2010/main" val="9117213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Conditional &amp; Branching</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1266092" y="879231"/>
            <a:ext cx="9693261" cy="4031873"/>
          </a:xfrm>
          <a:prstGeom prst="rect">
            <a:avLst/>
          </a:prstGeom>
          <a:noFill/>
        </p:spPr>
        <p:txBody>
          <a:bodyPr wrap="square" rtlCol="0">
            <a:spAutoFit/>
          </a:bodyPr>
          <a:lstStyle/>
          <a:p>
            <a:pPr algn="just"/>
            <a:r>
              <a:rPr lang="en-US" sz="2400" dirty="0"/>
              <a:t>conditional statements </a:t>
            </a:r>
            <a:r>
              <a:rPr lang="en-US" sz="2400" dirty="0" smtClean="0"/>
              <a:t>allow the program </a:t>
            </a:r>
            <a:r>
              <a:rPr lang="en-US" sz="2400" dirty="0"/>
              <a:t>to make correct decisions and perform right </a:t>
            </a:r>
            <a:r>
              <a:rPr lang="en-US" sz="2400" dirty="0" smtClean="0"/>
              <a:t>actions when it is required.</a:t>
            </a:r>
          </a:p>
          <a:p>
            <a:pPr algn="just"/>
            <a:r>
              <a:rPr lang="en-US" sz="2400" dirty="0"/>
              <a:t>JavaScript supports the following forms of </a:t>
            </a:r>
            <a:r>
              <a:rPr lang="en-US" sz="2400" b="1" dirty="0" smtClean="0"/>
              <a:t>conditional and  branching</a:t>
            </a:r>
            <a:r>
              <a:rPr lang="en-US" sz="2400" dirty="0"/>
              <a:t> </a:t>
            </a:r>
            <a:r>
              <a:rPr lang="en-US" sz="2400" dirty="0" smtClean="0"/>
              <a:t>statement:</a:t>
            </a:r>
            <a:endParaRPr lang="en-US" sz="2400" dirty="0"/>
          </a:p>
          <a:p>
            <a:pPr marL="342900" indent="-342900" algn="just">
              <a:buFont typeface="Wingdings" panose="05000000000000000000" pitchFamily="2" charset="2"/>
              <a:buChar char="Ø"/>
            </a:pPr>
            <a:r>
              <a:rPr lang="en-US" sz="2400" b="1" dirty="0">
                <a:solidFill>
                  <a:srgbClr val="FF0000"/>
                </a:solidFill>
              </a:rPr>
              <a:t>if statement</a:t>
            </a:r>
          </a:p>
          <a:p>
            <a:pPr marL="342900" indent="-342900" algn="just">
              <a:buFont typeface="Wingdings" panose="05000000000000000000" pitchFamily="2" charset="2"/>
              <a:buChar char="Ø"/>
            </a:pPr>
            <a:r>
              <a:rPr lang="en-US" sz="2400" b="1" dirty="0">
                <a:solidFill>
                  <a:srgbClr val="FF0000"/>
                </a:solidFill>
              </a:rPr>
              <a:t>if...else statement</a:t>
            </a:r>
          </a:p>
          <a:p>
            <a:pPr marL="342900" indent="-342900" algn="just">
              <a:buFont typeface="Wingdings" panose="05000000000000000000" pitchFamily="2" charset="2"/>
              <a:buChar char="Ø"/>
            </a:pPr>
            <a:r>
              <a:rPr lang="en-US" sz="2400" b="1" dirty="0">
                <a:solidFill>
                  <a:srgbClr val="FF0000"/>
                </a:solidFill>
              </a:rPr>
              <a:t>if...else if... s</a:t>
            </a:r>
            <a:r>
              <a:rPr lang="en-US" sz="2400" b="1" dirty="0" smtClean="0">
                <a:solidFill>
                  <a:srgbClr val="FF0000"/>
                </a:solidFill>
              </a:rPr>
              <a:t>tatement</a:t>
            </a:r>
            <a:endParaRPr lang="en-US" sz="2400" b="1" dirty="0">
              <a:solidFill>
                <a:srgbClr val="FF0000"/>
              </a:solidFill>
            </a:endParaRPr>
          </a:p>
          <a:p>
            <a:pPr marL="342900" indent="-342900" algn="just">
              <a:buFont typeface="Wingdings" panose="05000000000000000000" pitchFamily="2" charset="2"/>
              <a:buChar char="Ø"/>
            </a:pPr>
            <a:r>
              <a:rPr lang="en-US" sz="2400" b="1" dirty="0" smtClean="0">
                <a:solidFill>
                  <a:srgbClr val="FF0000"/>
                </a:solidFill>
              </a:rPr>
              <a:t>switch statement</a:t>
            </a:r>
            <a:endParaRPr lang="en-IN" sz="2200" b="1" dirty="0">
              <a:solidFill>
                <a:srgbClr val="FF0000"/>
              </a:solidFill>
            </a:endParaRPr>
          </a:p>
          <a:p>
            <a:pPr algn="just"/>
            <a:endParaRPr lang="en-US" sz="2200" dirty="0">
              <a:cs typeface="Calibri" panose="020F0502020204030204" pitchFamily="34" charset="0"/>
            </a:endParaRPr>
          </a:p>
          <a:p>
            <a:pPr algn="just"/>
            <a:endParaRPr lang="en-US" sz="2200" dirty="0">
              <a:cs typeface="Calibri" panose="020F0502020204030204" pitchFamily="34" charset="0"/>
            </a:endParaRPr>
          </a:p>
          <a:p>
            <a:pPr algn="just"/>
            <a:endParaRPr lang="en-US" sz="2200" dirty="0"/>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29</a:t>
            </a:fld>
            <a:endParaRPr lang="en-US" sz="1400" b="1" dirty="0">
              <a:solidFill>
                <a:schemeClr val="accent5">
                  <a:lumMod val="75000"/>
                </a:schemeClr>
              </a:solidFill>
            </a:endParaRPr>
          </a:p>
        </p:txBody>
      </p:sp>
    </p:spTree>
    <p:extLst>
      <p:ext uri="{BB962C8B-B14F-4D97-AF65-F5344CB8AC3E}">
        <p14:creationId xmlns:p14="http://schemas.microsoft.com/office/powerpoint/2010/main" val="911721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Introduction</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1266092" y="879231"/>
            <a:ext cx="9693261" cy="4893647"/>
          </a:xfrm>
          <a:prstGeom prst="rect">
            <a:avLst/>
          </a:prstGeom>
          <a:noFill/>
        </p:spPr>
        <p:txBody>
          <a:bodyPr wrap="square" rtlCol="0">
            <a:spAutoFit/>
          </a:bodyPr>
          <a:lstStyle/>
          <a:p>
            <a:pPr algn="just"/>
            <a:r>
              <a:rPr lang="en-US" sz="2400" b="1" dirty="0" smtClean="0">
                <a:solidFill>
                  <a:srgbClr val="FF0000"/>
                </a:solidFill>
              </a:rPr>
              <a:t>Advantages</a:t>
            </a:r>
            <a:r>
              <a:rPr lang="en-US" sz="2400" dirty="0" smtClean="0"/>
              <a:t>:</a:t>
            </a:r>
          </a:p>
          <a:p>
            <a:pPr marL="342900" indent="-342900" algn="just">
              <a:buFont typeface="Arial" pitchFamily="34" charset="0"/>
              <a:buChar char="•"/>
            </a:pPr>
            <a:r>
              <a:rPr lang="en-US" sz="2400" dirty="0" smtClean="0"/>
              <a:t>Less </a:t>
            </a:r>
            <a:r>
              <a:rPr lang="en-US" sz="2400" dirty="0"/>
              <a:t>server </a:t>
            </a:r>
            <a:r>
              <a:rPr lang="en-US" sz="2400" dirty="0" smtClean="0"/>
              <a:t>interaction</a:t>
            </a:r>
          </a:p>
          <a:p>
            <a:pPr marL="342900" indent="-342900" algn="just">
              <a:buFont typeface="Arial" pitchFamily="34" charset="0"/>
              <a:buChar char="•"/>
            </a:pPr>
            <a:r>
              <a:rPr lang="en-IN" sz="2400" dirty="0"/>
              <a:t>Immediate feedback to the visitors </a:t>
            </a:r>
            <a:endParaRPr lang="en-IN" sz="2400" dirty="0" smtClean="0"/>
          </a:p>
          <a:p>
            <a:pPr marL="342900" indent="-342900" algn="just">
              <a:buFont typeface="Arial" pitchFamily="34" charset="0"/>
              <a:buChar char="•"/>
            </a:pPr>
            <a:r>
              <a:rPr lang="en-US" sz="2400" dirty="0"/>
              <a:t>Increased interactivity </a:t>
            </a:r>
            <a:endParaRPr lang="en-US" sz="2400" dirty="0" smtClean="0"/>
          </a:p>
          <a:p>
            <a:pPr marL="342900" indent="-342900" algn="just">
              <a:buFont typeface="Arial" pitchFamily="34" charset="0"/>
              <a:buChar char="•"/>
            </a:pPr>
            <a:r>
              <a:rPr lang="en-US" sz="2400" dirty="0"/>
              <a:t>Richer </a:t>
            </a:r>
            <a:r>
              <a:rPr lang="en-US" sz="2400" dirty="0" smtClean="0"/>
              <a:t>interfaces</a:t>
            </a:r>
          </a:p>
          <a:p>
            <a:pPr algn="just"/>
            <a:r>
              <a:rPr lang="en-IN" sz="2400" b="1" dirty="0">
                <a:solidFill>
                  <a:srgbClr val="FF0000"/>
                </a:solidFill>
              </a:rPr>
              <a:t>Limitations:</a:t>
            </a:r>
          </a:p>
          <a:p>
            <a:pPr marL="342900" indent="-342900">
              <a:buFont typeface="Arial" pitchFamily="34" charset="0"/>
              <a:buChar char="•"/>
            </a:pPr>
            <a:r>
              <a:rPr lang="en-IN" sz="2400" dirty="0"/>
              <a:t>Client-side JavaScript does not allow the reading or writing of files. This has been kept for security reason.</a:t>
            </a:r>
          </a:p>
          <a:p>
            <a:pPr marL="342900" indent="-342900">
              <a:buFont typeface="Arial" pitchFamily="34" charset="0"/>
              <a:buChar char="•"/>
            </a:pPr>
            <a:r>
              <a:rPr lang="en-IN" sz="2400" dirty="0"/>
              <a:t>JavaScript cannot be used for networking applications because there is no such support available.</a:t>
            </a:r>
          </a:p>
          <a:p>
            <a:pPr marL="342900" indent="-342900">
              <a:buFont typeface="Arial" pitchFamily="34" charset="0"/>
              <a:buChar char="•"/>
            </a:pPr>
            <a:r>
              <a:rPr lang="en-IN" sz="2400" dirty="0"/>
              <a:t>JavaScript </a:t>
            </a:r>
            <a:r>
              <a:rPr lang="en-IN" sz="2400" dirty="0" smtClean="0"/>
              <a:t>doesn’t </a:t>
            </a:r>
            <a:r>
              <a:rPr lang="en-IN" sz="2400" dirty="0"/>
              <a:t>have any multi-threading or multiprocessor capabilities.</a:t>
            </a:r>
          </a:p>
          <a:p>
            <a:pPr algn="just"/>
            <a:r>
              <a:rPr lang="en-IN" sz="2400" dirty="0" smtClean="0"/>
              <a:t>So that, JavaScript cannot be treated </a:t>
            </a:r>
            <a:r>
              <a:rPr lang="en-IN" sz="2400" dirty="0"/>
              <a:t>as a full-fledged programming language</a:t>
            </a:r>
          </a:p>
        </p:txBody>
      </p:sp>
    </p:spTree>
    <p:extLst>
      <p:ext uri="{BB962C8B-B14F-4D97-AF65-F5344CB8AC3E}">
        <p14:creationId xmlns:p14="http://schemas.microsoft.com/office/powerpoint/2010/main" val="41475888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if … else statement</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1266092" y="879231"/>
            <a:ext cx="10012134" cy="1200329"/>
          </a:xfrm>
          <a:prstGeom prst="rect">
            <a:avLst/>
          </a:prstGeom>
          <a:noFill/>
        </p:spPr>
        <p:txBody>
          <a:bodyPr wrap="square" rtlCol="0">
            <a:spAutoFit/>
          </a:bodyPr>
          <a:lstStyle/>
          <a:p>
            <a:pPr defTabSz="914400" eaLnBrk="0" fontAlgn="base" hangingPunct="0">
              <a:spcBef>
                <a:spcPct val="0"/>
              </a:spcBef>
              <a:spcAft>
                <a:spcPct val="0"/>
              </a:spcAft>
            </a:pPr>
            <a:r>
              <a:rPr lang="en-US" altLang="en-US" sz="2400" dirty="0" smtClean="0">
                <a:solidFill>
                  <a:srgbClr val="000000"/>
                </a:solidFill>
              </a:rPr>
              <a:t>The</a:t>
            </a:r>
            <a:r>
              <a:rPr lang="en-US" altLang="en-US" sz="2400" dirty="0">
                <a:solidFill>
                  <a:srgbClr val="000000"/>
                </a:solidFill>
              </a:rPr>
              <a:t> </a:t>
            </a:r>
            <a:r>
              <a:rPr lang="en-US" altLang="en-US" sz="2400" dirty="0">
                <a:solidFill>
                  <a:srgbClr val="DC143C"/>
                </a:solidFill>
              </a:rPr>
              <a:t>if</a:t>
            </a:r>
            <a:r>
              <a:rPr lang="en-US" altLang="en-US" sz="2400" dirty="0">
                <a:solidFill>
                  <a:srgbClr val="000000"/>
                </a:solidFill>
              </a:rPr>
              <a:t> statement </a:t>
            </a:r>
            <a:r>
              <a:rPr lang="en-US" altLang="en-US" sz="2400" dirty="0" smtClean="0">
                <a:solidFill>
                  <a:srgbClr val="000000"/>
                </a:solidFill>
              </a:rPr>
              <a:t>can be used to execute a </a:t>
            </a:r>
            <a:r>
              <a:rPr lang="en-US" altLang="en-US" sz="2400" dirty="0">
                <a:solidFill>
                  <a:srgbClr val="000000"/>
                </a:solidFill>
              </a:rPr>
              <a:t>block of JavaScript code </a:t>
            </a:r>
            <a:r>
              <a:rPr lang="en-US" altLang="en-US" sz="2400" dirty="0" smtClean="0">
                <a:solidFill>
                  <a:srgbClr val="000000"/>
                </a:solidFill>
              </a:rPr>
              <a:t>for the given condition </a:t>
            </a:r>
            <a:r>
              <a:rPr lang="en-US" altLang="en-US" sz="2400" dirty="0">
                <a:solidFill>
                  <a:srgbClr val="000000"/>
                </a:solidFill>
              </a:rPr>
              <a:t>is true.</a:t>
            </a:r>
            <a:r>
              <a:rPr lang="en-US" altLang="en-US" sz="2400" dirty="0"/>
              <a:t> </a:t>
            </a:r>
            <a:r>
              <a:rPr lang="en-IN" sz="2400" dirty="0"/>
              <a:t>if statement </a:t>
            </a:r>
            <a:r>
              <a:rPr lang="en-IN" sz="2400" dirty="0" smtClean="0"/>
              <a:t>has additional </a:t>
            </a:r>
            <a:r>
              <a:rPr lang="en-IN" sz="2400" dirty="0"/>
              <a:t>part </a:t>
            </a:r>
            <a:r>
              <a:rPr lang="en-IN" sz="2400" dirty="0" smtClean="0"/>
              <a:t>"else"; so </a:t>
            </a:r>
            <a:r>
              <a:rPr lang="en-IN" sz="2400" dirty="0"/>
              <a:t>that, it can execute another block of code for the given condition is false. </a:t>
            </a:r>
            <a:r>
              <a:rPr lang="en-IN" sz="2400" dirty="0" smtClean="0"/>
              <a:t>"else" </a:t>
            </a:r>
            <a:r>
              <a:rPr lang="en-IN" sz="2400" dirty="0"/>
              <a:t>is an optional part</a:t>
            </a:r>
            <a:r>
              <a:rPr lang="en-IN" sz="2400" dirty="0" smtClean="0"/>
              <a:t>.</a:t>
            </a:r>
            <a:endParaRPr lang="en-IN" sz="2400" dirty="0"/>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30</a:t>
            </a:fld>
            <a:endParaRPr lang="en-US" sz="1400" b="1" dirty="0">
              <a:solidFill>
                <a:schemeClr val="accent5">
                  <a:lumMod val="75000"/>
                </a:schemeClr>
              </a:solidFill>
            </a:endParaRPr>
          </a:p>
        </p:txBody>
      </p:sp>
      <p:sp>
        <p:nvSpPr>
          <p:cNvPr id="6" name="Rectangle 5"/>
          <p:cNvSpPr/>
          <p:nvPr/>
        </p:nvSpPr>
        <p:spPr>
          <a:xfrm>
            <a:off x="233974" y="2314547"/>
            <a:ext cx="3706014" cy="3447098"/>
          </a:xfrm>
          <a:prstGeom prst="rect">
            <a:avLst/>
          </a:prstGeom>
          <a:ln>
            <a:solidFill>
              <a:schemeClr val="tx1"/>
            </a:solidFill>
          </a:ln>
        </p:spPr>
        <p:txBody>
          <a:bodyPr wrap="square">
            <a:spAutoFit/>
          </a:bodyPr>
          <a:lstStyle/>
          <a:p>
            <a:r>
              <a:rPr lang="en-US" sz="2000" b="1" u="sng" dirty="0" smtClean="0">
                <a:solidFill>
                  <a:srgbClr val="0000CD"/>
                </a:solidFill>
                <a:latin typeface="Consolas" panose="020B0609020204030204" pitchFamily="49" charset="0"/>
              </a:rPr>
              <a:t>Syntax:</a:t>
            </a:r>
          </a:p>
          <a:p>
            <a:endParaRPr lang="en-US" b="1" u="sng" dirty="0" smtClean="0">
              <a:solidFill>
                <a:srgbClr val="0000CD"/>
              </a:solidFill>
              <a:latin typeface="Consolas" panose="020B0609020204030204" pitchFamily="49" charset="0"/>
            </a:endParaRPr>
          </a:p>
          <a:p>
            <a:r>
              <a:rPr lang="en-US" dirty="0" smtClean="0">
                <a:solidFill>
                  <a:srgbClr val="0000CD"/>
                </a:solidFill>
                <a:latin typeface="Consolas" panose="020B0609020204030204" pitchFamily="49" charset="0"/>
              </a:rPr>
              <a:t>if</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a:t>
            </a:r>
            <a:r>
              <a:rPr lang="en-US" i="1" dirty="0">
                <a:solidFill>
                  <a:srgbClr val="008000"/>
                </a:solidFill>
                <a:latin typeface="Consolas" panose="020B0609020204030204" pitchFamily="49" charset="0"/>
              </a:rPr>
              <a:t>  block of code to be executed if the condition is true</a:t>
            </a:r>
            <a:br>
              <a:rPr lang="en-US" i="1" dirty="0">
                <a:solidFill>
                  <a:srgbClr val="008000"/>
                </a:solidFill>
                <a:latin typeface="Consolas" panose="020B0609020204030204" pitchFamily="49" charset="0"/>
              </a:rPr>
            </a:b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else</a:t>
            </a:r>
          </a:p>
          <a:p>
            <a:r>
              <a:rPr lang="en-US" dirty="0" smtClean="0">
                <a:solidFill>
                  <a:srgbClr val="000000"/>
                </a:solidFill>
                <a:latin typeface="Consolas" panose="020B0609020204030204" pitchFamily="49" charset="0"/>
              </a:rPr>
              <a:t>{</a:t>
            </a:r>
          </a:p>
          <a:p>
            <a:r>
              <a:rPr lang="en-US" i="1" dirty="0">
                <a:solidFill>
                  <a:srgbClr val="008000"/>
                </a:solidFill>
                <a:latin typeface="Consolas" panose="020B0609020204030204" pitchFamily="49" charset="0"/>
              </a:rPr>
              <a:t>block of code to be executed if the condition is </a:t>
            </a:r>
            <a:r>
              <a:rPr lang="en-US" i="1" dirty="0" smtClean="0">
                <a:solidFill>
                  <a:srgbClr val="008000"/>
                </a:solidFill>
                <a:latin typeface="Consolas" panose="020B0609020204030204" pitchFamily="49" charset="0"/>
              </a:rPr>
              <a:t>false</a:t>
            </a:r>
            <a:r>
              <a:rPr lang="en-US" i="1" dirty="0">
                <a:solidFill>
                  <a:srgbClr val="008000"/>
                </a:solidFill>
                <a:latin typeface="Consolas" panose="020B0609020204030204" pitchFamily="49" charset="0"/>
              </a:rPr>
              <a:t/>
            </a:r>
            <a:br>
              <a:rPr lang="en-US" i="1" dirty="0">
                <a:solidFill>
                  <a:srgbClr val="008000"/>
                </a:solidFill>
                <a:latin typeface="Consolas" panose="020B0609020204030204" pitchFamily="49" charset="0"/>
              </a:rPr>
            </a:br>
            <a:r>
              <a:rPr lang="en-US" dirty="0" smtClean="0">
                <a:solidFill>
                  <a:srgbClr val="000000"/>
                </a:solidFill>
                <a:latin typeface="Consolas" panose="020B0609020204030204" pitchFamily="49" charset="0"/>
              </a:rPr>
              <a:t>}</a:t>
            </a:r>
          </a:p>
        </p:txBody>
      </p:sp>
      <p:grpSp>
        <p:nvGrpSpPr>
          <p:cNvPr id="11" name="Group 10"/>
          <p:cNvGrpSpPr/>
          <p:nvPr/>
        </p:nvGrpSpPr>
        <p:grpSpPr>
          <a:xfrm>
            <a:off x="7744451" y="2575952"/>
            <a:ext cx="4129302" cy="3400425"/>
            <a:chOff x="7082679" y="2602846"/>
            <a:chExt cx="3533775" cy="3400425"/>
          </a:xfrm>
        </p:grpSpPr>
        <p:pic>
          <p:nvPicPr>
            <p:cNvPr id="12" name="Picture 11"/>
            <p:cNvPicPr>
              <a:picLocks noChangeAspect="1"/>
            </p:cNvPicPr>
            <p:nvPr/>
          </p:nvPicPr>
          <p:blipFill>
            <a:blip r:embed="rId2"/>
            <a:stretch>
              <a:fillRect/>
            </a:stretch>
          </p:blipFill>
          <p:spPr>
            <a:xfrm>
              <a:off x="7082679" y="2602846"/>
              <a:ext cx="3533775" cy="3400425"/>
            </a:xfrm>
            <a:prstGeom prst="rect">
              <a:avLst/>
            </a:prstGeom>
          </p:spPr>
        </p:pic>
        <p:sp>
          <p:nvSpPr>
            <p:cNvPr id="13" name="Rectangle 12"/>
            <p:cNvSpPr/>
            <p:nvPr/>
          </p:nvSpPr>
          <p:spPr>
            <a:xfrm>
              <a:off x="9238130" y="4464423"/>
              <a:ext cx="1008529" cy="3361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Conditional code</a:t>
              </a:r>
              <a:endParaRPr lang="en-IN" sz="1100" dirty="0"/>
            </a:p>
          </p:txBody>
        </p:sp>
        <p:sp>
          <p:nvSpPr>
            <p:cNvPr id="14" name="Isosceles Triangle 13"/>
            <p:cNvSpPr/>
            <p:nvPr/>
          </p:nvSpPr>
          <p:spPr>
            <a:xfrm flipH="1" flipV="1">
              <a:off x="9675158" y="4912653"/>
              <a:ext cx="87405" cy="1031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Rectangle 14"/>
          <p:cNvSpPr/>
          <p:nvPr/>
        </p:nvSpPr>
        <p:spPr>
          <a:xfrm>
            <a:off x="4258681" y="2350154"/>
            <a:ext cx="3053656" cy="3693319"/>
          </a:xfrm>
          <a:prstGeom prst="rect">
            <a:avLst/>
          </a:prstGeom>
          <a:ln>
            <a:solidFill>
              <a:schemeClr val="tx1"/>
            </a:solidFill>
          </a:ln>
        </p:spPr>
        <p:txBody>
          <a:bodyPr wrap="square">
            <a:spAutoFit/>
          </a:bodyPr>
          <a:lstStyle/>
          <a:p>
            <a:r>
              <a:rPr lang="en-US" b="1" u="sng" dirty="0" smtClean="0">
                <a:solidFill>
                  <a:srgbClr val="0000CD"/>
                </a:solidFill>
                <a:latin typeface="Consolas" panose="020B0609020204030204" pitchFamily="49" charset="0"/>
              </a:rPr>
              <a:t>Example 1:</a:t>
            </a:r>
          </a:p>
          <a:p>
            <a:r>
              <a:rPr lang="en-US" dirty="0" err="1" smtClean="0">
                <a:latin typeface="Consolas" panose="020B0609020204030204" pitchFamily="49" charset="0"/>
              </a:rPr>
              <a:t>var</a:t>
            </a:r>
            <a:r>
              <a:rPr lang="en-US" dirty="0" smtClean="0">
                <a:latin typeface="Consolas" panose="020B0609020204030204" pitchFamily="49" charset="0"/>
              </a:rPr>
              <a:t> age=12;</a:t>
            </a:r>
          </a:p>
          <a:p>
            <a:r>
              <a:rPr lang="en-US" dirty="0" smtClean="0">
                <a:latin typeface="Consolas" panose="020B0609020204030204" pitchFamily="49" charset="0"/>
              </a:rPr>
              <a:t>if (age &lt; 18)</a:t>
            </a:r>
          </a:p>
          <a:p>
            <a:r>
              <a:rPr lang="en-US" dirty="0">
                <a:latin typeface="Consolas" panose="020B0609020204030204" pitchFamily="49" charset="0"/>
              </a:rPr>
              <a:t> </a:t>
            </a:r>
            <a:r>
              <a:rPr lang="en-US" dirty="0" smtClean="0">
                <a:latin typeface="Consolas" panose="020B0609020204030204" pitchFamily="49" charset="0"/>
              </a:rPr>
              <a:t>category="Minor";</a:t>
            </a:r>
          </a:p>
          <a:p>
            <a:endParaRPr lang="en-US" dirty="0">
              <a:latin typeface="Consolas" panose="020B0609020204030204" pitchFamily="49" charset="0"/>
            </a:endParaRPr>
          </a:p>
          <a:p>
            <a:r>
              <a:rPr lang="en-US" b="1" u="sng" dirty="0" smtClean="0">
                <a:solidFill>
                  <a:srgbClr val="0000CD"/>
                </a:solidFill>
                <a:latin typeface="Consolas" panose="020B0609020204030204" pitchFamily="49" charset="0"/>
              </a:rPr>
              <a:t>Example 2:</a:t>
            </a:r>
            <a:endParaRPr lang="en-US" b="1" u="sng" dirty="0">
              <a:solidFill>
                <a:srgbClr val="0000CD"/>
              </a:solidFill>
              <a:latin typeface="Consolas" panose="020B0609020204030204" pitchFamily="49" charset="0"/>
            </a:endParaRPr>
          </a:p>
          <a:p>
            <a:r>
              <a:rPr lang="en-IN" dirty="0" err="1" smtClean="0">
                <a:solidFill>
                  <a:srgbClr val="000000"/>
                </a:solidFill>
                <a:latin typeface="Consolas" panose="020B0609020204030204" pitchFamily="49" charset="0"/>
              </a:rPr>
              <a:t>var</a:t>
            </a:r>
            <a:r>
              <a:rPr lang="en-IN" dirty="0" smtClean="0">
                <a:solidFill>
                  <a:srgbClr val="000000"/>
                </a:solidFill>
                <a:latin typeface="Consolas" panose="020B0609020204030204" pitchFamily="49" charset="0"/>
              </a:rPr>
              <a:t> a=10;</a:t>
            </a:r>
          </a:p>
          <a:p>
            <a:r>
              <a:rPr lang="en-IN" dirty="0" err="1" smtClean="0">
                <a:solidFill>
                  <a:srgbClr val="000000"/>
                </a:solidFill>
                <a:latin typeface="Consolas" panose="020B0609020204030204" pitchFamily="49" charset="0"/>
              </a:rPr>
              <a:t>var</a:t>
            </a:r>
            <a:r>
              <a:rPr lang="en-IN" dirty="0" smtClean="0">
                <a:solidFill>
                  <a:srgbClr val="000000"/>
                </a:solidFill>
                <a:latin typeface="Consolas" panose="020B0609020204030204" pitchFamily="49" charset="0"/>
              </a:rPr>
              <a:t> b=5;</a:t>
            </a:r>
          </a:p>
          <a:p>
            <a:r>
              <a:rPr lang="en-IN" dirty="0" err="1" smtClean="0">
                <a:solidFill>
                  <a:srgbClr val="000000"/>
                </a:solidFill>
                <a:latin typeface="Consolas" panose="020B0609020204030204" pitchFamily="49" charset="0"/>
              </a:rPr>
              <a:t>var</a:t>
            </a:r>
            <a:r>
              <a:rPr lang="en-IN" dirty="0" smtClean="0">
                <a:solidFill>
                  <a:srgbClr val="000000"/>
                </a:solidFill>
                <a:latin typeface="Consolas" panose="020B0609020204030204" pitchFamily="49" charset="0"/>
              </a:rPr>
              <a:t> max;</a:t>
            </a:r>
          </a:p>
          <a:p>
            <a:r>
              <a:rPr lang="en-IN" dirty="0" smtClean="0">
                <a:solidFill>
                  <a:srgbClr val="000000"/>
                </a:solidFill>
                <a:latin typeface="Consolas" panose="020B0609020204030204" pitchFamily="49" charset="0"/>
              </a:rPr>
              <a:t>if(a &gt; b)</a:t>
            </a:r>
          </a:p>
          <a:p>
            <a:r>
              <a:rPr lang="en-IN" dirty="0">
                <a:solidFill>
                  <a:srgbClr val="000000"/>
                </a:solidFill>
                <a:latin typeface="Consolas" panose="020B0609020204030204" pitchFamily="49" charset="0"/>
              </a:rPr>
              <a:t> </a:t>
            </a:r>
            <a:r>
              <a:rPr lang="en-IN" dirty="0" smtClean="0">
                <a:solidFill>
                  <a:srgbClr val="000000"/>
                </a:solidFill>
                <a:latin typeface="Consolas" panose="020B0609020204030204" pitchFamily="49" charset="0"/>
              </a:rPr>
              <a:t> max = a;</a:t>
            </a:r>
          </a:p>
          <a:p>
            <a:r>
              <a:rPr lang="en-IN" dirty="0" smtClean="0">
                <a:solidFill>
                  <a:srgbClr val="000000"/>
                </a:solidFill>
                <a:latin typeface="Consolas" panose="020B0609020204030204" pitchFamily="49" charset="0"/>
              </a:rPr>
              <a:t>else</a:t>
            </a:r>
          </a:p>
          <a:p>
            <a:r>
              <a:rPr lang="en-IN" dirty="0" smtClean="0">
                <a:solidFill>
                  <a:srgbClr val="000000"/>
                </a:solidFill>
                <a:latin typeface="Consolas" panose="020B0609020204030204" pitchFamily="49" charset="0"/>
              </a:rPr>
              <a:t>  max = b;</a:t>
            </a:r>
          </a:p>
        </p:txBody>
      </p:sp>
    </p:spTree>
    <p:extLst>
      <p:ext uri="{BB962C8B-B14F-4D97-AF65-F5344CB8AC3E}">
        <p14:creationId xmlns:p14="http://schemas.microsoft.com/office/powerpoint/2010/main" val="9117213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if…else nested</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1266092" y="879231"/>
            <a:ext cx="9693261" cy="830997"/>
          </a:xfrm>
          <a:prstGeom prst="rect">
            <a:avLst/>
          </a:prstGeom>
          <a:noFill/>
        </p:spPr>
        <p:txBody>
          <a:bodyPr wrap="square" rtlCol="0">
            <a:spAutoFit/>
          </a:bodyPr>
          <a:lstStyle/>
          <a:p>
            <a:pPr algn="just"/>
            <a:r>
              <a:rPr lang="en-IN" sz="2400" dirty="0"/>
              <a:t>The </a:t>
            </a:r>
            <a:r>
              <a:rPr lang="en-IN" sz="2400" b="1" dirty="0"/>
              <a:t>if...else if...</a:t>
            </a:r>
            <a:r>
              <a:rPr lang="en-IN" sz="2400" dirty="0"/>
              <a:t> statement is an advanced form of </a:t>
            </a:r>
            <a:r>
              <a:rPr lang="en-IN" sz="2400" b="1" dirty="0"/>
              <a:t>if…else</a:t>
            </a:r>
            <a:r>
              <a:rPr lang="en-IN" sz="2400" dirty="0"/>
              <a:t> that allows JavaScript to make a correct decision out of several conditions</a:t>
            </a:r>
            <a:r>
              <a:rPr lang="en-IN" sz="2400" dirty="0" smtClean="0"/>
              <a:t>. </a:t>
            </a: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31</a:t>
            </a:fld>
            <a:endParaRPr lang="en-US" sz="1400" b="1" dirty="0">
              <a:solidFill>
                <a:schemeClr val="accent5">
                  <a:lumMod val="75000"/>
                </a:schemeClr>
              </a:solidFill>
            </a:endParaRPr>
          </a:p>
        </p:txBody>
      </p:sp>
      <p:sp>
        <p:nvSpPr>
          <p:cNvPr id="2" name="Rectangle 1"/>
          <p:cNvSpPr>
            <a:spLocks noChangeArrowheads="1"/>
          </p:cNvSpPr>
          <p:nvPr/>
        </p:nvSpPr>
        <p:spPr bwMode="auto">
          <a:xfrm>
            <a:off x="1546412" y="1931418"/>
            <a:ext cx="7691718" cy="2616101"/>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fontAlgn="base">
              <a:spcBef>
                <a:spcPct val="0"/>
              </a:spcBef>
              <a:spcAft>
                <a:spcPct val="0"/>
              </a:spcAft>
            </a:pPr>
            <a:r>
              <a:rPr lang="en-US" b="1" u="sng" dirty="0">
                <a:solidFill>
                  <a:srgbClr val="0000CD"/>
                </a:solidFill>
                <a:latin typeface="Consolas" panose="020B0609020204030204" pitchFamily="49" charset="0"/>
              </a:rPr>
              <a:t>Syntax: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itchFamily="49" charset="0"/>
                <a:cs typeface="Arial" pitchFamily="34" charset="0"/>
              </a:rPr>
              <a:t>if (expression 1)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itchFamily="49" charset="0"/>
                <a:cs typeface="Arial" pitchFamily="34" charset="0"/>
              </a:rPr>
              <a:t>Statement(s) to be executed if expression 1 is true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itchFamily="49" charset="0"/>
                <a:cs typeface="Arial" pitchFamily="34" charset="0"/>
              </a:rPr>
              <a:t>else if (expression 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itchFamily="49" charset="0"/>
                <a:cs typeface="Arial" pitchFamily="34" charset="0"/>
              </a:rPr>
              <a:t> Statement(s) to be executed if expression 2 is true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itchFamily="49" charset="0"/>
                <a:cs typeface="Arial" pitchFamily="34" charset="0"/>
              </a:rPr>
              <a:t>else if (expression 3)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itchFamily="49" charset="0"/>
                <a:cs typeface="Arial" pitchFamily="34" charset="0"/>
              </a:rPr>
              <a:t>Statement(s) to be executed if expression 3 is true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itchFamily="49" charset="0"/>
                <a:cs typeface="Arial" pitchFamily="34" charset="0"/>
              </a:rPr>
              <a:t>else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itchFamily="49" charset="0"/>
                <a:cs typeface="Arial" pitchFamily="34" charset="0"/>
              </a:rPr>
              <a:t>Statement(s) to be executed if no expression is true }</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3" name="Rectangle 2"/>
          <p:cNvSpPr/>
          <p:nvPr/>
        </p:nvSpPr>
        <p:spPr>
          <a:xfrm>
            <a:off x="1412383" y="4760667"/>
            <a:ext cx="9546970" cy="1200329"/>
          </a:xfrm>
          <a:prstGeom prst="rect">
            <a:avLst/>
          </a:prstGeom>
        </p:spPr>
        <p:txBody>
          <a:bodyPr wrap="square">
            <a:spAutoFit/>
          </a:bodyPr>
          <a:lstStyle/>
          <a:p>
            <a:pPr algn="just"/>
            <a:r>
              <a:rPr lang="en-IN" sz="2400" dirty="0"/>
              <a:t>It is just a series of </a:t>
            </a:r>
            <a:r>
              <a:rPr lang="en-IN" sz="2400" b="1" dirty="0"/>
              <a:t>if</a:t>
            </a:r>
            <a:r>
              <a:rPr lang="en-IN" sz="2400" dirty="0"/>
              <a:t> statements, where each </a:t>
            </a:r>
            <a:r>
              <a:rPr lang="en-IN" sz="2400" b="1" dirty="0"/>
              <a:t>if</a:t>
            </a:r>
            <a:r>
              <a:rPr lang="en-IN" sz="2400" dirty="0"/>
              <a:t> is a part of the </a:t>
            </a:r>
            <a:r>
              <a:rPr lang="en-IN" sz="2400" b="1" dirty="0"/>
              <a:t>else</a:t>
            </a:r>
            <a:r>
              <a:rPr lang="en-IN" sz="2400" dirty="0"/>
              <a:t> clause of the previous statement. Statement(s) are executed based on the true condition, if none of the conditions is true, then the </a:t>
            </a:r>
            <a:r>
              <a:rPr lang="en-IN" sz="2400" b="1" dirty="0"/>
              <a:t>else</a:t>
            </a:r>
            <a:r>
              <a:rPr lang="en-IN" sz="2400" dirty="0"/>
              <a:t> block is executed</a:t>
            </a:r>
            <a:endParaRPr lang="en-US" sz="2400" dirty="0"/>
          </a:p>
        </p:txBody>
      </p:sp>
    </p:spTree>
    <p:extLst>
      <p:ext uri="{BB962C8B-B14F-4D97-AF65-F5344CB8AC3E}">
        <p14:creationId xmlns:p14="http://schemas.microsoft.com/office/powerpoint/2010/main" val="9117213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if…else nested</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32</a:t>
            </a:fld>
            <a:endParaRPr lang="en-US" sz="1400" b="1" dirty="0">
              <a:solidFill>
                <a:schemeClr val="accent5">
                  <a:lumMod val="75000"/>
                </a:schemeClr>
              </a:solidFill>
            </a:endParaRPr>
          </a:p>
        </p:txBody>
      </p:sp>
      <p:sp>
        <p:nvSpPr>
          <p:cNvPr id="2" name="Rectangle 1"/>
          <p:cNvSpPr>
            <a:spLocks noChangeArrowheads="1"/>
          </p:cNvSpPr>
          <p:nvPr/>
        </p:nvSpPr>
        <p:spPr bwMode="auto">
          <a:xfrm>
            <a:off x="1201697" y="644244"/>
            <a:ext cx="9169758" cy="1663290"/>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defTabSz="914400" fontAlgn="base">
              <a:spcBef>
                <a:spcPct val="0"/>
              </a:spcBef>
              <a:spcAft>
                <a:spcPct val="0"/>
              </a:spcAft>
            </a:pPr>
            <a:r>
              <a:rPr lang="en-US" b="1" u="sng" dirty="0" smtClean="0">
                <a:solidFill>
                  <a:srgbClr val="0000CD"/>
                </a:solidFill>
                <a:latin typeface="Consolas" panose="020B0609020204030204" pitchFamily="49" charset="0"/>
              </a:rPr>
              <a:t>Example:</a:t>
            </a:r>
            <a:endParaRPr lang="en-US" b="1" u="sng" dirty="0">
              <a:solidFill>
                <a:srgbClr val="0000CD"/>
              </a:solidFill>
              <a:latin typeface="Consolas" panose="020B0609020204030204" pitchFamily="49" charset="0"/>
            </a:endParaRPr>
          </a:p>
          <a:p>
            <a:pPr lvl="0" defTabSz="914400" fontAlgn="base">
              <a:spcBef>
                <a:spcPct val="0"/>
              </a:spcBef>
              <a:spcAft>
                <a:spcPct val="0"/>
              </a:spcAft>
            </a:pPr>
            <a:r>
              <a:rPr kumimoji="0" lang="en-US" b="0" i="0" u="none" strike="noStrike" cap="none" normalizeH="0" baseline="0" dirty="0" err="1" smtClean="0">
                <a:ln>
                  <a:noFill/>
                </a:ln>
                <a:solidFill>
                  <a:srgbClr val="000088"/>
                </a:solidFill>
                <a:effectLst/>
                <a:latin typeface="Courier New" pitchFamily="49" charset="0"/>
                <a:cs typeface="Courier New" pitchFamily="49" charset="0"/>
              </a:rPr>
              <a:t>var</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size </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lang="en-US" dirty="0" smtClean="0">
                <a:solidFill>
                  <a:srgbClr val="008800"/>
                </a:solidFill>
                <a:latin typeface="Courier New" pitchFamily="49" charset="0"/>
                <a:cs typeface="Courier New" pitchFamily="49" charset="0"/>
              </a:rPr>
              <a:t>"</a:t>
            </a:r>
            <a:r>
              <a:rPr kumimoji="0" lang="en-US" b="0" i="0" u="none" strike="noStrike" cap="none" normalizeH="0" baseline="0" dirty="0" smtClean="0">
                <a:ln>
                  <a:noFill/>
                </a:ln>
                <a:solidFill>
                  <a:srgbClr val="008800"/>
                </a:solidFill>
                <a:effectLst/>
                <a:latin typeface="Courier New" pitchFamily="49" charset="0"/>
                <a:cs typeface="Courier New" pitchFamily="49" charset="0"/>
              </a:rPr>
              <a:t>S"</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p>
          <a:p>
            <a:pPr lvl="0" defTabSz="914400" fontAlgn="base">
              <a:spcBef>
                <a:spcPct val="0"/>
              </a:spcBef>
              <a:spcAft>
                <a:spcPct val="0"/>
              </a:spcAft>
            </a:pPr>
            <a:r>
              <a:rPr kumimoji="0" lang="en-US" b="0" i="0" u="none" strike="noStrike" cap="none" normalizeH="0" baseline="0" dirty="0" smtClean="0">
                <a:ln>
                  <a:noFill/>
                </a:ln>
                <a:solidFill>
                  <a:srgbClr val="000088"/>
                </a:solidFill>
                <a:effectLst/>
                <a:latin typeface="Courier New" pitchFamily="49" charset="0"/>
                <a:cs typeface="Courier New" pitchFamily="49" charset="0"/>
              </a:rPr>
              <a:t>if</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size </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lang="en-US" dirty="0" smtClean="0">
                <a:solidFill>
                  <a:srgbClr val="008800"/>
                </a:solidFill>
                <a:latin typeface="Courier New" pitchFamily="49" charset="0"/>
                <a:cs typeface="Courier New" pitchFamily="49" charset="0"/>
              </a:rPr>
              <a:t>"</a:t>
            </a:r>
            <a:r>
              <a:rPr kumimoji="0" lang="en-US" b="0" i="0" u="none" strike="noStrike" cap="none" normalizeH="0" baseline="0" dirty="0" smtClean="0">
                <a:ln>
                  <a:noFill/>
                </a:ln>
                <a:solidFill>
                  <a:srgbClr val="008800"/>
                </a:solidFill>
                <a:effectLst/>
                <a:latin typeface="Courier New" pitchFamily="49" charset="0"/>
                <a:cs typeface="Courier New" pitchFamily="49" charset="0"/>
              </a:rPr>
              <a:t>S"</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document</a:t>
            </a:r>
            <a:r>
              <a:rPr kumimoji="0" lang="en-US"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write</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8800"/>
                </a:solidFill>
                <a:effectLst/>
                <a:latin typeface="Courier New" pitchFamily="49" charset="0"/>
                <a:cs typeface="Courier New" pitchFamily="49" charset="0"/>
              </a:rPr>
              <a:t>"Size is Small"</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p>
          <a:p>
            <a:pPr lvl="0" defTabSz="914400" fontAlgn="base">
              <a:spcBef>
                <a:spcPct val="0"/>
              </a:spcBef>
              <a:spcAft>
                <a:spcPct val="0"/>
              </a:spcAft>
            </a:pPr>
            <a:r>
              <a:rPr kumimoji="0" lang="en-US" b="0" i="0" u="none" strike="noStrike" cap="none" normalizeH="0" baseline="0" dirty="0" smtClean="0">
                <a:ln>
                  <a:noFill/>
                </a:ln>
                <a:solidFill>
                  <a:srgbClr val="000088"/>
                </a:solidFill>
                <a:effectLst/>
                <a:latin typeface="Courier New" pitchFamily="49" charset="0"/>
                <a:cs typeface="Courier New" pitchFamily="49" charset="0"/>
              </a:rPr>
              <a:t>else</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000088"/>
                </a:solidFill>
                <a:effectLst/>
                <a:latin typeface="Courier New" pitchFamily="49" charset="0"/>
                <a:cs typeface="Courier New" pitchFamily="49" charset="0"/>
              </a:rPr>
              <a:t>if</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size </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lang="en-US" dirty="0" smtClean="0">
                <a:solidFill>
                  <a:srgbClr val="008800"/>
                </a:solidFill>
                <a:latin typeface="Courier New" pitchFamily="49" charset="0"/>
                <a:cs typeface="Courier New" pitchFamily="49" charset="0"/>
              </a:rPr>
              <a:t>"</a:t>
            </a:r>
            <a:r>
              <a:rPr kumimoji="0" lang="en-US" b="0" i="0" u="none" strike="noStrike" cap="none" normalizeH="0" baseline="0" dirty="0" smtClean="0">
                <a:ln>
                  <a:noFill/>
                </a:ln>
                <a:solidFill>
                  <a:srgbClr val="008800"/>
                </a:solidFill>
                <a:effectLst/>
                <a:latin typeface="Courier New" pitchFamily="49" charset="0"/>
                <a:cs typeface="Courier New" pitchFamily="49" charset="0"/>
              </a:rPr>
              <a:t>M"</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document</a:t>
            </a:r>
            <a:r>
              <a:rPr kumimoji="0" lang="en-US"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write</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8800"/>
                </a:solidFill>
                <a:effectLst/>
                <a:latin typeface="Courier New" pitchFamily="49" charset="0"/>
                <a:cs typeface="Courier New" pitchFamily="49" charset="0"/>
              </a:rPr>
              <a:t>"Size is Medium"</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p>
          <a:p>
            <a:pPr lvl="0" defTabSz="914400" fontAlgn="base">
              <a:spcBef>
                <a:spcPct val="0"/>
              </a:spcBef>
              <a:spcAft>
                <a:spcPct val="0"/>
              </a:spcAft>
            </a:pPr>
            <a:r>
              <a:rPr kumimoji="0" lang="en-US" b="0" i="0" u="none" strike="noStrike" cap="none" normalizeH="0" baseline="0" dirty="0" smtClean="0">
                <a:ln>
                  <a:noFill/>
                </a:ln>
                <a:solidFill>
                  <a:srgbClr val="000088"/>
                </a:solidFill>
                <a:effectLst/>
                <a:latin typeface="Courier New" pitchFamily="49" charset="0"/>
                <a:cs typeface="Courier New" pitchFamily="49" charset="0"/>
              </a:rPr>
              <a:t>else</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000088"/>
                </a:solidFill>
                <a:effectLst/>
                <a:latin typeface="Courier New" pitchFamily="49" charset="0"/>
                <a:cs typeface="Courier New" pitchFamily="49" charset="0"/>
              </a:rPr>
              <a:t>if</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size </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lang="en-US" dirty="0" smtClean="0">
                <a:solidFill>
                  <a:srgbClr val="008800"/>
                </a:solidFill>
                <a:latin typeface="Courier New" pitchFamily="49" charset="0"/>
                <a:cs typeface="Courier New" pitchFamily="49" charset="0"/>
              </a:rPr>
              <a:t>"</a:t>
            </a:r>
            <a:r>
              <a:rPr kumimoji="0" lang="en-US" b="0" i="0" u="none" strike="noStrike" cap="none" normalizeH="0" baseline="0" dirty="0" smtClean="0">
                <a:ln>
                  <a:noFill/>
                </a:ln>
                <a:solidFill>
                  <a:srgbClr val="008800"/>
                </a:solidFill>
                <a:effectLst/>
                <a:latin typeface="Courier New" pitchFamily="49" charset="0"/>
                <a:cs typeface="Courier New" pitchFamily="49" charset="0"/>
              </a:rPr>
              <a:t>L"</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document</a:t>
            </a:r>
            <a:r>
              <a:rPr kumimoji="0" lang="en-US"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write</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8800"/>
                </a:solidFill>
                <a:effectLst/>
                <a:latin typeface="Courier New" pitchFamily="49" charset="0"/>
                <a:cs typeface="Courier New" pitchFamily="49" charset="0"/>
              </a:rPr>
              <a:t>"Size is Large"</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88"/>
                </a:solidFill>
                <a:effectLst/>
                <a:latin typeface="Courier New" pitchFamily="49" charset="0"/>
                <a:cs typeface="Courier New" pitchFamily="49" charset="0"/>
              </a:rPr>
              <a:t>else</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document</a:t>
            </a:r>
            <a:r>
              <a:rPr kumimoji="0" lang="en-US"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write</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8800"/>
                </a:solidFill>
                <a:effectLst/>
                <a:latin typeface="Courier New" pitchFamily="49" charset="0"/>
                <a:cs typeface="Courier New" pitchFamily="49" charset="0"/>
              </a:rPr>
              <a:t>"Size is above Large"</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object 3"/>
          <p:cNvSpPr txBox="1"/>
          <p:nvPr/>
        </p:nvSpPr>
        <p:spPr>
          <a:xfrm>
            <a:off x="1014128" y="2307534"/>
            <a:ext cx="3875404" cy="4081145"/>
          </a:xfrm>
          <a:prstGeom prst="rect">
            <a:avLst/>
          </a:prstGeom>
        </p:spPr>
        <p:txBody>
          <a:bodyPr vert="horz" wrap="square" lIns="0" tIns="13335" rIns="0" bIns="0" rtlCol="0">
            <a:spAutoFit/>
          </a:bodyPr>
          <a:lstStyle/>
          <a:p>
            <a:pPr marL="12700">
              <a:lnSpc>
                <a:spcPct val="100000"/>
              </a:lnSpc>
              <a:spcBef>
                <a:spcPts val="105"/>
              </a:spcBef>
            </a:pPr>
            <a:r>
              <a:rPr sz="1400" b="1" spc="-50" dirty="0">
                <a:solidFill>
                  <a:srgbClr val="404040"/>
                </a:solidFill>
                <a:latin typeface="Tahoma"/>
                <a:cs typeface="Tahoma"/>
              </a:rPr>
              <a:t>&lt;!DOC</a:t>
            </a:r>
            <a:r>
              <a:rPr sz="1400" b="1" spc="-155" dirty="0">
                <a:solidFill>
                  <a:srgbClr val="404040"/>
                </a:solidFill>
                <a:latin typeface="Tahoma"/>
                <a:cs typeface="Tahoma"/>
              </a:rPr>
              <a:t>TYPE</a:t>
            </a:r>
            <a:r>
              <a:rPr sz="1400" b="1" spc="-65" dirty="0">
                <a:solidFill>
                  <a:srgbClr val="404040"/>
                </a:solidFill>
                <a:latin typeface="Tahoma"/>
                <a:cs typeface="Tahoma"/>
              </a:rPr>
              <a:t> </a:t>
            </a:r>
            <a:r>
              <a:rPr sz="1400" b="1" spc="-85" dirty="0">
                <a:solidFill>
                  <a:srgbClr val="404040"/>
                </a:solidFill>
                <a:latin typeface="Tahoma"/>
                <a:cs typeface="Tahoma"/>
              </a:rPr>
              <a:t>html</a:t>
            </a:r>
            <a:r>
              <a:rPr sz="1400" b="1" spc="-305" dirty="0">
                <a:solidFill>
                  <a:srgbClr val="404040"/>
                </a:solidFill>
                <a:latin typeface="Tahoma"/>
                <a:cs typeface="Tahoma"/>
              </a:rPr>
              <a:t>&gt;</a:t>
            </a:r>
            <a:endParaRPr sz="1400" dirty="0">
              <a:latin typeface="Tahoma"/>
              <a:cs typeface="Tahoma"/>
            </a:endParaRPr>
          </a:p>
          <a:p>
            <a:pPr marL="12700">
              <a:lnSpc>
                <a:spcPct val="100000"/>
              </a:lnSpc>
            </a:pPr>
            <a:r>
              <a:rPr sz="1400" b="1" spc="-160" dirty="0">
                <a:solidFill>
                  <a:srgbClr val="404040"/>
                </a:solidFill>
                <a:latin typeface="Tahoma"/>
                <a:cs typeface="Tahoma"/>
              </a:rPr>
              <a:t>&lt;html&gt;</a:t>
            </a:r>
            <a:endParaRPr sz="1400" dirty="0">
              <a:latin typeface="Tahoma"/>
              <a:cs typeface="Tahoma"/>
            </a:endParaRPr>
          </a:p>
          <a:p>
            <a:pPr marL="12700">
              <a:lnSpc>
                <a:spcPct val="100000"/>
              </a:lnSpc>
            </a:pPr>
            <a:r>
              <a:rPr sz="1400" b="1" spc="-85" dirty="0">
                <a:solidFill>
                  <a:srgbClr val="404040"/>
                </a:solidFill>
                <a:latin typeface="Tahoma"/>
                <a:cs typeface="Tahoma"/>
              </a:rPr>
              <a:t>&lt;body&gt;</a:t>
            </a:r>
            <a:endParaRPr sz="1400" dirty="0">
              <a:latin typeface="Tahoma"/>
              <a:cs typeface="Tahoma"/>
            </a:endParaRPr>
          </a:p>
          <a:p>
            <a:pPr marL="12700">
              <a:lnSpc>
                <a:spcPct val="100000"/>
              </a:lnSpc>
            </a:pPr>
            <a:r>
              <a:rPr sz="1400" b="1" spc="-185" dirty="0">
                <a:solidFill>
                  <a:srgbClr val="404040"/>
                </a:solidFill>
                <a:latin typeface="Tahoma"/>
                <a:cs typeface="Tahoma"/>
              </a:rPr>
              <a:t>&lt;h</a:t>
            </a:r>
            <a:r>
              <a:rPr sz="1400" b="1" spc="-110" dirty="0">
                <a:solidFill>
                  <a:srgbClr val="404040"/>
                </a:solidFill>
                <a:latin typeface="Tahoma"/>
                <a:cs typeface="Tahoma"/>
              </a:rPr>
              <a:t>2</a:t>
            </a:r>
            <a:r>
              <a:rPr sz="1400" b="1" spc="-170" dirty="0">
                <a:solidFill>
                  <a:srgbClr val="404040"/>
                </a:solidFill>
                <a:latin typeface="Tahoma"/>
                <a:cs typeface="Tahoma"/>
              </a:rPr>
              <a:t>&gt;J</a:t>
            </a:r>
            <a:r>
              <a:rPr sz="1400" b="1" spc="-10" dirty="0">
                <a:solidFill>
                  <a:srgbClr val="404040"/>
                </a:solidFill>
                <a:latin typeface="Tahoma"/>
                <a:cs typeface="Tahoma"/>
              </a:rPr>
              <a:t>avaScri</a:t>
            </a:r>
            <a:r>
              <a:rPr sz="1400" b="1" spc="-20" dirty="0">
                <a:solidFill>
                  <a:srgbClr val="404040"/>
                </a:solidFill>
                <a:latin typeface="Tahoma"/>
                <a:cs typeface="Tahoma"/>
              </a:rPr>
              <a:t>p</a:t>
            </a:r>
            <a:r>
              <a:rPr sz="1400" b="1" spc="-165" dirty="0">
                <a:solidFill>
                  <a:srgbClr val="404040"/>
                </a:solidFill>
                <a:latin typeface="Tahoma"/>
                <a:cs typeface="Tahoma"/>
              </a:rPr>
              <a:t>t</a:t>
            </a:r>
            <a:r>
              <a:rPr sz="1400" b="1" spc="-30" dirty="0">
                <a:solidFill>
                  <a:srgbClr val="404040"/>
                </a:solidFill>
                <a:latin typeface="Tahoma"/>
                <a:cs typeface="Tahoma"/>
              </a:rPr>
              <a:t> </a:t>
            </a:r>
            <a:r>
              <a:rPr sz="1400" b="1" spc="-114" dirty="0">
                <a:solidFill>
                  <a:srgbClr val="404040"/>
                </a:solidFill>
                <a:latin typeface="Tahoma"/>
                <a:cs typeface="Tahoma"/>
              </a:rPr>
              <a:t>if</a:t>
            </a:r>
            <a:r>
              <a:rPr sz="1400" b="1" spc="-25" dirty="0">
                <a:solidFill>
                  <a:srgbClr val="404040"/>
                </a:solidFill>
                <a:latin typeface="Tahoma"/>
                <a:cs typeface="Tahoma"/>
              </a:rPr>
              <a:t> </a:t>
            </a:r>
            <a:r>
              <a:rPr sz="1400" b="1" spc="-45" dirty="0">
                <a:solidFill>
                  <a:srgbClr val="404040"/>
                </a:solidFill>
                <a:latin typeface="Tahoma"/>
                <a:cs typeface="Tahoma"/>
              </a:rPr>
              <a:t>..</a:t>
            </a:r>
            <a:r>
              <a:rPr sz="1400" b="1" spc="-50" dirty="0">
                <a:solidFill>
                  <a:srgbClr val="404040"/>
                </a:solidFill>
                <a:latin typeface="Tahoma"/>
                <a:cs typeface="Tahoma"/>
              </a:rPr>
              <a:t> </a:t>
            </a:r>
            <a:r>
              <a:rPr sz="1400" b="1" spc="-45" dirty="0">
                <a:solidFill>
                  <a:srgbClr val="404040"/>
                </a:solidFill>
                <a:latin typeface="Tahoma"/>
                <a:cs typeface="Tahoma"/>
              </a:rPr>
              <a:t>el</a:t>
            </a:r>
            <a:r>
              <a:rPr sz="1400" b="1" spc="-55" dirty="0">
                <a:solidFill>
                  <a:srgbClr val="404040"/>
                </a:solidFill>
                <a:latin typeface="Tahoma"/>
                <a:cs typeface="Tahoma"/>
              </a:rPr>
              <a:t>s</a:t>
            </a:r>
            <a:r>
              <a:rPr sz="1400" b="1" spc="-120" dirty="0">
                <a:solidFill>
                  <a:srgbClr val="404040"/>
                </a:solidFill>
                <a:latin typeface="Tahoma"/>
                <a:cs typeface="Tahoma"/>
              </a:rPr>
              <a:t>e&lt;/h</a:t>
            </a:r>
            <a:r>
              <a:rPr sz="1400" b="1" spc="-110" dirty="0">
                <a:solidFill>
                  <a:srgbClr val="404040"/>
                </a:solidFill>
                <a:latin typeface="Tahoma"/>
                <a:cs typeface="Tahoma"/>
              </a:rPr>
              <a:t>2</a:t>
            </a:r>
            <a:r>
              <a:rPr sz="1400" b="1" spc="-305" dirty="0">
                <a:solidFill>
                  <a:srgbClr val="404040"/>
                </a:solidFill>
                <a:latin typeface="Tahoma"/>
                <a:cs typeface="Tahoma"/>
              </a:rPr>
              <a:t>&gt;</a:t>
            </a:r>
            <a:endParaRPr sz="1400" dirty="0">
              <a:latin typeface="Tahoma"/>
              <a:cs typeface="Tahoma"/>
            </a:endParaRPr>
          </a:p>
          <a:p>
            <a:pPr marL="12700">
              <a:lnSpc>
                <a:spcPct val="100000"/>
              </a:lnSpc>
            </a:pPr>
            <a:r>
              <a:rPr sz="1400" b="1" spc="-130" dirty="0">
                <a:solidFill>
                  <a:srgbClr val="404040"/>
                </a:solidFill>
                <a:latin typeface="Tahoma"/>
                <a:cs typeface="Tahoma"/>
              </a:rPr>
              <a:t>&lt;p&gt;A</a:t>
            </a:r>
            <a:r>
              <a:rPr sz="1400" b="1" spc="-35" dirty="0">
                <a:solidFill>
                  <a:srgbClr val="404040"/>
                </a:solidFill>
                <a:latin typeface="Tahoma"/>
                <a:cs typeface="Tahoma"/>
              </a:rPr>
              <a:t> </a:t>
            </a:r>
            <a:r>
              <a:rPr sz="1400" b="1" spc="-15" dirty="0">
                <a:solidFill>
                  <a:srgbClr val="404040"/>
                </a:solidFill>
                <a:latin typeface="Tahoma"/>
                <a:cs typeface="Tahoma"/>
              </a:rPr>
              <a:t>time-based </a:t>
            </a:r>
            <a:r>
              <a:rPr sz="1400" b="1" spc="-90" dirty="0">
                <a:solidFill>
                  <a:srgbClr val="404040"/>
                </a:solidFill>
                <a:latin typeface="Tahoma"/>
                <a:cs typeface="Tahoma"/>
              </a:rPr>
              <a:t>greeting:&lt;/p&gt;</a:t>
            </a:r>
            <a:endParaRPr sz="1400" dirty="0">
              <a:latin typeface="Tahoma"/>
              <a:cs typeface="Tahoma"/>
            </a:endParaRPr>
          </a:p>
          <a:p>
            <a:pPr marL="12700">
              <a:lnSpc>
                <a:spcPct val="100000"/>
              </a:lnSpc>
            </a:pPr>
            <a:r>
              <a:rPr sz="1400" b="1" spc="-120" dirty="0">
                <a:solidFill>
                  <a:srgbClr val="404040"/>
                </a:solidFill>
                <a:latin typeface="Tahoma"/>
                <a:cs typeface="Tahoma"/>
              </a:rPr>
              <a:t>&lt;script&gt;</a:t>
            </a:r>
            <a:endParaRPr sz="1400" dirty="0">
              <a:latin typeface="Tahoma"/>
              <a:cs typeface="Tahoma"/>
            </a:endParaRPr>
          </a:p>
          <a:p>
            <a:pPr marL="12700" marR="802640">
              <a:lnSpc>
                <a:spcPct val="100000"/>
              </a:lnSpc>
            </a:pPr>
            <a:r>
              <a:rPr sz="1400" b="1" spc="5" dirty="0">
                <a:solidFill>
                  <a:srgbClr val="404040"/>
                </a:solidFill>
                <a:latin typeface="Tahoma"/>
                <a:cs typeface="Tahoma"/>
              </a:rPr>
              <a:t>con</a:t>
            </a:r>
            <a:r>
              <a:rPr sz="1400" b="1" spc="-5" dirty="0">
                <a:solidFill>
                  <a:srgbClr val="404040"/>
                </a:solidFill>
                <a:latin typeface="Tahoma"/>
                <a:cs typeface="Tahoma"/>
              </a:rPr>
              <a:t>s</a:t>
            </a:r>
            <a:r>
              <a:rPr sz="1400" b="1" spc="-165" dirty="0">
                <a:solidFill>
                  <a:srgbClr val="404040"/>
                </a:solidFill>
                <a:latin typeface="Tahoma"/>
                <a:cs typeface="Tahoma"/>
              </a:rPr>
              <a:t>t</a:t>
            </a:r>
            <a:r>
              <a:rPr sz="1400" b="1" spc="-15" dirty="0">
                <a:solidFill>
                  <a:srgbClr val="404040"/>
                </a:solidFill>
                <a:latin typeface="Tahoma"/>
                <a:cs typeface="Tahoma"/>
              </a:rPr>
              <a:t> </a:t>
            </a:r>
            <a:r>
              <a:rPr sz="1400" b="1" spc="-50" dirty="0">
                <a:solidFill>
                  <a:srgbClr val="404040"/>
                </a:solidFill>
                <a:latin typeface="Tahoma"/>
                <a:cs typeface="Tahoma"/>
              </a:rPr>
              <a:t>time</a:t>
            </a:r>
            <a:r>
              <a:rPr sz="1400" b="1" spc="-30" dirty="0">
                <a:solidFill>
                  <a:srgbClr val="404040"/>
                </a:solidFill>
                <a:latin typeface="Tahoma"/>
                <a:cs typeface="Tahoma"/>
              </a:rPr>
              <a:t> </a:t>
            </a:r>
            <a:r>
              <a:rPr sz="1400" b="1" spc="-305" dirty="0">
                <a:solidFill>
                  <a:srgbClr val="404040"/>
                </a:solidFill>
                <a:latin typeface="Tahoma"/>
                <a:cs typeface="Tahoma"/>
              </a:rPr>
              <a:t>=</a:t>
            </a:r>
            <a:r>
              <a:rPr sz="1400" b="1" spc="-30" dirty="0">
                <a:solidFill>
                  <a:srgbClr val="404040"/>
                </a:solidFill>
                <a:latin typeface="Tahoma"/>
                <a:cs typeface="Tahoma"/>
              </a:rPr>
              <a:t> </a:t>
            </a:r>
            <a:r>
              <a:rPr sz="1400" b="1" spc="-40" dirty="0">
                <a:solidFill>
                  <a:srgbClr val="404040"/>
                </a:solidFill>
                <a:latin typeface="Tahoma"/>
                <a:cs typeface="Tahoma"/>
              </a:rPr>
              <a:t>ne</a:t>
            </a:r>
            <a:r>
              <a:rPr sz="1400" b="1" spc="-50" dirty="0">
                <a:solidFill>
                  <a:srgbClr val="404040"/>
                </a:solidFill>
                <a:latin typeface="Tahoma"/>
                <a:cs typeface="Tahoma"/>
              </a:rPr>
              <a:t>w</a:t>
            </a:r>
            <a:r>
              <a:rPr sz="1400" b="1" spc="-25" dirty="0">
                <a:solidFill>
                  <a:srgbClr val="404040"/>
                </a:solidFill>
                <a:latin typeface="Tahoma"/>
                <a:cs typeface="Tahoma"/>
              </a:rPr>
              <a:t> </a:t>
            </a:r>
            <a:r>
              <a:rPr sz="1400" b="1" spc="-45" dirty="0">
                <a:solidFill>
                  <a:srgbClr val="404040"/>
                </a:solidFill>
                <a:latin typeface="Tahoma"/>
                <a:cs typeface="Tahoma"/>
              </a:rPr>
              <a:t>Date</a:t>
            </a:r>
            <a:r>
              <a:rPr sz="1400" b="1" spc="-40" dirty="0">
                <a:solidFill>
                  <a:srgbClr val="404040"/>
                </a:solidFill>
                <a:latin typeface="Tahoma"/>
                <a:cs typeface="Tahoma"/>
              </a:rPr>
              <a:t>(</a:t>
            </a:r>
            <a:r>
              <a:rPr sz="1400" b="1" spc="-114" dirty="0">
                <a:solidFill>
                  <a:srgbClr val="404040"/>
                </a:solidFill>
                <a:latin typeface="Tahoma"/>
                <a:cs typeface="Tahoma"/>
              </a:rPr>
              <a:t>)</a:t>
            </a:r>
            <a:r>
              <a:rPr sz="1400" b="1" spc="-40" dirty="0">
                <a:solidFill>
                  <a:srgbClr val="404040"/>
                </a:solidFill>
                <a:latin typeface="Tahoma"/>
                <a:cs typeface="Tahoma"/>
              </a:rPr>
              <a:t>.</a:t>
            </a:r>
            <a:r>
              <a:rPr sz="1400" b="1" spc="-35" dirty="0">
                <a:solidFill>
                  <a:srgbClr val="404040"/>
                </a:solidFill>
                <a:latin typeface="Tahoma"/>
                <a:cs typeface="Tahoma"/>
              </a:rPr>
              <a:t>getH</a:t>
            </a:r>
            <a:r>
              <a:rPr sz="1400" b="1" spc="-30" dirty="0">
                <a:solidFill>
                  <a:srgbClr val="404040"/>
                </a:solidFill>
                <a:latin typeface="Tahoma"/>
                <a:cs typeface="Tahoma"/>
              </a:rPr>
              <a:t>o</a:t>
            </a:r>
            <a:r>
              <a:rPr sz="1400" b="1" spc="-135" dirty="0">
                <a:solidFill>
                  <a:srgbClr val="404040"/>
                </a:solidFill>
                <a:latin typeface="Tahoma"/>
                <a:cs typeface="Tahoma"/>
              </a:rPr>
              <a:t>u</a:t>
            </a:r>
            <a:r>
              <a:rPr sz="1400" b="1" spc="-100" dirty="0">
                <a:solidFill>
                  <a:srgbClr val="404040"/>
                </a:solidFill>
                <a:latin typeface="Tahoma"/>
                <a:cs typeface="Tahoma"/>
              </a:rPr>
              <a:t>r</a:t>
            </a:r>
            <a:r>
              <a:rPr sz="1400" b="1" spc="-110" dirty="0">
                <a:solidFill>
                  <a:srgbClr val="404040"/>
                </a:solidFill>
                <a:latin typeface="Tahoma"/>
                <a:cs typeface="Tahoma"/>
              </a:rPr>
              <a:t>s</a:t>
            </a:r>
            <a:r>
              <a:rPr sz="1400" b="1" spc="-105" dirty="0">
                <a:solidFill>
                  <a:srgbClr val="404040"/>
                </a:solidFill>
                <a:latin typeface="Tahoma"/>
                <a:cs typeface="Tahoma"/>
              </a:rPr>
              <a:t>();  </a:t>
            </a:r>
            <a:r>
              <a:rPr sz="1400" b="1" spc="-60" dirty="0">
                <a:solidFill>
                  <a:srgbClr val="404040"/>
                </a:solidFill>
                <a:latin typeface="Tahoma"/>
                <a:cs typeface="Tahoma"/>
              </a:rPr>
              <a:t>let</a:t>
            </a:r>
            <a:r>
              <a:rPr sz="1400" b="1" spc="-25" dirty="0">
                <a:solidFill>
                  <a:srgbClr val="404040"/>
                </a:solidFill>
                <a:latin typeface="Tahoma"/>
                <a:cs typeface="Tahoma"/>
              </a:rPr>
              <a:t> </a:t>
            </a:r>
            <a:r>
              <a:rPr sz="1400" b="1" spc="-45" dirty="0">
                <a:solidFill>
                  <a:srgbClr val="404040"/>
                </a:solidFill>
                <a:latin typeface="Tahoma"/>
                <a:cs typeface="Tahoma"/>
              </a:rPr>
              <a:t>greeting;</a:t>
            </a:r>
            <a:endParaRPr sz="1400" dirty="0">
              <a:latin typeface="Tahoma"/>
              <a:cs typeface="Tahoma"/>
            </a:endParaRPr>
          </a:p>
          <a:p>
            <a:pPr marL="12700">
              <a:lnSpc>
                <a:spcPct val="100000"/>
              </a:lnSpc>
            </a:pPr>
            <a:r>
              <a:rPr sz="1400" b="1" spc="-114" dirty="0">
                <a:solidFill>
                  <a:srgbClr val="404040"/>
                </a:solidFill>
                <a:latin typeface="Tahoma"/>
                <a:cs typeface="Tahoma"/>
              </a:rPr>
              <a:t>if</a:t>
            </a:r>
            <a:r>
              <a:rPr sz="1400" b="1" spc="-25" dirty="0">
                <a:solidFill>
                  <a:srgbClr val="404040"/>
                </a:solidFill>
                <a:latin typeface="Tahoma"/>
                <a:cs typeface="Tahoma"/>
              </a:rPr>
              <a:t> </a:t>
            </a:r>
            <a:r>
              <a:rPr sz="1400" b="1" spc="-114" dirty="0">
                <a:solidFill>
                  <a:srgbClr val="404040"/>
                </a:solidFill>
                <a:latin typeface="Tahoma"/>
                <a:cs typeface="Tahoma"/>
              </a:rPr>
              <a:t>(</a:t>
            </a:r>
            <a:r>
              <a:rPr sz="1400" b="1" spc="-50" dirty="0">
                <a:solidFill>
                  <a:srgbClr val="404040"/>
                </a:solidFill>
                <a:latin typeface="Tahoma"/>
                <a:cs typeface="Tahoma"/>
              </a:rPr>
              <a:t>time</a:t>
            </a:r>
            <a:r>
              <a:rPr sz="1400" b="1" spc="-20" dirty="0">
                <a:solidFill>
                  <a:srgbClr val="404040"/>
                </a:solidFill>
                <a:latin typeface="Tahoma"/>
                <a:cs typeface="Tahoma"/>
              </a:rPr>
              <a:t> </a:t>
            </a:r>
            <a:r>
              <a:rPr sz="1400" b="1" spc="-305" dirty="0">
                <a:solidFill>
                  <a:srgbClr val="404040"/>
                </a:solidFill>
                <a:latin typeface="Tahoma"/>
                <a:cs typeface="Tahoma"/>
              </a:rPr>
              <a:t>&lt;</a:t>
            </a:r>
            <a:r>
              <a:rPr sz="1400" b="1" spc="-30" dirty="0">
                <a:solidFill>
                  <a:srgbClr val="404040"/>
                </a:solidFill>
                <a:latin typeface="Tahoma"/>
                <a:cs typeface="Tahoma"/>
              </a:rPr>
              <a:t> </a:t>
            </a:r>
            <a:r>
              <a:rPr sz="1400" b="1" spc="-110" dirty="0">
                <a:solidFill>
                  <a:srgbClr val="404040"/>
                </a:solidFill>
                <a:latin typeface="Tahoma"/>
                <a:cs typeface="Tahoma"/>
              </a:rPr>
              <a:t>10</a:t>
            </a:r>
            <a:r>
              <a:rPr sz="1400" b="1" spc="-105" dirty="0">
                <a:solidFill>
                  <a:srgbClr val="404040"/>
                </a:solidFill>
                <a:latin typeface="Tahoma"/>
                <a:cs typeface="Tahoma"/>
              </a:rPr>
              <a:t>)</a:t>
            </a:r>
            <a:r>
              <a:rPr sz="1400" b="1" spc="-35" dirty="0">
                <a:solidFill>
                  <a:srgbClr val="404040"/>
                </a:solidFill>
                <a:latin typeface="Tahoma"/>
                <a:cs typeface="Tahoma"/>
              </a:rPr>
              <a:t> </a:t>
            </a:r>
            <a:r>
              <a:rPr sz="1400" b="1" spc="-400" dirty="0">
                <a:solidFill>
                  <a:srgbClr val="404040"/>
                </a:solidFill>
                <a:latin typeface="Tahoma"/>
                <a:cs typeface="Tahoma"/>
              </a:rPr>
              <a:t>{</a:t>
            </a:r>
            <a:endParaRPr sz="1400" dirty="0">
              <a:latin typeface="Tahoma"/>
              <a:cs typeface="Tahoma"/>
            </a:endParaRPr>
          </a:p>
          <a:p>
            <a:pPr marL="111760">
              <a:lnSpc>
                <a:spcPct val="100000"/>
              </a:lnSpc>
            </a:pPr>
            <a:r>
              <a:rPr sz="1400" b="1" spc="40" dirty="0">
                <a:solidFill>
                  <a:srgbClr val="404040"/>
                </a:solidFill>
                <a:latin typeface="Tahoma"/>
                <a:cs typeface="Tahoma"/>
              </a:rPr>
              <a:t>g</a:t>
            </a:r>
            <a:r>
              <a:rPr sz="1400" b="1" spc="-170" dirty="0">
                <a:solidFill>
                  <a:srgbClr val="404040"/>
                </a:solidFill>
                <a:latin typeface="Tahoma"/>
                <a:cs typeface="Tahoma"/>
              </a:rPr>
              <a:t>r</a:t>
            </a:r>
            <a:r>
              <a:rPr sz="1400" b="1" spc="-35" dirty="0">
                <a:solidFill>
                  <a:srgbClr val="404040"/>
                </a:solidFill>
                <a:latin typeface="Tahoma"/>
                <a:cs typeface="Tahoma"/>
              </a:rPr>
              <a:t>eeti</a:t>
            </a:r>
            <a:r>
              <a:rPr sz="1400" b="1" spc="-55" dirty="0">
                <a:solidFill>
                  <a:srgbClr val="404040"/>
                </a:solidFill>
                <a:latin typeface="Tahoma"/>
                <a:cs typeface="Tahoma"/>
              </a:rPr>
              <a:t>n</a:t>
            </a:r>
            <a:r>
              <a:rPr sz="1400" b="1" spc="45" dirty="0">
                <a:solidFill>
                  <a:srgbClr val="404040"/>
                </a:solidFill>
                <a:latin typeface="Tahoma"/>
                <a:cs typeface="Tahoma"/>
              </a:rPr>
              <a:t>g</a:t>
            </a:r>
            <a:r>
              <a:rPr sz="1400" b="1" spc="-25" dirty="0">
                <a:solidFill>
                  <a:srgbClr val="404040"/>
                </a:solidFill>
                <a:latin typeface="Tahoma"/>
                <a:cs typeface="Tahoma"/>
              </a:rPr>
              <a:t> </a:t>
            </a:r>
            <a:r>
              <a:rPr sz="1400" b="1" spc="-305" dirty="0">
                <a:solidFill>
                  <a:srgbClr val="404040"/>
                </a:solidFill>
                <a:latin typeface="Tahoma"/>
                <a:cs typeface="Tahoma"/>
              </a:rPr>
              <a:t>=</a:t>
            </a:r>
            <a:r>
              <a:rPr sz="1400" b="1" spc="-30" dirty="0">
                <a:solidFill>
                  <a:srgbClr val="404040"/>
                </a:solidFill>
                <a:latin typeface="Tahoma"/>
                <a:cs typeface="Tahoma"/>
              </a:rPr>
              <a:t> </a:t>
            </a:r>
            <a:r>
              <a:rPr sz="1400" b="1" spc="-20" dirty="0">
                <a:solidFill>
                  <a:srgbClr val="404040"/>
                </a:solidFill>
                <a:latin typeface="Tahoma"/>
                <a:cs typeface="Tahoma"/>
              </a:rPr>
              <a:t>"</a:t>
            </a:r>
            <a:r>
              <a:rPr sz="1400" b="1" spc="-35" dirty="0">
                <a:solidFill>
                  <a:srgbClr val="404040"/>
                </a:solidFill>
                <a:latin typeface="Tahoma"/>
                <a:cs typeface="Tahoma"/>
              </a:rPr>
              <a:t>G</a:t>
            </a:r>
            <a:r>
              <a:rPr sz="1400" b="1" spc="30" dirty="0">
                <a:solidFill>
                  <a:srgbClr val="404040"/>
                </a:solidFill>
                <a:latin typeface="Tahoma"/>
                <a:cs typeface="Tahoma"/>
              </a:rPr>
              <a:t>oo</a:t>
            </a:r>
            <a:r>
              <a:rPr sz="1400" b="1" spc="40" dirty="0">
                <a:solidFill>
                  <a:srgbClr val="404040"/>
                </a:solidFill>
                <a:latin typeface="Tahoma"/>
                <a:cs typeface="Tahoma"/>
              </a:rPr>
              <a:t>d</a:t>
            </a:r>
            <a:r>
              <a:rPr sz="1400" b="1" spc="-35" dirty="0">
                <a:solidFill>
                  <a:srgbClr val="404040"/>
                </a:solidFill>
                <a:latin typeface="Tahoma"/>
                <a:cs typeface="Tahoma"/>
              </a:rPr>
              <a:t> </a:t>
            </a:r>
            <a:r>
              <a:rPr sz="1400" b="1" spc="-55" dirty="0">
                <a:solidFill>
                  <a:srgbClr val="404040"/>
                </a:solidFill>
                <a:latin typeface="Tahoma"/>
                <a:cs typeface="Tahoma"/>
              </a:rPr>
              <a:t>mo</a:t>
            </a:r>
            <a:r>
              <a:rPr sz="1400" b="1" spc="-40" dirty="0">
                <a:solidFill>
                  <a:srgbClr val="404040"/>
                </a:solidFill>
                <a:latin typeface="Tahoma"/>
                <a:cs typeface="Tahoma"/>
              </a:rPr>
              <a:t>r</a:t>
            </a:r>
            <a:r>
              <a:rPr sz="1400" b="1" spc="-100" dirty="0">
                <a:solidFill>
                  <a:srgbClr val="404040"/>
                </a:solidFill>
                <a:latin typeface="Tahoma"/>
                <a:cs typeface="Tahoma"/>
              </a:rPr>
              <a:t>n</a:t>
            </a:r>
            <a:r>
              <a:rPr sz="1400" b="1" spc="-55" dirty="0">
                <a:solidFill>
                  <a:srgbClr val="404040"/>
                </a:solidFill>
                <a:latin typeface="Tahoma"/>
                <a:cs typeface="Tahoma"/>
              </a:rPr>
              <a:t>i</a:t>
            </a:r>
            <a:r>
              <a:rPr sz="1400" b="1" spc="-10" dirty="0">
                <a:solidFill>
                  <a:srgbClr val="404040"/>
                </a:solidFill>
                <a:latin typeface="Tahoma"/>
                <a:cs typeface="Tahoma"/>
              </a:rPr>
              <a:t>n</a:t>
            </a:r>
            <a:r>
              <a:rPr sz="1400" b="1" spc="-15" dirty="0">
                <a:solidFill>
                  <a:srgbClr val="404040"/>
                </a:solidFill>
                <a:latin typeface="Tahoma"/>
                <a:cs typeface="Tahoma"/>
              </a:rPr>
              <a:t>g</a:t>
            </a:r>
            <a:r>
              <a:rPr sz="1400" b="1" spc="-150" dirty="0">
                <a:solidFill>
                  <a:srgbClr val="404040"/>
                </a:solidFill>
                <a:latin typeface="Tahoma"/>
                <a:cs typeface="Tahoma"/>
              </a:rPr>
              <a:t>";</a:t>
            </a:r>
            <a:endParaRPr sz="1400" dirty="0">
              <a:latin typeface="Tahoma"/>
              <a:cs typeface="Tahoma"/>
            </a:endParaRPr>
          </a:p>
          <a:p>
            <a:pPr marL="111760" marR="1767205" indent="-99060">
              <a:lnSpc>
                <a:spcPct val="100000"/>
              </a:lnSpc>
            </a:pPr>
            <a:r>
              <a:rPr sz="1400" b="1" spc="-400" dirty="0">
                <a:solidFill>
                  <a:srgbClr val="404040"/>
                </a:solidFill>
                <a:latin typeface="Tahoma"/>
                <a:cs typeface="Tahoma"/>
              </a:rPr>
              <a:t>}</a:t>
            </a:r>
            <a:r>
              <a:rPr sz="1400" b="1" spc="-25" dirty="0">
                <a:solidFill>
                  <a:srgbClr val="404040"/>
                </a:solidFill>
                <a:latin typeface="Tahoma"/>
                <a:cs typeface="Tahoma"/>
              </a:rPr>
              <a:t> </a:t>
            </a:r>
            <a:r>
              <a:rPr sz="1400" b="1" spc="-45" dirty="0">
                <a:solidFill>
                  <a:srgbClr val="404040"/>
                </a:solidFill>
                <a:latin typeface="Tahoma"/>
                <a:cs typeface="Tahoma"/>
              </a:rPr>
              <a:t>el</a:t>
            </a:r>
            <a:r>
              <a:rPr sz="1400" b="1" spc="-55" dirty="0">
                <a:solidFill>
                  <a:srgbClr val="404040"/>
                </a:solidFill>
                <a:latin typeface="Tahoma"/>
                <a:cs typeface="Tahoma"/>
              </a:rPr>
              <a:t>s</a:t>
            </a:r>
            <a:r>
              <a:rPr sz="1400" b="1" spc="65" dirty="0">
                <a:solidFill>
                  <a:srgbClr val="404040"/>
                </a:solidFill>
                <a:latin typeface="Tahoma"/>
                <a:cs typeface="Tahoma"/>
              </a:rPr>
              <a:t>e</a:t>
            </a:r>
            <a:r>
              <a:rPr sz="1400" b="1" spc="-25" dirty="0">
                <a:solidFill>
                  <a:srgbClr val="404040"/>
                </a:solidFill>
                <a:latin typeface="Tahoma"/>
                <a:cs typeface="Tahoma"/>
              </a:rPr>
              <a:t> </a:t>
            </a:r>
            <a:r>
              <a:rPr sz="1400" b="1" spc="-114" dirty="0">
                <a:solidFill>
                  <a:srgbClr val="404040"/>
                </a:solidFill>
                <a:latin typeface="Tahoma"/>
                <a:cs typeface="Tahoma"/>
              </a:rPr>
              <a:t>if</a:t>
            </a:r>
            <a:r>
              <a:rPr sz="1400" b="1" spc="-25" dirty="0">
                <a:solidFill>
                  <a:srgbClr val="404040"/>
                </a:solidFill>
                <a:latin typeface="Tahoma"/>
                <a:cs typeface="Tahoma"/>
              </a:rPr>
              <a:t> </a:t>
            </a:r>
            <a:r>
              <a:rPr sz="1400" b="1" spc="-114" dirty="0">
                <a:solidFill>
                  <a:srgbClr val="404040"/>
                </a:solidFill>
                <a:latin typeface="Tahoma"/>
                <a:cs typeface="Tahoma"/>
              </a:rPr>
              <a:t>(</a:t>
            </a:r>
            <a:r>
              <a:rPr sz="1400" b="1" spc="-50" dirty="0">
                <a:solidFill>
                  <a:srgbClr val="404040"/>
                </a:solidFill>
                <a:latin typeface="Tahoma"/>
                <a:cs typeface="Tahoma"/>
              </a:rPr>
              <a:t>time</a:t>
            </a:r>
            <a:r>
              <a:rPr sz="1400" b="1" spc="-20" dirty="0">
                <a:solidFill>
                  <a:srgbClr val="404040"/>
                </a:solidFill>
                <a:latin typeface="Tahoma"/>
                <a:cs typeface="Tahoma"/>
              </a:rPr>
              <a:t> </a:t>
            </a:r>
            <a:r>
              <a:rPr sz="1400" b="1" spc="-305" dirty="0">
                <a:solidFill>
                  <a:srgbClr val="404040"/>
                </a:solidFill>
                <a:latin typeface="Tahoma"/>
                <a:cs typeface="Tahoma"/>
              </a:rPr>
              <a:t>&lt;</a:t>
            </a:r>
            <a:r>
              <a:rPr sz="1400" b="1" spc="-30" dirty="0">
                <a:solidFill>
                  <a:srgbClr val="404040"/>
                </a:solidFill>
                <a:latin typeface="Tahoma"/>
                <a:cs typeface="Tahoma"/>
              </a:rPr>
              <a:t> </a:t>
            </a:r>
            <a:r>
              <a:rPr sz="1400" b="1" spc="-110" dirty="0">
                <a:solidFill>
                  <a:srgbClr val="404040"/>
                </a:solidFill>
                <a:latin typeface="Tahoma"/>
                <a:cs typeface="Tahoma"/>
              </a:rPr>
              <a:t>20</a:t>
            </a:r>
            <a:r>
              <a:rPr sz="1400" b="1" spc="-105" dirty="0">
                <a:solidFill>
                  <a:srgbClr val="404040"/>
                </a:solidFill>
                <a:latin typeface="Tahoma"/>
                <a:cs typeface="Tahoma"/>
              </a:rPr>
              <a:t>)</a:t>
            </a:r>
            <a:r>
              <a:rPr sz="1400" b="1" spc="-35" dirty="0">
                <a:solidFill>
                  <a:srgbClr val="404040"/>
                </a:solidFill>
                <a:latin typeface="Tahoma"/>
                <a:cs typeface="Tahoma"/>
              </a:rPr>
              <a:t> </a:t>
            </a:r>
            <a:r>
              <a:rPr sz="1400" b="1" spc="-260" dirty="0">
                <a:solidFill>
                  <a:srgbClr val="404040"/>
                </a:solidFill>
                <a:latin typeface="Tahoma"/>
                <a:cs typeface="Tahoma"/>
              </a:rPr>
              <a:t>{  </a:t>
            </a:r>
            <a:r>
              <a:rPr sz="1400" b="1" spc="-75" dirty="0">
                <a:solidFill>
                  <a:srgbClr val="404040"/>
                </a:solidFill>
                <a:latin typeface="Tahoma"/>
                <a:cs typeface="Tahoma"/>
              </a:rPr>
              <a:t>g</a:t>
            </a:r>
            <a:r>
              <a:rPr sz="1400" b="1" spc="-60" dirty="0">
                <a:solidFill>
                  <a:srgbClr val="404040"/>
                </a:solidFill>
                <a:latin typeface="Tahoma"/>
                <a:cs typeface="Tahoma"/>
              </a:rPr>
              <a:t>r</a:t>
            </a:r>
            <a:r>
              <a:rPr sz="1400" b="1" spc="-25" dirty="0">
                <a:solidFill>
                  <a:srgbClr val="404040"/>
                </a:solidFill>
                <a:latin typeface="Tahoma"/>
                <a:cs typeface="Tahoma"/>
              </a:rPr>
              <a:t>eeting </a:t>
            </a:r>
            <a:r>
              <a:rPr sz="1400" b="1" spc="-305" dirty="0">
                <a:solidFill>
                  <a:srgbClr val="404040"/>
                </a:solidFill>
                <a:latin typeface="Tahoma"/>
                <a:cs typeface="Tahoma"/>
              </a:rPr>
              <a:t>=</a:t>
            </a:r>
            <a:r>
              <a:rPr sz="1400" b="1" spc="-30" dirty="0">
                <a:solidFill>
                  <a:srgbClr val="404040"/>
                </a:solidFill>
                <a:latin typeface="Tahoma"/>
                <a:cs typeface="Tahoma"/>
              </a:rPr>
              <a:t> </a:t>
            </a:r>
            <a:r>
              <a:rPr sz="1400" b="1" spc="-20" dirty="0">
                <a:solidFill>
                  <a:srgbClr val="404040"/>
                </a:solidFill>
                <a:latin typeface="Tahoma"/>
                <a:cs typeface="Tahoma"/>
              </a:rPr>
              <a:t>"</a:t>
            </a:r>
            <a:r>
              <a:rPr sz="1400" b="1" spc="-35" dirty="0">
                <a:solidFill>
                  <a:srgbClr val="404040"/>
                </a:solidFill>
                <a:latin typeface="Tahoma"/>
                <a:cs typeface="Tahoma"/>
              </a:rPr>
              <a:t>G</a:t>
            </a:r>
            <a:r>
              <a:rPr sz="1400" b="1" spc="30" dirty="0">
                <a:solidFill>
                  <a:srgbClr val="404040"/>
                </a:solidFill>
                <a:latin typeface="Tahoma"/>
                <a:cs typeface="Tahoma"/>
              </a:rPr>
              <a:t>oo</a:t>
            </a:r>
            <a:r>
              <a:rPr sz="1400" b="1" spc="35" dirty="0">
                <a:solidFill>
                  <a:srgbClr val="404040"/>
                </a:solidFill>
                <a:latin typeface="Tahoma"/>
                <a:cs typeface="Tahoma"/>
              </a:rPr>
              <a:t>d</a:t>
            </a:r>
            <a:r>
              <a:rPr sz="1400" b="1" spc="-30" dirty="0">
                <a:solidFill>
                  <a:srgbClr val="404040"/>
                </a:solidFill>
                <a:latin typeface="Tahoma"/>
                <a:cs typeface="Tahoma"/>
              </a:rPr>
              <a:t> </a:t>
            </a:r>
            <a:r>
              <a:rPr sz="1400" b="1" spc="60" dirty="0">
                <a:solidFill>
                  <a:srgbClr val="404040"/>
                </a:solidFill>
                <a:latin typeface="Tahoma"/>
                <a:cs typeface="Tahoma"/>
              </a:rPr>
              <a:t>d</a:t>
            </a:r>
            <a:r>
              <a:rPr sz="1400" b="1" spc="55" dirty="0">
                <a:solidFill>
                  <a:srgbClr val="404040"/>
                </a:solidFill>
                <a:latin typeface="Tahoma"/>
                <a:cs typeface="Tahoma"/>
              </a:rPr>
              <a:t>a</a:t>
            </a:r>
            <a:r>
              <a:rPr sz="1400" b="1" spc="-105" dirty="0">
                <a:solidFill>
                  <a:srgbClr val="404040"/>
                </a:solidFill>
                <a:latin typeface="Tahoma"/>
                <a:cs typeface="Tahoma"/>
              </a:rPr>
              <a:t>y";</a:t>
            </a:r>
            <a:endParaRPr sz="1400" dirty="0">
              <a:latin typeface="Tahoma"/>
              <a:cs typeface="Tahoma"/>
            </a:endParaRPr>
          </a:p>
          <a:p>
            <a:pPr marL="12700">
              <a:lnSpc>
                <a:spcPct val="100000"/>
              </a:lnSpc>
            </a:pPr>
            <a:r>
              <a:rPr sz="1400" b="1" spc="-400" dirty="0">
                <a:solidFill>
                  <a:srgbClr val="404040"/>
                </a:solidFill>
                <a:latin typeface="Tahoma"/>
                <a:cs typeface="Tahoma"/>
              </a:rPr>
              <a:t>}</a:t>
            </a:r>
            <a:r>
              <a:rPr sz="1400" b="1" spc="-25" dirty="0">
                <a:solidFill>
                  <a:srgbClr val="404040"/>
                </a:solidFill>
                <a:latin typeface="Tahoma"/>
                <a:cs typeface="Tahoma"/>
              </a:rPr>
              <a:t> </a:t>
            </a:r>
            <a:r>
              <a:rPr sz="1400" b="1" spc="-45" dirty="0">
                <a:solidFill>
                  <a:srgbClr val="404040"/>
                </a:solidFill>
                <a:latin typeface="Tahoma"/>
                <a:cs typeface="Tahoma"/>
              </a:rPr>
              <a:t>el</a:t>
            </a:r>
            <a:r>
              <a:rPr sz="1400" b="1" spc="-55" dirty="0">
                <a:solidFill>
                  <a:srgbClr val="404040"/>
                </a:solidFill>
                <a:latin typeface="Tahoma"/>
                <a:cs typeface="Tahoma"/>
              </a:rPr>
              <a:t>s</a:t>
            </a:r>
            <a:r>
              <a:rPr sz="1400" b="1" spc="65" dirty="0">
                <a:solidFill>
                  <a:srgbClr val="404040"/>
                </a:solidFill>
                <a:latin typeface="Tahoma"/>
                <a:cs typeface="Tahoma"/>
              </a:rPr>
              <a:t>e</a:t>
            </a:r>
            <a:r>
              <a:rPr sz="1400" b="1" spc="-25" dirty="0">
                <a:solidFill>
                  <a:srgbClr val="404040"/>
                </a:solidFill>
                <a:latin typeface="Tahoma"/>
                <a:cs typeface="Tahoma"/>
              </a:rPr>
              <a:t> </a:t>
            </a:r>
            <a:r>
              <a:rPr sz="1400" b="1" spc="-400" dirty="0">
                <a:solidFill>
                  <a:srgbClr val="404040"/>
                </a:solidFill>
                <a:latin typeface="Tahoma"/>
                <a:cs typeface="Tahoma"/>
              </a:rPr>
              <a:t>{</a:t>
            </a:r>
            <a:endParaRPr sz="1400" dirty="0">
              <a:latin typeface="Tahoma"/>
              <a:cs typeface="Tahoma"/>
            </a:endParaRPr>
          </a:p>
          <a:p>
            <a:pPr marL="111760">
              <a:lnSpc>
                <a:spcPct val="100000"/>
              </a:lnSpc>
            </a:pPr>
            <a:r>
              <a:rPr sz="1400" b="1" spc="-75" dirty="0">
                <a:solidFill>
                  <a:srgbClr val="404040"/>
                </a:solidFill>
                <a:latin typeface="Tahoma"/>
                <a:cs typeface="Tahoma"/>
              </a:rPr>
              <a:t>g</a:t>
            </a:r>
            <a:r>
              <a:rPr sz="1400" b="1" spc="-60" dirty="0">
                <a:solidFill>
                  <a:srgbClr val="404040"/>
                </a:solidFill>
                <a:latin typeface="Tahoma"/>
                <a:cs typeface="Tahoma"/>
              </a:rPr>
              <a:t>r</a:t>
            </a:r>
            <a:r>
              <a:rPr sz="1400" b="1" spc="-25" dirty="0">
                <a:solidFill>
                  <a:srgbClr val="404040"/>
                </a:solidFill>
                <a:latin typeface="Tahoma"/>
                <a:cs typeface="Tahoma"/>
              </a:rPr>
              <a:t>eeting </a:t>
            </a:r>
            <a:r>
              <a:rPr sz="1400" b="1" spc="-305" dirty="0">
                <a:solidFill>
                  <a:srgbClr val="404040"/>
                </a:solidFill>
                <a:latin typeface="Tahoma"/>
                <a:cs typeface="Tahoma"/>
              </a:rPr>
              <a:t>=</a:t>
            </a:r>
            <a:r>
              <a:rPr sz="1400" b="1" spc="-30" dirty="0">
                <a:solidFill>
                  <a:srgbClr val="404040"/>
                </a:solidFill>
                <a:latin typeface="Tahoma"/>
                <a:cs typeface="Tahoma"/>
              </a:rPr>
              <a:t> </a:t>
            </a:r>
            <a:r>
              <a:rPr sz="1400" b="1" spc="-20" dirty="0">
                <a:solidFill>
                  <a:srgbClr val="404040"/>
                </a:solidFill>
                <a:latin typeface="Tahoma"/>
                <a:cs typeface="Tahoma"/>
              </a:rPr>
              <a:t>"</a:t>
            </a:r>
            <a:r>
              <a:rPr sz="1400" b="1" spc="-35" dirty="0">
                <a:solidFill>
                  <a:srgbClr val="404040"/>
                </a:solidFill>
                <a:latin typeface="Tahoma"/>
                <a:cs typeface="Tahoma"/>
              </a:rPr>
              <a:t>G</a:t>
            </a:r>
            <a:r>
              <a:rPr sz="1400" b="1" spc="30" dirty="0">
                <a:solidFill>
                  <a:srgbClr val="404040"/>
                </a:solidFill>
                <a:latin typeface="Tahoma"/>
                <a:cs typeface="Tahoma"/>
              </a:rPr>
              <a:t>oo</a:t>
            </a:r>
            <a:r>
              <a:rPr sz="1400" b="1" spc="35" dirty="0">
                <a:solidFill>
                  <a:srgbClr val="404040"/>
                </a:solidFill>
                <a:latin typeface="Tahoma"/>
                <a:cs typeface="Tahoma"/>
              </a:rPr>
              <a:t>d</a:t>
            </a:r>
            <a:r>
              <a:rPr sz="1400" b="1" spc="-30" dirty="0">
                <a:solidFill>
                  <a:srgbClr val="404040"/>
                </a:solidFill>
                <a:latin typeface="Tahoma"/>
                <a:cs typeface="Tahoma"/>
              </a:rPr>
              <a:t> </a:t>
            </a:r>
            <a:r>
              <a:rPr sz="1400" b="1" spc="15" dirty="0">
                <a:solidFill>
                  <a:srgbClr val="404040"/>
                </a:solidFill>
                <a:latin typeface="Tahoma"/>
                <a:cs typeface="Tahoma"/>
              </a:rPr>
              <a:t>e</a:t>
            </a:r>
            <a:r>
              <a:rPr sz="1400" b="1" spc="25" dirty="0">
                <a:solidFill>
                  <a:srgbClr val="404040"/>
                </a:solidFill>
                <a:latin typeface="Tahoma"/>
                <a:cs typeface="Tahoma"/>
              </a:rPr>
              <a:t>v</a:t>
            </a:r>
            <a:r>
              <a:rPr sz="1400" b="1" spc="-40" dirty="0">
                <a:solidFill>
                  <a:srgbClr val="404040"/>
                </a:solidFill>
                <a:latin typeface="Tahoma"/>
                <a:cs typeface="Tahoma"/>
              </a:rPr>
              <a:t>enin</a:t>
            </a:r>
            <a:r>
              <a:rPr sz="1400" b="1" spc="-90" dirty="0">
                <a:solidFill>
                  <a:srgbClr val="404040"/>
                </a:solidFill>
                <a:latin typeface="Tahoma"/>
                <a:cs typeface="Tahoma"/>
              </a:rPr>
              <a:t>g";</a:t>
            </a:r>
            <a:endParaRPr sz="1400" dirty="0">
              <a:latin typeface="Tahoma"/>
              <a:cs typeface="Tahoma"/>
            </a:endParaRPr>
          </a:p>
          <a:p>
            <a:pPr marL="12700">
              <a:lnSpc>
                <a:spcPct val="100000"/>
              </a:lnSpc>
            </a:pPr>
            <a:r>
              <a:rPr sz="1400" b="1" spc="-400" dirty="0">
                <a:solidFill>
                  <a:srgbClr val="404040"/>
                </a:solidFill>
                <a:latin typeface="Tahoma"/>
                <a:cs typeface="Tahoma"/>
              </a:rPr>
              <a:t>}</a:t>
            </a:r>
            <a:endParaRPr sz="1400" dirty="0">
              <a:latin typeface="Tahoma"/>
              <a:cs typeface="Tahoma"/>
            </a:endParaRPr>
          </a:p>
          <a:p>
            <a:pPr marL="12700">
              <a:lnSpc>
                <a:spcPct val="100000"/>
              </a:lnSpc>
            </a:pPr>
            <a:r>
              <a:rPr sz="1400" b="1" spc="-90" dirty="0">
                <a:solidFill>
                  <a:srgbClr val="404040"/>
                </a:solidFill>
                <a:latin typeface="Tahoma"/>
                <a:cs typeface="Tahoma"/>
              </a:rPr>
              <a:t>document.write("&lt;h1&gt;"</a:t>
            </a:r>
            <a:r>
              <a:rPr sz="1400" b="1" spc="-45" dirty="0">
                <a:solidFill>
                  <a:srgbClr val="404040"/>
                </a:solidFill>
                <a:latin typeface="Tahoma"/>
                <a:cs typeface="Tahoma"/>
              </a:rPr>
              <a:t> </a:t>
            </a:r>
            <a:r>
              <a:rPr sz="1400" b="1" spc="-305" dirty="0">
                <a:solidFill>
                  <a:srgbClr val="404040"/>
                </a:solidFill>
                <a:latin typeface="Tahoma"/>
                <a:cs typeface="Tahoma"/>
              </a:rPr>
              <a:t>+</a:t>
            </a:r>
            <a:r>
              <a:rPr sz="1400" b="1" spc="-125" dirty="0">
                <a:solidFill>
                  <a:srgbClr val="404040"/>
                </a:solidFill>
                <a:latin typeface="Tahoma"/>
                <a:cs typeface="Tahoma"/>
              </a:rPr>
              <a:t> </a:t>
            </a:r>
            <a:r>
              <a:rPr sz="1400" b="1" spc="-35" dirty="0">
                <a:solidFill>
                  <a:srgbClr val="404040"/>
                </a:solidFill>
                <a:latin typeface="Tahoma"/>
                <a:cs typeface="Tahoma"/>
              </a:rPr>
              <a:t>greeting</a:t>
            </a:r>
            <a:r>
              <a:rPr sz="1400" b="1" spc="-20" dirty="0">
                <a:solidFill>
                  <a:srgbClr val="404040"/>
                </a:solidFill>
                <a:latin typeface="Tahoma"/>
                <a:cs typeface="Tahoma"/>
              </a:rPr>
              <a:t> </a:t>
            </a:r>
            <a:r>
              <a:rPr sz="1400" b="1" spc="-305" dirty="0">
                <a:solidFill>
                  <a:srgbClr val="404040"/>
                </a:solidFill>
                <a:latin typeface="Tahoma"/>
                <a:cs typeface="Tahoma"/>
              </a:rPr>
              <a:t>+</a:t>
            </a:r>
            <a:r>
              <a:rPr sz="1400" b="1" spc="-25" dirty="0">
                <a:solidFill>
                  <a:srgbClr val="404040"/>
                </a:solidFill>
                <a:latin typeface="Tahoma"/>
                <a:cs typeface="Tahoma"/>
              </a:rPr>
              <a:t> </a:t>
            </a:r>
            <a:r>
              <a:rPr sz="1400" b="1" spc="-170" dirty="0">
                <a:solidFill>
                  <a:srgbClr val="404040"/>
                </a:solidFill>
                <a:latin typeface="Tahoma"/>
                <a:cs typeface="Tahoma"/>
              </a:rPr>
              <a:t>"&lt;/h1&gt;");</a:t>
            </a:r>
            <a:endParaRPr sz="1400" dirty="0">
              <a:latin typeface="Tahoma"/>
              <a:cs typeface="Tahoma"/>
            </a:endParaRPr>
          </a:p>
          <a:p>
            <a:pPr marL="12700">
              <a:lnSpc>
                <a:spcPct val="100000"/>
              </a:lnSpc>
            </a:pPr>
            <a:r>
              <a:rPr sz="1400" b="1" spc="-125" dirty="0">
                <a:solidFill>
                  <a:srgbClr val="404040"/>
                </a:solidFill>
                <a:latin typeface="Tahoma"/>
                <a:cs typeface="Tahoma"/>
              </a:rPr>
              <a:t>&lt;/script&gt;</a:t>
            </a:r>
            <a:endParaRPr sz="1400" dirty="0">
              <a:latin typeface="Tahoma"/>
              <a:cs typeface="Tahoma"/>
            </a:endParaRPr>
          </a:p>
          <a:p>
            <a:pPr marL="12700">
              <a:lnSpc>
                <a:spcPct val="100000"/>
              </a:lnSpc>
              <a:spcBef>
                <a:spcPts val="5"/>
              </a:spcBef>
            </a:pPr>
            <a:r>
              <a:rPr sz="1400" b="1" spc="-100" dirty="0">
                <a:solidFill>
                  <a:srgbClr val="404040"/>
                </a:solidFill>
                <a:latin typeface="Tahoma"/>
                <a:cs typeface="Tahoma"/>
              </a:rPr>
              <a:t>&lt;/body&gt;</a:t>
            </a:r>
            <a:endParaRPr sz="1400" dirty="0">
              <a:latin typeface="Tahoma"/>
              <a:cs typeface="Tahoma"/>
            </a:endParaRPr>
          </a:p>
          <a:p>
            <a:pPr marL="12700">
              <a:lnSpc>
                <a:spcPct val="100000"/>
              </a:lnSpc>
            </a:pPr>
            <a:r>
              <a:rPr sz="1400" b="1" spc="-160" dirty="0">
                <a:solidFill>
                  <a:srgbClr val="404040"/>
                </a:solidFill>
                <a:latin typeface="Tahoma"/>
                <a:cs typeface="Tahoma"/>
              </a:rPr>
              <a:t>&lt;/html&gt;</a:t>
            </a:r>
            <a:endParaRPr sz="1400" dirty="0">
              <a:latin typeface="Tahoma"/>
              <a:cs typeface="Tahoma"/>
            </a:endParaRPr>
          </a:p>
        </p:txBody>
      </p:sp>
      <p:pic>
        <p:nvPicPr>
          <p:cNvPr id="7" name="object 5"/>
          <p:cNvPicPr/>
          <p:nvPr/>
        </p:nvPicPr>
        <p:blipFill>
          <a:blip r:embed="rId2" cstate="print"/>
          <a:stretch>
            <a:fillRect/>
          </a:stretch>
        </p:blipFill>
        <p:spPr>
          <a:xfrm>
            <a:off x="6252882" y="2672863"/>
            <a:ext cx="3283479" cy="2040816"/>
          </a:xfrm>
          <a:prstGeom prst="rect">
            <a:avLst/>
          </a:prstGeom>
        </p:spPr>
      </p:pic>
    </p:spTree>
    <p:extLst>
      <p:ext uri="{BB962C8B-B14F-4D97-AF65-F5344CB8AC3E}">
        <p14:creationId xmlns:p14="http://schemas.microsoft.com/office/powerpoint/2010/main" val="9117213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Switch …. Case Statement</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1266093" y="879231"/>
            <a:ext cx="5778651" cy="4678204"/>
          </a:xfrm>
          <a:prstGeom prst="rect">
            <a:avLst/>
          </a:prstGeom>
          <a:noFill/>
        </p:spPr>
        <p:txBody>
          <a:bodyPr wrap="square" rtlCol="0">
            <a:spAutoFit/>
          </a:bodyPr>
          <a:lstStyle/>
          <a:p>
            <a:pPr algn="just">
              <a:spcAft>
                <a:spcPts val="600"/>
              </a:spcAft>
            </a:pPr>
            <a:r>
              <a:rPr lang="en-IN" sz="2400" dirty="0"/>
              <a:t>The objective of a </a:t>
            </a:r>
            <a:r>
              <a:rPr lang="en-IN" sz="2400" b="1" dirty="0"/>
              <a:t>switch</a:t>
            </a:r>
            <a:r>
              <a:rPr lang="en-IN" sz="2400" dirty="0"/>
              <a:t> statement is to give an expression to evaluate and several different statements to execute based on the value of the expression. </a:t>
            </a:r>
            <a:endParaRPr lang="en-IN" sz="2400" dirty="0" smtClean="0"/>
          </a:p>
          <a:p>
            <a:pPr algn="just">
              <a:spcAft>
                <a:spcPts val="600"/>
              </a:spcAft>
            </a:pPr>
            <a:r>
              <a:rPr lang="en-IN" sz="2400" dirty="0" smtClean="0"/>
              <a:t>The </a:t>
            </a:r>
            <a:r>
              <a:rPr lang="en-IN" sz="2400" dirty="0"/>
              <a:t>interpreter checks each </a:t>
            </a:r>
            <a:r>
              <a:rPr lang="en-IN" sz="2400" b="1" dirty="0"/>
              <a:t>case</a:t>
            </a:r>
            <a:r>
              <a:rPr lang="en-IN" sz="2400" dirty="0"/>
              <a:t> against the value of the expression until a match is found. If nothing matches, a </a:t>
            </a:r>
            <a:r>
              <a:rPr lang="en-IN" sz="2400" b="1" dirty="0"/>
              <a:t>default</a:t>
            </a:r>
            <a:r>
              <a:rPr lang="en-IN" sz="2400" dirty="0"/>
              <a:t> condition will be used</a:t>
            </a:r>
            <a:r>
              <a:rPr lang="en-IN" sz="2400" dirty="0" smtClean="0"/>
              <a:t>.</a:t>
            </a:r>
          </a:p>
          <a:p>
            <a:pPr algn="just">
              <a:spcAft>
                <a:spcPts val="600"/>
              </a:spcAft>
            </a:pPr>
            <a:r>
              <a:rPr lang="en-IN" sz="2400" dirty="0" smtClean="0"/>
              <a:t>The</a:t>
            </a:r>
            <a:r>
              <a:rPr lang="en-IN" sz="2400" dirty="0"/>
              <a:t> </a:t>
            </a:r>
            <a:r>
              <a:rPr lang="en-IN" sz="2400" b="1" dirty="0"/>
              <a:t>break</a:t>
            </a:r>
            <a:r>
              <a:rPr lang="en-IN" sz="2400" dirty="0"/>
              <a:t> statements indicate the end of a particular case. If they were omitted, the interpreter would continue executing each statement in each of the following cases.</a:t>
            </a:r>
            <a:endParaRPr lang="en-IN" sz="2200" dirty="0"/>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33</a:t>
            </a:fld>
            <a:endParaRPr lang="en-US" sz="1400" b="1" dirty="0">
              <a:solidFill>
                <a:schemeClr val="accent5">
                  <a:lumMod val="7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6661" y="1482975"/>
            <a:ext cx="3665381" cy="41064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17213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Switch … Case Statement </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34</a:t>
            </a:fld>
            <a:endParaRPr lang="en-US" sz="1400" b="1" dirty="0">
              <a:solidFill>
                <a:schemeClr val="accent5">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3933" y="941298"/>
            <a:ext cx="3629171" cy="50602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4"/>
          <p:cNvSpPr>
            <a:spLocks noChangeArrowheads="1"/>
          </p:cNvSpPr>
          <p:nvPr/>
        </p:nvSpPr>
        <p:spPr bwMode="auto">
          <a:xfrm>
            <a:off x="476518" y="1014278"/>
            <a:ext cx="6812924" cy="4987277"/>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defTabSz="914400" fontAlgn="base">
              <a:spcBef>
                <a:spcPct val="0"/>
              </a:spcBef>
              <a:spcAft>
                <a:spcPct val="0"/>
              </a:spcAft>
            </a:pPr>
            <a:r>
              <a:rPr lang="en-US" b="1" u="sng" dirty="0">
                <a:solidFill>
                  <a:srgbClr val="0000CD"/>
                </a:solidFill>
                <a:latin typeface="Consolas" panose="020B0609020204030204" pitchFamily="49" charset="0"/>
              </a:rPr>
              <a:t>Example: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err="1" smtClean="0">
                <a:ln>
                  <a:noFill/>
                </a:ln>
                <a:solidFill>
                  <a:srgbClr val="000088"/>
                </a:solidFill>
                <a:effectLst/>
                <a:latin typeface="Courier New" pitchFamily="49" charset="0"/>
                <a:cs typeface="Courier New" pitchFamily="49" charset="0"/>
              </a:rPr>
              <a:t>var</a:t>
            </a:r>
            <a:r>
              <a:rPr kumimoji="0" lang="en-IN" b="0" i="0" u="none" strike="noStrike" cap="none" normalizeH="0" baseline="0" dirty="0" smtClean="0">
                <a:ln>
                  <a:noFill/>
                </a:ln>
                <a:solidFill>
                  <a:srgbClr val="000088"/>
                </a:solidFill>
                <a:effectLst/>
                <a:latin typeface="Courier New" pitchFamily="49" charset="0"/>
                <a:cs typeface="Courier New" pitchFamily="49" charset="0"/>
              </a:rPr>
              <a:t> day="wed"; </a:t>
            </a:r>
            <a:endParaRPr kumimoji="0" lang="en-US" b="0" i="0" u="none" strike="noStrike" cap="none" normalizeH="0" baseline="0" dirty="0" smtClean="0">
              <a:ln>
                <a:noFill/>
              </a:ln>
              <a:solidFill>
                <a:srgbClr val="000088"/>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88"/>
                </a:solidFill>
                <a:effectLst/>
                <a:latin typeface="Courier New" pitchFamily="49" charset="0"/>
                <a:cs typeface="Courier New" pitchFamily="49" charset="0"/>
              </a:rPr>
              <a:t>switch</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day</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p>
          <a:p>
            <a:pPr lvl="0" defTabSz="914400" fontAlgn="base">
              <a:spcBef>
                <a:spcPct val="0"/>
              </a:spcBef>
              <a:spcAft>
                <a:spcPct val="0"/>
              </a:spcAft>
            </a:pPr>
            <a:r>
              <a:rPr lang="en-US" dirty="0">
                <a:solidFill>
                  <a:srgbClr val="000088"/>
                </a:solidFill>
                <a:latin typeface="Courier New" pitchFamily="49" charset="0"/>
                <a:cs typeface="Courier New" pitchFamily="49" charset="0"/>
              </a:rPr>
              <a:t>case</a:t>
            </a:r>
            <a:r>
              <a:rPr lang="en-US" dirty="0">
                <a:solidFill>
                  <a:srgbClr val="000000"/>
                </a:solidFill>
                <a:latin typeface="Courier New" pitchFamily="49" charset="0"/>
                <a:cs typeface="Courier New" pitchFamily="49" charset="0"/>
              </a:rPr>
              <a:t> </a:t>
            </a:r>
            <a:r>
              <a:rPr lang="en-US" dirty="0" smtClean="0">
                <a:solidFill>
                  <a:srgbClr val="008800"/>
                </a:solidFill>
                <a:latin typeface="Courier New" pitchFamily="49" charset="0"/>
                <a:cs typeface="Courier New" pitchFamily="49" charset="0"/>
              </a:rPr>
              <a:t>"</a:t>
            </a:r>
            <a:r>
              <a:rPr lang="en-US" dirty="0" err="1" smtClean="0">
                <a:solidFill>
                  <a:srgbClr val="008800"/>
                </a:solidFill>
                <a:latin typeface="Courier New" pitchFamily="49" charset="0"/>
                <a:cs typeface="Courier New" pitchFamily="49" charset="0"/>
              </a:rPr>
              <a:t>mon</a:t>
            </a:r>
            <a:r>
              <a:rPr lang="en-US" dirty="0" smtClean="0">
                <a:solidFill>
                  <a:srgbClr val="008800"/>
                </a:solidFill>
                <a:latin typeface="Courier New" pitchFamily="49" charset="0"/>
                <a:cs typeface="Courier New" pitchFamily="49" charset="0"/>
              </a:rPr>
              <a:t>"</a:t>
            </a:r>
            <a:r>
              <a:rPr lang="en-US" dirty="0" smtClean="0">
                <a:solidFill>
                  <a:srgbClr val="666600"/>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 </a:t>
            </a:r>
            <a:r>
              <a:rPr lang="en-US" dirty="0" err="1">
                <a:solidFill>
                  <a:srgbClr val="000000"/>
                </a:solidFill>
                <a:latin typeface="Courier New" pitchFamily="49" charset="0"/>
                <a:cs typeface="Courier New" pitchFamily="49" charset="0"/>
              </a:rPr>
              <a:t>document</a:t>
            </a:r>
            <a:r>
              <a:rPr lang="en-US" dirty="0" err="1">
                <a:solidFill>
                  <a:srgbClr val="666600"/>
                </a:solidFill>
                <a:latin typeface="Courier New" pitchFamily="49" charset="0"/>
                <a:cs typeface="Courier New" pitchFamily="49" charset="0"/>
              </a:rPr>
              <a:t>.</a:t>
            </a:r>
            <a:r>
              <a:rPr lang="en-US" dirty="0" err="1">
                <a:solidFill>
                  <a:srgbClr val="000000"/>
                </a:solidFill>
                <a:latin typeface="Courier New" pitchFamily="49" charset="0"/>
                <a:cs typeface="Courier New" pitchFamily="49" charset="0"/>
              </a:rPr>
              <a:t>write</a:t>
            </a:r>
            <a:r>
              <a:rPr lang="en-US" dirty="0" smtClean="0">
                <a:solidFill>
                  <a:srgbClr val="666600"/>
                </a:solidFill>
                <a:latin typeface="Courier New" pitchFamily="49" charset="0"/>
                <a:cs typeface="Courier New" pitchFamily="49" charset="0"/>
              </a:rPr>
              <a:t>(</a:t>
            </a:r>
            <a:r>
              <a:rPr lang="en-US" dirty="0" smtClean="0">
                <a:solidFill>
                  <a:srgbClr val="008800"/>
                </a:solidFill>
                <a:latin typeface="Courier New" pitchFamily="49" charset="0"/>
                <a:cs typeface="Courier New" pitchFamily="49" charset="0"/>
              </a:rPr>
              <a:t>"Day </a:t>
            </a:r>
            <a:r>
              <a:rPr lang="en-US" dirty="0">
                <a:solidFill>
                  <a:srgbClr val="008800"/>
                </a:solidFill>
                <a:latin typeface="Courier New" pitchFamily="49" charset="0"/>
                <a:cs typeface="Courier New" pitchFamily="49" charset="0"/>
              </a:rPr>
              <a:t>is </a:t>
            </a:r>
            <a:r>
              <a:rPr lang="en-US" dirty="0" smtClean="0">
                <a:solidFill>
                  <a:srgbClr val="008800"/>
                </a:solidFill>
                <a:latin typeface="Courier New" pitchFamily="49" charset="0"/>
                <a:cs typeface="Courier New" pitchFamily="49" charset="0"/>
              </a:rPr>
              <a:t>Monday");</a:t>
            </a:r>
            <a:r>
              <a:rPr lang="en-US" dirty="0" smtClean="0">
                <a:solidFill>
                  <a:srgbClr val="000000"/>
                </a:solidFill>
                <a:latin typeface="Courier New" pitchFamily="49" charset="0"/>
                <a:cs typeface="Courier New" pitchFamily="49" charset="0"/>
              </a:rPr>
              <a:t> 			</a:t>
            </a:r>
            <a:r>
              <a:rPr lang="en-US" dirty="0" smtClean="0">
                <a:solidFill>
                  <a:srgbClr val="000088"/>
                </a:solidFill>
                <a:latin typeface="Courier New" pitchFamily="49" charset="0"/>
                <a:cs typeface="Courier New" pitchFamily="49" charset="0"/>
              </a:rPr>
              <a:t>break</a:t>
            </a:r>
            <a:r>
              <a:rPr lang="en-US" dirty="0">
                <a:solidFill>
                  <a:srgbClr val="666600"/>
                </a:solidFill>
                <a:latin typeface="Courier New" pitchFamily="49" charset="0"/>
                <a:cs typeface="Courier New" pitchFamily="49" charset="0"/>
              </a:rPr>
              <a:t>;</a:t>
            </a:r>
            <a:r>
              <a:rPr lang="en-US" dirty="0">
                <a:solidFill>
                  <a:srgbClr val="000000"/>
                </a:solidFill>
                <a:latin typeface="Courier New" pitchFamily="49" charset="0"/>
                <a:cs typeface="Courier New" pitchFamily="49" charset="0"/>
              </a:rPr>
              <a:t> </a:t>
            </a:r>
          </a:p>
          <a:p>
            <a:pPr defTabSz="914400" fontAlgn="base">
              <a:spcBef>
                <a:spcPct val="0"/>
              </a:spcBef>
              <a:spcAft>
                <a:spcPct val="0"/>
              </a:spcAft>
            </a:pPr>
            <a:r>
              <a:rPr lang="en-US" dirty="0">
                <a:solidFill>
                  <a:srgbClr val="000088"/>
                </a:solidFill>
                <a:latin typeface="Courier New" pitchFamily="49" charset="0"/>
                <a:cs typeface="Courier New" pitchFamily="49" charset="0"/>
              </a:rPr>
              <a:t>case</a:t>
            </a:r>
            <a:r>
              <a:rPr lang="en-US" dirty="0">
                <a:solidFill>
                  <a:srgbClr val="000000"/>
                </a:solidFill>
                <a:latin typeface="Courier New" pitchFamily="49" charset="0"/>
                <a:cs typeface="Courier New" pitchFamily="49" charset="0"/>
              </a:rPr>
              <a:t> </a:t>
            </a:r>
            <a:r>
              <a:rPr lang="en-US" dirty="0" smtClean="0">
                <a:solidFill>
                  <a:srgbClr val="008800"/>
                </a:solidFill>
                <a:latin typeface="Courier New" pitchFamily="49" charset="0"/>
                <a:cs typeface="Courier New" pitchFamily="49" charset="0"/>
              </a:rPr>
              <a:t>"</a:t>
            </a:r>
            <a:r>
              <a:rPr lang="en-US" dirty="0" err="1" smtClean="0">
                <a:solidFill>
                  <a:srgbClr val="008800"/>
                </a:solidFill>
                <a:latin typeface="Courier New" pitchFamily="49" charset="0"/>
                <a:cs typeface="Courier New" pitchFamily="49" charset="0"/>
              </a:rPr>
              <a:t>tue</a:t>
            </a:r>
            <a:r>
              <a:rPr lang="en-US" dirty="0" smtClean="0">
                <a:solidFill>
                  <a:srgbClr val="008800"/>
                </a:solidFill>
                <a:latin typeface="Courier New" pitchFamily="49" charset="0"/>
                <a:cs typeface="Courier New" pitchFamily="49" charset="0"/>
              </a:rPr>
              <a:t>"</a:t>
            </a:r>
            <a:r>
              <a:rPr lang="en-US" dirty="0" smtClean="0">
                <a:solidFill>
                  <a:srgbClr val="666600"/>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 </a:t>
            </a:r>
            <a:r>
              <a:rPr lang="en-US" dirty="0" err="1">
                <a:solidFill>
                  <a:srgbClr val="000000"/>
                </a:solidFill>
                <a:latin typeface="Courier New" pitchFamily="49" charset="0"/>
                <a:cs typeface="Courier New" pitchFamily="49" charset="0"/>
              </a:rPr>
              <a:t>document</a:t>
            </a:r>
            <a:r>
              <a:rPr lang="en-US" dirty="0" err="1">
                <a:solidFill>
                  <a:srgbClr val="666600"/>
                </a:solidFill>
                <a:latin typeface="Courier New" pitchFamily="49" charset="0"/>
                <a:cs typeface="Courier New" pitchFamily="49" charset="0"/>
              </a:rPr>
              <a:t>.</a:t>
            </a:r>
            <a:r>
              <a:rPr lang="en-US" dirty="0" err="1">
                <a:solidFill>
                  <a:srgbClr val="000000"/>
                </a:solidFill>
                <a:latin typeface="Courier New" pitchFamily="49" charset="0"/>
                <a:cs typeface="Courier New" pitchFamily="49" charset="0"/>
              </a:rPr>
              <a:t>write</a:t>
            </a:r>
            <a:r>
              <a:rPr lang="en-US" dirty="0" smtClean="0">
                <a:solidFill>
                  <a:srgbClr val="666600"/>
                </a:solidFill>
                <a:latin typeface="Courier New" pitchFamily="49" charset="0"/>
                <a:cs typeface="Courier New" pitchFamily="49" charset="0"/>
              </a:rPr>
              <a:t>(</a:t>
            </a:r>
            <a:r>
              <a:rPr lang="en-US" dirty="0" smtClean="0">
                <a:solidFill>
                  <a:srgbClr val="008800"/>
                </a:solidFill>
                <a:latin typeface="Courier New" pitchFamily="49" charset="0"/>
                <a:cs typeface="Courier New" pitchFamily="49" charset="0"/>
              </a:rPr>
              <a:t>"Day </a:t>
            </a:r>
            <a:r>
              <a:rPr lang="en-US" dirty="0">
                <a:solidFill>
                  <a:srgbClr val="008800"/>
                </a:solidFill>
                <a:latin typeface="Courier New" pitchFamily="49" charset="0"/>
                <a:cs typeface="Courier New" pitchFamily="49" charset="0"/>
              </a:rPr>
              <a:t>is </a:t>
            </a:r>
            <a:r>
              <a:rPr lang="en-US" dirty="0" smtClean="0">
                <a:solidFill>
                  <a:srgbClr val="008800"/>
                </a:solidFill>
                <a:latin typeface="Courier New" pitchFamily="49" charset="0"/>
                <a:cs typeface="Courier New" pitchFamily="49" charset="0"/>
              </a:rPr>
              <a:t>Tuesday");</a:t>
            </a:r>
            <a:r>
              <a:rPr lang="en-US" dirty="0" smtClean="0">
                <a:solidFill>
                  <a:srgbClr val="000000"/>
                </a:solidFill>
                <a:latin typeface="Courier New" pitchFamily="49" charset="0"/>
                <a:cs typeface="Courier New" pitchFamily="49" charset="0"/>
              </a:rPr>
              <a:t> 			</a:t>
            </a:r>
            <a:r>
              <a:rPr lang="en-US" dirty="0" smtClean="0">
                <a:solidFill>
                  <a:srgbClr val="000088"/>
                </a:solidFill>
                <a:latin typeface="Courier New" pitchFamily="49" charset="0"/>
                <a:cs typeface="Courier New" pitchFamily="49" charset="0"/>
              </a:rPr>
              <a:t>break</a:t>
            </a:r>
            <a:r>
              <a:rPr lang="en-US" dirty="0">
                <a:solidFill>
                  <a:srgbClr val="666600"/>
                </a:solidFill>
                <a:latin typeface="Courier New" pitchFamily="49" charset="0"/>
                <a:cs typeface="Courier New" pitchFamily="49" charset="0"/>
              </a:rPr>
              <a:t>;</a:t>
            </a:r>
            <a:r>
              <a:rPr lang="en-US" dirty="0">
                <a:solidFill>
                  <a:srgbClr val="000000"/>
                </a:solidFill>
                <a:latin typeface="Courier New" pitchFamily="49" charset="0"/>
                <a:cs typeface="Courier New" pitchFamily="49" charset="0"/>
              </a:rPr>
              <a:t> </a:t>
            </a:r>
          </a:p>
          <a:p>
            <a:pPr defTabSz="914400" fontAlgn="base">
              <a:spcBef>
                <a:spcPct val="0"/>
              </a:spcBef>
              <a:spcAft>
                <a:spcPct val="0"/>
              </a:spcAft>
            </a:pPr>
            <a:r>
              <a:rPr lang="en-US" dirty="0">
                <a:solidFill>
                  <a:srgbClr val="000088"/>
                </a:solidFill>
                <a:latin typeface="Courier New" pitchFamily="49" charset="0"/>
                <a:cs typeface="Courier New" pitchFamily="49" charset="0"/>
              </a:rPr>
              <a:t>case</a:t>
            </a:r>
            <a:r>
              <a:rPr lang="en-US" dirty="0">
                <a:solidFill>
                  <a:srgbClr val="000000"/>
                </a:solidFill>
                <a:latin typeface="Courier New" pitchFamily="49" charset="0"/>
                <a:cs typeface="Courier New" pitchFamily="49" charset="0"/>
              </a:rPr>
              <a:t> </a:t>
            </a:r>
            <a:r>
              <a:rPr lang="en-US" dirty="0" smtClean="0">
                <a:solidFill>
                  <a:srgbClr val="008800"/>
                </a:solidFill>
                <a:latin typeface="Courier New" pitchFamily="49" charset="0"/>
                <a:cs typeface="Courier New" pitchFamily="49" charset="0"/>
              </a:rPr>
              <a:t>“wed"</a:t>
            </a:r>
            <a:r>
              <a:rPr lang="en-US" dirty="0" smtClean="0">
                <a:solidFill>
                  <a:srgbClr val="666600"/>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 </a:t>
            </a:r>
            <a:r>
              <a:rPr lang="en-US" dirty="0" err="1">
                <a:solidFill>
                  <a:srgbClr val="000000"/>
                </a:solidFill>
                <a:latin typeface="Courier New" pitchFamily="49" charset="0"/>
                <a:cs typeface="Courier New" pitchFamily="49" charset="0"/>
              </a:rPr>
              <a:t>document</a:t>
            </a:r>
            <a:r>
              <a:rPr lang="en-US" dirty="0" err="1">
                <a:solidFill>
                  <a:srgbClr val="666600"/>
                </a:solidFill>
                <a:latin typeface="Courier New" pitchFamily="49" charset="0"/>
                <a:cs typeface="Courier New" pitchFamily="49" charset="0"/>
              </a:rPr>
              <a:t>.</a:t>
            </a:r>
            <a:r>
              <a:rPr lang="en-US" dirty="0" err="1">
                <a:solidFill>
                  <a:srgbClr val="000000"/>
                </a:solidFill>
                <a:latin typeface="Courier New" pitchFamily="49" charset="0"/>
                <a:cs typeface="Courier New" pitchFamily="49" charset="0"/>
              </a:rPr>
              <a:t>write</a:t>
            </a:r>
            <a:r>
              <a:rPr lang="en-US" dirty="0" smtClean="0">
                <a:solidFill>
                  <a:srgbClr val="666600"/>
                </a:solidFill>
                <a:latin typeface="Courier New" pitchFamily="49" charset="0"/>
                <a:cs typeface="Courier New" pitchFamily="49" charset="0"/>
              </a:rPr>
              <a:t>(</a:t>
            </a:r>
            <a:r>
              <a:rPr lang="en-US" dirty="0" smtClean="0">
                <a:solidFill>
                  <a:srgbClr val="008800"/>
                </a:solidFill>
                <a:latin typeface="Courier New" pitchFamily="49" charset="0"/>
                <a:cs typeface="Courier New" pitchFamily="49" charset="0"/>
              </a:rPr>
              <a:t>"Day </a:t>
            </a:r>
            <a:r>
              <a:rPr lang="en-US" dirty="0">
                <a:solidFill>
                  <a:srgbClr val="008800"/>
                </a:solidFill>
                <a:latin typeface="Courier New" pitchFamily="49" charset="0"/>
                <a:cs typeface="Courier New" pitchFamily="49" charset="0"/>
              </a:rPr>
              <a:t>is </a:t>
            </a:r>
            <a:r>
              <a:rPr lang="en-US" dirty="0" smtClean="0">
                <a:solidFill>
                  <a:srgbClr val="008800"/>
                </a:solidFill>
                <a:latin typeface="Courier New" pitchFamily="49" charset="0"/>
                <a:cs typeface="Courier New" pitchFamily="49" charset="0"/>
              </a:rPr>
              <a:t>Wednesday");</a:t>
            </a:r>
            <a:r>
              <a:rPr lang="en-US" dirty="0" smtClean="0">
                <a:solidFill>
                  <a:srgbClr val="000000"/>
                </a:solidFill>
                <a:latin typeface="Courier New" pitchFamily="49" charset="0"/>
                <a:cs typeface="Courier New" pitchFamily="49" charset="0"/>
              </a:rPr>
              <a:t> </a:t>
            </a:r>
          </a:p>
          <a:p>
            <a:pPr defTabSz="914400" fontAlgn="base">
              <a:spcBef>
                <a:spcPct val="0"/>
              </a:spcBef>
              <a:spcAft>
                <a:spcPct val="0"/>
              </a:spcAft>
            </a:pPr>
            <a:r>
              <a:rPr lang="en-US" dirty="0">
                <a:solidFill>
                  <a:srgbClr val="000000"/>
                </a:solidFill>
                <a:latin typeface="Courier New" pitchFamily="49" charset="0"/>
                <a:cs typeface="Courier New" pitchFamily="49" charset="0"/>
              </a:rPr>
              <a:t>	</a:t>
            </a:r>
            <a:r>
              <a:rPr lang="en-US" dirty="0" smtClean="0">
                <a:solidFill>
                  <a:srgbClr val="000000"/>
                </a:solidFill>
                <a:latin typeface="Courier New" pitchFamily="49" charset="0"/>
                <a:cs typeface="Courier New" pitchFamily="49" charset="0"/>
              </a:rPr>
              <a:t>	</a:t>
            </a:r>
            <a:r>
              <a:rPr lang="en-US" dirty="0" smtClean="0">
                <a:solidFill>
                  <a:srgbClr val="000088"/>
                </a:solidFill>
                <a:latin typeface="Courier New" pitchFamily="49" charset="0"/>
                <a:cs typeface="Courier New" pitchFamily="49" charset="0"/>
              </a:rPr>
              <a:t>break</a:t>
            </a:r>
            <a:r>
              <a:rPr lang="en-US" dirty="0">
                <a:solidFill>
                  <a:srgbClr val="666600"/>
                </a:solidFill>
                <a:latin typeface="Courier New" pitchFamily="49" charset="0"/>
                <a:cs typeface="Courier New" pitchFamily="49" charset="0"/>
              </a:rPr>
              <a:t>;</a:t>
            </a:r>
            <a:r>
              <a:rPr lang="en-US" dirty="0">
                <a:solidFill>
                  <a:srgbClr val="000000"/>
                </a:solidFill>
                <a:latin typeface="Courier New" pitchFamily="49" charset="0"/>
                <a:cs typeface="Courier New" pitchFamily="49" charset="0"/>
              </a:rPr>
              <a:t> </a:t>
            </a:r>
          </a:p>
          <a:p>
            <a:pPr defTabSz="914400" fontAlgn="base">
              <a:spcBef>
                <a:spcPct val="0"/>
              </a:spcBef>
              <a:spcAft>
                <a:spcPct val="0"/>
              </a:spcAft>
            </a:pPr>
            <a:r>
              <a:rPr lang="en-US" dirty="0">
                <a:solidFill>
                  <a:srgbClr val="000088"/>
                </a:solidFill>
                <a:latin typeface="Courier New" pitchFamily="49" charset="0"/>
                <a:cs typeface="Courier New" pitchFamily="49" charset="0"/>
              </a:rPr>
              <a:t>case</a:t>
            </a:r>
            <a:r>
              <a:rPr lang="en-US" dirty="0">
                <a:solidFill>
                  <a:srgbClr val="000000"/>
                </a:solidFill>
                <a:latin typeface="Courier New" pitchFamily="49" charset="0"/>
                <a:cs typeface="Courier New" pitchFamily="49" charset="0"/>
              </a:rPr>
              <a:t> </a:t>
            </a:r>
            <a:r>
              <a:rPr lang="en-US" dirty="0" smtClean="0">
                <a:solidFill>
                  <a:srgbClr val="008800"/>
                </a:solidFill>
                <a:latin typeface="Courier New" pitchFamily="49" charset="0"/>
                <a:cs typeface="Courier New" pitchFamily="49" charset="0"/>
              </a:rPr>
              <a:t>“</a:t>
            </a:r>
            <a:r>
              <a:rPr lang="en-US" dirty="0" err="1" smtClean="0">
                <a:solidFill>
                  <a:srgbClr val="008800"/>
                </a:solidFill>
                <a:latin typeface="Courier New" pitchFamily="49" charset="0"/>
                <a:cs typeface="Courier New" pitchFamily="49" charset="0"/>
              </a:rPr>
              <a:t>thu</a:t>
            </a:r>
            <a:r>
              <a:rPr lang="en-US" dirty="0" smtClean="0">
                <a:solidFill>
                  <a:srgbClr val="008800"/>
                </a:solidFill>
                <a:latin typeface="Courier New" pitchFamily="49" charset="0"/>
                <a:cs typeface="Courier New" pitchFamily="49" charset="0"/>
              </a:rPr>
              <a:t>"</a:t>
            </a:r>
            <a:r>
              <a:rPr lang="en-US" dirty="0" smtClean="0">
                <a:solidFill>
                  <a:srgbClr val="666600"/>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 </a:t>
            </a:r>
            <a:r>
              <a:rPr lang="en-US" dirty="0" err="1">
                <a:solidFill>
                  <a:srgbClr val="000000"/>
                </a:solidFill>
                <a:latin typeface="Courier New" pitchFamily="49" charset="0"/>
                <a:cs typeface="Courier New" pitchFamily="49" charset="0"/>
              </a:rPr>
              <a:t>document</a:t>
            </a:r>
            <a:r>
              <a:rPr lang="en-US" dirty="0" err="1">
                <a:solidFill>
                  <a:srgbClr val="666600"/>
                </a:solidFill>
                <a:latin typeface="Courier New" pitchFamily="49" charset="0"/>
                <a:cs typeface="Courier New" pitchFamily="49" charset="0"/>
              </a:rPr>
              <a:t>.</a:t>
            </a:r>
            <a:r>
              <a:rPr lang="en-US" dirty="0" err="1">
                <a:solidFill>
                  <a:srgbClr val="000000"/>
                </a:solidFill>
                <a:latin typeface="Courier New" pitchFamily="49" charset="0"/>
                <a:cs typeface="Courier New" pitchFamily="49" charset="0"/>
              </a:rPr>
              <a:t>write</a:t>
            </a:r>
            <a:r>
              <a:rPr lang="en-US" dirty="0" smtClean="0">
                <a:solidFill>
                  <a:srgbClr val="666600"/>
                </a:solidFill>
                <a:latin typeface="Courier New" pitchFamily="49" charset="0"/>
                <a:cs typeface="Courier New" pitchFamily="49" charset="0"/>
              </a:rPr>
              <a:t>(</a:t>
            </a:r>
            <a:r>
              <a:rPr lang="en-US" dirty="0" smtClean="0">
                <a:solidFill>
                  <a:srgbClr val="008800"/>
                </a:solidFill>
                <a:latin typeface="Courier New" pitchFamily="49" charset="0"/>
                <a:cs typeface="Courier New" pitchFamily="49" charset="0"/>
              </a:rPr>
              <a:t>"Day </a:t>
            </a:r>
            <a:r>
              <a:rPr lang="en-US" dirty="0">
                <a:solidFill>
                  <a:srgbClr val="008800"/>
                </a:solidFill>
                <a:latin typeface="Courier New" pitchFamily="49" charset="0"/>
                <a:cs typeface="Courier New" pitchFamily="49" charset="0"/>
              </a:rPr>
              <a:t>is </a:t>
            </a:r>
            <a:r>
              <a:rPr lang="en-US" dirty="0" smtClean="0">
                <a:solidFill>
                  <a:srgbClr val="008800"/>
                </a:solidFill>
                <a:latin typeface="Courier New" pitchFamily="49" charset="0"/>
                <a:cs typeface="Courier New" pitchFamily="49" charset="0"/>
              </a:rPr>
              <a:t>Thursday");</a:t>
            </a:r>
            <a:r>
              <a:rPr lang="en-US" dirty="0" smtClean="0">
                <a:solidFill>
                  <a:srgbClr val="000000"/>
                </a:solidFill>
                <a:latin typeface="Courier New" pitchFamily="49" charset="0"/>
                <a:cs typeface="Courier New" pitchFamily="49" charset="0"/>
              </a:rPr>
              <a:t> 		</a:t>
            </a:r>
            <a:r>
              <a:rPr lang="en-US" dirty="0" smtClean="0">
                <a:solidFill>
                  <a:srgbClr val="000088"/>
                </a:solidFill>
                <a:latin typeface="Courier New" pitchFamily="49" charset="0"/>
                <a:cs typeface="Courier New" pitchFamily="49" charset="0"/>
              </a:rPr>
              <a:t>break</a:t>
            </a:r>
            <a:r>
              <a:rPr lang="en-US" dirty="0">
                <a:solidFill>
                  <a:srgbClr val="666600"/>
                </a:solidFill>
                <a:latin typeface="Courier New" pitchFamily="49" charset="0"/>
                <a:cs typeface="Courier New" pitchFamily="49" charset="0"/>
              </a:rPr>
              <a:t>;</a:t>
            </a:r>
            <a:r>
              <a:rPr lang="en-US" dirty="0">
                <a:solidFill>
                  <a:srgbClr val="000000"/>
                </a:solidFill>
                <a:latin typeface="Courier New" pitchFamily="49" charset="0"/>
                <a:cs typeface="Courier New" pitchFamily="49" charset="0"/>
              </a:rPr>
              <a:t> </a:t>
            </a:r>
          </a:p>
          <a:p>
            <a:pPr defTabSz="914400" fontAlgn="base">
              <a:spcBef>
                <a:spcPct val="0"/>
              </a:spcBef>
              <a:spcAft>
                <a:spcPct val="0"/>
              </a:spcAft>
            </a:pPr>
            <a:r>
              <a:rPr lang="en-US" dirty="0">
                <a:solidFill>
                  <a:srgbClr val="000088"/>
                </a:solidFill>
                <a:latin typeface="Courier New" pitchFamily="49" charset="0"/>
                <a:cs typeface="Courier New" pitchFamily="49" charset="0"/>
              </a:rPr>
              <a:t>case</a:t>
            </a:r>
            <a:r>
              <a:rPr lang="en-US" dirty="0">
                <a:solidFill>
                  <a:srgbClr val="000000"/>
                </a:solidFill>
                <a:latin typeface="Courier New" pitchFamily="49" charset="0"/>
                <a:cs typeface="Courier New" pitchFamily="49" charset="0"/>
              </a:rPr>
              <a:t> </a:t>
            </a:r>
            <a:r>
              <a:rPr lang="en-US" dirty="0" smtClean="0">
                <a:solidFill>
                  <a:srgbClr val="008800"/>
                </a:solidFill>
                <a:latin typeface="Courier New" pitchFamily="49" charset="0"/>
                <a:cs typeface="Courier New" pitchFamily="49" charset="0"/>
              </a:rPr>
              <a:t>“</a:t>
            </a:r>
            <a:r>
              <a:rPr lang="en-US" dirty="0" err="1" smtClean="0">
                <a:solidFill>
                  <a:srgbClr val="008800"/>
                </a:solidFill>
                <a:latin typeface="Courier New" pitchFamily="49" charset="0"/>
                <a:cs typeface="Courier New" pitchFamily="49" charset="0"/>
              </a:rPr>
              <a:t>fri</a:t>
            </a:r>
            <a:r>
              <a:rPr lang="en-US" dirty="0" smtClean="0">
                <a:solidFill>
                  <a:srgbClr val="008800"/>
                </a:solidFill>
                <a:latin typeface="Courier New" pitchFamily="49" charset="0"/>
                <a:cs typeface="Courier New" pitchFamily="49" charset="0"/>
              </a:rPr>
              <a:t>"</a:t>
            </a:r>
            <a:r>
              <a:rPr lang="en-US" dirty="0" smtClean="0">
                <a:solidFill>
                  <a:srgbClr val="666600"/>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 </a:t>
            </a:r>
            <a:r>
              <a:rPr lang="en-US" dirty="0" err="1">
                <a:solidFill>
                  <a:srgbClr val="000000"/>
                </a:solidFill>
                <a:latin typeface="Courier New" pitchFamily="49" charset="0"/>
                <a:cs typeface="Courier New" pitchFamily="49" charset="0"/>
              </a:rPr>
              <a:t>document</a:t>
            </a:r>
            <a:r>
              <a:rPr lang="en-US" dirty="0" err="1">
                <a:solidFill>
                  <a:srgbClr val="666600"/>
                </a:solidFill>
                <a:latin typeface="Courier New" pitchFamily="49" charset="0"/>
                <a:cs typeface="Courier New" pitchFamily="49" charset="0"/>
              </a:rPr>
              <a:t>.</a:t>
            </a:r>
            <a:r>
              <a:rPr lang="en-US" dirty="0" err="1">
                <a:solidFill>
                  <a:srgbClr val="000000"/>
                </a:solidFill>
                <a:latin typeface="Courier New" pitchFamily="49" charset="0"/>
                <a:cs typeface="Courier New" pitchFamily="49" charset="0"/>
              </a:rPr>
              <a:t>write</a:t>
            </a:r>
            <a:r>
              <a:rPr lang="en-US" dirty="0" smtClean="0">
                <a:solidFill>
                  <a:srgbClr val="666600"/>
                </a:solidFill>
                <a:latin typeface="Courier New" pitchFamily="49" charset="0"/>
                <a:cs typeface="Courier New" pitchFamily="49" charset="0"/>
              </a:rPr>
              <a:t>(</a:t>
            </a:r>
            <a:r>
              <a:rPr lang="en-US" dirty="0" smtClean="0">
                <a:solidFill>
                  <a:srgbClr val="008800"/>
                </a:solidFill>
                <a:latin typeface="Courier New" pitchFamily="49" charset="0"/>
                <a:cs typeface="Courier New" pitchFamily="49" charset="0"/>
              </a:rPr>
              <a:t>"Day </a:t>
            </a:r>
            <a:r>
              <a:rPr lang="en-US" dirty="0">
                <a:solidFill>
                  <a:srgbClr val="008800"/>
                </a:solidFill>
                <a:latin typeface="Courier New" pitchFamily="49" charset="0"/>
                <a:cs typeface="Courier New" pitchFamily="49" charset="0"/>
              </a:rPr>
              <a:t>is </a:t>
            </a:r>
            <a:r>
              <a:rPr lang="en-US" dirty="0" smtClean="0">
                <a:solidFill>
                  <a:srgbClr val="008800"/>
                </a:solidFill>
                <a:latin typeface="Courier New" pitchFamily="49" charset="0"/>
                <a:cs typeface="Courier New" pitchFamily="49" charset="0"/>
              </a:rPr>
              <a:t>Friday");</a:t>
            </a:r>
            <a:r>
              <a:rPr lang="en-US" dirty="0" smtClean="0">
                <a:solidFill>
                  <a:srgbClr val="000000"/>
                </a:solidFill>
                <a:latin typeface="Courier New" pitchFamily="49" charset="0"/>
                <a:cs typeface="Courier New" pitchFamily="49" charset="0"/>
              </a:rPr>
              <a:t> 			</a:t>
            </a:r>
            <a:r>
              <a:rPr lang="en-US" dirty="0" smtClean="0">
                <a:solidFill>
                  <a:srgbClr val="000088"/>
                </a:solidFill>
                <a:latin typeface="Courier New" pitchFamily="49" charset="0"/>
                <a:cs typeface="Courier New" pitchFamily="49" charset="0"/>
              </a:rPr>
              <a:t>break</a:t>
            </a:r>
            <a:r>
              <a:rPr lang="en-US" dirty="0">
                <a:solidFill>
                  <a:srgbClr val="666600"/>
                </a:solidFill>
                <a:latin typeface="Courier New" pitchFamily="49" charset="0"/>
                <a:cs typeface="Courier New" pitchFamily="49" charset="0"/>
              </a:rPr>
              <a:t>;</a:t>
            </a:r>
            <a:r>
              <a:rPr lang="en-US" dirty="0">
                <a:solidFill>
                  <a:srgbClr val="000000"/>
                </a:solidFill>
                <a:latin typeface="Courier New" pitchFamily="49" charset="0"/>
                <a:cs typeface="Courier New" pitchFamily="49" charset="0"/>
              </a:rPr>
              <a:t> </a:t>
            </a:r>
          </a:p>
          <a:p>
            <a:pPr defTabSz="914400" fontAlgn="base">
              <a:spcBef>
                <a:spcPct val="0"/>
              </a:spcBef>
              <a:spcAft>
                <a:spcPct val="0"/>
              </a:spcAft>
            </a:pPr>
            <a:r>
              <a:rPr lang="en-US" dirty="0">
                <a:solidFill>
                  <a:srgbClr val="000088"/>
                </a:solidFill>
                <a:latin typeface="Courier New" pitchFamily="49" charset="0"/>
                <a:cs typeface="Courier New" pitchFamily="49" charset="0"/>
              </a:rPr>
              <a:t>case</a:t>
            </a:r>
            <a:r>
              <a:rPr lang="en-US" dirty="0">
                <a:solidFill>
                  <a:srgbClr val="000000"/>
                </a:solidFill>
                <a:latin typeface="Courier New" pitchFamily="49" charset="0"/>
                <a:cs typeface="Courier New" pitchFamily="49" charset="0"/>
              </a:rPr>
              <a:t> </a:t>
            </a:r>
            <a:r>
              <a:rPr lang="en-US" dirty="0" smtClean="0">
                <a:solidFill>
                  <a:srgbClr val="008800"/>
                </a:solidFill>
                <a:latin typeface="Courier New" pitchFamily="49" charset="0"/>
                <a:cs typeface="Courier New" pitchFamily="49" charset="0"/>
              </a:rPr>
              <a:t>“sat"</a:t>
            </a:r>
            <a:r>
              <a:rPr lang="en-US" dirty="0" smtClean="0">
                <a:solidFill>
                  <a:srgbClr val="666600"/>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 </a:t>
            </a:r>
            <a:r>
              <a:rPr lang="en-US" dirty="0" err="1">
                <a:solidFill>
                  <a:srgbClr val="000000"/>
                </a:solidFill>
                <a:latin typeface="Courier New" pitchFamily="49" charset="0"/>
                <a:cs typeface="Courier New" pitchFamily="49" charset="0"/>
              </a:rPr>
              <a:t>document</a:t>
            </a:r>
            <a:r>
              <a:rPr lang="en-US" dirty="0" err="1">
                <a:solidFill>
                  <a:srgbClr val="666600"/>
                </a:solidFill>
                <a:latin typeface="Courier New" pitchFamily="49" charset="0"/>
                <a:cs typeface="Courier New" pitchFamily="49" charset="0"/>
              </a:rPr>
              <a:t>.</a:t>
            </a:r>
            <a:r>
              <a:rPr lang="en-US" dirty="0" err="1">
                <a:solidFill>
                  <a:srgbClr val="000000"/>
                </a:solidFill>
                <a:latin typeface="Courier New" pitchFamily="49" charset="0"/>
                <a:cs typeface="Courier New" pitchFamily="49" charset="0"/>
              </a:rPr>
              <a:t>write</a:t>
            </a:r>
            <a:r>
              <a:rPr lang="en-US" dirty="0" smtClean="0">
                <a:solidFill>
                  <a:srgbClr val="666600"/>
                </a:solidFill>
                <a:latin typeface="Courier New" pitchFamily="49" charset="0"/>
                <a:cs typeface="Courier New" pitchFamily="49" charset="0"/>
              </a:rPr>
              <a:t>(</a:t>
            </a:r>
            <a:r>
              <a:rPr lang="en-US" dirty="0" smtClean="0">
                <a:solidFill>
                  <a:srgbClr val="008800"/>
                </a:solidFill>
                <a:latin typeface="Courier New" pitchFamily="49" charset="0"/>
                <a:cs typeface="Courier New" pitchFamily="49" charset="0"/>
              </a:rPr>
              <a:t>"Day </a:t>
            </a:r>
            <a:r>
              <a:rPr lang="en-US" dirty="0">
                <a:solidFill>
                  <a:srgbClr val="008800"/>
                </a:solidFill>
                <a:latin typeface="Courier New" pitchFamily="49" charset="0"/>
                <a:cs typeface="Courier New" pitchFamily="49" charset="0"/>
              </a:rPr>
              <a:t>is </a:t>
            </a:r>
            <a:r>
              <a:rPr lang="en-US" dirty="0" smtClean="0">
                <a:solidFill>
                  <a:srgbClr val="008800"/>
                </a:solidFill>
                <a:latin typeface="Courier New" pitchFamily="49" charset="0"/>
                <a:cs typeface="Courier New" pitchFamily="49" charset="0"/>
              </a:rPr>
              <a:t>Saturday");</a:t>
            </a:r>
            <a:r>
              <a:rPr lang="en-US" dirty="0" smtClean="0">
                <a:solidFill>
                  <a:srgbClr val="000000"/>
                </a:solidFill>
                <a:latin typeface="Courier New" pitchFamily="49" charset="0"/>
                <a:cs typeface="Courier New" pitchFamily="49" charset="0"/>
              </a:rPr>
              <a:t> 		</a:t>
            </a:r>
            <a:r>
              <a:rPr lang="en-US" dirty="0" smtClean="0">
                <a:solidFill>
                  <a:srgbClr val="000088"/>
                </a:solidFill>
                <a:latin typeface="Courier New" pitchFamily="49" charset="0"/>
                <a:cs typeface="Courier New" pitchFamily="49" charset="0"/>
              </a:rPr>
              <a:t>break</a:t>
            </a:r>
            <a:r>
              <a:rPr lang="en-US" dirty="0">
                <a:solidFill>
                  <a:srgbClr val="666600"/>
                </a:solidFill>
                <a:latin typeface="Courier New" pitchFamily="49" charset="0"/>
                <a:cs typeface="Courier New" pitchFamily="49" charset="0"/>
              </a:rPr>
              <a:t>;</a:t>
            </a:r>
            <a:r>
              <a:rPr lang="en-US" dirty="0">
                <a:solidFill>
                  <a:srgbClr val="000000"/>
                </a:solidFill>
                <a:latin typeface="Courier New" pitchFamily="49" charset="0"/>
                <a:cs typeface="Courier New" pitchFamily="49" charset="0"/>
              </a:rPr>
              <a:t> </a:t>
            </a:r>
          </a:p>
          <a:p>
            <a:pPr defTabSz="914400" fontAlgn="base">
              <a:spcBef>
                <a:spcPct val="0"/>
              </a:spcBef>
              <a:spcAft>
                <a:spcPct val="0"/>
              </a:spcAft>
            </a:pPr>
            <a:r>
              <a:rPr lang="en-US" dirty="0">
                <a:solidFill>
                  <a:srgbClr val="000088"/>
                </a:solidFill>
                <a:latin typeface="Courier New" pitchFamily="49" charset="0"/>
                <a:cs typeface="Courier New" pitchFamily="49" charset="0"/>
              </a:rPr>
              <a:t>case</a:t>
            </a:r>
            <a:r>
              <a:rPr lang="en-US" dirty="0">
                <a:solidFill>
                  <a:srgbClr val="000000"/>
                </a:solidFill>
                <a:latin typeface="Courier New" pitchFamily="49" charset="0"/>
                <a:cs typeface="Courier New" pitchFamily="49" charset="0"/>
              </a:rPr>
              <a:t> </a:t>
            </a:r>
            <a:r>
              <a:rPr lang="en-US" dirty="0" smtClean="0">
                <a:solidFill>
                  <a:srgbClr val="008800"/>
                </a:solidFill>
                <a:latin typeface="Courier New" pitchFamily="49" charset="0"/>
                <a:cs typeface="Courier New" pitchFamily="49" charset="0"/>
              </a:rPr>
              <a:t>“sun"</a:t>
            </a:r>
            <a:r>
              <a:rPr lang="en-US" dirty="0" smtClean="0">
                <a:solidFill>
                  <a:srgbClr val="666600"/>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 </a:t>
            </a:r>
            <a:r>
              <a:rPr lang="en-US" dirty="0" err="1">
                <a:solidFill>
                  <a:srgbClr val="000000"/>
                </a:solidFill>
                <a:latin typeface="Courier New" pitchFamily="49" charset="0"/>
                <a:cs typeface="Courier New" pitchFamily="49" charset="0"/>
              </a:rPr>
              <a:t>document</a:t>
            </a:r>
            <a:r>
              <a:rPr lang="en-US" dirty="0" err="1">
                <a:solidFill>
                  <a:srgbClr val="666600"/>
                </a:solidFill>
                <a:latin typeface="Courier New" pitchFamily="49" charset="0"/>
                <a:cs typeface="Courier New" pitchFamily="49" charset="0"/>
              </a:rPr>
              <a:t>.</a:t>
            </a:r>
            <a:r>
              <a:rPr lang="en-US" dirty="0" err="1">
                <a:solidFill>
                  <a:srgbClr val="000000"/>
                </a:solidFill>
                <a:latin typeface="Courier New" pitchFamily="49" charset="0"/>
                <a:cs typeface="Courier New" pitchFamily="49" charset="0"/>
              </a:rPr>
              <a:t>write</a:t>
            </a:r>
            <a:r>
              <a:rPr lang="en-US" dirty="0" smtClean="0">
                <a:solidFill>
                  <a:srgbClr val="666600"/>
                </a:solidFill>
                <a:latin typeface="Courier New" pitchFamily="49" charset="0"/>
                <a:cs typeface="Courier New" pitchFamily="49" charset="0"/>
              </a:rPr>
              <a:t>(</a:t>
            </a:r>
            <a:r>
              <a:rPr lang="en-US" dirty="0" smtClean="0">
                <a:solidFill>
                  <a:srgbClr val="008800"/>
                </a:solidFill>
                <a:latin typeface="Courier New" pitchFamily="49" charset="0"/>
                <a:cs typeface="Courier New" pitchFamily="49" charset="0"/>
              </a:rPr>
              <a:t>"Day </a:t>
            </a:r>
            <a:r>
              <a:rPr lang="en-US" dirty="0">
                <a:solidFill>
                  <a:srgbClr val="008800"/>
                </a:solidFill>
                <a:latin typeface="Courier New" pitchFamily="49" charset="0"/>
                <a:cs typeface="Courier New" pitchFamily="49" charset="0"/>
              </a:rPr>
              <a:t>is </a:t>
            </a:r>
            <a:r>
              <a:rPr lang="en-US" dirty="0" smtClean="0">
                <a:solidFill>
                  <a:srgbClr val="008800"/>
                </a:solidFill>
                <a:latin typeface="Courier New" pitchFamily="49" charset="0"/>
                <a:cs typeface="Courier New" pitchFamily="49" charset="0"/>
              </a:rPr>
              <a:t>Sunday");</a:t>
            </a:r>
            <a:r>
              <a:rPr lang="en-US" dirty="0" smtClean="0">
                <a:solidFill>
                  <a:srgbClr val="000000"/>
                </a:solidFill>
                <a:latin typeface="Courier New" pitchFamily="49" charset="0"/>
                <a:cs typeface="Courier New" pitchFamily="49" charset="0"/>
              </a:rPr>
              <a:t> 			</a:t>
            </a:r>
            <a:r>
              <a:rPr lang="en-US" dirty="0" smtClean="0">
                <a:solidFill>
                  <a:srgbClr val="000088"/>
                </a:solidFill>
                <a:latin typeface="Courier New" pitchFamily="49" charset="0"/>
                <a:cs typeface="Courier New" pitchFamily="49" charset="0"/>
              </a:rPr>
              <a:t>break</a:t>
            </a:r>
            <a:r>
              <a:rPr lang="en-US" dirty="0">
                <a:solidFill>
                  <a:srgbClr val="666600"/>
                </a:solidFill>
                <a:latin typeface="Courier New" pitchFamily="49" charset="0"/>
                <a:cs typeface="Courier New" pitchFamily="49" charset="0"/>
              </a:rPr>
              <a:t>;</a:t>
            </a:r>
            <a:r>
              <a:rPr lang="en-US" dirty="0">
                <a:solidFill>
                  <a:srgbClr val="000000"/>
                </a:solidFill>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88"/>
                </a:solidFill>
                <a:effectLst/>
                <a:latin typeface="Courier New" pitchFamily="49" charset="0"/>
                <a:cs typeface="Courier New" pitchFamily="49" charset="0"/>
              </a:rPr>
              <a:t>default</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document</a:t>
            </a:r>
            <a:r>
              <a:rPr kumimoji="0" lang="en-US"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write</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8800"/>
                </a:solidFill>
                <a:effectLst/>
                <a:latin typeface="Courier New" pitchFamily="49" charset="0"/>
                <a:cs typeface="Courier New" pitchFamily="49" charset="0"/>
              </a:rPr>
              <a:t>"Unknown day"</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0526061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94468"/>
          </a:xfrm>
        </p:spPr>
        <p:txBody>
          <a:bodyPr/>
          <a:lstStyle/>
          <a:p>
            <a:r>
              <a:rPr lang="en-IN" spc="-170" dirty="0"/>
              <a:t>Switch</a:t>
            </a:r>
            <a:r>
              <a:rPr lang="en-IN" spc="-65" dirty="0"/>
              <a:t> </a:t>
            </a:r>
            <a:r>
              <a:rPr lang="en-IN" spc="110" dirty="0"/>
              <a:t>case</a:t>
            </a:r>
            <a:r>
              <a:rPr lang="en-IN" spc="-50" dirty="0"/>
              <a:t> </a:t>
            </a:r>
            <a:r>
              <a:rPr lang="en-IN" spc="65" dirty="0"/>
              <a:t>demo</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062" y="1590674"/>
            <a:ext cx="9577753" cy="4610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110017" y="6205814"/>
            <a:ext cx="10435989" cy="369332"/>
          </a:xfrm>
          <a:prstGeom prst="rect">
            <a:avLst/>
          </a:prstGeom>
        </p:spPr>
        <p:txBody>
          <a:bodyPr wrap="square">
            <a:spAutoFit/>
          </a:bodyPr>
          <a:lstStyle/>
          <a:p>
            <a:r>
              <a:rPr lang="en-IN" b="1" dirty="0"/>
              <a:t>new Date() returns the date based on the input parameter and Date() returns todays date on the browser</a:t>
            </a:r>
            <a:r>
              <a:rPr lang="en-IN" dirty="0"/>
              <a:t>.</a:t>
            </a:r>
          </a:p>
        </p:txBody>
      </p:sp>
    </p:spTree>
    <p:extLst>
      <p:ext uri="{BB962C8B-B14F-4D97-AF65-F5344CB8AC3E}">
        <p14:creationId xmlns:p14="http://schemas.microsoft.com/office/powerpoint/2010/main" val="643744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Conditional and Looping Statement</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1266092" y="879231"/>
            <a:ext cx="9693261" cy="1785104"/>
          </a:xfrm>
          <a:prstGeom prst="rect">
            <a:avLst/>
          </a:prstGeom>
          <a:noFill/>
        </p:spPr>
        <p:txBody>
          <a:bodyPr wrap="square" rtlCol="0">
            <a:spAutoFit/>
          </a:bodyPr>
          <a:lstStyle/>
          <a:p>
            <a:pPr algn="just"/>
            <a:r>
              <a:rPr lang="en-IN" sz="2200" dirty="0" smtClean="0"/>
              <a:t>Conditional and looping is similar to branching statement but the difference is the block has repeated till the condition is true. This has classified into three categories:</a:t>
            </a:r>
          </a:p>
          <a:p>
            <a:pPr marL="800100" lvl="1" indent="-342900" algn="just">
              <a:buFont typeface="Wingdings" pitchFamily="2" charset="2"/>
              <a:buChar char="Ø"/>
            </a:pPr>
            <a:r>
              <a:rPr lang="en-IN" sz="2200" dirty="0"/>
              <a:t>w</a:t>
            </a:r>
            <a:r>
              <a:rPr lang="en-IN" sz="2200" dirty="0" smtClean="0"/>
              <a:t>hile loop</a:t>
            </a:r>
          </a:p>
          <a:p>
            <a:pPr marL="800100" lvl="1" indent="-342900" algn="just">
              <a:buFont typeface="Wingdings" pitchFamily="2" charset="2"/>
              <a:buChar char="Ø"/>
            </a:pPr>
            <a:r>
              <a:rPr lang="en-IN" sz="2200" dirty="0" smtClean="0"/>
              <a:t>do…while loop</a:t>
            </a:r>
          </a:p>
          <a:p>
            <a:pPr marL="800100" lvl="1" indent="-342900" algn="just">
              <a:buFont typeface="Wingdings" pitchFamily="2" charset="2"/>
              <a:buChar char="Ø"/>
            </a:pPr>
            <a:r>
              <a:rPr lang="en-IN" sz="2200" dirty="0" smtClean="0"/>
              <a:t>for loop</a:t>
            </a: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36</a:t>
            </a:fld>
            <a:endParaRPr lang="en-US" sz="1400" b="1" dirty="0">
              <a:solidFill>
                <a:schemeClr val="accent5">
                  <a:lumMod val="75000"/>
                </a:schemeClr>
              </a:solidFill>
            </a:endParaRPr>
          </a:p>
        </p:txBody>
      </p:sp>
      <p:sp>
        <p:nvSpPr>
          <p:cNvPr id="6" name="object 3"/>
          <p:cNvSpPr txBox="1"/>
          <p:nvPr/>
        </p:nvSpPr>
        <p:spPr>
          <a:xfrm>
            <a:off x="1546411" y="2885880"/>
            <a:ext cx="9789803" cy="2898870"/>
          </a:xfrm>
          <a:prstGeom prst="rect">
            <a:avLst/>
          </a:prstGeom>
        </p:spPr>
        <p:txBody>
          <a:bodyPr vert="horz" wrap="square" lIns="0" tIns="140335" rIns="0" bIns="0" rtlCol="0">
            <a:spAutoFit/>
          </a:bodyPr>
          <a:lstStyle/>
          <a:p>
            <a:pPr marL="12700">
              <a:lnSpc>
                <a:spcPct val="100000"/>
              </a:lnSpc>
              <a:spcBef>
                <a:spcPts val="1105"/>
              </a:spcBef>
              <a:tabLst>
                <a:tab pos="354965" algn="l"/>
              </a:tabLst>
            </a:pPr>
            <a:r>
              <a:rPr sz="1800" spc="-60" dirty="0">
                <a:solidFill>
                  <a:srgbClr val="A42F0F"/>
                </a:solidFill>
                <a:latin typeface="Microsoft Sans Serif"/>
                <a:cs typeface="Microsoft Sans Serif"/>
              </a:rPr>
              <a:t>🠶	</a:t>
            </a:r>
            <a:r>
              <a:rPr sz="1800" spc="-50" dirty="0">
                <a:solidFill>
                  <a:srgbClr val="404040"/>
                </a:solidFill>
                <a:latin typeface="Tahoma"/>
                <a:cs typeface="Tahoma"/>
              </a:rPr>
              <a:t>Loops</a:t>
            </a:r>
            <a:r>
              <a:rPr sz="1800" spc="-40" dirty="0">
                <a:solidFill>
                  <a:srgbClr val="404040"/>
                </a:solidFill>
                <a:latin typeface="Tahoma"/>
                <a:cs typeface="Tahoma"/>
              </a:rPr>
              <a:t> </a:t>
            </a:r>
            <a:r>
              <a:rPr sz="1800" spc="75" dirty="0">
                <a:solidFill>
                  <a:srgbClr val="404040"/>
                </a:solidFill>
                <a:latin typeface="Tahoma"/>
                <a:cs typeface="Tahoma"/>
              </a:rPr>
              <a:t>can</a:t>
            </a:r>
            <a:r>
              <a:rPr sz="1800" spc="-40" dirty="0">
                <a:solidFill>
                  <a:srgbClr val="404040"/>
                </a:solidFill>
                <a:latin typeface="Tahoma"/>
                <a:cs typeface="Tahoma"/>
              </a:rPr>
              <a:t> </a:t>
            </a:r>
            <a:r>
              <a:rPr sz="1800" spc="5" dirty="0">
                <a:solidFill>
                  <a:srgbClr val="404040"/>
                </a:solidFill>
                <a:latin typeface="Tahoma"/>
                <a:cs typeface="Tahoma"/>
              </a:rPr>
              <a:t>execute</a:t>
            </a:r>
            <a:r>
              <a:rPr sz="1800" spc="-50" dirty="0">
                <a:solidFill>
                  <a:srgbClr val="404040"/>
                </a:solidFill>
                <a:latin typeface="Tahoma"/>
                <a:cs typeface="Tahoma"/>
              </a:rPr>
              <a:t> </a:t>
            </a:r>
            <a:r>
              <a:rPr sz="1800" spc="110" dirty="0">
                <a:solidFill>
                  <a:srgbClr val="404040"/>
                </a:solidFill>
                <a:latin typeface="Tahoma"/>
                <a:cs typeface="Tahoma"/>
              </a:rPr>
              <a:t>a</a:t>
            </a:r>
            <a:r>
              <a:rPr sz="1800" spc="-25" dirty="0">
                <a:solidFill>
                  <a:srgbClr val="404040"/>
                </a:solidFill>
                <a:latin typeface="Tahoma"/>
                <a:cs typeface="Tahoma"/>
              </a:rPr>
              <a:t> </a:t>
            </a:r>
            <a:r>
              <a:rPr sz="1800" spc="20" dirty="0">
                <a:solidFill>
                  <a:srgbClr val="404040"/>
                </a:solidFill>
                <a:latin typeface="Tahoma"/>
                <a:cs typeface="Tahoma"/>
              </a:rPr>
              <a:t>block</a:t>
            </a:r>
            <a:r>
              <a:rPr sz="1800" spc="-25" dirty="0">
                <a:solidFill>
                  <a:srgbClr val="404040"/>
                </a:solidFill>
                <a:latin typeface="Tahoma"/>
                <a:cs typeface="Tahoma"/>
              </a:rPr>
              <a:t> </a:t>
            </a:r>
            <a:r>
              <a:rPr sz="1800" spc="-75" dirty="0">
                <a:solidFill>
                  <a:srgbClr val="404040"/>
                </a:solidFill>
                <a:latin typeface="Tahoma"/>
                <a:cs typeface="Tahoma"/>
              </a:rPr>
              <a:t>of</a:t>
            </a:r>
            <a:r>
              <a:rPr sz="1800" spc="-40" dirty="0">
                <a:solidFill>
                  <a:srgbClr val="404040"/>
                </a:solidFill>
                <a:latin typeface="Tahoma"/>
                <a:cs typeface="Tahoma"/>
              </a:rPr>
              <a:t> </a:t>
            </a:r>
            <a:r>
              <a:rPr sz="1800" spc="90" dirty="0">
                <a:solidFill>
                  <a:srgbClr val="404040"/>
                </a:solidFill>
                <a:latin typeface="Tahoma"/>
                <a:cs typeface="Tahoma"/>
              </a:rPr>
              <a:t>code</a:t>
            </a:r>
            <a:r>
              <a:rPr sz="1800" spc="-25" dirty="0">
                <a:solidFill>
                  <a:srgbClr val="404040"/>
                </a:solidFill>
                <a:latin typeface="Tahoma"/>
                <a:cs typeface="Tahoma"/>
              </a:rPr>
              <a:t> </a:t>
            </a:r>
            <a:r>
              <a:rPr sz="1800" spc="110" dirty="0">
                <a:solidFill>
                  <a:srgbClr val="404040"/>
                </a:solidFill>
                <a:latin typeface="Tahoma"/>
                <a:cs typeface="Tahoma"/>
              </a:rPr>
              <a:t>a</a:t>
            </a:r>
            <a:r>
              <a:rPr sz="1800" spc="-40" dirty="0">
                <a:solidFill>
                  <a:srgbClr val="404040"/>
                </a:solidFill>
                <a:latin typeface="Tahoma"/>
                <a:cs typeface="Tahoma"/>
              </a:rPr>
              <a:t> </a:t>
            </a:r>
            <a:r>
              <a:rPr sz="1800" spc="-45" dirty="0">
                <a:solidFill>
                  <a:srgbClr val="404040"/>
                </a:solidFill>
                <a:latin typeface="Tahoma"/>
                <a:cs typeface="Tahoma"/>
              </a:rPr>
              <a:t>number</a:t>
            </a:r>
            <a:r>
              <a:rPr sz="1800" spc="-50" dirty="0">
                <a:solidFill>
                  <a:srgbClr val="404040"/>
                </a:solidFill>
                <a:latin typeface="Tahoma"/>
                <a:cs typeface="Tahoma"/>
              </a:rPr>
              <a:t> </a:t>
            </a:r>
            <a:r>
              <a:rPr sz="1800" spc="-75" dirty="0">
                <a:solidFill>
                  <a:srgbClr val="404040"/>
                </a:solidFill>
                <a:latin typeface="Tahoma"/>
                <a:cs typeface="Tahoma"/>
              </a:rPr>
              <a:t>of</a:t>
            </a:r>
            <a:r>
              <a:rPr sz="1800" spc="-40" dirty="0">
                <a:solidFill>
                  <a:srgbClr val="404040"/>
                </a:solidFill>
                <a:latin typeface="Tahoma"/>
                <a:cs typeface="Tahoma"/>
              </a:rPr>
              <a:t> </a:t>
            </a:r>
            <a:r>
              <a:rPr sz="1800" spc="-75" dirty="0">
                <a:solidFill>
                  <a:srgbClr val="404040"/>
                </a:solidFill>
                <a:latin typeface="Tahoma"/>
                <a:cs typeface="Tahoma"/>
              </a:rPr>
              <a:t>times.</a:t>
            </a:r>
            <a:endParaRPr sz="1800" dirty="0">
              <a:latin typeface="Tahoma"/>
              <a:cs typeface="Tahoma"/>
            </a:endParaRPr>
          </a:p>
          <a:p>
            <a:pPr marL="12700">
              <a:lnSpc>
                <a:spcPct val="100000"/>
              </a:lnSpc>
              <a:spcBef>
                <a:spcPts val="1010"/>
              </a:spcBef>
              <a:tabLst>
                <a:tab pos="354965" algn="l"/>
              </a:tabLst>
            </a:pPr>
            <a:r>
              <a:rPr sz="1800" spc="-60" dirty="0">
                <a:solidFill>
                  <a:srgbClr val="A42F0F"/>
                </a:solidFill>
                <a:latin typeface="Microsoft Sans Serif"/>
                <a:cs typeface="Microsoft Sans Serif"/>
              </a:rPr>
              <a:t>🠶	</a:t>
            </a:r>
            <a:r>
              <a:rPr sz="1800" spc="-35" dirty="0">
                <a:solidFill>
                  <a:srgbClr val="404040"/>
                </a:solidFill>
                <a:latin typeface="Tahoma"/>
                <a:cs typeface="Tahoma"/>
              </a:rPr>
              <a:t>JavaScript</a:t>
            </a:r>
            <a:r>
              <a:rPr sz="1800" spc="-25" dirty="0">
                <a:solidFill>
                  <a:srgbClr val="404040"/>
                </a:solidFill>
                <a:latin typeface="Tahoma"/>
                <a:cs typeface="Tahoma"/>
              </a:rPr>
              <a:t> </a:t>
            </a:r>
            <a:r>
              <a:rPr sz="1800" spc="-80" dirty="0">
                <a:solidFill>
                  <a:srgbClr val="404040"/>
                </a:solidFill>
                <a:latin typeface="Tahoma"/>
                <a:cs typeface="Tahoma"/>
              </a:rPr>
              <a:t>supports</a:t>
            </a:r>
            <a:r>
              <a:rPr sz="1800" spc="-50" dirty="0">
                <a:solidFill>
                  <a:srgbClr val="404040"/>
                </a:solidFill>
                <a:latin typeface="Tahoma"/>
                <a:cs typeface="Tahoma"/>
              </a:rPr>
              <a:t> </a:t>
            </a:r>
            <a:r>
              <a:rPr sz="1800" spc="-90" dirty="0">
                <a:solidFill>
                  <a:srgbClr val="404040"/>
                </a:solidFill>
                <a:latin typeface="Tahoma"/>
                <a:cs typeface="Tahoma"/>
              </a:rPr>
              <a:t>different</a:t>
            </a:r>
            <a:r>
              <a:rPr sz="1800" spc="-45" dirty="0">
                <a:solidFill>
                  <a:srgbClr val="404040"/>
                </a:solidFill>
                <a:latin typeface="Tahoma"/>
                <a:cs typeface="Tahoma"/>
              </a:rPr>
              <a:t> </a:t>
            </a:r>
            <a:r>
              <a:rPr sz="1800" spc="-65" dirty="0">
                <a:solidFill>
                  <a:srgbClr val="404040"/>
                </a:solidFill>
                <a:latin typeface="Tahoma"/>
                <a:cs typeface="Tahoma"/>
              </a:rPr>
              <a:t>kinds</a:t>
            </a:r>
            <a:r>
              <a:rPr sz="1800" spc="-25" dirty="0">
                <a:solidFill>
                  <a:srgbClr val="404040"/>
                </a:solidFill>
                <a:latin typeface="Tahoma"/>
                <a:cs typeface="Tahoma"/>
              </a:rPr>
              <a:t> </a:t>
            </a:r>
            <a:r>
              <a:rPr sz="1800" spc="-75" dirty="0">
                <a:solidFill>
                  <a:srgbClr val="404040"/>
                </a:solidFill>
                <a:latin typeface="Tahoma"/>
                <a:cs typeface="Tahoma"/>
              </a:rPr>
              <a:t>of</a:t>
            </a:r>
            <a:r>
              <a:rPr sz="1800" spc="-40" dirty="0">
                <a:solidFill>
                  <a:srgbClr val="404040"/>
                </a:solidFill>
                <a:latin typeface="Tahoma"/>
                <a:cs typeface="Tahoma"/>
              </a:rPr>
              <a:t> </a:t>
            </a:r>
            <a:r>
              <a:rPr sz="1800" spc="-45" dirty="0">
                <a:solidFill>
                  <a:srgbClr val="404040"/>
                </a:solidFill>
                <a:latin typeface="Tahoma"/>
                <a:cs typeface="Tahoma"/>
              </a:rPr>
              <a:t>loops:</a:t>
            </a:r>
            <a:endParaRPr sz="1800" dirty="0">
              <a:latin typeface="Tahoma"/>
              <a:cs typeface="Tahoma"/>
            </a:endParaRPr>
          </a:p>
          <a:p>
            <a:pPr marL="12700">
              <a:lnSpc>
                <a:spcPct val="100000"/>
              </a:lnSpc>
              <a:spcBef>
                <a:spcPts val="1000"/>
              </a:spcBef>
            </a:pPr>
            <a:r>
              <a:rPr sz="1800" spc="-130" dirty="0">
                <a:solidFill>
                  <a:srgbClr val="404040"/>
                </a:solidFill>
                <a:latin typeface="Tahoma"/>
                <a:cs typeface="Tahoma"/>
              </a:rPr>
              <a:t>fo</a:t>
            </a:r>
            <a:r>
              <a:rPr sz="1800" spc="-105" dirty="0">
                <a:solidFill>
                  <a:srgbClr val="404040"/>
                </a:solidFill>
                <a:latin typeface="Tahoma"/>
                <a:cs typeface="Tahoma"/>
              </a:rPr>
              <a:t>r</a:t>
            </a:r>
            <a:r>
              <a:rPr sz="1800" spc="-40" dirty="0">
                <a:solidFill>
                  <a:srgbClr val="404040"/>
                </a:solidFill>
                <a:latin typeface="Tahoma"/>
                <a:cs typeface="Tahoma"/>
              </a:rPr>
              <a:t> </a:t>
            </a:r>
            <a:r>
              <a:rPr sz="1800" spc="-20" dirty="0">
                <a:solidFill>
                  <a:srgbClr val="404040"/>
                </a:solidFill>
                <a:latin typeface="Tahoma"/>
                <a:cs typeface="Tahoma"/>
              </a:rPr>
              <a:t>-</a:t>
            </a:r>
            <a:r>
              <a:rPr sz="1800" spc="-40" dirty="0">
                <a:solidFill>
                  <a:srgbClr val="404040"/>
                </a:solidFill>
                <a:latin typeface="Tahoma"/>
                <a:cs typeface="Tahoma"/>
              </a:rPr>
              <a:t> </a:t>
            </a:r>
            <a:r>
              <a:rPr sz="1800" spc="-25" dirty="0">
                <a:solidFill>
                  <a:srgbClr val="404040"/>
                </a:solidFill>
                <a:latin typeface="Tahoma"/>
                <a:cs typeface="Tahoma"/>
              </a:rPr>
              <a:t>loops</a:t>
            </a:r>
            <a:r>
              <a:rPr sz="1800" spc="-30" dirty="0">
                <a:solidFill>
                  <a:srgbClr val="404040"/>
                </a:solidFill>
                <a:latin typeface="Tahoma"/>
                <a:cs typeface="Tahoma"/>
              </a:rPr>
              <a:t> </a:t>
            </a:r>
            <a:r>
              <a:rPr sz="1800" spc="-100" dirty="0">
                <a:solidFill>
                  <a:srgbClr val="404040"/>
                </a:solidFill>
                <a:latin typeface="Tahoma"/>
                <a:cs typeface="Tahoma"/>
              </a:rPr>
              <a:t>thro</a:t>
            </a:r>
            <a:r>
              <a:rPr sz="1800" spc="-130" dirty="0">
                <a:solidFill>
                  <a:srgbClr val="404040"/>
                </a:solidFill>
                <a:latin typeface="Tahoma"/>
                <a:cs typeface="Tahoma"/>
              </a:rPr>
              <a:t>u</a:t>
            </a:r>
            <a:r>
              <a:rPr sz="1800" spc="-15" dirty="0">
                <a:solidFill>
                  <a:srgbClr val="404040"/>
                </a:solidFill>
                <a:latin typeface="Tahoma"/>
                <a:cs typeface="Tahoma"/>
              </a:rPr>
              <a:t>g</a:t>
            </a:r>
            <a:r>
              <a:rPr sz="1800" spc="-10" dirty="0">
                <a:solidFill>
                  <a:srgbClr val="404040"/>
                </a:solidFill>
                <a:latin typeface="Tahoma"/>
                <a:cs typeface="Tahoma"/>
              </a:rPr>
              <a:t>h</a:t>
            </a:r>
            <a:r>
              <a:rPr sz="1800" spc="-55" dirty="0">
                <a:solidFill>
                  <a:srgbClr val="404040"/>
                </a:solidFill>
                <a:latin typeface="Tahoma"/>
                <a:cs typeface="Tahoma"/>
              </a:rPr>
              <a:t> </a:t>
            </a:r>
            <a:r>
              <a:rPr sz="1800" spc="110" dirty="0">
                <a:solidFill>
                  <a:srgbClr val="404040"/>
                </a:solidFill>
                <a:latin typeface="Tahoma"/>
                <a:cs typeface="Tahoma"/>
              </a:rPr>
              <a:t>a</a:t>
            </a:r>
            <a:r>
              <a:rPr sz="1800" spc="-40" dirty="0">
                <a:solidFill>
                  <a:srgbClr val="404040"/>
                </a:solidFill>
                <a:latin typeface="Tahoma"/>
                <a:cs typeface="Tahoma"/>
              </a:rPr>
              <a:t> </a:t>
            </a:r>
            <a:r>
              <a:rPr sz="1800" spc="20" dirty="0">
                <a:solidFill>
                  <a:srgbClr val="404040"/>
                </a:solidFill>
                <a:latin typeface="Tahoma"/>
                <a:cs typeface="Tahoma"/>
              </a:rPr>
              <a:t>bloc</a:t>
            </a:r>
            <a:r>
              <a:rPr sz="1800" spc="30" dirty="0">
                <a:solidFill>
                  <a:srgbClr val="404040"/>
                </a:solidFill>
                <a:latin typeface="Tahoma"/>
                <a:cs typeface="Tahoma"/>
              </a:rPr>
              <a:t>k</a:t>
            </a:r>
            <a:r>
              <a:rPr sz="1800" spc="-35" dirty="0">
                <a:solidFill>
                  <a:srgbClr val="404040"/>
                </a:solidFill>
                <a:latin typeface="Tahoma"/>
                <a:cs typeface="Tahoma"/>
              </a:rPr>
              <a:t> </a:t>
            </a:r>
            <a:r>
              <a:rPr sz="1800" spc="-95" dirty="0">
                <a:solidFill>
                  <a:srgbClr val="404040"/>
                </a:solidFill>
                <a:latin typeface="Tahoma"/>
                <a:cs typeface="Tahoma"/>
              </a:rPr>
              <a:t>o</a:t>
            </a:r>
            <a:r>
              <a:rPr sz="1800" spc="-55" dirty="0">
                <a:solidFill>
                  <a:srgbClr val="404040"/>
                </a:solidFill>
                <a:latin typeface="Tahoma"/>
                <a:cs typeface="Tahoma"/>
              </a:rPr>
              <a:t>f</a:t>
            </a:r>
            <a:r>
              <a:rPr sz="1800" spc="-25" dirty="0">
                <a:solidFill>
                  <a:srgbClr val="404040"/>
                </a:solidFill>
                <a:latin typeface="Tahoma"/>
                <a:cs typeface="Tahoma"/>
              </a:rPr>
              <a:t> </a:t>
            </a:r>
            <a:r>
              <a:rPr sz="1800" spc="105" dirty="0">
                <a:solidFill>
                  <a:srgbClr val="404040"/>
                </a:solidFill>
                <a:latin typeface="Tahoma"/>
                <a:cs typeface="Tahoma"/>
              </a:rPr>
              <a:t>c</a:t>
            </a:r>
            <a:r>
              <a:rPr sz="1800" spc="120" dirty="0">
                <a:solidFill>
                  <a:srgbClr val="404040"/>
                </a:solidFill>
                <a:latin typeface="Tahoma"/>
                <a:cs typeface="Tahoma"/>
              </a:rPr>
              <a:t>o</a:t>
            </a:r>
            <a:r>
              <a:rPr sz="1800" spc="65" dirty="0">
                <a:solidFill>
                  <a:srgbClr val="404040"/>
                </a:solidFill>
                <a:latin typeface="Tahoma"/>
                <a:cs typeface="Tahoma"/>
              </a:rPr>
              <a:t>de</a:t>
            </a:r>
            <a:r>
              <a:rPr sz="1800" spc="-40" dirty="0">
                <a:solidFill>
                  <a:srgbClr val="404040"/>
                </a:solidFill>
                <a:latin typeface="Tahoma"/>
                <a:cs typeface="Tahoma"/>
              </a:rPr>
              <a:t> </a:t>
            </a:r>
            <a:r>
              <a:rPr sz="1800" spc="110" dirty="0">
                <a:solidFill>
                  <a:srgbClr val="404040"/>
                </a:solidFill>
                <a:latin typeface="Tahoma"/>
                <a:cs typeface="Tahoma"/>
              </a:rPr>
              <a:t>a</a:t>
            </a:r>
            <a:r>
              <a:rPr sz="1800" spc="-40" dirty="0">
                <a:solidFill>
                  <a:srgbClr val="404040"/>
                </a:solidFill>
                <a:latin typeface="Tahoma"/>
                <a:cs typeface="Tahoma"/>
              </a:rPr>
              <a:t> </a:t>
            </a:r>
            <a:r>
              <a:rPr sz="1800" spc="-35" dirty="0">
                <a:solidFill>
                  <a:srgbClr val="404040"/>
                </a:solidFill>
                <a:latin typeface="Tahoma"/>
                <a:cs typeface="Tahoma"/>
              </a:rPr>
              <a:t>numb</a:t>
            </a:r>
            <a:r>
              <a:rPr sz="1800" spc="-75" dirty="0">
                <a:solidFill>
                  <a:srgbClr val="404040"/>
                </a:solidFill>
                <a:latin typeface="Tahoma"/>
                <a:cs typeface="Tahoma"/>
              </a:rPr>
              <a:t>e</a:t>
            </a:r>
            <a:r>
              <a:rPr sz="1800" spc="-55" dirty="0">
                <a:solidFill>
                  <a:srgbClr val="404040"/>
                </a:solidFill>
                <a:latin typeface="Tahoma"/>
                <a:cs typeface="Tahoma"/>
              </a:rPr>
              <a:t>r</a:t>
            </a:r>
            <a:r>
              <a:rPr sz="1800" spc="-40" dirty="0">
                <a:solidFill>
                  <a:srgbClr val="404040"/>
                </a:solidFill>
                <a:latin typeface="Tahoma"/>
                <a:cs typeface="Tahoma"/>
              </a:rPr>
              <a:t> </a:t>
            </a:r>
            <a:r>
              <a:rPr sz="1800" spc="-95" dirty="0">
                <a:solidFill>
                  <a:srgbClr val="404040"/>
                </a:solidFill>
                <a:latin typeface="Tahoma"/>
                <a:cs typeface="Tahoma"/>
              </a:rPr>
              <a:t>o</a:t>
            </a:r>
            <a:r>
              <a:rPr sz="1800" spc="-55" dirty="0">
                <a:solidFill>
                  <a:srgbClr val="404040"/>
                </a:solidFill>
                <a:latin typeface="Tahoma"/>
                <a:cs typeface="Tahoma"/>
              </a:rPr>
              <a:t>f</a:t>
            </a:r>
            <a:r>
              <a:rPr sz="1800" spc="-40" dirty="0">
                <a:solidFill>
                  <a:srgbClr val="404040"/>
                </a:solidFill>
                <a:latin typeface="Tahoma"/>
                <a:cs typeface="Tahoma"/>
              </a:rPr>
              <a:t> </a:t>
            </a:r>
            <a:r>
              <a:rPr sz="1800" spc="-80" dirty="0">
                <a:solidFill>
                  <a:srgbClr val="404040"/>
                </a:solidFill>
                <a:latin typeface="Tahoma"/>
                <a:cs typeface="Tahoma"/>
              </a:rPr>
              <a:t>times</a:t>
            </a:r>
            <a:endParaRPr sz="1800" dirty="0">
              <a:latin typeface="Tahoma"/>
              <a:cs typeface="Tahoma"/>
            </a:endParaRPr>
          </a:p>
          <a:p>
            <a:pPr marL="12700" marR="2483485">
              <a:lnSpc>
                <a:spcPts val="3170"/>
              </a:lnSpc>
              <a:spcBef>
                <a:spcPts val="254"/>
              </a:spcBef>
            </a:pPr>
            <a:r>
              <a:rPr sz="1800" spc="-125" dirty="0">
                <a:solidFill>
                  <a:srgbClr val="404040"/>
                </a:solidFill>
                <a:latin typeface="Tahoma"/>
                <a:cs typeface="Tahoma"/>
              </a:rPr>
              <a:t>for/in</a:t>
            </a:r>
            <a:r>
              <a:rPr sz="1800" spc="-40" dirty="0">
                <a:solidFill>
                  <a:srgbClr val="404040"/>
                </a:solidFill>
                <a:latin typeface="Tahoma"/>
                <a:cs typeface="Tahoma"/>
              </a:rPr>
              <a:t> </a:t>
            </a:r>
            <a:r>
              <a:rPr sz="1800" spc="-25" dirty="0">
                <a:solidFill>
                  <a:srgbClr val="404040"/>
                </a:solidFill>
                <a:latin typeface="Tahoma"/>
                <a:cs typeface="Tahoma"/>
              </a:rPr>
              <a:t>-</a:t>
            </a:r>
            <a:r>
              <a:rPr sz="1800" spc="-40" dirty="0">
                <a:solidFill>
                  <a:srgbClr val="404040"/>
                </a:solidFill>
                <a:latin typeface="Tahoma"/>
                <a:cs typeface="Tahoma"/>
              </a:rPr>
              <a:t> </a:t>
            </a:r>
            <a:r>
              <a:rPr sz="1800" spc="-25" dirty="0">
                <a:solidFill>
                  <a:srgbClr val="404040"/>
                </a:solidFill>
                <a:latin typeface="Tahoma"/>
                <a:cs typeface="Tahoma"/>
              </a:rPr>
              <a:t>loops</a:t>
            </a:r>
            <a:r>
              <a:rPr sz="1800" spc="-35" dirty="0">
                <a:solidFill>
                  <a:srgbClr val="404040"/>
                </a:solidFill>
                <a:latin typeface="Tahoma"/>
                <a:cs typeface="Tahoma"/>
              </a:rPr>
              <a:t> </a:t>
            </a:r>
            <a:r>
              <a:rPr sz="1800" spc="-80" dirty="0">
                <a:solidFill>
                  <a:srgbClr val="404040"/>
                </a:solidFill>
                <a:latin typeface="Tahoma"/>
                <a:cs typeface="Tahoma"/>
              </a:rPr>
              <a:t>through</a:t>
            </a:r>
            <a:r>
              <a:rPr sz="1800" spc="-50" dirty="0">
                <a:solidFill>
                  <a:srgbClr val="404040"/>
                </a:solidFill>
                <a:latin typeface="Tahoma"/>
                <a:cs typeface="Tahoma"/>
              </a:rPr>
              <a:t> </a:t>
            </a:r>
            <a:r>
              <a:rPr sz="1800" spc="-70" dirty="0">
                <a:solidFill>
                  <a:srgbClr val="404040"/>
                </a:solidFill>
                <a:latin typeface="Tahoma"/>
                <a:cs typeface="Tahoma"/>
              </a:rPr>
              <a:t>the</a:t>
            </a:r>
            <a:r>
              <a:rPr sz="1800" spc="-40" dirty="0">
                <a:solidFill>
                  <a:srgbClr val="404040"/>
                </a:solidFill>
                <a:latin typeface="Tahoma"/>
                <a:cs typeface="Tahoma"/>
              </a:rPr>
              <a:t> </a:t>
            </a:r>
            <a:r>
              <a:rPr sz="1800" spc="-60" dirty="0">
                <a:solidFill>
                  <a:srgbClr val="404040"/>
                </a:solidFill>
                <a:latin typeface="Tahoma"/>
                <a:cs typeface="Tahoma"/>
              </a:rPr>
              <a:t>properties</a:t>
            </a:r>
            <a:r>
              <a:rPr sz="1800" spc="-40" dirty="0">
                <a:solidFill>
                  <a:srgbClr val="404040"/>
                </a:solidFill>
                <a:latin typeface="Tahoma"/>
                <a:cs typeface="Tahoma"/>
              </a:rPr>
              <a:t> </a:t>
            </a:r>
            <a:r>
              <a:rPr sz="1800" spc="-75" dirty="0">
                <a:solidFill>
                  <a:srgbClr val="404040"/>
                </a:solidFill>
                <a:latin typeface="Tahoma"/>
                <a:cs typeface="Tahoma"/>
              </a:rPr>
              <a:t>of</a:t>
            </a:r>
            <a:r>
              <a:rPr sz="1800" spc="-40" dirty="0">
                <a:solidFill>
                  <a:srgbClr val="404040"/>
                </a:solidFill>
                <a:latin typeface="Tahoma"/>
                <a:cs typeface="Tahoma"/>
              </a:rPr>
              <a:t> </a:t>
            </a:r>
            <a:r>
              <a:rPr sz="1800" spc="15" dirty="0">
                <a:solidFill>
                  <a:srgbClr val="404040"/>
                </a:solidFill>
                <a:latin typeface="Tahoma"/>
                <a:cs typeface="Tahoma"/>
              </a:rPr>
              <a:t>an</a:t>
            </a:r>
            <a:r>
              <a:rPr sz="1800" spc="-40" dirty="0">
                <a:solidFill>
                  <a:srgbClr val="404040"/>
                </a:solidFill>
                <a:latin typeface="Tahoma"/>
                <a:cs typeface="Tahoma"/>
              </a:rPr>
              <a:t> </a:t>
            </a:r>
            <a:r>
              <a:rPr sz="1800" spc="-10" dirty="0">
                <a:solidFill>
                  <a:srgbClr val="404040"/>
                </a:solidFill>
                <a:latin typeface="Tahoma"/>
                <a:cs typeface="Tahoma"/>
              </a:rPr>
              <a:t>object </a:t>
            </a:r>
            <a:endParaRPr lang="en-US" sz="1800" spc="-10" dirty="0" smtClean="0">
              <a:solidFill>
                <a:srgbClr val="404040"/>
              </a:solidFill>
              <a:latin typeface="Tahoma"/>
              <a:cs typeface="Tahoma"/>
            </a:endParaRPr>
          </a:p>
          <a:p>
            <a:pPr marL="12700" marR="2483485">
              <a:lnSpc>
                <a:spcPts val="3170"/>
              </a:lnSpc>
              <a:spcBef>
                <a:spcPts val="254"/>
              </a:spcBef>
            </a:pPr>
            <a:r>
              <a:rPr sz="1800" spc="-120" dirty="0" smtClean="0">
                <a:solidFill>
                  <a:srgbClr val="404040"/>
                </a:solidFill>
                <a:latin typeface="Tahoma"/>
                <a:cs typeface="Tahoma"/>
              </a:rPr>
              <a:t>for/of</a:t>
            </a:r>
            <a:r>
              <a:rPr sz="1800" spc="-50" dirty="0" smtClean="0">
                <a:solidFill>
                  <a:srgbClr val="404040"/>
                </a:solidFill>
                <a:latin typeface="Tahoma"/>
                <a:cs typeface="Tahoma"/>
              </a:rPr>
              <a:t> </a:t>
            </a:r>
            <a:r>
              <a:rPr sz="1800" spc="-25" dirty="0">
                <a:solidFill>
                  <a:srgbClr val="404040"/>
                </a:solidFill>
                <a:latin typeface="Tahoma"/>
                <a:cs typeface="Tahoma"/>
              </a:rPr>
              <a:t>-</a:t>
            </a:r>
            <a:r>
              <a:rPr sz="1800" spc="-35" dirty="0">
                <a:solidFill>
                  <a:srgbClr val="404040"/>
                </a:solidFill>
                <a:latin typeface="Tahoma"/>
                <a:cs typeface="Tahoma"/>
              </a:rPr>
              <a:t> </a:t>
            </a:r>
            <a:r>
              <a:rPr sz="1800" spc="-25" dirty="0">
                <a:solidFill>
                  <a:srgbClr val="404040"/>
                </a:solidFill>
                <a:latin typeface="Tahoma"/>
                <a:cs typeface="Tahoma"/>
              </a:rPr>
              <a:t>loops</a:t>
            </a:r>
            <a:r>
              <a:rPr sz="1800" spc="-20" dirty="0">
                <a:solidFill>
                  <a:srgbClr val="404040"/>
                </a:solidFill>
                <a:latin typeface="Tahoma"/>
                <a:cs typeface="Tahoma"/>
              </a:rPr>
              <a:t> </a:t>
            </a:r>
            <a:r>
              <a:rPr sz="1800" spc="-80" dirty="0">
                <a:solidFill>
                  <a:srgbClr val="404040"/>
                </a:solidFill>
                <a:latin typeface="Tahoma"/>
                <a:cs typeface="Tahoma"/>
              </a:rPr>
              <a:t>through</a:t>
            </a:r>
            <a:r>
              <a:rPr sz="1800" spc="-45" dirty="0">
                <a:solidFill>
                  <a:srgbClr val="404040"/>
                </a:solidFill>
                <a:latin typeface="Tahoma"/>
                <a:cs typeface="Tahoma"/>
              </a:rPr>
              <a:t> </a:t>
            </a:r>
            <a:r>
              <a:rPr sz="1800" spc="-70" dirty="0">
                <a:solidFill>
                  <a:srgbClr val="404040"/>
                </a:solidFill>
                <a:latin typeface="Tahoma"/>
                <a:cs typeface="Tahoma"/>
              </a:rPr>
              <a:t>the</a:t>
            </a:r>
            <a:r>
              <a:rPr sz="1800" spc="-35" dirty="0">
                <a:solidFill>
                  <a:srgbClr val="404040"/>
                </a:solidFill>
                <a:latin typeface="Tahoma"/>
                <a:cs typeface="Tahoma"/>
              </a:rPr>
              <a:t> values </a:t>
            </a:r>
            <a:r>
              <a:rPr sz="1800" spc="-75" dirty="0">
                <a:solidFill>
                  <a:srgbClr val="404040"/>
                </a:solidFill>
                <a:latin typeface="Tahoma"/>
                <a:cs typeface="Tahoma"/>
              </a:rPr>
              <a:t>of</a:t>
            </a:r>
            <a:r>
              <a:rPr sz="1800" spc="-35" dirty="0">
                <a:solidFill>
                  <a:srgbClr val="404040"/>
                </a:solidFill>
                <a:latin typeface="Tahoma"/>
                <a:cs typeface="Tahoma"/>
              </a:rPr>
              <a:t> </a:t>
            </a:r>
            <a:r>
              <a:rPr sz="1800" spc="15" dirty="0">
                <a:solidFill>
                  <a:srgbClr val="404040"/>
                </a:solidFill>
                <a:latin typeface="Tahoma"/>
                <a:cs typeface="Tahoma"/>
              </a:rPr>
              <a:t>an</a:t>
            </a:r>
            <a:r>
              <a:rPr sz="1800" spc="-25" dirty="0">
                <a:solidFill>
                  <a:srgbClr val="404040"/>
                </a:solidFill>
                <a:latin typeface="Tahoma"/>
                <a:cs typeface="Tahoma"/>
              </a:rPr>
              <a:t> </a:t>
            </a:r>
            <a:r>
              <a:rPr sz="1800" spc="-40" dirty="0">
                <a:solidFill>
                  <a:srgbClr val="404040"/>
                </a:solidFill>
                <a:latin typeface="Tahoma"/>
                <a:cs typeface="Tahoma"/>
              </a:rPr>
              <a:t>iterable </a:t>
            </a:r>
            <a:r>
              <a:rPr sz="1800" spc="-10" dirty="0">
                <a:solidFill>
                  <a:srgbClr val="404040"/>
                </a:solidFill>
                <a:latin typeface="Tahoma"/>
                <a:cs typeface="Tahoma"/>
              </a:rPr>
              <a:t>object</a:t>
            </a:r>
            <a:endParaRPr sz="1800" dirty="0">
              <a:latin typeface="Tahoma"/>
              <a:cs typeface="Tahoma"/>
            </a:endParaRPr>
          </a:p>
          <a:p>
            <a:pPr marL="12700">
              <a:lnSpc>
                <a:spcPct val="100000"/>
              </a:lnSpc>
              <a:spcBef>
                <a:spcPts val="725"/>
              </a:spcBef>
            </a:pPr>
            <a:r>
              <a:rPr sz="1800" spc="-75" dirty="0">
                <a:solidFill>
                  <a:srgbClr val="404040"/>
                </a:solidFill>
                <a:latin typeface="Tahoma"/>
                <a:cs typeface="Tahoma"/>
              </a:rPr>
              <a:t>while</a:t>
            </a:r>
            <a:r>
              <a:rPr sz="1800" spc="-20" dirty="0">
                <a:solidFill>
                  <a:srgbClr val="404040"/>
                </a:solidFill>
                <a:latin typeface="Tahoma"/>
                <a:cs typeface="Tahoma"/>
              </a:rPr>
              <a:t> </a:t>
            </a:r>
            <a:r>
              <a:rPr sz="1800" spc="-25" dirty="0">
                <a:solidFill>
                  <a:srgbClr val="404040"/>
                </a:solidFill>
                <a:latin typeface="Tahoma"/>
                <a:cs typeface="Tahoma"/>
              </a:rPr>
              <a:t>-</a:t>
            </a:r>
            <a:r>
              <a:rPr sz="1800" spc="-35" dirty="0">
                <a:solidFill>
                  <a:srgbClr val="404040"/>
                </a:solidFill>
                <a:latin typeface="Tahoma"/>
                <a:cs typeface="Tahoma"/>
              </a:rPr>
              <a:t> </a:t>
            </a:r>
            <a:r>
              <a:rPr sz="1800" spc="-25" dirty="0">
                <a:solidFill>
                  <a:srgbClr val="404040"/>
                </a:solidFill>
                <a:latin typeface="Tahoma"/>
                <a:cs typeface="Tahoma"/>
              </a:rPr>
              <a:t>loops</a:t>
            </a:r>
            <a:r>
              <a:rPr sz="1800" spc="-30" dirty="0">
                <a:solidFill>
                  <a:srgbClr val="404040"/>
                </a:solidFill>
                <a:latin typeface="Tahoma"/>
                <a:cs typeface="Tahoma"/>
              </a:rPr>
              <a:t> </a:t>
            </a:r>
            <a:r>
              <a:rPr sz="1800" spc="-80" dirty="0">
                <a:solidFill>
                  <a:srgbClr val="404040"/>
                </a:solidFill>
                <a:latin typeface="Tahoma"/>
                <a:cs typeface="Tahoma"/>
              </a:rPr>
              <a:t>through</a:t>
            </a:r>
            <a:r>
              <a:rPr sz="1800" spc="-45" dirty="0">
                <a:solidFill>
                  <a:srgbClr val="404040"/>
                </a:solidFill>
                <a:latin typeface="Tahoma"/>
                <a:cs typeface="Tahoma"/>
              </a:rPr>
              <a:t> </a:t>
            </a:r>
            <a:r>
              <a:rPr sz="1800" spc="110" dirty="0">
                <a:solidFill>
                  <a:srgbClr val="404040"/>
                </a:solidFill>
                <a:latin typeface="Tahoma"/>
                <a:cs typeface="Tahoma"/>
              </a:rPr>
              <a:t>a</a:t>
            </a:r>
            <a:r>
              <a:rPr sz="1800" spc="-20" dirty="0">
                <a:solidFill>
                  <a:srgbClr val="404040"/>
                </a:solidFill>
                <a:latin typeface="Tahoma"/>
                <a:cs typeface="Tahoma"/>
              </a:rPr>
              <a:t> </a:t>
            </a:r>
            <a:r>
              <a:rPr sz="1800" spc="20" dirty="0">
                <a:solidFill>
                  <a:srgbClr val="404040"/>
                </a:solidFill>
                <a:latin typeface="Tahoma"/>
                <a:cs typeface="Tahoma"/>
              </a:rPr>
              <a:t>block</a:t>
            </a:r>
            <a:r>
              <a:rPr sz="1800" spc="-20" dirty="0">
                <a:solidFill>
                  <a:srgbClr val="404040"/>
                </a:solidFill>
                <a:latin typeface="Tahoma"/>
                <a:cs typeface="Tahoma"/>
              </a:rPr>
              <a:t> </a:t>
            </a:r>
            <a:r>
              <a:rPr sz="1800" spc="-75" dirty="0">
                <a:solidFill>
                  <a:srgbClr val="404040"/>
                </a:solidFill>
                <a:latin typeface="Tahoma"/>
                <a:cs typeface="Tahoma"/>
              </a:rPr>
              <a:t>of</a:t>
            </a:r>
            <a:r>
              <a:rPr sz="1800" spc="-35" dirty="0">
                <a:solidFill>
                  <a:srgbClr val="404040"/>
                </a:solidFill>
                <a:latin typeface="Tahoma"/>
                <a:cs typeface="Tahoma"/>
              </a:rPr>
              <a:t> </a:t>
            </a:r>
            <a:r>
              <a:rPr sz="1800" spc="90" dirty="0">
                <a:solidFill>
                  <a:srgbClr val="404040"/>
                </a:solidFill>
                <a:latin typeface="Tahoma"/>
                <a:cs typeface="Tahoma"/>
              </a:rPr>
              <a:t>code</a:t>
            </a:r>
            <a:r>
              <a:rPr sz="1800" spc="-35" dirty="0">
                <a:solidFill>
                  <a:srgbClr val="404040"/>
                </a:solidFill>
                <a:latin typeface="Tahoma"/>
                <a:cs typeface="Tahoma"/>
              </a:rPr>
              <a:t> </a:t>
            </a:r>
            <a:r>
              <a:rPr sz="1800" spc="-75" dirty="0">
                <a:solidFill>
                  <a:srgbClr val="404040"/>
                </a:solidFill>
                <a:latin typeface="Tahoma"/>
                <a:cs typeface="Tahoma"/>
              </a:rPr>
              <a:t>while</a:t>
            </a:r>
            <a:r>
              <a:rPr sz="1800" spc="-20" dirty="0">
                <a:solidFill>
                  <a:srgbClr val="404040"/>
                </a:solidFill>
                <a:latin typeface="Tahoma"/>
                <a:cs typeface="Tahoma"/>
              </a:rPr>
              <a:t> </a:t>
            </a:r>
            <a:r>
              <a:rPr sz="1800" spc="110" dirty="0">
                <a:solidFill>
                  <a:srgbClr val="404040"/>
                </a:solidFill>
                <a:latin typeface="Tahoma"/>
                <a:cs typeface="Tahoma"/>
              </a:rPr>
              <a:t>a</a:t>
            </a:r>
            <a:r>
              <a:rPr sz="1800" spc="-20" dirty="0">
                <a:solidFill>
                  <a:srgbClr val="404040"/>
                </a:solidFill>
                <a:latin typeface="Tahoma"/>
                <a:cs typeface="Tahoma"/>
              </a:rPr>
              <a:t> </a:t>
            </a:r>
            <a:r>
              <a:rPr sz="1800" spc="-10" dirty="0">
                <a:solidFill>
                  <a:srgbClr val="404040"/>
                </a:solidFill>
                <a:latin typeface="Tahoma"/>
                <a:cs typeface="Tahoma"/>
              </a:rPr>
              <a:t>specified</a:t>
            </a:r>
            <a:r>
              <a:rPr sz="1800" spc="-30" dirty="0">
                <a:solidFill>
                  <a:srgbClr val="404040"/>
                </a:solidFill>
                <a:latin typeface="Tahoma"/>
                <a:cs typeface="Tahoma"/>
              </a:rPr>
              <a:t> </a:t>
            </a:r>
            <a:r>
              <a:rPr sz="1800" spc="-35" dirty="0">
                <a:solidFill>
                  <a:srgbClr val="404040"/>
                </a:solidFill>
                <a:latin typeface="Tahoma"/>
                <a:cs typeface="Tahoma"/>
              </a:rPr>
              <a:t>condition </a:t>
            </a:r>
            <a:r>
              <a:rPr sz="1800" spc="-125" dirty="0">
                <a:solidFill>
                  <a:srgbClr val="404040"/>
                </a:solidFill>
                <a:latin typeface="Tahoma"/>
                <a:cs typeface="Tahoma"/>
              </a:rPr>
              <a:t>is</a:t>
            </a:r>
            <a:r>
              <a:rPr sz="1800" spc="-20" dirty="0">
                <a:solidFill>
                  <a:srgbClr val="404040"/>
                </a:solidFill>
                <a:latin typeface="Tahoma"/>
                <a:cs typeface="Tahoma"/>
              </a:rPr>
              <a:t> </a:t>
            </a:r>
            <a:r>
              <a:rPr sz="1800" spc="-105" dirty="0">
                <a:solidFill>
                  <a:srgbClr val="404040"/>
                </a:solidFill>
                <a:latin typeface="Tahoma"/>
                <a:cs typeface="Tahoma"/>
              </a:rPr>
              <a:t>true</a:t>
            </a:r>
            <a:endParaRPr sz="1800" dirty="0">
              <a:latin typeface="Tahoma"/>
              <a:cs typeface="Tahoma"/>
            </a:endParaRPr>
          </a:p>
          <a:p>
            <a:pPr marL="12700">
              <a:lnSpc>
                <a:spcPct val="100000"/>
              </a:lnSpc>
              <a:spcBef>
                <a:spcPts val="994"/>
              </a:spcBef>
            </a:pPr>
            <a:r>
              <a:rPr sz="1800" spc="-65" dirty="0">
                <a:solidFill>
                  <a:srgbClr val="404040"/>
                </a:solidFill>
                <a:latin typeface="Tahoma"/>
                <a:cs typeface="Tahoma"/>
              </a:rPr>
              <a:t>do/while</a:t>
            </a:r>
            <a:r>
              <a:rPr sz="1800" spc="-40" dirty="0">
                <a:solidFill>
                  <a:srgbClr val="404040"/>
                </a:solidFill>
                <a:latin typeface="Tahoma"/>
                <a:cs typeface="Tahoma"/>
              </a:rPr>
              <a:t> </a:t>
            </a:r>
            <a:r>
              <a:rPr sz="1800" spc="-20" dirty="0">
                <a:solidFill>
                  <a:srgbClr val="404040"/>
                </a:solidFill>
                <a:latin typeface="Tahoma"/>
                <a:cs typeface="Tahoma"/>
              </a:rPr>
              <a:t>-</a:t>
            </a:r>
            <a:r>
              <a:rPr sz="1800" spc="-40" dirty="0">
                <a:solidFill>
                  <a:srgbClr val="404040"/>
                </a:solidFill>
                <a:latin typeface="Tahoma"/>
                <a:cs typeface="Tahoma"/>
              </a:rPr>
              <a:t> </a:t>
            </a:r>
            <a:r>
              <a:rPr sz="1800" spc="-30" dirty="0">
                <a:solidFill>
                  <a:srgbClr val="404040"/>
                </a:solidFill>
                <a:latin typeface="Tahoma"/>
                <a:cs typeface="Tahoma"/>
              </a:rPr>
              <a:t>also</a:t>
            </a:r>
            <a:r>
              <a:rPr sz="1800" spc="-25" dirty="0">
                <a:solidFill>
                  <a:srgbClr val="404040"/>
                </a:solidFill>
                <a:latin typeface="Tahoma"/>
                <a:cs typeface="Tahoma"/>
              </a:rPr>
              <a:t> loops</a:t>
            </a:r>
            <a:r>
              <a:rPr sz="1800" spc="-45" dirty="0">
                <a:solidFill>
                  <a:srgbClr val="404040"/>
                </a:solidFill>
                <a:latin typeface="Tahoma"/>
                <a:cs typeface="Tahoma"/>
              </a:rPr>
              <a:t> </a:t>
            </a:r>
            <a:r>
              <a:rPr sz="1800" spc="-80" dirty="0">
                <a:solidFill>
                  <a:srgbClr val="404040"/>
                </a:solidFill>
                <a:latin typeface="Tahoma"/>
                <a:cs typeface="Tahoma"/>
              </a:rPr>
              <a:t>through</a:t>
            </a:r>
            <a:r>
              <a:rPr sz="1800" spc="-55" dirty="0">
                <a:solidFill>
                  <a:srgbClr val="404040"/>
                </a:solidFill>
                <a:latin typeface="Tahoma"/>
                <a:cs typeface="Tahoma"/>
              </a:rPr>
              <a:t> </a:t>
            </a:r>
            <a:r>
              <a:rPr sz="1800" spc="110" dirty="0">
                <a:solidFill>
                  <a:srgbClr val="404040"/>
                </a:solidFill>
                <a:latin typeface="Tahoma"/>
                <a:cs typeface="Tahoma"/>
              </a:rPr>
              <a:t>a</a:t>
            </a:r>
            <a:r>
              <a:rPr sz="1800" spc="-20" dirty="0">
                <a:solidFill>
                  <a:srgbClr val="404040"/>
                </a:solidFill>
                <a:latin typeface="Tahoma"/>
                <a:cs typeface="Tahoma"/>
              </a:rPr>
              <a:t> </a:t>
            </a:r>
            <a:r>
              <a:rPr sz="1800" spc="25" dirty="0">
                <a:solidFill>
                  <a:srgbClr val="404040"/>
                </a:solidFill>
                <a:latin typeface="Tahoma"/>
                <a:cs typeface="Tahoma"/>
              </a:rPr>
              <a:t>block</a:t>
            </a:r>
            <a:r>
              <a:rPr sz="1800" spc="-25" dirty="0">
                <a:solidFill>
                  <a:srgbClr val="404040"/>
                </a:solidFill>
                <a:latin typeface="Tahoma"/>
                <a:cs typeface="Tahoma"/>
              </a:rPr>
              <a:t> </a:t>
            </a:r>
            <a:r>
              <a:rPr sz="1800" spc="-75" dirty="0">
                <a:solidFill>
                  <a:srgbClr val="404040"/>
                </a:solidFill>
                <a:latin typeface="Tahoma"/>
                <a:cs typeface="Tahoma"/>
              </a:rPr>
              <a:t>of</a:t>
            </a:r>
            <a:r>
              <a:rPr sz="1800" spc="-45" dirty="0">
                <a:solidFill>
                  <a:srgbClr val="404040"/>
                </a:solidFill>
                <a:latin typeface="Tahoma"/>
                <a:cs typeface="Tahoma"/>
              </a:rPr>
              <a:t> </a:t>
            </a:r>
            <a:r>
              <a:rPr sz="1800" spc="90" dirty="0">
                <a:solidFill>
                  <a:srgbClr val="404040"/>
                </a:solidFill>
                <a:latin typeface="Tahoma"/>
                <a:cs typeface="Tahoma"/>
              </a:rPr>
              <a:t>code</a:t>
            </a:r>
            <a:r>
              <a:rPr sz="1800" spc="-25" dirty="0">
                <a:solidFill>
                  <a:srgbClr val="404040"/>
                </a:solidFill>
                <a:latin typeface="Tahoma"/>
                <a:cs typeface="Tahoma"/>
              </a:rPr>
              <a:t> </a:t>
            </a:r>
            <a:r>
              <a:rPr sz="1800" spc="-75" dirty="0">
                <a:solidFill>
                  <a:srgbClr val="404040"/>
                </a:solidFill>
                <a:latin typeface="Tahoma"/>
                <a:cs typeface="Tahoma"/>
              </a:rPr>
              <a:t>while</a:t>
            </a:r>
            <a:r>
              <a:rPr sz="1800" spc="-45" dirty="0">
                <a:solidFill>
                  <a:srgbClr val="404040"/>
                </a:solidFill>
                <a:latin typeface="Tahoma"/>
                <a:cs typeface="Tahoma"/>
              </a:rPr>
              <a:t> </a:t>
            </a:r>
            <a:r>
              <a:rPr sz="1800" spc="110" dirty="0">
                <a:solidFill>
                  <a:srgbClr val="404040"/>
                </a:solidFill>
                <a:latin typeface="Tahoma"/>
                <a:cs typeface="Tahoma"/>
              </a:rPr>
              <a:t>a</a:t>
            </a:r>
            <a:r>
              <a:rPr sz="1800" spc="-20" dirty="0">
                <a:solidFill>
                  <a:srgbClr val="404040"/>
                </a:solidFill>
                <a:latin typeface="Tahoma"/>
                <a:cs typeface="Tahoma"/>
              </a:rPr>
              <a:t> </a:t>
            </a:r>
            <a:r>
              <a:rPr sz="1800" spc="-10" dirty="0">
                <a:solidFill>
                  <a:srgbClr val="404040"/>
                </a:solidFill>
                <a:latin typeface="Tahoma"/>
                <a:cs typeface="Tahoma"/>
              </a:rPr>
              <a:t>specified</a:t>
            </a:r>
            <a:r>
              <a:rPr sz="1800" spc="-45" dirty="0">
                <a:solidFill>
                  <a:srgbClr val="404040"/>
                </a:solidFill>
                <a:latin typeface="Tahoma"/>
                <a:cs typeface="Tahoma"/>
              </a:rPr>
              <a:t> </a:t>
            </a:r>
            <a:r>
              <a:rPr sz="1800" spc="-30" dirty="0">
                <a:solidFill>
                  <a:srgbClr val="404040"/>
                </a:solidFill>
                <a:latin typeface="Tahoma"/>
                <a:cs typeface="Tahoma"/>
              </a:rPr>
              <a:t>condition</a:t>
            </a:r>
            <a:r>
              <a:rPr sz="1800" spc="-40" dirty="0">
                <a:solidFill>
                  <a:srgbClr val="404040"/>
                </a:solidFill>
                <a:latin typeface="Tahoma"/>
                <a:cs typeface="Tahoma"/>
              </a:rPr>
              <a:t> </a:t>
            </a:r>
            <a:r>
              <a:rPr sz="1800" spc="-125" dirty="0" smtClean="0">
                <a:solidFill>
                  <a:srgbClr val="404040"/>
                </a:solidFill>
                <a:latin typeface="Tahoma"/>
                <a:cs typeface="Tahoma"/>
              </a:rPr>
              <a:t>is</a:t>
            </a:r>
            <a:r>
              <a:rPr lang="en-US" sz="1800" spc="-125" dirty="0" smtClean="0">
                <a:solidFill>
                  <a:srgbClr val="404040"/>
                </a:solidFill>
                <a:latin typeface="Tahoma"/>
                <a:cs typeface="Tahoma"/>
              </a:rPr>
              <a:t> </a:t>
            </a:r>
            <a:r>
              <a:rPr sz="1800" spc="-105" dirty="0" smtClean="0">
                <a:solidFill>
                  <a:srgbClr val="404040"/>
                </a:solidFill>
                <a:latin typeface="Tahoma"/>
                <a:cs typeface="Tahoma"/>
              </a:rPr>
              <a:t>true</a:t>
            </a:r>
            <a:endParaRPr sz="1800" dirty="0">
              <a:latin typeface="Tahoma"/>
              <a:cs typeface="Tahoma"/>
            </a:endParaRPr>
          </a:p>
        </p:txBody>
      </p:sp>
    </p:spTree>
    <p:extLst>
      <p:ext uri="{BB962C8B-B14F-4D97-AF65-F5344CB8AC3E}">
        <p14:creationId xmlns:p14="http://schemas.microsoft.com/office/powerpoint/2010/main" val="30526061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While … Loop </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1266092" y="879231"/>
            <a:ext cx="9693261" cy="1200329"/>
          </a:xfrm>
          <a:prstGeom prst="rect">
            <a:avLst/>
          </a:prstGeom>
          <a:noFill/>
        </p:spPr>
        <p:txBody>
          <a:bodyPr wrap="square" rtlCol="0">
            <a:spAutoFit/>
          </a:bodyPr>
          <a:lstStyle/>
          <a:p>
            <a:pPr algn="just"/>
            <a:r>
              <a:rPr lang="en-IN" sz="2400" dirty="0"/>
              <a:t>The purpose of a </a:t>
            </a:r>
            <a:r>
              <a:rPr lang="en-IN" sz="2400" b="1" dirty="0"/>
              <a:t>while</a:t>
            </a:r>
            <a:r>
              <a:rPr lang="en-IN" sz="2400" dirty="0"/>
              <a:t> loop is to execute a statement or code block repeatedly as long as an </a:t>
            </a:r>
            <a:r>
              <a:rPr lang="en-IN" sz="2400" b="1" dirty="0"/>
              <a:t>expression</a:t>
            </a:r>
            <a:r>
              <a:rPr lang="en-IN" sz="2400" dirty="0"/>
              <a:t> is true. Once the expression becomes </a:t>
            </a:r>
            <a:r>
              <a:rPr lang="en-IN" sz="2400" b="1" dirty="0"/>
              <a:t>false,</a:t>
            </a:r>
            <a:r>
              <a:rPr lang="en-IN" sz="2400" dirty="0"/>
              <a:t> the loop terminates.</a:t>
            </a:r>
            <a:endParaRPr lang="en-IN" sz="2200" dirty="0"/>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37</a:t>
            </a:fld>
            <a:endParaRPr lang="en-US" sz="1400" b="1" dirty="0">
              <a:solidFill>
                <a:schemeClr val="accent5">
                  <a:lumMod val="75000"/>
                </a:schemeClr>
              </a:solidFill>
            </a:endParaRPr>
          </a:p>
        </p:txBody>
      </p:sp>
      <p:sp>
        <p:nvSpPr>
          <p:cNvPr id="2" name="Rectangle 1"/>
          <p:cNvSpPr>
            <a:spLocks noChangeArrowheads="1"/>
          </p:cNvSpPr>
          <p:nvPr/>
        </p:nvSpPr>
        <p:spPr bwMode="auto">
          <a:xfrm>
            <a:off x="1266092" y="2094365"/>
            <a:ext cx="4567257" cy="1200329"/>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fontAlgn="base">
              <a:spcBef>
                <a:spcPct val="0"/>
              </a:spcBef>
              <a:spcAft>
                <a:spcPct val="0"/>
              </a:spcAft>
            </a:pPr>
            <a:r>
              <a:rPr lang="en-US" b="1" u="sng" dirty="0" smtClean="0">
                <a:solidFill>
                  <a:srgbClr val="0000CD"/>
                </a:solidFill>
                <a:latin typeface="Consolas" panose="020B0609020204030204" pitchFamily="49" charset="0"/>
              </a:rPr>
              <a:t>Syntax:</a:t>
            </a:r>
            <a:endParaRPr lang="en-US" b="1" u="sng" dirty="0">
              <a:solidFill>
                <a:srgbClr val="0000CD"/>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itchFamily="49" charset="0"/>
                <a:cs typeface="Courier New" pitchFamily="49" charset="0"/>
              </a:rPr>
              <a:t>while (expression)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itchFamily="49" charset="0"/>
                <a:cs typeface="Courier New" pitchFamily="49" charset="0"/>
              </a:rPr>
              <a:t>Statement(s) to be executed if expression is true }</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0290" y="1841680"/>
            <a:ext cx="3356454" cy="40239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3"/>
          <p:cNvSpPr>
            <a:spLocks noChangeArrowheads="1"/>
          </p:cNvSpPr>
          <p:nvPr/>
        </p:nvSpPr>
        <p:spPr bwMode="auto">
          <a:xfrm>
            <a:off x="334851" y="3863744"/>
            <a:ext cx="7585656" cy="1847956"/>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defTabSz="914400" fontAlgn="base">
              <a:spcBef>
                <a:spcPct val="0"/>
              </a:spcBef>
              <a:spcAft>
                <a:spcPct val="0"/>
              </a:spcAft>
            </a:pPr>
            <a:r>
              <a:rPr lang="en-US" sz="2000" b="1" u="sng" dirty="0">
                <a:solidFill>
                  <a:srgbClr val="0000CD"/>
                </a:solidFill>
                <a:latin typeface="Consolas" panose="020B0609020204030204" pitchFamily="49" charset="0"/>
              </a:rPr>
              <a:t>Example: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88"/>
                </a:solidFill>
                <a:effectLst/>
                <a:latin typeface="Courier New" pitchFamily="49" charset="0"/>
                <a:cs typeface="Courier New" pitchFamily="49" charset="0"/>
              </a:rPr>
              <a:t>var</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count </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006666"/>
                </a:solidFill>
                <a:effectLst/>
                <a:latin typeface="Courier New" pitchFamily="49" charset="0"/>
                <a:cs typeface="Courier New" pitchFamily="49" charset="0"/>
              </a:rPr>
              <a:t>0</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document</a:t>
            </a:r>
            <a:r>
              <a:rPr kumimoji="0" lang="en-US" sz="20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write</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8800"/>
                </a:solidFill>
                <a:effectLst/>
                <a:latin typeface="Courier New" pitchFamily="49" charset="0"/>
                <a:cs typeface="Courier New" pitchFamily="49" charset="0"/>
              </a:rPr>
              <a:t>"Starting Loop "</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000088"/>
                </a:solidFill>
                <a:effectLst/>
                <a:latin typeface="Courier New" pitchFamily="49" charset="0"/>
                <a:cs typeface="Courier New" pitchFamily="49" charset="0"/>
              </a:rPr>
              <a:t>while</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count </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&lt;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006666"/>
                </a:solidFill>
                <a:effectLst/>
                <a:latin typeface="Courier New" pitchFamily="49" charset="0"/>
                <a:cs typeface="Courier New" pitchFamily="49" charset="0"/>
              </a:rPr>
              <a:t>10</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document</a:t>
            </a:r>
            <a:r>
              <a:rPr kumimoji="0" lang="en-US" sz="20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write</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8800"/>
                </a:solidFill>
                <a:effectLst/>
                <a:latin typeface="Courier New" pitchFamily="49" charset="0"/>
                <a:cs typeface="Courier New" pitchFamily="49" charset="0"/>
              </a:rPr>
              <a:t>"Current Count : "</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count </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008800"/>
                </a:solidFill>
                <a:effectLst/>
                <a:latin typeface="Courier New" pitchFamily="49" charset="0"/>
                <a:cs typeface="Courier New" pitchFamily="49" charset="0"/>
              </a:rPr>
              <a:t>"&lt;</a:t>
            </a:r>
            <a:r>
              <a:rPr kumimoji="0" lang="en-US" sz="2000" b="0" i="0" u="none" strike="noStrike" cap="none" normalizeH="0" baseline="0" dirty="0" err="1" smtClean="0">
                <a:ln>
                  <a:noFill/>
                </a:ln>
                <a:solidFill>
                  <a:srgbClr val="008800"/>
                </a:solidFill>
                <a:effectLst/>
                <a:latin typeface="Courier New" pitchFamily="49" charset="0"/>
                <a:cs typeface="Courier New" pitchFamily="49" charset="0"/>
              </a:rPr>
              <a:t>br</a:t>
            </a:r>
            <a:r>
              <a:rPr kumimoji="0" lang="en-US" sz="2000" b="0" i="0" u="none" strike="noStrike" cap="none" normalizeH="0" baseline="0" dirty="0" smtClean="0">
                <a:ln>
                  <a:noFill/>
                </a:ln>
                <a:solidFill>
                  <a:srgbClr val="008800"/>
                </a:solidFill>
                <a:effectLst/>
                <a:latin typeface="Courier New" pitchFamily="49" charset="0"/>
                <a:cs typeface="Courier New" pitchFamily="49" charset="0"/>
              </a:rPr>
              <a:t>&gt;“</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count</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0526061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a:t>
            </a:r>
            <a:r>
              <a:rPr lang="en-IN" sz="2800" b="1" dirty="0" err="1" smtClean="0">
                <a:solidFill>
                  <a:srgbClr val="0070C0"/>
                </a:solidFill>
                <a:latin typeface="Lucida Sans Unicode" panose="020B0602030504020204" pitchFamily="34" charset="0"/>
                <a:cs typeface="Lucida Sans Unicode" panose="020B0602030504020204" pitchFamily="34" charset="0"/>
              </a:rPr>
              <a:t>do..while</a:t>
            </a:r>
            <a:r>
              <a:rPr lang="en-IN" sz="2800" b="1" dirty="0" smtClean="0">
                <a:solidFill>
                  <a:srgbClr val="0070C0"/>
                </a:solidFill>
                <a:latin typeface="Lucida Sans Unicode" panose="020B0602030504020204" pitchFamily="34" charset="0"/>
                <a:cs typeface="Lucida Sans Unicode" panose="020B0602030504020204" pitchFamily="34" charset="0"/>
              </a:rPr>
              <a:t> loop</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1266092" y="879231"/>
            <a:ext cx="6512747" cy="1569660"/>
          </a:xfrm>
          <a:prstGeom prst="rect">
            <a:avLst/>
          </a:prstGeom>
          <a:noFill/>
        </p:spPr>
        <p:txBody>
          <a:bodyPr wrap="square" rtlCol="0">
            <a:spAutoFit/>
          </a:bodyPr>
          <a:lstStyle/>
          <a:p>
            <a:pPr algn="just"/>
            <a:r>
              <a:rPr lang="en-IN" sz="2400" dirty="0"/>
              <a:t>The </a:t>
            </a:r>
            <a:r>
              <a:rPr lang="en-IN" sz="2400" b="1" dirty="0"/>
              <a:t>do...while</a:t>
            </a:r>
            <a:r>
              <a:rPr lang="en-IN" sz="2400" dirty="0"/>
              <a:t> loop is similar to the </a:t>
            </a:r>
            <a:r>
              <a:rPr lang="en-IN" sz="2400" b="1" dirty="0"/>
              <a:t>while</a:t>
            </a:r>
            <a:r>
              <a:rPr lang="en-IN" sz="2400" dirty="0"/>
              <a:t> loop except that the condition check happens at the end of the loop. This means that the loop will always be executed at least once, even if the condition is </a:t>
            </a:r>
            <a:r>
              <a:rPr lang="en-IN" sz="2400" b="1" dirty="0"/>
              <a:t>false</a:t>
            </a:r>
            <a:r>
              <a:rPr lang="en-IN" sz="2400" dirty="0"/>
              <a:t>.</a:t>
            </a:r>
            <a:endParaRPr lang="en-IN" sz="2200" dirty="0"/>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38</a:t>
            </a:fld>
            <a:endParaRPr lang="en-US" sz="1400" b="1" dirty="0">
              <a:solidFill>
                <a:schemeClr val="accent5">
                  <a:lumMod val="75000"/>
                </a:schemeClr>
              </a:solidFill>
            </a:endParaRPr>
          </a:p>
        </p:txBody>
      </p:sp>
      <p:sp>
        <p:nvSpPr>
          <p:cNvPr id="2" name="Rectangle 3"/>
          <p:cNvSpPr>
            <a:spLocks noChangeArrowheads="1"/>
          </p:cNvSpPr>
          <p:nvPr/>
        </p:nvSpPr>
        <p:spPr bwMode="auto">
          <a:xfrm>
            <a:off x="1369123" y="2468517"/>
            <a:ext cx="4735463" cy="1323439"/>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pPr>
            <a:r>
              <a:rPr lang="en-US" sz="2000" b="1" u="sng" dirty="0" smtClean="0">
                <a:solidFill>
                  <a:srgbClr val="0000CD"/>
                </a:solidFill>
                <a:latin typeface="Consolas" panose="020B0609020204030204" pitchFamily="49" charset="0"/>
              </a:rPr>
              <a:t>Syntax:</a:t>
            </a:r>
          </a:p>
          <a:p>
            <a:pPr lvl="0" defTabSz="914400" fontAlgn="base">
              <a:spcBef>
                <a:spcPct val="0"/>
              </a:spcBef>
              <a:spcAft>
                <a:spcPct val="0"/>
              </a:spcAft>
            </a:pPr>
            <a:r>
              <a:rPr kumimoji="0" lang="en-US" sz="2000" b="0" i="0" u="none" strike="noStrike" cap="none" normalizeH="0" baseline="0" dirty="0" smtClean="0">
                <a:ln>
                  <a:noFill/>
                </a:ln>
                <a:solidFill>
                  <a:schemeClr val="tx1"/>
                </a:solidFill>
                <a:effectLst/>
                <a:latin typeface="Courier New" pitchFamily="49" charset="0"/>
                <a:cs typeface="Courier New" pitchFamily="49" charset="0"/>
              </a:rPr>
              <a:t>do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ourier New" pitchFamily="49" charset="0"/>
                <a:cs typeface="Courier New" pitchFamily="49" charset="0"/>
              </a:rPr>
              <a:t>Statement(s) to be executed;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ourier New" pitchFamily="49" charset="0"/>
                <a:cs typeface="Courier New" pitchFamily="49" charset="0"/>
              </a:rPr>
              <a:t>} while (expression);</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grpSp>
        <p:nvGrpSpPr>
          <p:cNvPr id="5" name="Group 4"/>
          <p:cNvGrpSpPr/>
          <p:nvPr/>
        </p:nvGrpSpPr>
        <p:grpSpPr>
          <a:xfrm>
            <a:off x="8054059" y="1036372"/>
            <a:ext cx="3038475" cy="3909115"/>
            <a:chOff x="8054059" y="1036372"/>
            <a:chExt cx="3038475" cy="3909115"/>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4059" y="1036372"/>
              <a:ext cx="3038475" cy="39091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9573296" y="1481070"/>
              <a:ext cx="1386057" cy="6568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4"/>
          <p:cNvSpPr>
            <a:spLocks noChangeArrowheads="1"/>
          </p:cNvSpPr>
          <p:nvPr/>
        </p:nvSpPr>
        <p:spPr bwMode="auto">
          <a:xfrm>
            <a:off x="579550" y="3929454"/>
            <a:ext cx="7340958" cy="2463509"/>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defTabSz="914400" fontAlgn="base">
              <a:spcBef>
                <a:spcPct val="0"/>
              </a:spcBef>
              <a:spcAft>
                <a:spcPct val="0"/>
              </a:spcAft>
            </a:pPr>
            <a:r>
              <a:rPr lang="en-US" sz="2000" b="1" u="sng" dirty="0" smtClean="0">
                <a:solidFill>
                  <a:srgbClr val="0000CD"/>
                </a:solidFill>
                <a:latin typeface="Consolas" panose="020B0609020204030204" pitchFamily="49" charset="0"/>
              </a:rPr>
              <a:t>Example:</a:t>
            </a:r>
            <a:endParaRPr lang="en-US" sz="2000" b="1" u="sng" dirty="0">
              <a:solidFill>
                <a:srgbClr val="0000CD"/>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88"/>
                </a:solidFill>
                <a:effectLst/>
                <a:latin typeface="Courier New" pitchFamily="49" charset="0"/>
                <a:cs typeface="Courier New" pitchFamily="49" charset="0"/>
              </a:rPr>
              <a:t>var</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count </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006666"/>
                </a:solidFill>
                <a:effectLst/>
                <a:latin typeface="Courier New" pitchFamily="49" charset="0"/>
                <a:cs typeface="Courier New" pitchFamily="49" charset="0"/>
              </a:rPr>
              <a:t>0</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document</a:t>
            </a:r>
            <a:r>
              <a:rPr kumimoji="0" lang="en-US" sz="20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write</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8800"/>
                </a:solidFill>
                <a:effectLst/>
                <a:latin typeface="Courier New" pitchFamily="49" charset="0"/>
                <a:cs typeface="Courier New" pitchFamily="49" charset="0"/>
              </a:rPr>
              <a:t>"Starting Loop"</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008800"/>
                </a:solidFill>
                <a:effectLst/>
                <a:latin typeface="Courier New" pitchFamily="49" charset="0"/>
                <a:cs typeface="Courier New" pitchFamily="49" charset="0"/>
              </a:rPr>
              <a:t>"&lt;</a:t>
            </a:r>
            <a:r>
              <a:rPr kumimoji="0" lang="en-US" sz="2000" b="0" i="0" u="none" strike="noStrike" cap="none" normalizeH="0" baseline="0" dirty="0" err="1" smtClean="0">
                <a:ln>
                  <a:noFill/>
                </a:ln>
                <a:solidFill>
                  <a:srgbClr val="008800"/>
                </a:solidFill>
                <a:effectLst/>
                <a:latin typeface="Courier New" pitchFamily="49" charset="0"/>
                <a:cs typeface="Courier New" pitchFamily="49" charset="0"/>
              </a:rPr>
              <a:t>br</a:t>
            </a:r>
            <a:r>
              <a:rPr kumimoji="0" lang="en-US" sz="2000" b="0" i="0" u="none" strike="noStrike" cap="none" normalizeH="0" baseline="0" dirty="0" smtClean="0">
                <a:ln>
                  <a:noFill/>
                </a:ln>
                <a:solidFill>
                  <a:srgbClr val="008800"/>
                </a:solidFill>
                <a:effectLst/>
                <a:latin typeface="Courier New" pitchFamily="49" charset="0"/>
                <a:cs typeface="Courier New" pitchFamily="49" charset="0"/>
              </a:rPr>
              <a:t> /&gt;"</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8"/>
                </a:solidFill>
                <a:effectLst/>
                <a:latin typeface="Courier New" pitchFamily="49" charset="0"/>
                <a:cs typeface="Courier New" pitchFamily="49" charset="0"/>
              </a:rPr>
              <a:t>do</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document</a:t>
            </a:r>
            <a:r>
              <a:rPr kumimoji="0" lang="en-US" sz="20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write</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8800"/>
                </a:solidFill>
                <a:effectLst/>
                <a:latin typeface="Courier New" pitchFamily="49" charset="0"/>
                <a:cs typeface="Courier New" pitchFamily="49" charset="0"/>
              </a:rPr>
              <a:t>"Current Count : "</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count </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008800"/>
                </a:solidFill>
                <a:effectLst/>
                <a:latin typeface="Courier New" pitchFamily="49" charset="0"/>
                <a:cs typeface="Courier New" pitchFamily="49" charset="0"/>
              </a:rPr>
              <a:t>"&lt;</a:t>
            </a:r>
            <a:r>
              <a:rPr kumimoji="0" lang="en-US" sz="2000" b="0" i="0" u="none" strike="noStrike" cap="none" normalizeH="0" baseline="0" dirty="0" err="1" smtClean="0">
                <a:ln>
                  <a:noFill/>
                </a:ln>
                <a:solidFill>
                  <a:srgbClr val="008800"/>
                </a:solidFill>
                <a:effectLst/>
                <a:latin typeface="Courier New" pitchFamily="49" charset="0"/>
                <a:cs typeface="Courier New" pitchFamily="49" charset="0"/>
              </a:rPr>
              <a:t>br</a:t>
            </a:r>
            <a:r>
              <a:rPr kumimoji="0" lang="en-US" sz="2000" b="0" i="0" u="none" strike="noStrike" cap="none" normalizeH="0" baseline="0" dirty="0" smtClean="0">
                <a:ln>
                  <a:noFill/>
                </a:ln>
                <a:solidFill>
                  <a:srgbClr val="008800"/>
                </a:solidFill>
                <a:effectLst/>
                <a:latin typeface="Courier New" pitchFamily="49" charset="0"/>
                <a:cs typeface="Courier New" pitchFamily="49" charset="0"/>
              </a:rPr>
              <a:t> /&gt;"</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count</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IN" sz="2000" dirty="0" smtClean="0">
                <a:solidFill>
                  <a:srgbClr val="666600"/>
                </a:solidFill>
                <a:latin typeface="Courier New" pitchFamily="49" charset="0"/>
                <a:cs typeface="Courier New" pitchFamily="49" charset="0"/>
              </a:rPr>
              <a:t>while(count &lt;5);</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30526061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for loop</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772732" y="879231"/>
            <a:ext cx="7160655" cy="4308872"/>
          </a:xfrm>
          <a:prstGeom prst="rect">
            <a:avLst/>
          </a:prstGeom>
          <a:noFill/>
        </p:spPr>
        <p:txBody>
          <a:bodyPr wrap="square" rtlCol="0">
            <a:spAutoFit/>
          </a:bodyPr>
          <a:lstStyle/>
          <a:p>
            <a:pPr algn="just"/>
            <a:r>
              <a:rPr lang="en-IN" sz="2400" dirty="0"/>
              <a:t>The '</a:t>
            </a:r>
            <a:r>
              <a:rPr lang="en-IN" sz="2400" b="1" dirty="0"/>
              <a:t>for</a:t>
            </a:r>
            <a:r>
              <a:rPr lang="en-IN" sz="2400" dirty="0"/>
              <a:t>' loop is the most compact form of looping. It includes the following three important parts −</a:t>
            </a:r>
          </a:p>
          <a:p>
            <a:pPr marL="800100" lvl="1" indent="-342900" algn="just">
              <a:spcAft>
                <a:spcPts val="600"/>
              </a:spcAft>
              <a:buFont typeface="Wingdings" pitchFamily="2" charset="2"/>
              <a:buChar char="Ø"/>
            </a:pPr>
            <a:r>
              <a:rPr lang="en-IN" sz="2400" dirty="0"/>
              <a:t>The </a:t>
            </a:r>
            <a:r>
              <a:rPr lang="en-IN" sz="2400" b="1" dirty="0"/>
              <a:t>loop initialization</a:t>
            </a:r>
            <a:r>
              <a:rPr lang="en-IN" sz="2400" dirty="0"/>
              <a:t> where we initialize our counter to a starting value. The initialization statement is executed before the loop begins.</a:t>
            </a:r>
          </a:p>
          <a:p>
            <a:pPr marL="800100" lvl="1" indent="-342900" algn="just">
              <a:spcAft>
                <a:spcPts val="600"/>
              </a:spcAft>
              <a:buFont typeface="Wingdings" pitchFamily="2" charset="2"/>
              <a:buChar char="Ø"/>
            </a:pPr>
            <a:r>
              <a:rPr lang="en-IN" sz="2400" dirty="0"/>
              <a:t>The </a:t>
            </a:r>
            <a:r>
              <a:rPr lang="en-IN" sz="2400" b="1" dirty="0"/>
              <a:t>test statement</a:t>
            </a:r>
            <a:r>
              <a:rPr lang="en-IN" sz="2400" dirty="0"/>
              <a:t> which will test if a given condition is true or not. If the condition is true, then the code given inside the loop will be executed, otherwise the control will come out of the loop.</a:t>
            </a:r>
          </a:p>
          <a:p>
            <a:pPr marL="800100" lvl="1" indent="-342900" algn="just">
              <a:spcAft>
                <a:spcPts val="600"/>
              </a:spcAft>
              <a:buFont typeface="Wingdings" pitchFamily="2" charset="2"/>
              <a:buChar char="Ø"/>
            </a:pPr>
            <a:r>
              <a:rPr lang="en-IN" sz="2400" dirty="0"/>
              <a:t>The </a:t>
            </a:r>
            <a:r>
              <a:rPr lang="en-IN" sz="2400" b="1" dirty="0"/>
              <a:t>iteration statement</a:t>
            </a:r>
            <a:r>
              <a:rPr lang="en-IN" sz="2400" dirty="0"/>
              <a:t> where you can increase or decrease your counter</a:t>
            </a:r>
            <a:r>
              <a:rPr lang="en-IN" sz="2400" dirty="0" smtClean="0"/>
              <a:t>.</a:t>
            </a:r>
            <a:endParaRPr lang="en-IN" sz="2400" dirty="0"/>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39</a:t>
            </a:fld>
            <a:endParaRPr lang="en-US" sz="1400" b="1" dirty="0">
              <a:solidFill>
                <a:schemeClr val="accent5">
                  <a:lumMod val="75000"/>
                </a:schemeClr>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573" y="1899120"/>
            <a:ext cx="3514725" cy="34713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2606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714" y="196486"/>
            <a:ext cx="10364451" cy="928929"/>
          </a:xfrm>
        </p:spPr>
        <p:txBody>
          <a:bodyPr/>
          <a:lstStyle/>
          <a:p>
            <a:r>
              <a:rPr lang="en-US" smtClean="0"/>
              <a:t>History &amp; need</a:t>
            </a:r>
            <a:endParaRPr lang="en-IN" dirty="0"/>
          </a:p>
        </p:txBody>
      </p:sp>
      <p:sp>
        <p:nvSpPr>
          <p:cNvPr id="3" name="Content Placeholder 2"/>
          <p:cNvSpPr>
            <a:spLocks noGrp="1"/>
          </p:cNvSpPr>
          <p:nvPr>
            <p:ph sz="quarter" idx="13"/>
          </p:nvPr>
        </p:nvSpPr>
        <p:spPr>
          <a:xfrm>
            <a:off x="960665" y="1019908"/>
            <a:ext cx="10305212" cy="1758461"/>
          </a:xfrm>
        </p:spPr>
        <p:txBody>
          <a:bodyPr>
            <a:normAutofit/>
          </a:bodyPr>
          <a:lstStyle/>
          <a:p>
            <a:pPr marL="355600" marR="5080" indent="-342900">
              <a:lnSpc>
                <a:spcPct val="100000"/>
              </a:lnSpc>
              <a:spcBef>
                <a:spcPts val="105"/>
              </a:spcBef>
              <a:tabLst>
                <a:tab pos="1844675" algn="l"/>
                <a:tab pos="2536190" algn="l"/>
                <a:tab pos="3821429" algn="l"/>
                <a:tab pos="4345940" algn="l"/>
                <a:tab pos="5582920" algn="l"/>
                <a:tab pos="6299835" algn="l"/>
                <a:tab pos="6750684" algn="l"/>
                <a:tab pos="8157845" algn="l"/>
              </a:tabLst>
            </a:pPr>
            <a:r>
              <a:rPr lang="en-US" spc="-15" dirty="0">
                <a:cs typeface="Tahoma"/>
              </a:rPr>
              <a:t>JavaScri</a:t>
            </a:r>
            <a:r>
              <a:rPr lang="en-US" spc="-25" dirty="0">
                <a:cs typeface="Tahoma"/>
              </a:rPr>
              <a:t>p</a:t>
            </a:r>
            <a:r>
              <a:rPr lang="en-US" spc="-235" dirty="0">
                <a:cs typeface="Tahoma"/>
              </a:rPr>
              <a:t>t</a:t>
            </a:r>
            <a:r>
              <a:rPr lang="en-US" dirty="0">
                <a:cs typeface="Tahoma"/>
              </a:rPr>
              <a:t>	</a:t>
            </a:r>
            <a:r>
              <a:rPr lang="en-US" spc="-70" dirty="0">
                <a:cs typeface="Tahoma"/>
              </a:rPr>
              <a:t>was</a:t>
            </a:r>
            <a:r>
              <a:rPr lang="en-US" dirty="0">
                <a:cs typeface="Tahoma"/>
              </a:rPr>
              <a:t>	</a:t>
            </a:r>
            <a:r>
              <a:rPr lang="en-US" spc="-65" dirty="0">
                <a:cs typeface="Tahoma"/>
              </a:rPr>
              <a:t>i</a:t>
            </a:r>
            <a:r>
              <a:rPr lang="en-US" spc="-160" dirty="0">
                <a:cs typeface="Tahoma"/>
              </a:rPr>
              <a:t>n</a:t>
            </a:r>
            <a:r>
              <a:rPr lang="en-US" spc="20" dirty="0">
                <a:cs typeface="Tahoma"/>
              </a:rPr>
              <a:t>v</a:t>
            </a:r>
            <a:r>
              <a:rPr lang="en-US" spc="35" dirty="0">
                <a:cs typeface="Tahoma"/>
              </a:rPr>
              <a:t>e</a:t>
            </a:r>
            <a:r>
              <a:rPr lang="en-US" spc="-195" dirty="0">
                <a:cs typeface="Tahoma"/>
              </a:rPr>
              <a:t>n</a:t>
            </a:r>
            <a:r>
              <a:rPr lang="en-US" spc="-145" dirty="0">
                <a:cs typeface="Tahoma"/>
              </a:rPr>
              <a:t>t</a:t>
            </a:r>
            <a:r>
              <a:rPr lang="en-US" spc="70" dirty="0">
                <a:cs typeface="Tahoma"/>
              </a:rPr>
              <a:t>e</a:t>
            </a:r>
            <a:r>
              <a:rPr lang="en-US" spc="80" dirty="0">
                <a:cs typeface="Tahoma"/>
              </a:rPr>
              <a:t>d</a:t>
            </a:r>
            <a:r>
              <a:rPr lang="en-US" dirty="0">
                <a:cs typeface="Tahoma"/>
              </a:rPr>
              <a:t>	</a:t>
            </a:r>
            <a:r>
              <a:rPr lang="en-US" spc="30" dirty="0">
                <a:cs typeface="Tahoma"/>
              </a:rPr>
              <a:t>by</a:t>
            </a:r>
            <a:r>
              <a:rPr lang="en-US" dirty="0">
                <a:cs typeface="Tahoma"/>
              </a:rPr>
              <a:t>	</a:t>
            </a:r>
            <a:r>
              <a:rPr lang="en-US" spc="-275" dirty="0">
                <a:cs typeface="Tahoma"/>
              </a:rPr>
              <a:t>B</a:t>
            </a:r>
            <a:r>
              <a:rPr lang="en-US" spc="-190" dirty="0">
                <a:cs typeface="Tahoma"/>
              </a:rPr>
              <a:t>r</a:t>
            </a:r>
            <a:r>
              <a:rPr lang="en-US" spc="80" dirty="0">
                <a:cs typeface="Tahoma"/>
              </a:rPr>
              <a:t>e</a:t>
            </a:r>
            <a:r>
              <a:rPr lang="en-US" spc="30" dirty="0">
                <a:cs typeface="Tahoma"/>
              </a:rPr>
              <a:t>nd</a:t>
            </a:r>
            <a:r>
              <a:rPr lang="en-US" spc="25" dirty="0">
                <a:cs typeface="Tahoma"/>
              </a:rPr>
              <a:t>a</a:t>
            </a:r>
            <a:r>
              <a:rPr lang="en-US" spc="-80" dirty="0">
                <a:cs typeface="Tahoma"/>
              </a:rPr>
              <a:t>n </a:t>
            </a:r>
            <a:r>
              <a:rPr lang="en-US" spc="-45" dirty="0" err="1">
                <a:cs typeface="Tahoma"/>
              </a:rPr>
              <a:t>Eich</a:t>
            </a:r>
            <a:r>
              <a:rPr lang="en-US" dirty="0">
                <a:cs typeface="Tahoma"/>
              </a:rPr>
              <a:t> </a:t>
            </a:r>
            <a:r>
              <a:rPr lang="en-US" spc="-70" dirty="0">
                <a:cs typeface="Tahoma"/>
              </a:rPr>
              <a:t>a</a:t>
            </a:r>
            <a:r>
              <a:rPr lang="en-US" spc="-45" dirty="0">
                <a:cs typeface="Tahoma"/>
              </a:rPr>
              <a:t>t </a:t>
            </a:r>
            <a:r>
              <a:rPr lang="en-US" spc="-70" dirty="0">
                <a:cs typeface="Tahoma"/>
              </a:rPr>
              <a:t>N</a:t>
            </a:r>
            <a:r>
              <a:rPr lang="en-US" spc="5" dirty="0">
                <a:cs typeface="Tahoma"/>
              </a:rPr>
              <a:t>etsc</a:t>
            </a:r>
            <a:r>
              <a:rPr lang="en-US" spc="-5" dirty="0">
                <a:cs typeface="Tahoma"/>
              </a:rPr>
              <a:t>a</a:t>
            </a:r>
            <a:r>
              <a:rPr lang="en-US" spc="75" dirty="0">
                <a:cs typeface="Tahoma"/>
              </a:rPr>
              <a:t>pe</a:t>
            </a:r>
            <a:r>
              <a:rPr lang="en-US" dirty="0">
                <a:cs typeface="Tahoma"/>
              </a:rPr>
              <a:t> </a:t>
            </a:r>
            <a:r>
              <a:rPr lang="en-US" spc="-185" dirty="0">
                <a:cs typeface="Tahoma"/>
              </a:rPr>
              <a:t>(wi</a:t>
            </a:r>
            <a:r>
              <a:rPr lang="en-US" spc="-155" dirty="0">
                <a:cs typeface="Tahoma"/>
              </a:rPr>
              <a:t>t</a:t>
            </a:r>
            <a:r>
              <a:rPr lang="en-US" spc="-50" dirty="0">
                <a:cs typeface="Tahoma"/>
              </a:rPr>
              <a:t>h  </a:t>
            </a:r>
            <a:r>
              <a:rPr lang="en-US" spc="10" dirty="0">
                <a:cs typeface="Tahoma"/>
              </a:rPr>
              <a:t>Nav</a:t>
            </a:r>
            <a:r>
              <a:rPr lang="en-US" spc="20" dirty="0">
                <a:cs typeface="Tahoma"/>
              </a:rPr>
              <a:t>ig</a:t>
            </a:r>
            <a:r>
              <a:rPr lang="en-US" spc="15" dirty="0">
                <a:cs typeface="Tahoma"/>
              </a:rPr>
              <a:t>a</a:t>
            </a:r>
            <a:r>
              <a:rPr lang="en-US" spc="-140" dirty="0">
                <a:cs typeface="Tahoma"/>
              </a:rPr>
              <a:t>tor</a:t>
            </a:r>
            <a:r>
              <a:rPr lang="en-US" spc="-40" dirty="0">
                <a:cs typeface="Tahoma"/>
              </a:rPr>
              <a:t> </a:t>
            </a:r>
            <a:r>
              <a:rPr lang="en-US" spc="-150" dirty="0">
                <a:cs typeface="Tahoma"/>
              </a:rPr>
              <a:t>2</a:t>
            </a:r>
            <a:r>
              <a:rPr lang="en-US" spc="-65" dirty="0">
                <a:cs typeface="Tahoma"/>
              </a:rPr>
              <a:t>.</a:t>
            </a:r>
            <a:r>
              <a:rPr lang="en-US" spc="-150" dirty="0">
                <a:cs typeface="Tahoma"/>
              </a:rPr>
              <a:t>0)</a:t>
            </a:r>
            <a:r>
              <a:rPr lang="en-US" spc="-30" dirty="0">
                <a:cs typeface="Tahoma"/>
              </a:rPr>
              <a:t> </a:t>
            </a:r>
            <a:r>
              <a:rPr lang="en-US" spc="30" dirty="0">
                <a:cs typeface="Tahoma"/>
              </a:rPr>
              <a:t>an</a:t>
            </a:r>
            <a:r>
              <a:rPr lang="en-US" spc="35" dirty="0">
                <a:cs typeface="Tahoma"/>
              </a:rPr>
              <a:t>d</a:t>
            </a:r>
            <a:r>
              <a:rPr lang="en-US" spc="-25" dirty="0">
                <a:cs typeface="Tahoma"/>
              </a:rPr>
              <a:t> </a:t>
            </a:r>
            <a:r>
              <a:rPr lang="en-US" spc="-45" dirty="0">
                <a:cs typeface="Tahoma"/>
              </a:rPr>
              <a:t>ha</a:t>
            </a:r>
            <a:r>
              <a:rPr lang="en-US" spc="-30" dirty="0">
                <a:cs typeface="Tahoma"/>
              </a:rPr>
              <a:t>s </a:t>
            </a:r>
            <a:r>
              <a:rPr lang="en-US" spc="75" dirty="0">
                <a:cs typeface="Tahoma"/>
              </a:rPr>
              <a:t>app</a:t>
            </a:r>
            <a:r>
              <a:rPr lang="en-US" spc="-10" dirty="0">
                <a:cs typeface="Tahoma"/>
              </a:rPr>
              <a:t>ea</a:t>
            </a:r>
            <a:r>
              <a:rPr lang="en-US" spc="-15" dirty="0">
                <a:cs typeface="Tahoma"/>
              </a:rPr>
              <a:t>r</a:t>
            </a:r>
            <a:r>
              <a:rPr lang="en-US" spc="70" dirty="0">
                <a:cs typeface="Tahoma"/>
              </a:rPr>
              <a:t>e</a:t>
            </a:r>
            <a:r>
              <a:rPr lang="en-US" spc="80" dirty="0">
                <a:cs typeface="Tahoma"/>
              </a:rPr>
              <a:t>d</a:t>
            </a:r>
            <a:r>
              <a:rPr lang="en-US" spc="-10" dirty="0">
                <a:cs typeface="Tahoma"/>
              </a:rPr>
              <a:t> </a:t>
            </a:r>
            <a:r>
              <a:rPr lang="en-US" spc="-70" dirty="0">
                <a:cs typeface="Tahoma"/>
              </a:rPr>
              <a:t>i</a:t>
            </a:r>
            <a:r>
              <a:rPr lang="en-US" spc="-140" dirty="0">
                <a:cs typeface="Tahoma"/>
              </a:rPr>
              <a:t>n</a:t>
            </a:r>
            <a:r>
              <a:rPr lang="en-US" spc="-25" dirty="0">
                <a:cs typeface="Tahoma"/>
              </a:rPr>
              <a:t> </a:t>
            </a:r>
            <a:r>
              <a:rPr lang="en-US" spc="-55" dirty="0">
                <a:cs typeface="Tahoma"/>
              </a:rPr>
              <a:t>al</a:t>
            </a:r>
            <a:r>
              <a:rPr lang="en-US" spc="-35" dirty="0">
                <a:cs typeface="Tahoma"/>
              </a:rPr>
              <a:t>l</a:t>
            </a:r>
            <a:r>
              <a:rPr lang="en-US" spc="-40" dirty="0">
                <a:cs typeface="Tahoma"/>
              </a:rPr>
              <a:t> </a:t>
            </a:r>
            <a:r>
              <a:rPr lang="en-US" spc="-105" dirty="0">
                <a:cs typeface="Tahoma"/>
              </a:rPr>
              <a:t>b</a:t>
            </a:r>
            <a:r>
              <a:rPr lang="en-US" spc="-80" dirty="0">
                <a:cs typeface="Tahoma"/>
              </a:rPr>
              <a:t>r</a:t>
            </a:r>
            <a:r>
              <a:rPr lang="en-US" spc="-60" dirty="0">
                <a:cs typeface="Tahoma"/>
              </a:rPr>
              <a:t>o</a:t>
            </a:r>
            <a:r>
              <a:rPr lang="en-US" spc="-80" dirty="0">
                <a:cs typeface="Tahoma"/>
              </a:rPr>
              <a:t>w</a:t>
            </a:r>
            <a:r>
              <a:rPr lang="en-US" spc="-105" dirty="0">
                <a:cs typeface="Tahoma"/>
              </a:rPr>
              <a:t>se</a:t>
            </a:r>
            <a:r>
              <a:rPr lang="en-US" spc="-90" dirty="0">
                <a:cs typeface="Tahoma"/>
              </a:rPr>
              <a:t>r</a:t>
            </a:r>
            <a:r>
              <a:rPr lang="en-US" spc="-150" dirty="0">
                <a:cs typeface="Tahoma"/>
              </a:rPr>
              <a:t>s</a:t>
            </a:r>
            <a:r>
              <a:rPr lang="en-US" spc="-45" dirty="0">
                <a:cs typeface="Tahoma"/>
              </a:rPr>
              <a:t> </a:t>
            </a:r>
            <a:r>
              <a:rPr lang="en-US" spc="-175" dirty="0">
                <a:cs typeface="Tahoma"/>
              </a:rPr>
              <a:t>s</a:t>
            </a:r>
            <a:r>
              <a:rPr lang="en-US" spc="-114" dirty="0">
                <a:cs typeface="Tahoma"/>
              </a:rPr>
              <a:t>i</a:t>
            </a:r>
            <a:r>
              <a:rPr lang="en-US" spc="75" dirty="0">
                <a:cs typeface="Tahoma"/>
              </a:rPr>
              <a:t>nc</a:t>
            </a:r>
            <a:r>
              <a:rPr lang="en-US" spc="80" dirty="0">
                <a:cs typeface="Tahoma"/>
              </a:rPr>
              <a:t>e</a:t>
            </a:r>
            <a:r>
              <a:rPr lang="en-US" spc="-50" dirty="0">
                <a:cs typeface="Tahoma"/>
              </a:rPr>
              <a:t> </a:t>
            </a:r>
            <a:r>
              <a:rPr lang="en-US" spc="-150" dirty="0">
                <a:cs typeface="Tahoma"/>
              </a:rPr>
              <a:t>1996</a:t>
            </a:r>
            <a:r>
              <a:rPr lang="en-US" spc="-65" dirty="0">
                <a:cs typeface="Tahoma"/>
              </a:rPr>
              <a:t>.</a:t>
            </a:r>
            <a:endParaRPr lang="en-US" dirty="0">
              <a:cs typeface="Tahoma"/>
            </a:endParaRPr>
          </a:p>
          <a:p>
            <a:pPr marL="355600" marR="5080" indent="-342900">
              <a:lnSpc>
                <a:spcPct val="100000"/>
              </a:lnSpc>
              <a:spcBef>
                <a:spcPts val="995"/>
              </a:spcBef>
            </a:pPr>
            <a:r>
              <a:rPr lang="en-US" spc="-130" dirty="0">
                <a:cs typeface="Tahoma"/>
              </a:rPr>
              <a:t>The</a:t>
            </a:r>
            <a:r>
              <a:rPr lang="en-US" spc="-125" dirty="0">
                <a:cs typeface="Tahoma"/>
              </a:rPr>
              <a:t> </a:t>
            </a:r>
            <a:r>
              <a:rPr lang="en-US" spc="-55" dirty="0">
                <a:cs typeface="Tahoma"/>
              </a:rPr>
              <a:t>official</a:t>
            </a:r>
            <a:r>
              <a:rPr lang="en-US" spc="475" dirty="0">
                <a:cs typeface="Tahoma"/>
              </a:rPr>
              <a:t> </a:t>
            </a:r>
            <a:r>
              <a:rPr lang="en-US" spc="-60" dirty="0">
                <a:cs typeface="Tahoma"/>
              </a:rPr>
              <a:t>standardization</a:t>
            </a:r>
            <a:r>
              <a:rPr lang="en-US" spc="465" dirty="0">
                <a:cs typeface="Tahoma"/>
              </a:rPr>
              <a:t> </a:t>
            </a:r>
            <a:r>
              <a:rPr lang="en-US" spc="-70" dirty="0">
                <a:cs typeface="Tahoma"/>
              </a:rPr>
              <a:t>was</a:t>
            </a:r>
            <a:r>
              <a:rPr lang="en-US" spc="445" dirty="0">
                <a:cs typeface="Tahoma"/>
              </a:rPr>
              <a:t> </a:t>
            </a:r>
            <a:r>
              <a:rPr lang="en-US" spc="25" dirty="0">
                <a:cs typeface="Tahoma"/>
              </a:rPr>
              <a:t>adopted </a:t>
            </a:r>
            <a:r>
              <a:rPr lang="en-US" spc="30" dirty="0">
                <a:cs typeface="Tahoma"/>
              </a:rPr>
              <a:t>by </a:t>
            </a:r>
            <a:r>
              <a:rPr lang="en-US" spc="-75" dirty="0">
                <a:cs typeface="Tahoma"/>
              </a:rPr>
              <a:t>the</a:t>
            </a:r>
            <a:r>
              <a:rPr lang="en-US" spc="434" dirty="0">
                <a:cs typeface="Tahoma"/>
              </a:rPr>
              <a:t> </a:t>
            </a:r>
            <a:r>
              <a:rPr lang="en-US" spc="40" dirty="0">
                <a:cs typeface="Tahoma"/>
              </a:rPr>
              <a:t>ECMA </a:t>
            </a:r>
            <a:r>
              <a:rPr lang="en-US" spc="-55" dirty="0">
                <a:cs typeface="Tahoma"/>
              </a:rPr>
              <a:t>organization </a:t>
            </a:r>
            <a:r>
              <a:rPr lang="en-US" spc="-575" dirty="0">
                <a:cs typeface="Tahoma"/>
              </a:rPr>
              <a:t> </a:t>
            </a:r>
            <a:r>
              <a:rPr lang="en-US" spc="-105" dirty="0">
                <a:cs typeface="Tahoma"/>
              </a:rPr>
              <a:t>in</a:t>
            </a:r>
            <a:r>
              <a:rPr lang="en-US" spc="-45" dirty="0">
                <a:cs typeface="Tahoma"/>
              </a:rPr>
              <a:t> </a:t>
            </a:r>
            <a:r>
              <a:rPr lang="en-US" spc="-150" dirty="0">
                <a:cs typeface="Tahoma"/>
              </a:rPr>
              <a:t>1997</a:t>
            </a:r>
            <a:endParaRPr lang="en-US" dirty="0">
              <a:cs typeface="Tahoma"/>
            </a:endParaRPr>
          </a:p>
          <a:p>
            <a:pPr marL="12700">
              <a:lnSpc>
                <a:spcPct val="100000"/>
              </a:lnSpc>
              <a:spcBef>
                <a:spcPts val="994"/>
              </a:spcBef>
            </a:pPr>
            <a:r>
              <a:rPr lang="en-US" spc="-215" dirty="0">
                <a:solidFill>
                  <a:srgbClr val="A42F0F"/>
                </a:solidFill>
                <a:cs typeface="Microsoft Sans Serif"/>
              </a:rPr>
              <a:t> </a:t>
            </a:r>
            <a:r>
              <a:rPr lang="en-US" spc="-150" dirty="0">
                <a:solidFill>
                  <a:srgbClr val="A42F0F"/>
                </a:solidFill>
                <a:cs typeface="Microsoft Sans Serif"/>
              </a:rPr>
              <a:t> </a:t>
            </a:r>
            <a:r>
              <a:rPr lang="en-US" spc="40" dirty="0">
                <a:cs typeface="Tahoma"/>
              </a:rPr>
              <a:t>ECMA</a:t>
            </a:r>
            <a:r>
              <a:rPr lang="en-US" spc="-30" dirty="0">
                <a:cs typeface="Tahoma"/>
              </a:rPr>
              <a:t>-</a:t>
            </a:r>
            <a:r>
              <a:rPr lang="en-US" spc="-150" dirty="0">
                <a:cs typeface="Tahoma"/>
              </a:rPr>
              <a:t>26</a:t>
            </a:r>
            <a:r>
              <a:rPr lang="en-US" spc="-155" dirty="0">
                <a:cs typeface="Tahoma"/>
              </a:rPr>
              <a:t>2</a:t>
            </a:r>
            <a:r>
              <a:rPr lang="en-US" spc="-50" dirty="0">
                <a:cs typeface="Tahoma"/>
              </a:rPr>
              <a:t> </a:t>
            </a:r>
            <a:r>
              <a:rPr lang="en-US" spc="-110" dirty="0">
                <a:cs typeface="Tahoma"/>
              </a:rPr>
              <a:t>i</a:t>
            </a:r>
            <a:r>
              <a:rPr lang="en-US" spc="-175" dirty="0">
                <a:cs typeface="Tahoma"/>
              </a:rPr>
              <a:t>s</a:t>
            </a:r>
            <a:r>
              <a:rPr lang="en-US" spc="-30" dirty="0">
                <a:cs typeface="Tahoma"/>
              </a:rPr>
              <a:t> </a:t>
            </a:r>
            <a:r>
              <a:rPr lang="en-US" spc="-75" dirty="0">
                <a:cs typeface="Tahoma"/>
              </a:rPr>
              <a:t>the</a:t>
            </a:r>
            <a:r>
              <a:rPr lang="en-US" spc="-40" dirty="0">
                <a:cs typeface="Tahoma"/>
              </a:rPr>
              <a:t> </a:t>
            </a:r>
            <a:r>
              <a:rPr lang="en-US" spc="-135" dirty="0">
                <a:cs typeface="Tahoma"/>
              </a:rPr>
              <a:t>of</a:t>
            </a:r>
            <a:r>
              <a:rPr lang="en-US" spc="-95" dirty="0">
                <a:cs typeface="Tahoma"/>
              </a:rPr>
              <a:t>f</a:t>
            </a:r>
            <a:r>
              <a:rPr lang="en-US" spc="-5" dirty="0">
                <a:cs typeface="Tahoma"/>
              </a:rPr>
              <a:t>icial</a:t>
            </a:r>
            <a:r>
              <a:rPr lang="en-US" spc="-65" dirty="0">
                <a:cs typeface="Tahoma"/>
              </a:rPr>
              <a:t> </a:t>
            </a:r>
            <a:r>
              <a:rPr lang="en-US" spc="-15" dirty="0">
                <a:cs typeface="Tahoma"/>
              </a:rPr>
              <a:t>JavaScri</a:t>
            </a:r>
            <a:r>
              <a:rPr lang="en-US" spc="-25" dirty="0">
                <a:cs typeface="Tahoma"/>
              </a:rPr>
              <a:t>p</a:t>
            </a:r>
            <a:r>
              <a:rPr lang="en-US" spc="-235" dirty="0">
                <a:cs typeface="Tahoma"/>
              </a:rPr>
              <a:t>t</a:t>
            </a:r>
            <a:r>
              <a:rPr lang="en-US" spc="-25" dirty="0">
                <a:cs typeface="Tahoma"/>
              </a:rPr>
              <a:t> </a:t>
            </a:r>
            <a:r>
              <a:rPr lang="en-US" spc="-210" dirty="0">
                <a:cs typeface="Tahoma"/>
              </a:rPr>
              <a:t>s</a:t>
            </a:r>
            <a:r>
              <a:rPr lang="en-US" spc="-180" dirty="0">
                <a:cs typeface="Tahoma"/>
              </a:rPr>
              <a:t>t</a:t>
            </a:r>
            <a:r>
              <a:rPr lang="en-US" spc="30" dirty="0">
                <a:cs typeface="Tahoma"/>
              </a:rPr>
              <a:t>an</a:t>
            </a:r>
            <a:r>
              <a:rPr lang="en-US" spc="25" dirty="0">
                <a:cs typeface="Tahoma"/>
              </a:rPr>
              <a:t>d</a:t>
            </a:r>
            <a:r>
              <a:rPr lang="en-US" spc="-65" dirty="0">
                <a:cs typeface="Tahoma"/>
              </a:rPr>
              <a:t>a</a:t>
            </a:r>
            <a:r>
              <a:rPr lang="en-US" spc="-55" dirty="0">
                <a:cs typeface="Tahoma"/>
              </a:rPr>
              <a:t>r</a:t>
            </a:r>
            <a:r>
              <a:rPr lang="en-US" spc="55" dirty="0">
                <a:cs typeface="Tahoma"/>
              </a:rPr>
              <a:t>d</a:t>
            </a:r>
            <a:endParaRPr lang="en-IN" dirty="0"/>
          </a:p>
          <a:p>
            <a:endParaRPr lang="en-IN" dirty="0"/>
          </a:p>
        </p:txBody>
      </p:sp>
      <p:sp>
        <p:nvSpPr>
          <p:cNvPr id="4" name="object 3"/>
          <p:cNvSpPr txBox="1">
            <a:spLocks/>
          </p:cNvSpPr>
          <p:nvPr/>
        </p:nvSpPr>
        <p:spPr>
          <a:xfrm>
            <a:off x="668215" y="2629278"/>
            <a:ext cx="10832123" cy="3366947"/>
          </a:xfrm>
          <a:prstGeom prst="rect">
            <a:avLst/>
          </a:prstGeom>
        </p:spPr>
        <p:txBody>
          <a:bodyPr vert="horz" wrap="square" lIns="0" tIns="139065" rIns="0" bIns="0" rtlCol="0">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12700">
              <a:lnSpc>
                <a:spcPct val="100000"/>
              </a:lnSpc>
              <a:spcBef>
                <a:spcPts val="1095"/>
              </a:spcBef>
            </a:pPr>
            <a:r>
              <a:rPr lang="en-US" sz="2400" spc="385" dirty="0" smtClean="0">
                <a:solidFill>
                  <a:srgbClr val="A42F0F"/>
                </a:solidFill>
                <a:cs typeface="Microsoft Sans Serif"/>
              </a:rPr>
              <a:t> </a:t>
            </a:r>
            <a:r>
              <a:rPr lang="en-US" sz="2400" spc="-35" dirty="0" smtClean="0">
                <a:cs typeface="Tahoma"/>
              </a:rPr>
              <a:t>JavaScript </a:t>
            </a:r>
            <a:r>
              <a:rPr lang="en-US" sz="2400" spc="-70" dirty="0" smtClean="0">
                <a:cs typeface="Tahoma"/>
              </a:rPr>
              <a:t>was</a:t>
            </a:r>
            <a:r>
              <a:rPr lang="en-US" sz="2400" spc="-25" dirty="0" smtClean="0">
                <a:cs typeface="Tahoma"/>
              </a:rPr>
              <a:t> </a:t>
            </a:r>
            <a:r>
              <a:rPr lang="en-US" sz="2400" dirty="0" smtClean="0">
                <a:cs typeface="Tahoma"/>
              </a:rPr>
              <a:t>designed</a:t>
            </a:r>
            <a:r>
              <a:rPr lang="en-US" sz="2400" spc="-40" dirty="0" smtClean="0">
                <a:cs typeface="Tahoma"/>
              </a:rPr>
              <a:t> </a:t>
            </a:r>
            <a:r>
              <a:rPr lang="en-US" sz="2400" spc="-95" dirty="0" smtClean="0">
                <a:cs typeface="Tahoma"/>
              </a:rPr>
              <a:t>to</a:t>
            </a:r>
            <a:r>
              <a:rPr lang="en-US" sz="2400" spc="-35" dirty="0" smtClean="0">
                <a:cs typeface="Tahoma"/>
              </a:rPr>
              <a:t> </a:t>
            </a:r>
            <a:r>
              <a:rPr lang="en-US" sz="2400" spc="80" dirty="0" smtClean="0">
                <a:cs typeface="Tahoma"/>
              </a:rPr>
              <a:t>add</a:t>
            </a:r>
            <a:r>
              <a:rPr lang="en-US" sz="2400" spc="-10" dirty="0" smtClean="0">
                <a:cs typeface="Tahoma"/>
              </a:rPr>
              <a:t> </a:t>
            </a:r>
            <a:r>
              <a:rPr lang="en-US" sz="2400" spc="-80" dirty="0" smtClean="0">
                <a:cs typeface="Tahoma"/>
              </a:rPr>
              <a:t>interactivity</a:t>
            </a:r>
            <a:r>
              <a:rPr lang="en-US" sz="2400" spc="-40" dirty="0" smtClean="0">
                <a:cs typeface="Tahoma"/>
              </a:rPr>
              <a:t> </a:t>
            </a:r>
            <a:r>
              <a:rPr lang="en-US" sz="2400" spc="-95" dirty="0" smtClean="0">
                <a:cs typeface="Tahoma"/>
              </a:rPr>
              <a:t>to</a:t>
            </a:r>
            <a:r>
              <a:rPr lang="en-US" sz="2400" spc="-30" dirty="0" smtClean="0">
                <a:cs typeface="Tahoma"/>
              </a:rPr>
              <a:t> </a:t>
            </a:r>
            <a:r>
              <a:rPr lang="en-US" sz="2400" spc="-204" dirty="0" smtClean="0">
                <a:cs typeface="Tahoma"/>
              </a:rPr>
              <a:t>HTML</a:t>
            </a:r>
            <a:r>
              <a:rPr lang="en-US" sz="2400" spc="-35" dirty="0" smtClean="0">
                <a:cs typeface="Tahoma"/>
              </a:rPr>
              <a:t> </a:t>
            </a:r>
            <a:r>
              <a:rPr lang="en-US" sz="2400" spc="30" dirty="0" smtClean="0">
                <a:cs typeface="Tahoma"/>
              </a:rPr>
              <a:t>pages</a:t>
            </a:r>
            <a:endParaRPr lang="en-US" sz="2400" dirty="0" smtClean="0">
              <a:cs typeface="Tahoma"/>
            </a:endParaRPr>
          </a:p>
          <a:p>
            <a:pPr marL="12700">
              <a:lnSpc>
                <a:spcPct val="100000"/>
              </a:lnSpc>
              <a:spcBef>
                <a:spcPts val="994"/>
              </a:spcBef>
            </a:pPr>
            <a:r>
              <a:rPr lang="en-US" sz="2400" spc="-215" dirty="0" smtClean="0">
                <a:solidFill>
                  <a:srgbClr val="A42F0F"/>
                </a:solidFill>
                <a:cs typeface="Microsoft Sans Serif"/>
              </a:rPr>
              <a:t> </a:t>
            </a:r>
            <a:r>
              <a:rPr lang="en-US" sz="2400" spc="-150" dirty="0" smtClean="0">
                <a:solidFill>
                  <a:srgbClr val="A42F0F"/>
                </a:solidFill>
                <a:cs typeface="Microsoft Sans Serif"/>
              </a:rPr>
              <a:t> </a:t>
            </a:r>
            <a:r>
              <a:rPr lang="en-US" sz="2400" spc="-15" dirty="0" smtClean="0">
                <a:cs typeface="Tahoma"/>
              </a:rPr>
              <a:t>JavaScri</a:t>
            </a:r>
            <a:r>
              <a:rPr lang="en-US" sz="2400" spc="-25" dirty="0" smtClean="0">
                <a:cs typeface="Tahoma"/>
              </a:rPr>
              <a:t>p</a:t>
            </a:r>
            <a:r>
              <a:rPr lang="en-US" sz="2400" spc="-235" dirty="0" smtClean="0">
                <a:cs typeface="Tahoma"/>
              </a:rPr>
              <a:t>t</a:t>
            </a:r>
            <a:r>
              <a:rPr lang="en-US" sz="2400" spc="-35" dirty="0" smtClean="0">
                <a:cs typeface="Tahoma"/>
              </a:rPr>
              <a:t> </a:t>
            </a:r>
            <a:r>
              <a:rPr lang="en-US" sz="2400" spc="-110" dirty="0" smtClean="0">
                <a:cs typeface="Tahoma"/>
              </a:rPr>
              <a:t>i</a:t>
            </a:r>
            <a:r>
              <a:rPr lang="en-US" sz="2400" spc="-175" dirty="0" smtClean="0">
                <a:cs typeface="Tahoma"/>
              </a:rPr>
              <a:t>s</a:t>
            </a:r>
            <a:r>
              <a:rPr lang="en-US" sz="2400" spc="-30" dirty="0" smtClean="0">
                <a:cs typeface="Tahoma"/>
              </a:rPr>
              <a:t> </a:t>
            </a:r>
            <a:r>
              <a:rPr lang="en-US" sz="2400" spc="125" dirty="0" smtClean="0">
                <a:cs typeface="Tahoma"/>
              </a:rPr>
              <a:t>a</a:t>
            </a:r>
            <a:r>
              <a:rPr lang="en-US" sz="2400" spc="-25" dirty="0" smtClean="0">
                <a:cs typeface="Tahoma"/>
              </a:rPr>
              <a:t> </a:t>
            </a:r>
            <a:r>
              <a:rPr lang="en-US" sz="2400" spc="-90" dirty="0" smtClean="0">
                <a:cs typeface="Tahoma"/>
              </a:rPr>
              <a:t>Scrip</a:t>
            </a:r>
            <a:r>
              <a:rPr lang="en-US" sz="2400" spc="-85" dirty="0" smtClean="0">
                <a:cs typeface="Tahoma"/>
              </a:rPr>
              <a:t>t</a:t>
            </a:r>
            <a:r>
              <a:rPr lang="en-US" sz="2400" spc="-50" dirty="0" smtClean="0">
                <a:cs typeface="Tahoma"/>
              </a:rPr>
              <a:t>ing</a:t>
            </a:r>
            <a:r>
              <a:rPr lang="en-US" sz="2400" spc="-45" dirty="0" smtClean="0">
                <a:cs typeface="Tahoma"/>
              </a:rPr>
              <a:t> </a:t>
            </a:r>
            <a:r>
              <a:rPr lang="en-US" sz="2400" spc="-5" dirty="0" smtClean="0">
                <a:cs typeface="Tahoma"/>
              </a:rPr>
              <a:t>lan</a:t>
            </a:r>
            <a:r>
              <a:rPr lang="en-US" sz="2400" spc="-15" dirty="0" smtClean="0">
                <a:cs typeface="Tahoma"/>
              </a:rPr>
              <a:t>g</a:t>
            </a:r>
            <a:r>
              <a:rPr lang="en-US" sz="2400" spc="30" dirty="0" smtClean="0">
                <a:cs typeface="Tahoma"/>
              </a:rPr>
              <a:t>ua</a:t>
            </a:r>
            <a:r>
              <a:rPr lang="en-US" sz="2400" spc="25" dirty="0" smtClean="0">
                <a:cs typeface="Tahoma"/>
              </a:rPr>
              <a:t>g</a:t>
            </a:r>
            <a:r>
              <a:rPr lang="en-US" sz="2400" spc="95" dirty="0" smtClean="0">
                <a:cs typeface="Tahoma"/>
              </a:rPr>
              <a:t>e</a:t>
            </a:r>
            <a:r>
              <a:rPr lang="en-US" sz="2400" spc="-65" dirty="0" smtClean="0">
                <a:cs typeface="Tahoma"/>
              </a:rPr>
              <a:t>.</a:t>
            </a:r>
            <a:endParaRPr lang="en-US" sz="2400" dirty="0" smtClean="0">
              <a:cs typeface="Tahoma"/>
            </a:endParaRPr>
          </a:p>
          <a:p>
            <a:pPr marL="12700">
              <a:lnSpc>
                <a:spcPct val="100000"/>
              </a:lnSpc>
              <a:spcBef>
                <a:spcPts val="994"/>
              </a:spcBef>
            </a:pPr>
            <a:r>
              <a:rPr lang="en-US" sz="2400" spc="380" dirty="0" smtClean="0">
                <a:solidFill>
                  <a:srgbClr val="A42F0F"/>
                </a:solidFill>
                <a:cs typeface="Microsoft Sans Serif"/>
              </a:rPr>
              <a:t> </a:t>
            </a:r>
            <a:r>
              <a:rPr lang="en-US" sz="2400" spc="110" dirty="0" smtClean="0">
                <a:cs typeface="Tahoma"/>
              </a:rPr>
              <a:t>A</a:t>
            </a:r>
            <a:r>
              <a:rPr lang="en-US" sz="2400" spc="-30" dirty="0" smtClean="0">
                <a:cs typeface="Tahoma"/>
              </a:rPr>
              <a:t> </a:t>
            </a:r>
            <a:r>
              <a:rPr lang="en-US" sz="2400" spc="-70" dirty="0" smtClean="0">
                <a:cs typeface="Tahoma"/>
              </a:rPr>
              <a:t>scripting</a:t>
            </a:r>
            <a:r>
              <a:rPr lang="en-US" sz="2400" spc="-40" dirty="0" smtClean="0">
                <a:cs typeface="Tahoma"/>
              </a:rPr>
              <a:t> </a:t>
            </a:r>
            <a:r>
              <a:rPr lang="en-US" sz="2400" spc="20" dirty="0" smtClean="0">
                <a:cs typeface="Tahoma"/>
              </a:rPr>
              <a:t>language</a:t>
            </a:r>
            <a:r>
              <a:rPr lang="en-US" sz="2400" spc="-20" dirty="0" smtClean="0">
                <a:cs typeface="Tahoma"/>
              </a:rPr>
              <a:t> </a:t>
            </a:r>
            <a:r>
              <a:rPr lang="en-US" sz="2400" spc="-140" dirty="0" smtClean="0">
                <a:cs typeface="Tahoma"/>
              </a:rPr>
              <a:t>is</a:t>
            </a:r>
            <a:r>
              <a:rPr lang="en-US" sz="2400" spc="-30" dirty="0" smtClean="0">
                <a:cs typeface="Tahoma"/>
              </a:rPr>
              <a:t> </a:t>
            </a:r>
            <a:r>
              <a:rPr lang="en-US" sz="2400" spc="125" dirty="0" smtClean="0">
                <a:cs typeface="Tahoma"/>
              </a:rPr>
              <a:t>a</a:t>
            </a:r>
            <a:r>
              <a:rPr lang="en-US" sz="2400" spc="-25" dirty="0" smtClean="0">
                <a:cs typeface="Tahoma"/>
              </a:rPr>
              <a:t> </a:t>
            </a:r>
            <a:r>
              <a:rPr lang="en-US" sz="2400" spc="-100" dirty="0" smtClean="0">
                <a:cs typeface="Tahoma"/>
              </a:rPr>
              <a:t>light</a:t>
            </a:r>
            <a:r>
              <a:rPr lang="en-US" sz="2400" spc="-40" dirty="0" smtClean="0">
                <a:cs typeface="Tahoma"/>
              </a:rPr>
              <a:t> </a:t>
            </a:r>
            <a:r>
              <a:rPr lang="en-US" sz="2400" spc="-75" dirty="0" smtClean="0">
                <a:cs typeface="Tahoma"/>
              </a:rPr>
              <a:t>weight</a:t>
            </a:r>
            <a:r>
              <a:rPr lang="en-US" sz="2400" spc="-45" dirty="0" smtClean="0">
                <a:cs typeface="Tahoma"/>
              </a:rPr>
              <a:t> </a:t>
            </a:r>
            <a:r>
              <a:rPr lang="en-US" sz="2400" spc="-40" dirty="0" smtClean="0">
                <a:cs typeface="Tahoma"/>
              </a:rPr>
              <a:t>programming</a:t>
            </a:r>
            <a:r>
              <a:rPr lang="en-US" sz="2400" spc="-35" dirty="0" smtClean="0">
                <a:cs typeface="Tahoma"/>
              </a:rPr>
              <a:t> </a:t>
            </a:r>
            <a:r>
              <a:rPr lang="en-US" sz="2400" spc="20" dirty="0" smtClean="0">
                <a:cs typeface="Tahoma"/>
              </a:rPr>
              <a:t>language</a:t>
            </a:r>
            <a:endParaRPr lang="en-US" sz="2400" dirty="0" smtClean="0">
              <a:cs typeface="Tahoma"/>
            </a:endParaRPr>
          </a:p>
          <a:p>
            <a:pPr marL="12700">
              <a:lnSpc>
                <a:spcPct val="100000"/>
              </a:lnSpc>
              <a:spcBef>
                <a:spcPts val="1010"/>
              </a:spcBef>
            </a:pPr>
            <a:r>
              <a:rPr lang="en-US" sz="2400" spc="375" dirty="0" smtClean="0">
                <a:solidFill>
                  <a:srgbClr val="A42F0F"/>
                </a:solidFill>
                <a:cs typeface="Microsoft Sans Serif"/>
              </a:rPr>
              <a:t> </a:t>
            </a:r>
            <a:r>
              <a:rPr lang="en-US" sz="2400" spc="-40" dirty="0" smtClean="0">
                <a:cs typeface="Tahoma"/>
              </a:rPr>
              <a:t>JavaScript </a:t>
            </a:r>
            <a:r>
              <a:rPr lang="en-US" sz="2400" spc="-140" dirty="0" smtClean="0">
                <a:cs typeface="Tahoma"/>
              </a:rPr>
              <a:t>is</a:t>
            </a:r>
            <a:r>
              <a:rPr lang="en-US" sz="2400" spc="-30" dirty="0" smtClean="0">
                <a:cs typeface="Tahoma"/>
              </a:rPr>
              <a:t> </a:t>
            </a:r>
            <a:r>
              <a:rPr lang="en-US" sz="2400" spc="-65" dirty="0" smtClean="0">
                <a:cs typeface="Tahoma"/>
              </a:rPr>
              <a:t>usually</a:t>
            </a:r>
            <a:r>
              <a:rPr lang="en-US" sz="2400" spc="-40" dirty="0" smtClean="0">
                <a:cs typeface="Tahoma"/>
              </a:rPr>
              <a:t> </a:t>
            </a:r>
            <a:r>
              <a:rPr lang="en-US" sz="2400" spc="60" dirty="0" smtClean="0">
                <a:cs typeface="Tahoma"/>
              </a:rPr>
              <a:t>embedded</a:t>
            </a:r>
            <a:r>
              <a:rPr lang="en-US" sz="2400" spc="-35" dirty="0" smtClean="0">
                <a:cs typeface="Tahoma"/>
              </a:rPr>
              <a:t> </a:t>
            </a:r>
            <a:r>
              <a:rPr lang="en-US" sz="2400" spc="-45" dirty="0" smtClean="0">
                <a:cs typeface="Tahoma"/>
              </a:rPr>
              <a:t>directly</a:t>
            </a:r>
            <a:r>
              <a:rPr lang="en-US" sz="2400" spc="-50" dirty="0" smtClean="0">
                <a:cs typeface="Tahoma"/>
              </a:rPr>
              <a:t> </a:t>
            </a:r>
            <a:r>
              <a:rPr lang="en-US" sz="2400" spc="-100" dirty="0" smtClean="0">
                <a:cs typeface="Tahoma"/>
              </a:rPr>
              <a:t>into</a:t>
            </a:r>
            <a:r>
              <a:rPr lang="en-US" sz="2400" spc="-50" dirty="0" smtClean="0">
                <a:cs typeface="Tahoma"/>
              </a:rPr>
              <a:t> </a:t>
            </a:r>
            <a:r>
              <a:rPr lang="en-US" sz="2400" spc="-204" dirty="0" smtClean="0">
                <a:cs typeface="Tahoma"/>
              </a:rPr>
              <a:t>HTML</a:t>
            </a:r>
            <a:r>
              <a:rPr lang="en-US" sz="2400" spc="-45" dirty="0" smtClean="0">
                <a:cs typeface="Tahoma"/>
              </a:rPr>
              <a:t> </a:t>
            </a:r>
            <a:r>
              <a:rPr lang="en-US" sz="2400" spc="35" dirty="0" smtClean="0">
                <a:cs typeface="Tahoma"/>
              </a:rPr>
              <a:t>pages</a:t>
            </a:r>
            <a:endParaRPr lang="en-US" sz="2400" dirty="0" smtClean="0">
              <a:cs typeface="Tahoma"/>
            </a:endParaRPr>
          </a:p>
          <a:p>
            <a:pPr marL="355600" marR="5080" indent="-342900">
              <a:lnSpc>
                <a:spcPct val="100000"/>
              </a:lnSpc>
            </a:pPr>
            <a:r>
              <a:rPr lang="en-US" sz="2400" spc="-60" dirty="0" smtClean="0">
                <a:solidFill>
                  <a:srgbClr val="A42F0F"/>
                </a:solidFill>
                <a:cs typeface="Microsoft Sans Serif"/>
              </a:rPr>
              <a:t> </a:t>
            </a:r>
            <a:r>
              <a:rPr lang="en-US" sz="2400" spc="-35" dirty="0" smtClean="0">
                <a:cs typeface="Tahoma"/>
              </a:rPr>
              <a:t>JavaScript</a:t>
            </a:r>
            <a:r>
              <a:rPr lang="en-US" sz="2400" spc="-30" dirty="0" smtClean="0">
                <a:cs typeface="Tahoma"/>
              </a:rPr>
              <a:t> </a:t>
            </a:r>
            <a:r>
              <a:rPr lang="en-US" sz="2400" spc="-145" dirty="0" smtClean="0">
                <a:cs typeface="Tahoma"/>
              </a:rPr>
              <a:t>is</a:t>
            </a:r>
            <a:r>
              <a:rPr lang="en-US" sz="2400" spc="-140" dirty="0" smtClean="0">
                <a:cs typeface="Tahoma"/>
              </a:rPr>
              <a:t> </a:t>
            </a:r>
            <a:r>
              <a:rPr lang="en-US" sz="2400" spc="20" dirty="0" smtClean="0">
                <a:cs typeface="Tahoma"/>
              </a:rPr>
              <a:t>an </a:t>
            </a:r>
            <a:r>
              <a:rPr lang="en-US" sz="2400" spc="-70" dirty="0" smtClean="0">
                <a:cs typeface="Tahoma"/>
              </a:rPr>
              <a:t>interpreted</a:t>
            </a:r>
            <a:r>
              <a:rPr lang="en-US" sz="2400" spc="-65" dirty="0" smtClean="0">
                <a:cs typeface="Tahoma"/>
              </a:rPr>
              <a:t> </a:t>
            </a:r>
            <a:r>
              <a:rPr lang="en-US" sz="2400" spc="20" dirty="0" smtClean="0">
                <a:cs typeface="Tahoma"/>
              </a:rPr>
              <a:t>language </a:t>
            </a:r>
            <a:r>
              <a:rPr lang="en-US" sz="2400" spc="-35" dirty="0" smtClean="0">
                <a:cs typeface="Tahoma"/>
              </a:rPr>
              <a:t>(means</a:t>
            </a:r>
            <a:r>
              <a:rPr lang="en-US" sz="2400" spc="-30" dirty="0" smtClean="0">
                <a:cs typeface="Tahoma"/>
              </a:rPr>
              <a:t> </a:t>
            </a:r>
            <a:r>
              <a:rPr lang="en-US" sz="2400" spc="-110" dirty="0" smtClean="0">
                <a:cs typeface="Tahoma"/>
              </a:rPr>
              <a:t>that</a:t>
            </a:r>
            <a:r>
              <a:rPr lang="en-US" sz="2400" spc="-105" dirty="0" smtClean="0">
                <a:cs typeface="Tahoma"/>
              </a:rPr>
              <a:t> </a:t>
            </a:r>
            <a:r>
              <a:rPr lang="en-US" sz="2400" spc="-85" dirty="0" smtClean="0">
                <a:cs typeface="Tahoma"/>
              </a:rPr>
              <a:t>scripts</a:t>
            </a:r>
            <a:r>
              <a:rPr lang="en-US" sz="2400" spc="-80" dirty="0" smtClean="0">
                <a:cs typeface="Tahoma"/>
              </a:rPr>
              <a:t> </a:t>
            </a:r>
            <a:r>
              <a:rPr lang="en-US" sz="2400" spc="5" dirty="0" smtClean="0">
                <a:cs typeface="Tahoma"/>
              </a:rPr>
              <a:t>execute </a:t>
            </a:r>
            <a:r>
              <a:rPr lang="en-US" sz="2400" spc="10" dirty="0" smtClean="0">
                <a:cs typeface="Tahoma"/>
              </a:rPr>
              <a:t> </a:t>
            </a:r>
            <a:r>
              <a:rPr lang="en-US" sz="2400" spc="-125" dirty="0" smtClean="0">
                <a:cs typeface="Tahoma"/>
              </a:rPr>
              <a:t>without</a:t>
            </a:r>
            <a:r>
              <a:rPr lang="en-US" sz="2400" spc="-50" dirty="0" smtClean="0">
                <a:cs typeface="Tahoma"/>
              </a:rPr>
              <a:t> </a:t>
            </a:r>
            <a:r>
              <a:rPr lang="en-US" sz="2400" spc="-105" dirty="0" smtClean="0">
                <a:cs typeface="Tahoma"/>
              </a:rPr>
              <a:t>p</a:t>
            </a:r>
            <a:r>
              <a:rPr lang="en-US" sz="2400" spc="-80" dirty="0" smtClean="0">
                <a:cs typeface="Tahoma"/>
              </a:rPr>
              <a:t>r</a:t>
            </a:r>
            <a:r>
              <a:rPr lang="en-US" sz="2400" spc="-40" dirty="0" smtClean="0">
                <a:cs typeface="Tahoma"/>
              </a:rPr>
              <a:t>elimin</a:t>
            </a:r>
            <a:r>
              <a:rPr lang="en-US" sz="2400" spc="-55" dirty="0" smtClean="0">
                <a:cs typeface="Tahoma"/>
              </a:rPr>
              <a:t>a</a:t>
            </a:r>
            <a:r>
              <a:rPr lang="en-US" sz="2400" spc="-110" dirty="0" smtClean="0">
                <a:cs typeface="Tahoma"/>
              </a:rPr>
              <a:t>ry</a:t>
            </a:r>
            <a:r>
              <a:rPr lang="en-US" sz="2400" spc="-45" dirty="0" smtClean="0">
                <a:cs typeface="Tahoma"/>
              </a:rPr>
              <a:t> </a:t>
            </a:r>
            <a:r>
              <a:rPr lang="en-US" sz="2400" spc="-25" dirty="0" smtClean="0">
                <a:cs typeface="Tahoma"/>
              </a:rPr>
              <a:t>compilati</a:t>
            </a:r>
            <a:r>
              <a:rPr lang="en-US" sz="2400" spc="-65" dirty="0" smtClean="0">
                <a:cs typeface="Tahoma"/>
              </a:rPr>
              <a:t>on)</a:t>
            </a:r>
            <a:endParaRPr lang="en-US" sz="2400" dirty="0" smtClean="0">
              <a:cs typeface="Tahoma"/>
            </a:endParaRPr>
          </a:p>
          <a:p>
            <a:pPr marL="12700">
              <a:lnSpc>
                <a:spcPct val="100000"/>
              </a:lnSpc>
              <a:spcBef>
                <a:spcPts val="994"/>
              </a:spcBef>
            </a:pPr>
            <a:r>
              <a:rPr lang="en-US" sz="2400" spc="380" dirty="0" smtClean="0">
                <a:solidFill>
                  <a:srgbClr val="A42F0F"/>
                </a:solidFill>
                <a:cs typeface="Microsoft Sans Serif"/>
              </a:rPr>
              <a:t> </a:t>
            </a:r>
            <a:r>
              <a:rPr lang="en-US" sz="2400" spc="-40" dirty="0" smtClean="0">
                <a:cs typeface="Tahoma"/>
              </a:rPr>
              <a:t>Everyone</a:t>
            </a:r>
            <a:r>
              <a:rPr lang="en-US" sz="2400" spc="-55" dirty="0" smtClean="0">
                <a:cs typeface="Tahoma"/>
              </a:rPr>
              <a:t> </a:t>
            </a:r>
            <a:r>
              <a:rPr lang="en-US" sz="2400" spc="85" dirty="0" smtClean="0">
                <a:cs typeface="Tahoma"/>
              </a:rPr>
              <a:t>can</a:t>
            </a:r>
            <a:r>
              <a:rPr lang="en-US" sz="2400" spc="-35" dirty="0" smtClean="0">
                <a:cs typeface="Tahoma"/>
              </a:rPr>
              <a:t> </a:t>
            </a:r>
            <a:r>
              <a:rPr lang="en-US" sz="2400" spc="-50" dirty="0" smtClean="0">
                <a:cs typeface="Tahoma"/>
              </a:rPr>
              <a:t>use</a:t>
            </a:r>
            <a:r>
              <a:rPr lang="en-US" sz="2400" spc="-35" dirty="0" smtClean="0">
                <a:cs typeface="Tahoma"/>
              </a:rPr>
              <a:t> JavaScript</a:t>
            </a:r>
            <a:r>
              <a:rPr lang="en-US" sz="2400" spc="-25" dirty="0" smtClean="0">
                <a:cs typeface="Tahoma"/>
              </a:rPr>
              <a:t> </a:t>
            </a:r>
            <a:r>
              <a:rPr lang="en-US" sz="2400" spc="-125" dirty="0" smtClean="0">
                <a:cs typeface="Tahoma"/>
              </a:rPr>
              <a:t>without</a:t>
            </a:r>
            <a:r>
              <a:rPr lang="en-US" sz="2400" spc="-50" dirty="0" smtClean="0">
                <a:cs typeface="Tahoma"/>
              </a:rPr>
              <a:t> </a:t>
            </a:r>
            <a:r>
              <a:rPr lang="en-US" sz="2400" spc="-35" dirty="0" smtClean="0">
                <a:cs typeface="Tahoma"/>
              </a:rPr>
              <a:t>purchasing</a:t>
            </a:r>
            <a:r>
              <a:rPr lang="en-US" sz="2400" spc="-25" dirty="0" smtClean="0">
                <a:cs typeface="Tahoma"/>
              </a:rPr>
              <a:t> </a:t>
            </a:r>
            <a:r>
              <a:rPr lang="en-US" sz="2400" spc="125" dirty="0" smtClean="0">
                <a:cs typeface="Tahoma"/>
              </a:rPr>
              <a:t>a</a:t>
            </a:r>
            <a:r>
              <a:rPr lang="en-US" sz="2400" spc="-20" dirty="0" smtClean="0">
                <a:cs typeface="Tahoma"/>
              </a:rPr>
              <a:t> </a:t>
            </a:r>
            <a:r>
              <a:rPr lang="en-US" sz="2400" spc="-10" dirty="0" smtClean="0">
                <a:cs typeface="Tahoma"/>
              </a:rPr>
              <a:t>license</a:t>
            </a:r>
            <a:endParaRPr lang="en-US" sz="2400" dirty="0">
              <a:cs typeface="Tahoma"/>
            </a:endParaRPr>
          </a:p>
        </p:txBody>
      </p:sp>
    </p:spTree>
    <p:extLst>
      <p:ext uri="{BB962C8B-B14F-4D97-AF65-F5344CB8AC3E}">
        <p14:creationId xmlns:p14="http://schemas.microsoft.com/office/powerpoint/2010/main" val="12249060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for loop</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40</a:t>
            </a:fld>
            <a:endParaRPr lang="en-US" sz="1400" b="1" dirty="0">
              <a:solidFill>
                <a:schemeClr val="accent5">
                  <a:lumMod val="75000"/>
                </a:schemeClr>
              </a:solidFill>
            </a:endParaRPr>
          </a:p>
        </p:txBody>
      </p:sp>
      <p:sp>
        <p:nvSpPr>
          <p:cNvPr id="2" name="Rectangle 1"/>
          <p:cNvSpPr>
            <a:spLocks noChangeArrowheads="1"/>
          </p:cNvSpPr>
          <p:nvPr/>
        </p:nvSpPr>
        <p:spPr bwMode="auto">
          <a:xfrm>
            <a:off x="683528" y="3057724"/>
            <a:ext cx="6521824" cy="1940289"/>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defTabSz="914400" fontAlgn="base">
              <a:spcBef>
                <a:spcPct val="0"/>
              </a:spcBef>
              <a:spcAft>
                <a:spcPct val="0"/>
              </a:spcAft>
            </a:pPr>
            <a:r>
              <a:rPr lang="en-US" b="1" u="sng" dirty="0" smtClean="0">
                <a:solidFill>
                  <a:srgbClr val="0000CD"/>
                </a:solidFill>
                <a:latin typeface="Consolas" panose="020B0609020204030204" pitchFamily="49" charset="0"/>
              </a:rPr>
              <a:t>Example:</a:t>
            </a:r>
            <a:endParaRPr lang="en-US" b="1" u="sng" dirty="0">
              <a:solidFill>
                <a:srgbClr val="0000CD"/>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88"/>
                </a:solidFill>
                <a:effectLst/>
                <a:latin typeface="Courier New" pitchFamily="49" charset="0"/>
                <a:cs typeface="Courier New" pitchFamily="49" charset="0"/>
              </a:rPr>
              <a:t>var</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count</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document</a:t>
            </a:r>
            <a:r>
              <a:rPr kumimoji="0" lang="en-US"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write</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8800"/>
                </a:solidFill>
                <a:effectLst/>
                <a:latin typeface="Courier New" pitchFamily="49" charset="0"/>
                <a:cs typeface="Courier New" pitchFamily="49" charset="0"/>
              </a:rPr>
              <a:t>"Starting Loop"</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008800"/>
                </a:solidFill>
                <a:effectLst/>
                <a:latin typeface="Courier New" pitchFamily="49" charset="0"/>
                <a:cs typeface="Courier New" pitchFamily="49" charset="0"/>
              </a:rPr>
              <a:t>"&lt;</a:t>
            </a:r>
            <a:r>
              <a:rPr kumimoji="0" lang="en-US" b="0" i="0" u="none" strike="noStrike" cap="none" normalizeH="0" baseline="0" dirty="0" err="1" smtClean="0">
                <a:ln>
                  <a:noFill/>
                </a:ln>
                <a:solidFill>
                  <a:srgbClr val="008800"/>
                </a:solidFill>
                <a:effectLst/>
                <a:latin typeface="Courier New" pitchFamily="49" charset="0"/>
                <a:cs typeface="Courier New" pitchFamily="49" charset="0"/>
              </a:rPr>
              <a:t>br</a:t>
            </a:r>
            <a:r>
              <a:rPr kumimoji="0" lang="en-US" b="0" i="0" u="none" strike="noStrike" cap="none" normalizeH="0" baseline="0" dirty="0" smtClean="0">
                <a:ln>
                  <a:noFill/>
                </a:ln>
                <a:solidFill>
                  <a:srgbClr val="008800"/>
                </a:solidFill>
                <a:effectLst/>
                <a:latin typeface="Courier New" pitchFamily="49" charset="0"/>
                <a:cs typeface="Courier New" pitchFamily="49" charset="0"/>
              </a:rPr>
              <a:t> /&gt;"</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000088"/>
                </a:solidFill>
                <a:effectLst/>
                <a:latin typeface="Courier New" pitchFamily="49" charset="0"/>
                <a:cs typeface="Courier New" pitchFamily="49" charset="0"/>
              </a:rPr>
              <a:t>for</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count </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006666"/>
                </a:solidFill>
                <a:effectLst/>
                <a:latin typeface="Courier New" pitchFamily="49" charset="0"/>
                <a:cs typeface="Courier New" pitchFamily="49" charset="0"/>
              </a:rPr>
              <a:t>0</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count </a:t>
            </a:r>
            <a:r>
              <a:rPr kumimoji="0" lang="en-US" b="0" i="0" u="none" strike="noStrike" cap="none" normalizeH="0" baseline="0" dirty="0" smtClean="0">
                <a:ln>
                  <a:noFill/>
                </a:ln>
                <a:solidFill>
                  <a:srgbClr val="666600"/>
                </a:solidFill>
                <a:effectLst/>
                <a:latin typeface="Courier New" pitchFamily="49" charset="0"/>
                <a:cs typeface="Courier New" pitchFamily="49" charset="0"/>
              </a:rPr>
              <a:t>&lt;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006666"/>
                </a:solidFill>
                <a:effectLst/>
                <a:latin typeface="Courier New" pitchFamily="49" charset="0"/>
                <a:cs typeface="Courier New" pitchFamily="49" charset="0"/>
              </a:rPr>
              <a:t>10</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count</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document</a:t>
            </a:r>
            <a:r>
              <a:rPr kumimoji="0" lang="en-US"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write</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8800"/>
                </a:solidFill>
                <a:effectLst/>
                <a:latin typeface="Courier New" pitchFamily="49" charset="0"/>
                <a:cs typeface="Courier New" pitchFamily="49" charset="0"/>
              </a:rPr>
              <a:t>"Current Count : "</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count </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document</a:t>
            </a:r>
            <a:r>
              <a:rPr kumimoji="0" lang="en-US"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write</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8800"/>
                </a:solidFill>
                <a:effectLst/>
                <a:latin typeface="Courier New" pitchFamily="49" charset="0"/>
                <a:cs typeface="Courier New" pitchFamily="49" charset="0"/>
              </a:rPr>
              <a:t>"&lt;</a:t>
            </a:r>
            <a:r>
              <a:rPr kumimoji="0" lang="en-US" b="0" i="0" u="none" strike="noStrike" cap="none" normalizeH="0" baseline="0" dirty="0" err="1" smtClean="0">
                <a:ln>
                  <a:noFill/>
                </a:ln>
                <a:solidFill>
                  <a:srgbClr val="008800"/>
                </a:solidFill>
                <a:effectLst/>
                <a:latin typeface="Courier New" pitchFamily="49" charset="0"/>
                <a:cs typeface="Courier New" pitchFamily="49" charset="0"/>
              </a:rPr>
              <a:t>br</a:t>
            </a:r>
            <a:r>
              <a:rPr kumimoji="0" lang="en-US" b="0" i="0" u="none" strike="noStrike" cap="none" normalizeH="0" baseline="0" dirty="0" smtClean="0">
                <a:ln>
                  <a:noFill/>
                </a:ln>
                <a:solidFill>
                  <a:srgbClr val="008800"/>
                </a:solidFill>
                <a:effectLst/>
                <a:latin typeface="Courier New" pitchFamily="49" charset="0"/>
                <a:cs typeface="Courier New" pitchFamily="49" charset="0"/>
              </a:rPr>
              <a:t> /&gt;"</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a:spLocks noChangeArrowheads="1"/>
          </p:cNvSpPr>
          <p:nvPr/>
        </p:nvSpPr>
        <p:spPr bwMode="auto">
          <a:xfrm>
            <a:off x="817998" y="1580346"/>
            <a:ext cx="8197213" cy="954107"/>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fontAlgn="base">
              <a:spcBef>
                <a:spcPct val="0"/>
              </a:spcBef>
              <a:spcAft>
                <a:spcPct val="0"/>
              </a:spcAft>
            </a:pPr>
            <a:r>
              <a:rPr lang="en-US" b="1" u="sng" dirty="0">
                <a:solidFill>
                  <a:srgbClr val="0000CD"/>
                </a:solidFill>
                <a:latin typeface="Consolas" panose="020B0609020204030204" pitchFamily="49" charset="0"/>
              </a:rPr>
              <a:t>Syntax: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itchFamily="49" charset="0"/>
                <a:cs typeface="Courier New" pitchFamily="49" charset="0"/>
              </a:rPr>
              <a:t>for (initialization; test condition; iteration statement) { Statement(s) to be executed if test condition is true }</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0526061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17914"/>
          </a:xfrm>
        </p:spPr>
        <p:txBody>
          <a:bodyPr/>
          <a:lstStyle/>
          <a:p>
            <a:r>
              <a:rPr lang="en-IN" spc="-204" dirty="0" smtClean="0">
                <a:latin typeface="Arial Unicode MS" pitchFamily="34" charset="-128"/>
                <a:ea typeface="Arial Unicode MS" pitchFamily="34" charset="-128"/>
                <a:cs typeface="Arial Unicode MS" pitchFamily="34" charset="-128"/>
              </a:rPr>
              <a:t>For</a:t>
            </a:r>
            <a:r>
              <a:rPr lang="en-IN" spc="-45" dirty="0" smtClean="0">
                <a:latin typeface="Arial Unicode MS" pitchFamily="34" charset="-128"/>
                <a:ea typeface="Arial Unicode MS" pitchFamily="34" charset="-128"/>
                <a:cs typeface="Arial Unicode MS" pitchFamily="34" charset="-128"/>
              </a:rPr>
              <a:t> </a:t>
            </a:r>
            <a:r>
              <a:rPr lang="en-IN" spc="-390" dirty="0">
                <a:latin typeface="Arial Unicode MS" pitchFamily="34" charset="-128"/>
                <a:ea typeface="Arial Unicode MS" pitchFamily="34" charset="-128"/>
                <a:cs typeface="Arial Unicode MS" pitchFamily="34" charset="-128"/>
              </a:rPr>
              <a:t>In</a:t>
            </a:r>
            <a:r>
              <a:rPr lang="en-IN" spc="-30" dirty="0">
                <a:latin typeface="Arial Unicode MS" pitchFamily="34" charset="-128"/>
                <a:ea typeface="Arial Unicode MS" pitchFamily="34" charset="-128"/>
                <a:cs typeface="Arial Unicode MS" pitchFamily="34" charset="-128"/>
              </a:rPr>
              <a:t> </a:t>
            </a:r>
            <a:r>
              <a:rPr lang="en-IN" spc="-45" dirty="0">
                <a:latin typeface="Arial Unicode MS" pitchFamily="34" charset="-128"/>
                <a:ea typeface="Arial Unicode MS" pitchFamily="34" charset="-128"/>
                <a:cs typeface="Arial Unicode MS" pitchFamily="34" charset="-128"/>
              </a:rPr>
              <a:t>Loop</a:t>
            </a:r>
            <a:endParaRPr lang="en-IN" dirty="0">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sz="quarter" idx="13"/>
          </p:nvPr>
        </p:nvSpPr>
        <p:spPr>
          <a:xfrm>
            <a:off x="784820" y="1863000"/>
            <a:ext cx="4537457" cy="3424107"/>
          </a:xfrm>
        </p:spPr>
        <p:txBody>
          <a:bodyPr/>
          <a:lstStyle/>
          <a:p>
            <a:r>
              <a:rPr lang="en-US" dirty="0"/>
              <a:t>The JavaScript for in </a:t>
            </a:r>
            <a:r>
              <a:rPr lang="en-US" dirty="0" smtClean="0"/>
              <a:t>stateme</a:t>
            </a:r>
            <a:r>
              <a:rPr lang="en-US" dirty="0"/>
              <a:t>nt loops through the properties of an Object</a:t>
            </a:r>
            <a:endParaRPr lang="en-IN" dirty="0"/>
          </a:p>
          <a:p>
            <a:pPr marL="0" indent="0">
              <a:buNone/>
            </a:pPr>
            <a:endParaRPr lang="en-US" dirty="0" smtClean="0"/>
          </a:p>
          <a:p>
            <a:pPr marL="86995">
              <a:lnSpc>
                <a:spcPct val="100000"/>
              </a:lnSpc>
              <a:spcBef>
                <a:spcPts val="350"/>
              </a:spcBef>
            </a:pPr>
            <a:r>
              <a:rPr lang="en-US" b="1" spc="-120" dirty="0">
                <a:solidFill>
                  <a:srgbClr val="FF0000"/>
                </a:solidFill>
                <a:latin typeface="Tahoma"/>
                <a:cs typeface="Tahoma"/>
              </a:rPr>
              <a:t>for</a:t>
            </a:r>
            <a:r>
              <a:rPr lang="en-US" b="1" spc="-40" dirty="0">
                <a:solidFill>
                  <a:srgbClr val="FF0000"/>
                </a:solidFill>
                <a:latin typeface="Tahoma"/>
                <a:cs typeface="Tahoma"/>
              </a:rPr>
              <a:t> </a:t>
            </a:r>
            <a:r>
              <a:rPr lang="en-US" b="1" spc="-25" dirty="0">
                <a:solidFill>
                  <a:srgbClr val="FF0000"/>
                </a:solidFill>
                <a:latin typeface="Tahoma"/>
                <a:cs typeface="Tahoma"/>
              </a:rPr>
              <a:t>(key</a:t>
            </a:r>
            <a:r>
              <a:rPr lang="en-US" b="1" spc="-15" dirty="0">
                <a:solidFill>
                  <a:srgbClr val="FF0000"/>
                </a:solidFill>
                <a:latin typeface="Tahoma"/>
                <a:cs typeface="Tahoma"/>
              </a:rPr>
              <a:t> </a:t>
            </a:r>
            <a:r>
              <a:rPr lang="en-US" b="1" spc="-95" dirty="0">
                <a:solidFill>
                  <a:srgbClr val="FF0000"/>
                </a:solidFill>
                <a:latin typeface="Tahoma"/>
                <a:cs typeface="Tahoma"/>
              </a:rPr>
              <a:t>in</a:t>
            </a:r>
            <a:r>
              <a:rPr lang="en-US" b="1" spc="-25" dirty="0">
                <a:solidFill>
                  <a:srgbClr val="FF0000"/>
                </a:solidFill>
                <a:latin typeface="Tahoma"/>
                <a:cs typeface="Tahoma"/>
              </a:rPr>
              <a:t> </a:t>
            </a:r>
            <a:r>
              <a:rPr lang="en-US" b="1" spc="-30" dirty="0">
                <a:solidFill>
                  <a:srgbClr val="FF0000"/>
                </a:solidFill>
                <a:latin typeface="Tahoma"/>
                <a:cs typeface="Tahoma"/>
              </a:rPr>
              <a:t>object</a:t>
            </a:r>
            <a:r>
              <a:rPr lang="en-US" b="1" spc="-20" dirty="0">
                <a:solidFill>
                  <a:srgbClr val="FF0000"/>
                </a:solidFill>
                <a:latin typeface="Tahoma"/>
                <a:cs typeface="Tahoma"/>
              </a:rPr>
              <a:t>)</a:t>
            </a:r>
            <a:r>
              <a:rPr lang="en-US" b="1" spc="-50" dirty="0">
                <a:solidFill>
                  <a:srgbClr val="FF0000"/>
                </a:solidFill>
                <a:latin typeface="Tahoma"/>
                <a:cs typeface="Tahoma"/>
              </a:rPr>
              <a:t> </a:t>
            </a:r>
            <a:r>
              <a:rPr lang="en-US" b="1" spc="-509" dirty="0">
                <a:solidFill>
                  <a:srgbClr val="FF0000"/>
                </a:solidFill>
                <a:latin typeface="Tahoma"/>
                <a:cs typeface="Tahoma"/>
              </a:rPr>
              <a:t>{</a:t>
            </a:r>
            <a:endParaRPr lang="en-US" dirty="0">
              <a:latin typeface="Tahoma"/>
              <a:cs typeface="Tahoma"/>
            </a:endParaRPr>
          </a:p>
          <a:p>
            <a:pPr marL="213360">
              <a:lnSpc>
                <a:spcPct val="100000"/>
              </a:lnSpc>
            </a:pPr>
            <a:r>
              <a:rPr lang="en-US" b="1" spc="-215" dirty="0">
                <a:solidFill>
                  <a:srgbClr val="FF0000"/>
                </a:solidFill>
                <a:latin typeface="Tahoma"/>
                <a:cs typeface="Tahoma"/>
              </a:rPr>
              <a:t>//</a:t>
            </a:r>
            <a:r>
              <a:rPr lang="en-US" b="1" spc="-40" dirty="0">
                <a:solidFill>
                  <a:srgbClr val="FF0000"/>
                </a:solidFill>
                <a:latin typeface="Tahoma"/>
                <a:cs typeface="Tahoma"/>
              </a:rPr>
              <a:t> </a:t>
            </a:r>
            <a:r>
              <a:rPr lang="en-US" b="1" i="1" spc="-35" dirty="0">
                <a:solidFill>
                  <a:srgbClr val="FF0000"/>
                </a:solidFill>
                <a:latin typeface="Verdana"/>
                <a:cs typeface="Verdana"/>
              </a:rPr>
              <a:t>cod</a:t>
            </a:r>
            <a:r>
              <a:rPr lang="en-US" b="1" i="1" spc="-30" dirty="0">
                <a:solidFill>
                  <a:srgbClr val="FF0000"/>
                </a:solidFill>
                <a:latin typeface="Verdana"/>
                <a:cs typeface="Verdana"/>
              </a:rPr>
              <a:t>e</a:t>
            </a:r>
            <a:r>
              <a:rPr lang="en-US" b="1" i="1" spc="-114" dirty="0">
                <a:solidFill>
                  <a:srgbClr val="FF0000"/>
                </a:solidFill>
                <a:latin typeface="Verdana"/>
                <a:cs typeface="Verdana"/>
              </a:rPr>
              <a:t> </a:t>
            </a:r>
            <a:r>
              <a:rPr lang="en-US" b="1" i="1" spc="-85" dirty="0">
                <a:solidFill>
                  <a:srgbClr val="FF0000"/>
                </a:solidFill>
                <a:latin typeface="Verdana"/>
                <a:cs typeface="Verdana"/>
              </a:rPr>
              <a:t>bloc</a:t>
            </a:r>
            <a:r>
              <a:rPr lang="en-US" b="1" i="1" spc="-95" dirty="0">
                <a:solidFill>
                  <a:srgbClr val="FF0000"/>
                </a:solidFill>
                <a:latin typeface="Verdana"/>
                <a:cs typeface="Verdana"/>
              </a:rPr>
              <a:t>k</a:t>
            </a:r>
            <a:r>
              <a:rPr lang="en-US" b="1" i="1" spc="-114" dirty="0">
                <a:solidFill>
                  <a:srgbClr val="FF0000"/>
                </a:solidFill>
                <a:latin typeface="Verdana"/>
                <a:cs typeface="Verdana"/>
              </a:rPr>
              <a:t> </a:t>
            </a:r>
            <a:r>
              <a:rPr lang="en-US" b="1" i="1" spc="-185" dirty="0">
                <a:solidFill>
                  <a:srgbClr val="FF0000"/>
                </a:solidFill>
                <a:latin typeface="Verdana"/>
                <a:cs typeface="Verdana"/>
              </a:rPr>
              <a:t>to</a:t>
            </a:r>
            <a:r>
              <a:rPr lang="en-US" b="1" i="1" spc="-125" dirty="0">
                <a:solidFill>
                  <a:srgbClr val="FF0000"/>
                </a:solidFill>
                <a:latin typeface="Verdana"/>
                <a:cs typeface="Verdana"/>
              </a:rPr>
              <a:t> </a:t>
            </a:r>
            <a:r>
              <a:rPr lang="en-US" b="1" i="1" spc="-65" dirty="0">
                <a:solidFill>
                  <a:srgbClr val="FF0000"/>
                </a:solidFill>
                <a:latin typeface="Verdana"/>
                <a:cs typeface="Verdana"/>
              </a:rPr>
              <a:t>b</a:t>
            </a:r>
            <a:r>
              <a:rPr lang="en-US" b="1" i="1" spc="-60" dirty="0">
                <a:solidFill>
                  <a:srgbClr val="FF0000"/>
                </a:solidFill>
                <a:latin typeface="Verdana"/>
                <a:cs typeface="Verdana"/>
              </a:rPr>
              <a:t>e</a:t>
            </a:r>
            <a:r>
              <a:rPr lang="en-US" b="1" i="1" spc="-114" dirty="0">
                <a:solidFill>
                  <a:srgbClr val="FF0000"/>
                </a:solidFill>
                <a:latin typeface="Verdana"/>
                <a:cs typeface="Verdana"/>
              </a:rPr>
              <a:t> </a:t>
            </a:r>
            <a:r>
              <a:rPr lang="en-US" b="1" i="1" spc="-105" dirty="0">
                <a:solidFill>
                  <a:srgbClr val="FF0000"/>
                </a:solidFill>
                <a:latin typeface="Verdana"/>
                <a:cs typeface="Verdana"/>
              </a:rPr>
              <a:t>executed</a:t>
            </a:r>
            <a:endParaRPr lang="en-US" dirty="0">
              <a:latin typeface="Verdana"/>
              <a:cs typeface="Verdana"/>
            </a:endParaRPr>
          </a:p>
          <a:p>
            <a:pPr marL="86995">
              <a:lnSpc>
                <a:spcPct val="100000"/>
              </a:lnSpc>
            </a:pPr>
            <a:r>
              <a:rPr lang="en-US" b="1" spc="-509" dirty="0" smtClean="0">
                <a:solidFill>
                  <a:srgbClr val="FF0000"/>
                </a:solidFill>
                <a:latin typeface="Tahoma"/>
                <a:cs typeface="Tahoma"/>
              </a:rPr>
              <a:t>}</a:t>
            </a:r>
            <a:endParaRPr lang="en-US" dirty="0">
              <a:latin typeface="Tahoma"/>
              <a:cs typeface="Tahoma"/>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0078" y="1321042"/>
            <a:ext cx="6543675" cy="472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01630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052" y="384056"/>
            <a:ext cx="10364451" cy="999268"/>
          </a:xfrm>
        </p:spPr>
        <p:txBody>
          <a:bodyPr/>
          <a:lstStyle/>
          <a:p>
            <a:r>
              <a:rPr lang="en-IN" spc="-235" dirty="0"/>
              <a:t>For</a:t>
            </a:r>
            <a:r>
              <a:rPr lang="en-IN" spc="-50" dirty="0"/>
              <a:t> </a:t>
            </a:r>
            <a:r>
              <a:rPr lang="en-IN" spc="-185" dirty="0"/>
              <a:t>o</a:t>
            </a:r>
            <a:r>
              <a:rPr lang="en-IN" spc="-110" dirty="0"/>
              <a:t>f</a:t>
            </a:r>
            <a:r>
              <a:rPr lang="en-IN" spc="-50" dirty="0"/>
              <a:t> </a:t>
            </a:r>
            <a:r>
              <a:rPr lang="en-IN" spc="10" dirty="0"/>
              <a:t>loop</a:t>
            </a:r>
            <a:endParaRPr lang="en-IN" dirty="0"/>
          </a:p>
        </p:txBody>
      </p:sp>
      <p:sp>
        <p:nvSpPr>
          <p:cNvPr id="3" name="Content Placeholder 2"/>
          <p:cNvSpPr>
            <a:spLocks noGrp="1"/>
          </p:cNvSpPr>
          <p:nvPr>
            <p:ph sz="quarter" idx="13"/>
          </p:nvPr>
        </p:nvSpPr>
        <p:spPr>
          <a:xfrm>
            <a:off x="913775" y="1757492"/>
            <a:ext cx="4596072" cy="3939923"/>
          </a:xfrm>
        </p:spPr>
        <p:txBody>
          <a:bodyPr>
            <a:normAutofit fontScale="92500"/>
          </a:bodyPr>
          <a:lstStyle/>
          <a:p>
            <a:r>
              <a:rPr lang="en-US" dirty="0"/>
              <a:t>The	JavaScript	for	</a:t>
            </a:r>
            <a:r>
              <a:rPr lang="en-US" dirty="0" smtClean="0"/>
              <a:t>of	statement</a:t>
            </a:r>
            <a:r>
              <a:rPr lang="en-US" dirty="0"/>
              <a:t>	loops	through	</a:t>
            </a:r>
            <a:r>
              <a:rPr lang="en-US" dirty="0" smtClean="0"/>
              <a:t>the values</a:t>
            </a:r>
            <a:r>
              <a:rPr lang="en-US" dirty="0"/>
              <a:t>	of	an  </a:t>
            </a:r>
            <a:r>
              <a:rPr lang="en-US" dirty="0" err="1"/>
              <a:t>iterable</a:t>
            </a:r>
            <a:r>
              <a:rPr lang="en-US" dirty="0"/>
              <a:t> object</a:t>
            </a:r>
            <a:r>
              <a:rPr lang="en-US" dirty="0" smtClean="0"/>
              <a:t>.</a:t>
            </a:r>
          </a:p>
          <a:p>
            <a:r>
              <a:rPr lang="en-US" dirty="0"/>
              <a:t> </a:t>
            </a:r>
            <a:r>
              <a:rPr lang="en-US" dirty="0" smtClean="0"/>
              <a:t>It </a:t>
            </a:r>
            <a:r>
              <a:rPr lang="en-US" dirty="0"/>
              <a:t>lets you loop over </a:t>
            </a:r>
            <a:r>
              <a:rPr lang="en-US" dirty="0" err="1"/>
              <a:t>iterable</a:t>
            </a:r>
            <a:r>
              <a:rPr lang="en-US" dirty="0"/>
              <a:t> data structures such as Arrays, </a:t>
            </a:r>
            <a:r>
              <a:rPr lang="en-US" dirty="0" smtClean="0"/>
              <a:t>strings, </a:t>
            </a:r>
            <a:r>
              <a:rPr lang="en-US" dirty="0" err="1" smtClean="0"/>
              <a:t>etc</a:t>
            </a:r>
            <a:endParaRPr lang="en-US" dirty="0" smtClean="0"/>
          </a:p>
          <a:p>
            <a:pPr marL="92075">
              <a:lnSpc>
                <a:spcPct val="100000"/>
              </a:lnSpc>
              <a:spcBef>
                <a:spcPts val="370"/>
              </a:spcBef>
            </a:pPr>
            <a:r>
              <a:rPr lang="en-US" b="1" spc="-120" dirty="0">
                <a:solidFill>
                  <a:srgbClr val="FF0000"/>
                </a:solidFill>
                <a:latin typeface="Tahoma"/>
                <a:cs typeface="Tahoma"/>
              </a:rPr>
              <a:t>for</a:t>
            </a:r>
            <a:r>
              <a:rPr lang="en-US" b="1" spc="-40" dirty="0">
                <a:solidFill>
                  <a:srgbClr val="FF0000"/>
                </a:solidFill>
                <a:latin typeface="Tahoma"/>
                <a:cs typeface="Tahoma"/>
              </a:rPr>
              <a:t> </a:t>
            </a:r>
            <a:r>
              <a:rPr lang="en-US" b="1" spc="-30" dirty="0">
                <a:solidFill>
                  <a:srgbClr val="FF0000"/>
                </a:solidFill>
                <a:latin typeface="Tahoma"/>
                <a:cs typeface="Tahoma"/>
              </a:rPr>
              <a:t>(variable</a:t>
            </a:r>
            <a:r>
              <a:rPr lang="en-US" b="1" spc="-15" dirty="0">
                <a:solidFill>
                  <a:srgbClr val="FF0000"/>
                </a:solidFill>
                <a:latin typeface="Tahoma"/>
                <a:cs typeface="Tahoma"/>
              </a:rPr>
              <a:t> </a:t>
            </a:r>
            <a:r>
              <a:rPr lang="en-US" b="1" spc="-95" dirty="0">
                <a:solidFill>
                  <a:srgbClr val="FF0000"/>
                </a:solidFill>
                <a:latin typeface="Tahoma"/>
                <a:cs typeface="Tahoma"/>
              </a:rPr>
              <a:t>o</a:t>
            </a:r>
            <a:r>
              <a:rPr lang="en-US" b="1" spc="-55" dirty="0">
                <a:solidFill>
                  <a:srgbClr val="FF0000"/>
                </a:solidFill>
                <a:latin typeface="Tahoma"/>
                <a:cs typeface="Tahoma"/>
              </a:rPr>
              <a:t>f</a:t>
            </a:r>
            <a:r>
              <a:rPr lang="en-US" b="1" spc="-35" dirty="0">
                <a:solidFill>
                  <a:srgbClr val="FF0000"/>
                </a:solidFill>
                <a:latin typeface="Tahoma"/>
                <a:cs typeface="Tahoma"/>
              </a:rPr>
              <a:t> </a:t>
            </a:r>
            <a:r>
              <a:rPr lang="en-US" b="1" spc="-40" dirty="0" err="1">
                <a:solidFill>
                  <a:srgbClr val="FF0000"/>
                </a:solidFill>
                <a:latin typeface="Tahoma"/>
                <a:cs typeface="Tahoma"/>
              </a:rPr>
              <a:t>iterabl</a:t>
            </a:r>
            <a:r>
              <a:rPr lang="en-US" b="1" spc="-55" dirty="0" err="1">
                <a:solidFill>
                  <a:srgbClr val="FF0000"/>
                </a:solidFill>
                <a:latin typeface="Tahoma"/>
                <a:cs typeface="Tahoma"/>
              </a:rPr>
              <a:t>e</a:t>
            </a:r>
            <a:r>
              <a:rPr lang="en-US" b="1" spc="-135" dirty="0">
                <a:solidFill>
                  <a:srgbClr val="FF0000"/>
                </a:solidFill>
                <a:latin typeface="Tahoma"/>
                <a:cs typeface="Tahoma"/>
              </a:rPr>
              <a:t>)</a:t>
            </a:r>
            <a:r>
              <a:rPr lang="en-US" b="1" spc="-25" dirty="0">
                <a:solidFill>
                  <a:srgbClr val="FF0000"/>
                </a:solidFill>
                <a:latin typeface="Tahoma"/>
                <a:cs typeface="Tahoma"/>
              </a:rPr>
              <a:t> </a:t>
            </a:r>
            <a:r>
              <a:rPr lang="en-US" b="1" spc="-509" dirty="0">
                <a:solidFill>
                  <a:srgbClr val="FF0000"/>
                </a:solidFill>
                <a:latin typeface="Tahoma"/>
                <a:cs typeface="Tahoma"/>
              </a:rPr>
              <a:t>{</a:t>
            </a:r>
            <a:endParaRPr lang="en-US" dirty="0">
              <a:latin typeface="Tahoma"/>
              <a:cs typeface="Tahoma"/>
            </a:endParaRPr>
          </a:p>
          <a:p>
            <a:pPr marL="218440">
              <a:lnSpc>
                <a:spcPct val="100000"/>
              </a:lnSpc>
            </a:pPr>
            <a:r>
              <a:rPr lang="en-US" b="1" spc="-215" dirty="0">
                <a:solidFill>
                  <a:srgbClr val="FF0000"/>
                </a:solidFill>
                <a:latin typeface="Tahoma"/>
                <a:cs typeface="Tahoma"/>
              </a:rPr>
              <a:t>//</a:t>
            </a:r>
            <a:r>
              <a:rPr lang="en-US" b="1" spc="-40" dirty="0">
                <a:solidFill>
                  <a:srgbClr val="FF0000"/>
                </a:solidFill>
                <a:latin typeface="Tahoma"/>
                <a:cs typeface="Tahoma"/>
              </a:rPr>
              <a:t> </a:t>
            </a:r>
            <a:r>
              <a:rPr lang="en-US" b="1" i="1" spc="-35" dirty="0">
                <a:solidFill>
                  <a:srgbClr val="FF0000"/>
                </a:solidFill>
                <a:latin typeface="Verdana"/>
                <a:cs typeface="Verdana"/>
              </a:rPr>
              <a:t>cod</a:t>
            </a:r>
            <a:r>
              <a:rPr lang="en-US" b="1" i="1" spc="-30" dirty="0">
                <a:solidFill>
                  <a:srgbClr val="FF0000"/>
                </a:solidFill>
                <a:latin typeface="Verdana"/>
                <a:cs typeface="Verdana"/>
              </a:rPr>
              <a:t>e</a:t>
            </a:r>
            <a:r>
              <a:rPr lang="en-US" b="1" i="1" spc="-114" dirty="0">
                <a:solidFill>
                  <a:srgbClr val="FF0000"/>
                </a:solidFill>
                <a:latin typeface="Verdana"/>
                <a:cs typeface="Verdana"/>
              </a:rPr>
              <a:t> </a:t>
            </a:r>
            <a:r>
              <a:rPr lang="en-US" b="1" i="1" spc="-85" dirty="0">
                <a:solidFill>
                  <a:srgbClr val="FF0000"/>
                </a:solidFill>
                <a:latin typeface="Verdana"/>
                <a:cs typeface="Verdana"/>
              </a:rPr>
              <a:t>bloc</a:t>
            </a:r>
            <a:r>
              <a:rPr lang="en-US" b="1" i="1" spc="-95" dirty="0">
                <a:solidFill>
                  <a:srgbClr val="FF0000"/>
                </a:solidFill>
                <a:latin typeface="Verdana"/>
                <a:cs typeface="Verdana"/>
              </a:rPr>
              <a:t>k</a:t>
            </a:r>
            <a:r>
              <a:rPr lang="en-US" b="1" i="1" spc="-114" dirty="0">
                <a:solidFill>
                  <a:srgbClr val="FF0000"/>
                </a:solidFill>
                <a:latin typeface="Verdana"/>
                <a:cs typeface="Verdana"/>
              </a:rPr>
              <a:t> </a:t>
            </a:r>
            <a:r>
              <a:rPr lang="en-US" b="1" i="1" spc="-185" dirty="0">
                <a:solidFill>
                  <a:srgbClr val="FF0000"/>
                </a:solidFill>
                <a:latin typeface="Verdana"/>
                <a:cs typeface="Verdana"/>
              </a:rPr>
              <a:t>to</a:t>
            </a:r>
            <a:r>
              <a:rPr lang="en-US" b="1" i="1" spc="-125" dirty="0">
                <a:solidFill>
                  <a:srgbClr val="FF0000"/>
                </a:solidFill>
                <a:latin typeface="Verdana"/>
                <a:cs typeface="Verdana"/>
              </a:rPr>
              <a:t> </a:t>
            </a:r>
            <a:r>
              <a:rPr lang="en-US" b="1" i="1" spc="-65" dirty="0">
                <a:solidFill>
                  <a:srgbClr val="FF0000"/>
                </a:solidFill>
                <a:latin typeface="Verdana"/>
                <a:cs typeface="Verdana"/>
              </a:rPr>
              <a:t>b</a:t>
            </a:r>
            <a:r>
              <a:rPr lang="en-US" b="1" i="1" spc="-60" dirty="0">
                <a:solidFill>
                  <a:srgbClr val="FF0000"/>
                </a:solidFill>
                <a:latin typeface="Verdana"/>
                <a:cs typeface="Verdana"/>
              </a:rPr>
              <a:t>e</a:t>
            </a:r>
            <a:r>
              <a:rPr lang="en-US" b="1" i="1" spc="-114" dirty="0">
                <a:solidFill>
                  <a:srgbClr val="FF0000"/>
                </a:solidFill>
                <a:latin typeface="Verdana"/>
                <a:cs typeface="Verdana"/>
              </a:rPr>
              <a:t> </a:t>
            </a:r>
            <a:r>
              <a:rPr lang="en-US" b="1" i="1" spc="-105" dirty="0">
                <a:solidFill>
                  <a:srgbClr val="FF0000"/>
                </a:solidFill>
                <a:latin typeface="Verdana"/>
                <a:cs typeface="Verdana"/>
              </a:rPr>
              <a:t>executed</a:t>
            </a:r>
            <a:endParaRPr lang="en-US" dirty="0">
              <a:latin typeface="Verdana"/>
              <a:cs typeface="Verdana"/>
            </a:endParaRPr>
          </a:p>
          <a:p>
            <a:pPr marL="92075">
              <a:lnSpc>
                <a:spcPct val="100000"/>
              </a:lnSpc>
            </a:pPr>
            <a:r>
              <a:rPr lang="en-US" b="1" spc="-509" dirty="0">
                <a:solidFill>
                  <a:srgbClr val="FF0000"/>
                </a:solidFill>
                <a:latin typeface="Tahoma"/>
                <a:cs typeface="Tahoma"/>
              </a:rPr>
              <a:t>}</a:t>
            </a:r>
            <a:endParaRPr lang="en-US" dirty="0">
              <a:latin typeface="Tahoma"/>
              <a:cs typeface="Tahoma"/>
            </a:endParaRPr>
          </a:p>
          <a:p>
            <a:endParaRPr lang="en-US" dirty="0"/>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0305" y="1312984"/>
            <a:ext cx="5900371" cy="4607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55751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Difference between for...of and for...in</a:t>
            </a:r>
          </a:p>
        </p:txBody>
      </p:sp>
      <p:sp>
        <p:nvSpPr>
          <p:cNvPr id="3" name="Content Placeholder 2"/>
          <p:cNvSpPr>
            <a:spLocks noGrp="1"/>
          </p:cNvSpPr>
          <p:nvPr>
            <p:ph idx="4294967295"/>
          </p:nvPr>
        </p:nvSpPr>
        <p:spPr>
          <a:xfrm>
            <a:off x="609600" y="1935480"/>
            <a:ext cx="10972800" cy="4389120"/>
          </a:xfrm>
          <a:prstGeom prst="rect">
            <a:avLst/>
          </a:prstGeom>
        </p:spPr>
        <p:txBody>
          <a:bodyPr/>
          <a:lstStyle/>
          <a:p>
            <a:r>
              <a:rPr lang="en-IN" dirty="0" smtClean="0"/>
              <a:t>The </a:t>
            </a:r>
            <a:r>
              <a:rPr lang="en-IN" dirty="0"/>
              <a:t>main difference between them is in what they iterate over. </a:t>
            </a:r>
            <a:endParaRPr lang="en-IN" dirty="0" smtClean="0"/>
          </a:p>
          <a:p>
            <a:r>
              <a:rPr lang="en-IN" b="1" dirty="0" smtClean="0"/>
              <a:t>The </a:t>
            </a:r>
            <a:r>
              <a:rPr lang="en-IN" b="1" dirty="0"/>
              <a:t>for...in statement iterates over the enumerable string properties of an object, </a:t>
            </a:r>
            <a:endParaRPr lang="en-IN" b="1" dirty="0" smtClean="0"/>
          </a:p>
          <a:p>
            <a:r>
              <a:rPr lang="en-IN" b="1" dirty="0" smtClean="0"/>
              <a:t>while </a:t>
            </a:r>
            <a:r>
              <a:rPr lang="en-IN" b="1" dirty="0"/>
              <a:t>the for...of statement iterates over values that the </a:t>
            </a:r>
            <a:r>
              <a:rPr lang="en-IN" b="1" dirty="0" err="1"/>
              <a:t>iterable</a:t>
            </a:r>
            <a:r>
              <a:rPr lang="en-IN" b="1" dirty="0"/>
              <a:t> object defines to be iterated over</a:t>
            </a:r>
            <a:r>
              <a:rPr lang="en-IN" dirty="0"/>
              <a:t>.</a:t>
            </a:r>
          </a:p>
        </p:txBody>
      </p:sp>
    </p:spTree>
    <p:extLst>
      <p:ext uri="{BB962C8B-B14F-4D97-AF65-F5344CB8AC3E}">
        <p14:creationId xmlns:p14="http://schemas.microsoft.com/office/powerpoint/2010/main" val="6143893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03C117-C058-95D0-A004-A29D222EF57D}"/>
              </a:ext>
            </a:extLst>
          </p:cNvPr>
          <p:cNvSpPr>
            <a:spLocks noGrp="1"/>
          </p:cNvSpPr>
          <p:nvPr>
            <p:ph type="title"/>
          </p:nvPr>
        </p:nvSpPr>
        <p:spPr/>
        <p:txBody>
          <a:bodyPr/>
          <a:lstStyle/>
          <a:p>
            <a:r>
              <a:rPr lang="en-IN" dirty="0"/>
              <a:t>Control Statements </a:t>
            </a:r>
            <a:r>
              <a:rPr lang="en-IN" dirty="0" smtClean="0"/>
              <a:t>-Examples</a:t>
            </a:r>
            <a:endParaRPr lang="en-IN" dirty="0"/>
          </a:p>
        </p:txBody>
      </p:sp>
      <p:sp>
        <p:nvSpPr>
          <p:cNvPr id="3" name="Content Placeholder 2">
            <a:extLst>
              <a:ext uri="{FF2B5EF4-FFF2-40B4-BE49-F238E27FC236}">
                <a16:creationId xmlns:a16="http://schemas.microsoft.com/office/drawing/2014/main" xmlns="" id="{AB0C1B84-7E7F-BD87-0C23-5AF341CCFC1C}"/>
              </a:ext>
            </a:extLst>
          </p:cNvPr>
          <p:cNvSpPr>
            <a:spLocks noGrp="1"/>
          </p:cNvSpPr>
          <p:nvPr>
            <p:ph idx="4294967295"/>
          </p:nvPr>
        </p:nvSpPr>
        <p:spPr>
          <a:xfrm>
            <a:off x="838200" y="1825625"/>
            <a:ext cx="10515600" cy="4351338"/>
          </a:xfrm>
          <a:prstGeom prst="rect">
            <a:avLst/>
          </a:prstGeom>
        </p:spPr>
        <p:txBody>
          <a:bodyPr/>
          <a:lstStyle/>
          <a:p>
            <a:pPr marL="0" indent="0">
              <a:buNone/>
            </a:pPr>
            <a:r>
              <a:rPr lang="en-US" dirty="0"/>
              <a:t>const num = 5;</a:t>
            </a:r>
          </a:p>
          <a:p>
            <a:pPr marL="0" indent="0">
              <a:buNone/>
            </a:pPr>
            <a:r>
              <a:rPr lang="en-US" dirty="0"/>
              <a:t> </a:t>
            </a:r>
          </a:p>
          <a:p>
            <a:pPr marL="0" indent="0">
              <a:buNone/>
            </a:pPr>
            <a:r>
              <a:rPr lang="en-US" dirty="0"/>
              <a:t>if (num &gt; 0) {</a:t>
            </a:r>
          </a:p>
          <a:p>
            <a:pPr marL="0" indent="0">
              <a:buNone/>
            </a:pPr>
            <a:r>
              <a:rPr lang="en-US" dirty="0"/>
              <a:t>    console.log("The number is positive.");</a:t>
            </a:r>
          </a:p>
          <a:p>
            <a:pPr marL="0" indent="0">
              <a:buNone/>
            </a:pPr>
            <a:r>
              <a:rPr lang="en-US" dirty="0"/>
              <a:t>};</a:t>
            </a:r>
            <a:endParaRPr lang="en-IN" dirty="0"/>
          </a:p>
        </p:txBody>
      </p:sp>
    </p:spTree>
    <p:extLst>
      <p:ext uri="{BB962C8B-B14F-4D97-AF65-F5344CB8AC3E}">
        <p14:creationId xmlns:p14="http://schemas.microsoft.com/office/powerpoint/2010/main" val="26829825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F29AEA8-BC76-37B6-6DDD-B405CACA8A1E}"/>
              </a:ext>
            </a:extLst>
          </p:cNvPr>
          <p:cNvSpPr>
            <a:spLocks noGrp="1"/>
          </p:cNvSpPr>
          <p:nvPr>
            <p:ph idx="4294967295"/>
          </p:nvPr>
        </p:nvSpPr>
        <p:spPr>
          <a:xfrm>
            <a:off x="838200" y="969264"/>
            <a:ext cx="10515600" cy="5207699"/>
          </a:xfrm>
          <a:prstGeom prst="rect">
            <a:avLst/>
          </a:prstGeom>
        </p:spPr>
        <p:txBody>
          <a:bodyPr/>
          <a:lstStyle/>
          <a:p>
            <a:pPr marL="0" indent="0">
              <a:buNone/>
            </a:pPr>
            <a:r>
              <a:rPr lang="en-US" dirty="0"/>
              <a:t>let num = -10;</a:t>
            </a:r>
          </a:p>
          <a:p>
            <a:pPr marL="0" indent="0">
              <a:buNone/>
            </a:pPr>
            <a:r>
              <a:rPr lang="en-US" dirty="0"/>
              <a:t> </a:t>
            </a:r>
          </a:p>
          <a:p>
            <a:pPr marL="0" indent="0">
              <a:buNone/>
            </a:pPr>
            <a:r>
              <a:rPr lang="en-US" dirty="0"/>
              <a:t>if (num &gt; 0)</a:t>
            </a:r>
          </a:p>
          <a:p>
            <a:pPr marL="0" indent="0">
              <a:buNone/>
            </a:pPr>
            <a:r>
              <a:rPr lang="en-US" dirty="0"/>
              <a:t>    console.log("The number is positive.");</a:t>
            </a:r>
          </a:p>
          <a:p>
            <a:pPr marL="0" indent="0">
              <a:buNone/>
            </a:pPr>
            <a:r>
              <a:rPr lang="en-US" dirty="0"/>
              <a:t>else</a:t>
            </a:r>
          </a:p>
          <a:p>
            <a:pPr marL="0" indent="0">
              <a:buNone/>
            </a:pPr>
            <a:r>
              <a:rPr lang="en-US" dirty="0"/>
              <a:t>    console.log("The number is negative");</a:t>
            </a:r>
            <a:endParaRPr lang="en-IN" dirty="0"/>
          </a:p>
        </p:txBody>
      </p:sp>
    </p:spTree>
    <p:extLst>
      <p:ext uri="{BB962C8B-B14F-4D97-AF65-F5344CB8AC3E}">
        <p14:creationId xmlns:p14="http://schemas.microsoft.com/office/powerpoint/2010/main" val="33500671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D793511-FF3A-8E16-FC3C-539383E948D5}"/>
              </a:ext>
            </a:extLst>
          </p:cNvPr>
          <p:cNvSpPr>
            <a:spLocks noGrp="1"/>
          </p:cNvSpPr>
          <p:nvPr>
            <p:ph idx="4294967295"/>
          </p:nvPr>
        </p:nvSpPr>
        <p:spPr>
          <a:xfrm>
            <a:off x="838200" y="667512"/>
            <a:ext cx="10515600" cy="5509451"/>
          </a:xfrm>
          <a:prstGeom prst="rect">
            <a:avLst/>
          </a:prstGeom>
        </p:spPr>
        <p:txBody>
          <a:bodyPr>
            <a:normAutofit/>
          </a:bodyPr>
          <a:lstStyle/>
          <a:p>
            <a:pPr marL="0" indent="0">
              <a:buNone/>
            </a:pPr>
            <a:r>
              <a:rPr lang="en-US" dirty="0"/>
              <a:t>// Program to check if the number is positive</a:t>
            </a:r>
          </a:p>
          <a:p>
            <a:pPr marL="0" indent="0">
              <a:buNone/>
            </a:pPr>
            <a:endParaRPr lang="en-US" dirty="0"/>
          </a:p>
          <a:p>
            <a:pPr marL="0" indent="0">
              <a:buNone/>
            </a:pPr>
            <a:r>
              <a:rPr lang="en-US" dirty="0"/>
              <a:t>const number = prompt("Enter a number: ");</a:t>
            </a:r>
          </a:p>
          <a:p>
            <a:pPr marL="0" indent="0">
              <a:buNone/>
            </a:pPr>
            <a:endParaRPr lang="en-US" dirty="0"/>
          </a:p>
          <a:p>
            <a:pPr marL="0" indent="0">
              <a:buNone/>
            </a:pPr>
            <a:r>
              <a:rPr lang="en-US" dirty="0"/>
              <a:t>// check if number is greater than 0</a:t>
            </a:r>
          </a:p>
          <a:p>
            <a:pPr marL="0" indent="0">
              <a:buNone/>
            </a:pPr>
            <a:r>
              <a:rPr lang="en-US" dirty="0"/>
              <a:t>if (number &gt; 0) {</a:t>
            </a:r>
          </a:p>
          <a:p>
            <a:pPr marL="0" indent="0">
              <a:buNone/>
            </a:pPr>
            <a:r>
              <a:rPr lang="en-US" dirty="0"/>
              <a:t>    // the body of the if statement</a:t>
            </a:r>
          </a:p>
          <a:p>
            <a:pPr marL="0" indent="0">
              <a:buNone/>
            </a:pPr>
            <a:r>
              <a:rPr lang="en-US" dirty="0"/>
              <a:t>    console.log("positive number");</a:t>
            </a:r>
          </a:p>
          <a:p>
            <a:pPr marL="0" indent="0">
              <a:buNone/>
            </a:pPr>
            <a:r>
              <a:rPr lang="en-US" dirty="0"/>
              <a:t>}</a:t>
            </a:r>
          </a:p>
          <a:p>
            <a:pPr marL="0" indent="0">
              <a:buNone/>
            </a:pPr>
            <a:endParaRPr lang="en-US" dirty="0"/>
          </a:p>
          <a:p>
            <a:pPr marL="0" indent="0">
              <a:buNone/>
            </a:pPr>
            <a:r>
              <a:rPr lang="en-US" dirty="0"/>
              <a:t>console.log("nice number");</a:t>
            </a:r>
            <a:endParaRPr lang="en-IN" dirty="0"/>
          </a:p>
        </p:txBody>
      </p:sp>
    </p:spTree>
    <p:extLst>
      <p:ext uri="{BB962C8B-B14F-4D97-AF65-F5344CB8AC3E}">
        <p14:creationId xmlns:p14="http://schemas.microsoft.com/office/powerpoint/2010/main" val="3671236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F99C683-8897-6A53-97D3-1B16D042A695}"/>
              </a:ext>
            </a:extLst>
          </p:cNvPr>
          <p:cNvSpPr>
            <a:spLocks noGrp="1"/>
          </p:cNvSpPr>
          <p:nvPr>
            <p:ph idx="4294967295"/>
          </p:nvPr>
        </p:nvSpPr>
        <p:spPr>
          <a:xfrm>
            <a:off x="838200" y="750627"/>
            <a:ext cx="10515600" cy="5909480"/>
          </a:xfrm>
          <a:prstGeom prst="rect">
            <a:avLst/>
          </a:prstGeom>
        </p:spPr>
        <p:txBody>
          <a:bodyPr>
            <a:normAutofit fontScale="85000" lnSpcReduction="20000"/>
          </a:bodyPr>
          <a:lstStyle/>
          <a:p>
            <a:pPr marL="0" indent="0">
              <a:buNone/>
            </a:pPr>
            <a:r>
              <a:rPr lang="en-IN" dirty="0"/>
              <a:t>let </a:t>
            </a:r>
            <a:r>
              <a:rPr lang="en-IN" dirty="0" err="1"/>
              <a:t>num</a:t>
            </a:r>
            <a:r>
              <a:rPr lang="en-IN" dirty="0"/>
              <a:t> = 5;</a:t>
            </a:r>
          </a:p>
          <a:p>
            <a:pPr marL="0" indent="0">
              <a:buNone/>
            </a:pPr>
            <a:endParaRPr lang="en-IN" dirty="0"/>
          </a:p>
          <a:p>
            <a:pPr marL="0" indent="0">
              <a:buNone/>
            </a:pPr>
            <a:r>
              <a:rPr lang="en-IN" dirty="0"/>
              <a:t>switch (</a:t>
            </a:r>
            <a:r>
              <a:rPr lang="en-IN" dirty="0" err="1"/>
              <a:t>num</a:t>
            </a:r>
            <a:r>
              <a:rPr lang="en-IN" dirty="0"/>
              <a:t>) {</a:t>
            </a:r>
          </a:p>
          <a:p>
            <a:pPr marL="0" indent="0">
              <a:buNone/>
            </a:pPr>
            <a:r>
              <a:rPr lang="en-IN" dirty="0"/>
              <a:t>	case 0:</a:t>
            </a:r>
          </a:p>
          <a:p>
            <a:pPr marL="0" indent="0">
              <a:buNone/>
            </a:pPr>
            <a:r>
              <a:rPr lang="en-IN" dirty="0"/>
              <a:t>		console.log("Number is zero.");</a:t>
            </a:r>
          </a:p>
          <a:p>
            <a:pPr marL="0" indent="0">
              <a:buNone/>
            </a:pPr>
            <a:r>
              <a:rPr lang="en-IN" dirty="0"/>
              <a:t>		break;</a:t>
            </a:r>
          </a:p>
          <a:p>
            <a:pPr marL="0" indent="0">
              <a:buNone/>
            </a:pPr>
            <a:r>
              <a:rPr lang="en-IN" dirty="0"/>
              <a:t>	case 1:</a:t>
            </a:r>
          </a:p>
          <a:p>
            <a:pPr marL="0" indent="0">
              <a:buNone/>
            </a:pPr>
            <a:r>
              <a:rPr lang="en-IN" dirty="0"/>
              <a:t>		console.log("</a:t>
            </a:r>
            <a:r>
              <a:rPr lang="en-IN" dirty="0" err="1"/>
              <a:t>Nuber</a:t>
            </a:r>
            <a:r>
              <a:rPr lang="en-IN" dirty="0"/>
              <a:t> is one.");</a:t>
            </a:r>
          </a:p>
          <a:p>
            <a:pPr marL="0" indent="0">
              <a:buNone/>
            </a:pPr>
            <a:r>
              <a:rPr lang="en-IN" dirty="0"/>
              <a:t>		break;</a:t>
            </a:r>
          </a:p>
          <a:p>
            <a:pPr marL="0" indent="0">
              <a:buNone/>
            </a:pPr>
            <a:r>
              <a:rPr lang="en-IN" dirty="0"/>
              <a:t>	case 2:</a:t>
            </a:r>
          </a:p>
          <a:p>
            <a:pPr marL="0" indent="0">
              <a:buNone/>
            </a:pPr>
            <a:r>
              <a:rPr lang="en-IN" dirty="0"/>
              <a:t>		console.log("Number is two.");</a:t>
            </a:r>
          </a:p>
          <a:p>
            <a:pPr marL="0" indent="0">
              <a:buNone/>
            </a:pPr>
            <a:r>
              <a:rPr lang="en-IN" dirty="0"/>
              <a:t>		break;</a:t>
            </a:r>
          </a:p>
          <a:p>
            <a:pPr marL="0" indent="0">
              <a:buNone/>
            </a:pPr>
            <a:r>
              <a:rPr lang="en-IN" dirty="0"/>
              <a:t>	default:</a:t>
            </a:r>
          </a:p>
          <a:p>
            <a:pPr marL="0" indent="0">
              <a:buNone/>
            </a:pPr>
            <a:r>
              <a:rPr lang="en-IN" dirty="0"/>
              <a:t>		console.log("Number is greater than 2.");</a:t>
            </a:r>
          </a:p>
          <a:p>
            <a:pPr marL="0" indent="0">
              <a:buNone/>
            </a:pPr>
            <a:r>
              <a:rPr lang="en-IN" dirty="0"/>
              <a:t>};</a:t>
            </a:r>
          </a:p>
          <a:p>
            <a:endParaRPr lang="en-IN" dirty="0"/>
          </a:p>
        </p:txBody>
      </p:sp>
    </p:spTree>
    <p:extLst>
      <p:ext uri="{BB962C8B-B14F-4D97-AF65-F5344CB8AC3E}">
        <p14:creationId xmlns:p14="http://schemas.microsoft.com/office/powerpoint/2010/main" val="1118075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157976B-02B8-B1B7-C45D-332A094E07E9}"/>
              </a:ext>
            </a:extLst>
          </p:cNvPr>
          <p:cNvSpPr>
            <a:spLocks noGrp="1"/>
          </p:cNvSpPr>
          <p:nvPr>
            <p:ph idx="4294967295"/>
          </p:nvPr>
        </p:nvSpPr>
        <p:spPr>
          <a:xfrm>
            <a:off x="838200" y="786384"/>
            <a:ext cx="10515600" cy="5390579"/>
          </a:xfrm>
          <a:prstGeom prst="rect">
            <a:avLst/>
          </a:prstGeom>
        </p:spPr>
        <p:txBody>
          <a:bodyPr>
            <a:normAutofit/>
          </a:bodyPr>
          <a:lstStyle/>
          <a:p>
            <a:pPr marL="0" indent="0">
              <a:buNone/>
            </a:pPr>
            <a:r>
              <a:rPr lang="en-US" dirty="0"/>
              <a:t>// Program to print the value of </a:t>
            </a:r>
            <a:r>
              <a:rPr lang="en-US" dirty="0" err="1"/>
              <a:t>i</a:t>
            </a:r>
            <a:endParaRPr lang="en-US" dirty="0"/>
          </a:p>
          <a:p>
            <a:pPr marL="0" indent="0">
              <a:buNone/>
            </a:pPr>
            <a:endParaRPr lang="en-US" dirty="0"/>
          </a:p>
          <a:p>
            <a:pPr marL="0" indent="0">
              <a:buNone/>
            </a:pPr>
            <a:r>
              <a:rPr lang="en-US" dirty="0"/>
              <a:t>for (let </a:t>
            </a:r>
            <a:r>
              <a:rPr lang="en-US" dirty="0" err="1"/>
              <a:t>i</a:t>
            </a:r>
            <a:r>
              <a:rPr lang="en-US" dirty="0"/>
              <a:t> = 1; </a:t>
            </a:r>
            <a:r>
              <a:rPr lang="en-US" dirty="0" err="1"/>
              <a:t>i</a:t>
            </a:r>
            <a:r>
              <a:rPr lang="en-US" dirty="0"/>
              <a:t> &lt;= 5; </a:t>
            </a:r>
            <a:r>
              <a:rPr lang="en-US" dirty="0" err="1"/>
              <a:t>i</a:t>
            </a:r>
            <a:r>
              <a:rPr lang="en-US" dirty="0"/>
              <a:t>++) {</a:t>
            </a:r>
          </a:p>
          <a:p>
            <a:pPr marL="0" indent="0">
              <a:buNone/>
            </a:pPr>
            <a:endParaRPr lang="en-US" dirty="0"/>
          </a:p>
          <a:p>
            <a:pPr marL="0" indent="0">
              <a:buNone/>
            </a:pPr>
            <a:r>
              <a:rPr lang="en-US" dirty="0"/>
              <a:t>    // break condition     </a:t>
            </a:r>
          </a:p>
          <a:p>
            <a:pPr marL="0" indent="0">
              <a:buNone/>
            </a:pPr>
            <a:r>
              <a:rPr lang="en-US" dirty="0"/>
              <a:t>    if (</a:t>
            </a:r>
            <a:r>
              <a:rPr lang="en-US" dirty="0" err="1"/>
              <a:t>i</a:t>
            </a:r>
            <a:r>
              <a:rPr lang="en-US" dirty="0"/>
              <a:t> == 3) {</a:t>
            </a:r>
          </a:p>
          <a:p>
            <a:pPr marL="0" indent="0">
              <a:buNone/>
            </a:pPr>
            <a:r>
              <a:rPr lang="en-US" dirty="0"/>
              <a:t>        break;</a:t>
            </a:r>
          </a:p>
          <a:p>
            <a:pPr marL="0" indent="0">
              <a:buNone/>
            </a:pPr>
            <a:r>
              <a:rPr lang="en-US" dirty="0"/>
              <a:t>    }</a:t>
            </a:r>
          </a:p>
          <a:p>
            <a:pPr marL="0" indent="0">
              <a:buNone/>
            </a:pPr>
            <a:endParaRPr lang="en-US" dirty="0"/>
          </a:p>
          <a:p>
            <a:pPr marL="0" indent="0">
              <a:buNone/>
            </a:pPr>
            <a:r>
              <a:rPr lang="en-US" dirty="0"/>
              <a:t>    console.log(</a:t>
            </a:r>
            <a:r>
              <a:rPr lang="en-US" dirty="0" err="1"/>
              <a:t>i</a:t>
            </a:r>
            <a:r>
              <a:rPr lang="en-US" dirty="0"/>
              <a:t>);</a:t>
            </a:r>
          </a:p>
          <a:p>
            <a:pPr marL="0" indent="0">
              <a:buNone/>
            </a:pPr>
            <a:r>
              <a:rPr lang="en-US" dirty="0"/>
              <a:t>}</a:t>
            </a:r>
            <a:endParaRPr lang="en-IN" dirty="0"/>
          </a:p>
        </p:txBody>
      </p:sp>
    </p:spTree>
    <p:extLst>
      <p:ext uri="{BB962C8B-B14F-4D97-AF65-F5344CB8AC3E}">
        <p14:creationId xmlns:p14="http://schemas.microsoft.com/office/powerpoint/2010/main" val="35575907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EE562DF-4BA6-2C22-A3B5-0CF59BA6A6BA}"/>
              </a:ext>
            </a:extLst>
          </p:cNvPr>
          <p:cNvSpPr>
            <a:spLocks noGrp="1"/>
          </p:cNvSpPr>
          <p:nvPr>
            <p:ph idx="4294967295"/>
          </p:nvPr>
        </p:nvSpPr>
        <p:spPr>
          <a:xfrm>
            <a:off x="838200" y="219456"/>
            <a:ext cx="10515600" cy="6382512"/>
          </a:xfrm>
          <a:prstGeom prst="rect">
            <a:avLst/>
          </a:prstGeom>
        </p:spPr>
        <p:txBody>
          <a:bodyPr>
            <a:normAutofit fontScale="70000" lnSpcReduction="20000"/>
          </a:bodyPr>
          <a:lstStyle/>
          <a:p>
            <a:pPr marL="0" indent="0">
              <a:buNone/>
            </a:pPr>
            <a:endParaRPr lang="en-IN" dirty="0"/>
          </a:p>
          <a:p>
            <a:pPr marL="0" indent="0">
              <a:buNone/>
            </a:pPr>
            <a:r>
              <a:rPr lang="en-IN" dirty="0"/>
              <a:t>let sum = 0;</a:t>
            </a:r>
          </a:p>
          <a:p>
            <a:pPr marL="0" indent="0">
              <a:buNone/>
            </a:pPr>
            <a:r>
              <a:rPr lang="en-IN" dirty="0"/>
              <a:t>// infinite loop</a:t>
            </a:r>
          </a:p>
          <a:p>
            <a:pPr marL="0" indent="0">
              <a:buNone/>
            </a:pPr>
            <a:r>
              <a:rPr lang="en-IN" dirty="0"/>
              <a:t>while (true) {</a:t>
            </a:r>
          </a:p>
          <a:p>
            <a:pPr marL="0" indent="0">
              <a:buNone/>
            </a:pPr>
            <a:r>
              <a:rPr lang="en-IN" dirty="0"/>
              <a:t>    // get number input</a:t>
            </a:r>
          </a:p>
          <a:p>
            <a:pPr marL="0" indent="0">
              <a:buNone/>
            </a:pPr>
            <a:r>
              <a:rPr lang="en-IN" dirty="0"/>
              <a:t>    let </a:t>
            </a:r>
            <a:r>
              <a:rPr lang="en-IN" dirty="0" err="1"/>
              <a:t>num</a:t>
            </a:r>
            <a:r>
              <a:rPr lang="en-IN" dirty="0"/>
              <a:t> = Number(prompt("Enter a number: "));</a:t>
            </a:r>
          </a:p>
          <a:p>
            <a:pPr marL="0" indent="0">
              <a:buNone/>
            </a:pPr>
            <a:endParaRPr lang="en-IN" dirty="0"/>
          </a:p>
          <a:p>
            <a:pPr marL="0" indent="0">
              <a:buNone/>
            </a:pPr>
            <a:r>
              <a:rPr lang="en-IN" dirty="0"/>
              <a:t>    // terminate the loop if </a:t>
            </a:r>
            <a:r>
              <a:rPr lang="en-IN" dirty="0" err="1"/>
              <a:t>num</a:t>
            </a:r>
            <a:r>
              <a:rPr lang="en-IN" dirty="0"/>
              <a:t> is negative</a:t>
            </a:r>
          </a:p>
          <a:p>
            <a:pPr marL="0" indent="0">
              <a:buNone/>
            </a:pPr>
            <a:r>
              <a:rPr lang="en-IN" dirty="0"/>
              <a:t>    if (</a:t>
            </a:r>
            <a:r>
              <a:rPr lang="en-IN" dirty="0" err="1"/>
              <a:t>num</a:t>
            </a:r>
            <a:r>
              <a:rPr lang="en-IN" dirty="0"/>
              <a:t> &lt; 0)</a:t>
            </a:r>
          </a:p>
          <a:p>
            <a:pPr marL="0" indent="0">
              <a:buNone/>
            </a:pPr>
            <a:r>
              <a:rPr lang="en-IN" dirty="0"/>
              <a:t>        break;</a:t>
            </a:r>
          </a:p>
          <a:p>
            <a:pPr marL="0" indent="0">
              <a:buNone/>
            </a:pPr>
            <a:r>
              <a:rPr lang="en-IN" dirty="0"/>
              <a:t>    }</a:t>
            </a:r>
          </a:p>
          <a:p>
            <a:pPr marL="0" indent="0">
              <a:buNone/>
            </a:pPr>
            <a:r>
              <a:rPr lang="en-IN" dirty="0"/>
              <a:t>    // otherwise, add </a:t>
            </a:r>
            <a:r>
              <a:rPr lang="en-IN" dirty="0" err="1"/>
              <a:t>num</a:t>
            </a:r>
            <a:r>
              <a:rPr lang="en-IN" dirty="0"/>
              <a:t> to sum</a:t>
            </a:r>
          </a:p>
          <a:p>
            <a:pPr marL="0" indent="0">
              <a:buNone/>
            </a:pPr>
            <a:r>
              <a:rPr lang="en-IN" dirty="0"/>
              <a:t>    else {</a:t>
            </a:r>
          </a:p>
          <a:p>
            <a:pPr marL="0" indent="0">
              <a:buNone/>
            </a:pPr>
            <a:r>
              <a:rPr lang="en-IN" dirty="0"/>
              <a:t>        sum += </a:t>
            </a:r>
            <a:r>
              <a:rPr lang="en-IN" dirty="0" err="1"/>
              <a:t>num</a:t>
            </a:r>
            <a:r>
              <a:rPr lang="en-IN" dirty="0"/>
              <a:t>;</a:t>
            </a:r>
          </a:p>
          <a:p>
            <a:pPr marL="0" indent="0">
              <a:buNone/>
            </a:pPr>
            <a:r>
              <a:rPr lang="en-IN" dirty="0"/>
              <a:t>    }</a:t>
            </a:r>
          </a:p>
          <a:p>
            <a:pPr marL="0" indent="0">
              <a:buNone/>
            </a:pPr>
            <a:r>
              <a:rPr lang="en-IN" dirty="0"/>
              <a:t>}</a:t>
            </a:r>
          </a:p>
          <a:p>
            <a:pPr marL="0" indent="0">
              <a:buNone/>
            </a:pPr>
            <a:r>
              <a:rPr lang="en-IN" dirty="0"/>
              <a:t>// print the sum</a:t>
            </a:r>
          </a:p>
          <a:p>
            <a:pPr marL="0" indent="0">
              <a:buNone/>
            </a:pPr>
            <a:r>
              <a:rPr lang="en-IN" dirty="0"/>
              <a:t>console.log(`Sum: ${sum}`);</a:t>
            </a:r>
          </a:p>
        </p:txBody>
      </p:sp>
    </p:spTree>
    <p:extLst>
      <p:ext uri="{BB962C8B-B14F-4D97-AF65-F5344CB8AC3E}">
        <p14:creationId xmlns:p14="http://schemas.microsoft.com/office/powerpoint/2010/main" val="293595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Introduction</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1266092" y="879231"/>
            <a:ext cx="9693261" cy="830997"/>
          </a:xfrm>
          <a:prstGeom prst="rect">
            <a:avLst/>
          </a:prstGeom>
          <a:noFill/>
        </p:spPr>
        <p:txBody>
          <a:bodyPr wrap="square" rtlCol="0">
            <a:spAutoFit/>
          </a:bodyPr>
          <a:lstStyle/>
          <a:p>
            <a:pPr algn="just"/>
            <a:r>
              <a:rPr lang="en-IN" sz="2400" dirty="0" smtClean="0"/>
              <a:t>JavaScript </a:t>
            </a:r>
            <a:r>
              <a:rPr lang="en-IN" sz="2400" dirty="0"/>
              <a:t>can be implemented using JavaScript statements that are placed within the </a:t>
            </a:r>
            <a:r>
              <a:rPr lang="en-IN" sz="2400" b="1" dirty="0"/>
              <a:t>&lt;script&gt;... &lt;/script&gt;</a:t>
            </a:r>
            <a:r>
              <a:rPr lang="en-IN" sz="2400" dirty="0"/>
              <a:t> HTML tags in a web page</a:t>
            </a:r>
            <a:r>
              <a:rPr lang="en-IN" sz="2400" dirty="0" smtClean="0"/>
              <a:t>. The syntax is:</a:t>
            </a:r>
          </a:p>
        </p:txBody>
      </p:sp>
      <p:sp>
        <p:nvSpPr>
          <p:cNvPr id="2" name="Rectangle 1"/>
          <p:cNvSpPr>
            <a:spLocks noChangeArrowheads="1"/>
          </p:cNvSpPr>
          <p:nvPr/>
        </p:nvSpPr>
        <p:spPr bwMode="auto">
          <a:xfrm>
            <a:off x="1266092" y="1959876"/>
            <a:ext cx="8874370" cy="1015663"/>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ourier New" pitchFamily="49" charset="0"/>
                <a:cs typeface="Arial" pitchFamily="34" charset="0"/>
              </a:rPr>
              <a:t>&lt;script language = "</a:t>
            </a:r>
            <a:r>
              <a:rPr kumimoji="0" lang="en-US" sz="2000" b="0" i="0" u="none" strike="noStrike" cap="none" normalizeH="0" baseline="0" dirty="0" err="1" smtClean="0">
                <a:ln>
                  <a:noFill/>
                </a:ln>
                <a:solidFill>
                  <a:schemeClr val="tx1"/>
                </a:solidFill>
                <a:effectLst/>
                <a:latin typeface="Courier New" pitchFamily="49" charset="0"/>
                <a:cs typeface="Arial" pitchFamily="34" charset="0"/>
              </a:rPr>
              <a:t>javascript</a:t>
            </a:r>
            <a:r>
              <a:rPr kumimoji="0" lang="en-US" sz="2000" b="0" i="0" u="none" strike="noStrike" cap="none" normalizeH="0" baseline="0" dirty="0" smtClean="0">
                <a:ln>
                  <a:noFill/>
                </a:ln>
                <a:solidFill>
                  <a:schemeClr val="tx1"/>
                </a:solidFill>
                <a:effectLst/>
                <a:latin typeface="Courier New" pitchFamily="49" charset="0"/>
                <a:cs typeface="Arial" pitchFamily="34" charset="0"/>
              </a:rPr>
              <a:t>" type = "text/</a:t>
            </a:r>
            <a:r>
              <a:rPr kumimoji="0" lang="en-US" sz="2000" b="0" i="0" u="none" strike="noStrike" cap="none" normalizeH="0" baseline="0" dirty="0" err="1" smtClean="0">
                <a:ln>
                  <a:noFill/>
                </a:ln>
                <a:solidFill>
                  <a:schemeClr val="tx1"/>
                </a:solidFill>
                <a:effectLst/>
                <a:latin typeface="Courier New" pitchFamily="49" charset="0"/>
                <a:cs typeface="Arial" pitchFamily="34" charset="0"/>
              </a:rPr>
              <a:t>javascript</a:t>
            </a:r>
            <a:r>
              <a:rPr kumimoji="0" lang="en-US" sz="2000" b="0" i="0" u="none" strike="noStrike" cap="none" normalizeH="0" baseline="0" dirty="0" smtClean="0">
                <a:ln>
                  <a:noFill/>
                </a:ln>
                <a:solidFill>
                  <a:schemeClr val="tx1"/>
                </a:solidFill>
                <a:effectLst/>
                <a:latin typeface="Courier New" pitchFamily="49" charset="0"/>
                <a:cs typeface="Arial" pitchFamily="34" charset="0"/>
              </a:rPr>
              <a:t>"&gt; JavaScript code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ourier New" pitchFamily="49" charset="0"/>
                <a:cs typeface="Arial" pitchFamily="34" charset="0"/>
              </a:rPr>
              <a:t>&lt;/script&gt;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3" name="Rectangle 2"/>
          <p:cNvSpPr/>
          <p:nvPr/>
        </p:nvSpPr>
        <p:spPr>
          <a:xfrm>
            <a:off x="1266091" y="3378534"/>
            <a:ext cx="9693261" cy="1785104"/>
          </a:xfrm>
          <a:prstGeom prst="rect">
            <a:avLst/>
          </a:prstGeom>
        </p:spPr>
        <p:txBody>
          <a:bodyPr wrap="square">
            <a:spAutoFit/>
          </a:bodyPr>
          <a:lstStyle/>
          <a:p>
            <a:pPr algn="just"/>
            <a:r>
              <a:rPr lang="en-IN" sz="2200" b="1" dirty="0">
                <a:solidFill>
                  <a:srgbClr val="FF0000"/>
                </a:solidFill>
              </a:rPr>
              <a:t>Language</a:t>
            </a:r>
            <a:r>
              <a:rPr lang="en-IN" sz="2200" dirty="0"/>
              <a:t> − This attribute specifies what scripting language has used. Typically, its value will be </a:t>
            </a:r>
            <a:r>
              <a:rPr lang="en-IN" sz="2200" dirty="0" smtClean="0"/>
              <a:t>JavaScript. </a:t>
            </a:r>
            <a:endParaRPr lang="en-IN" sz="2200" dirty="0"/>
          </a:p>
          <a:p>
            <a:pPr algn="just"/>
            <a:r>
              <a:rPr lang="en-IN" sz="2200" b="1" dirty="0">
                <a:solidFill>
                  <a:srgbClr val="FF0000"/>
                </a:solidFill>
              </a:rPr>
              <a:t>Type</a:t>
            </a:r>
            <a:r>
              <a:rPr lang="en-IN" sz="2200" dirty="0"/>
              <a:t> − This attribute is recommended to indicate the scripting language in use and its value should be set to </a:t>
            </a:r>
            <a:r>
              <a:rPr lang="en-IN" sz="2200" dirty="0" smtClean="0"/>
              <a:t>"text/</a:t>
            </a:r>
            <a:r>
              <a:rPr lang="en-IN" sz="2200" dirty="0" err="1" smtClean="0"/>
              <a:t>javascript</a:t>
            </a:r>
            <a:r>
              <a:rPr lang="en-IN" sz="2200" dirty="0" smtClean="0"/>
              <a:t>".</a:t>
            </a:r>
          </a:p>
          <a:p>
            <a:pPr algn="just"/>
            <a:r>
              <a:rPr lang="en-IN" sz="2200" b="1" dirty="0" err="1" smtClean="0">
                <a:solidFill>
                  <a:srgbClr val="FF0000"/>
                </a:solidFill>
              </a:rPr>
              <a:t>Src</a:t>
            </a:r>
            <a:r>
              <a:rPr lang="en-IN" sz="2200" dirty="0" smtClean="0">
                <a:solidFill>
                  <a:srgbClr val="FF0000"/>
                </a:solidFill>
              </a:rPr>
              <a:t> </a:t>
            </a:r>
            <a:r>
              <a:rPr lang="en-IN" sz="2200" dirty="0" smtClean="0"/>
              <a:t>– This attribute is required when script has to be included as external file.</a:t>
            </a:r>
          </a:p>
        </p:txBody>
      </p:sp>
      <p:sp>
        <p:nvSpPr>
          <p:cNvPr id="10" name="Slide Number Placeholder 4"/>
          <p:cNvSpPr>
            <a:spLocks noGrp="1"/>
          </p:cNvSpPr>
          <p:nvPr>
            <p:ph type="sldNum" sz="quarter" idx="12"/>
          </p:nvPr>
        </p:nvSpPr>
        <p:spPr>
          <a:xfrm>
            <a:off x="10514011" y="6481148"/>
            <a:ext cx="764215" cy="365125"/>
          </a:xfrm>
        </p:spPr>
        <p:txBody>
          <a:bodyPr/>
          <a:lstStyle/>
          <a:p>
            <a:fld id="{6D22F896-40B5-4ADD-8801-0D06FADFA095}" type="slidenum">
              <a:rPr lang="en-US" sz="1400" b="1" smtClean="0">
                <a:solidFill>
                  <a:schemeClr val="accent5">
                    <a:lumMod val="75000"/>
                  </a:schemeClr>
                </a:solidFill>
              </a:rPr>
              <a:t>5</a:t>
            </a:fld>
            <a:endParaRPr lang="en-US" sz="1400" b="1" dirty="0">
              <a:solidFill>
                <a:schemeClr val="accent5">
                  <a:lumMod val="75000"/>
                </a:schemeClr>
              </a:solidFill>
            </a:endParaRPr>
          </a:p>
        </p:txBody>
      </p:sp>
    </p:spTree>
    <p:extLst>
      <p:ext uri="{BB962C8B-B14F-4D97-AF65-F5344CB8AC3E}">
        <p14:creationId xmlns:p14="http://schemas.microsoft.com/office/powerpoint/2010/main" val="11584023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BE4CFB-ACD2-8974-B3B0-5201F7F08DDC}"/>
              </a:ext>
            </a:extLst>
          </p:cNvPr>
          <p:cNvSpPr>
            <a:spLocks noGrp="1"/>
          </p:cNvSpPr>
          <p:nvPr>
            <p:ph type="title"/>
          </p:nvPr>
        </p:nvSpPr>
        <p:spPr/>
        <p:txBody>
          <a:bodyPr/>
          <a:lstStyle/>
          <a:p>
            <a:r>
              <a:rPr lang="en-IN" b="1" i="0" dirty="0">
                <a:solidFill>
                  <a:srgbClr val="25265E"/>
                </a:solidFill>
                <a:effectLst/>
                <a:highlight>
                  <a:srgbClr val="F9FAFC"/>
                </a:highlight>
                <a:latin typeface="euclid_circular_a"/>
              </a:rPr>
              <a:t>JavaScript Explicit Conversion</a:t>
            </a:r>
            <a:br>
              <a:rPr lang="en-IN" b="1" i="0" dirty="0">
                <a:solidFill>
                  <a:srgbClr val="25265E"/>
                </a:solidFill>
                <a:effectLst/>
                <a:highlight>
                  <a:srgbClr val="F9FAFC"/>
                </a:highlight>
                <a:latin typeface="euclid_circular_a"/>
              </a:rPr>
            </a:br>
            <a:endParaRPr lang="en-IN" dirty="0"/>
          </a:p>
        </p:txBody>
      </p:sp>
      <p:sp>
        <p:nvSpPr>
          <p:cNvPr id="3" name="Content Placeholder 2">
            <a:extLst>
              <a:ext uri="{FF2B5EF4-FFF2-40B4-BE49-F238E27FC236}">
                <a16:creationId xmlns:a16="http://schemas.microsoft.com/office/drawing/2014/main" xmlns="" id="{992986EA-76D4-16CA-7CF2-9BF616EC2F8C}"/>
              </a:ext>
            </a:extLst>
          </p:cNvPr>
          <p:cNvSpPr>
            <a:spLocks noGrp="1"/>
          </p:cNvSpPr>
          <p:nvPr>
            <p:ph idx="4294967295"/>
          </p:nvPr>
        </p:nvSpPr>
        <p:spPr>
          <a:xfrm>
            <a:off x="838200" y="1335024"/>
            <a:ext cx="10515600" cy="5038344"/>
          </a:xfrm>
          <a:prstGeom prst="rect">
            <a:avLst/>
          </a:prstGeom>
        </p:spPr>
        <p:txBody>
          <a:bodyPr>
            <a:normAutofit fontScale="85000" lnSpcReduction="20000"/>
          </a:bodyPr>
          <a:lstStyle/>
          <a:p>
            <a:pPr marL="0" indent="0">
              <a:buNone/>
            </a:pPr>
            <a:r>
              <a:rPr lang="en-IN" dirty="0"/>
              <a:t>let result;</a:t>
            </a:r>
          </a:p>
          <a:p>
            <a:pPr marL="0" indent="0">
              <a:buNone/>
            </a:pPr>
            <a:endParaRPr lang="en-IN" dirty="0"/>
          </a:p>
          <a:p>
            <a:pPr marL="0" indent="0">
              <a:buNone/>
            </a:pPr>
            <a:r>
              <a:rPr lang="en-IN" dirty="0"/>
              <a:t>// convert string to number</a:t>
            </a:r>
          </a:p>
          <a:p>
            <a:pPr marL="0" indent="0">
              <a:buNone/>
            </a:pPr>
            <a:r>
              <a:rPr lang="en-IN" dirty="0"/>
              <a:t>result = Number("5");</a:t>
            </a:r>
          </a:p>
          <a:p>
            <a:pPr marL="0" indent="0">
              <a:buNone/>
            </a:pPr>
            <a:r>
              <a:rPr lang="en-IN" dirty="0"/>
              <a:t>console.log(result, "-", </a:t>
            </a:r>
            <a:r>
              <a:rPr lang="en-IN" dirty="0" err="1"/>
              <a:t>typeof</a:t>
            </a:r>
            <a:r>
              <a:rPr lang="en-IN" dirty="0"/>
              <a:t>(result));</a:t>
            </a:r>
          </a:p>
          <a:p>
            <a:pPr marL="0" indent="0">
              <a:buNone/>
            </a:pPr>
            <a:endParaRPr lang="en-IN" dirty="0"/>
          </a:p>
          <a:p>
            <a:pPr marL="0" indent="0">
              <a:buNone/>
            </a:pPr>
            <a:r>
              <a:rPr lang="en-IN" dirty="0"/>
              <a:t>// convert </a:t>
            </a:r>
            <a:r>
              <a:rPr lang="en-IN" dirty="0" err="1"/>
              <a:t>boolean</a:t>
            </a:r>
            <a:r>
              <a:rPr lang="en-IN" dirty="0"/>
              <a:t> to string</a:t>
            </a:r>
          </a:p>
          <a:p>
            <a:pPr marL="0" indent="0">
              <a:buNone/>
            </a:pPr>
            <a:r>
              <a:rPr lang="en-IN" dirty="0"/>
              <a:t>result = String(true);</a:t>
            </a:r>
          </a:p>
          <a:p>
            <a:pPr marL="0" indent="0">
              <a:buNone/>
            </a:pPr>
            <a:r>
              <a:rPr lang="en-IN" dirty="0"/>
              <a:t>console.log(result, "-", </a:t>
            </a:r>
            <a:r>
              <a:rPr lang="en-IN" dirty="0" err="1"/>
              <a:t>typeof</a:t>
            </a:r>
            <a:r>
              <a:rPr lang="en-IN" dirty="0"/>
              <a:t>(result));</a:t>
            </a:r>
          </a:p>
          <a:p>
            <a:pPr marL="0" indent="0">
              <a:buNone/>
            </a:pPr>
            <a:endParaRPr lang="en-IN" dirty="0"/>
          </a:p>
          <a:p>
            <a:pPr marL="0" indent="0">
              <a:buNone/>
            </a:pPr>
            <a:r>
              <a:rPr lang="en-IN" dirty="0"/>
              <a:t>// convert number to </a:t>
            </a:r>
            <a:r>
              <a:rPr lang="en-IN" dirty="0" err="1"/>
              <a:t>boolean</a:t>
            </a:r>
            <a:endParaRPr lang="en-IN" dirty="0"/>
          </a:p>
          <a:p>
            <a:pPr marL="0" indent="0">
              <a:buNone/>
            </a:pPr>
            <a:r>
              <a:rPr lang="en-IN" dirty="0"/>
              <a:t>result = Boolean(0);</a:t>
            </a:r>
          </a:p>
          <a:p>
            <a:pPr marL="0" indent="0">
              <a:buNone/>
            </a:pPr>
            <a:r>
              <a:rPr lang="en-IN" dirty="0"/>
              <a:t>console.log(result, "-", </a:t>
            </a:r>
            <a:r>
              <a:rPr lang="en-IN" dirty="0" err="1"/>
              <a:t>typeof</a:t>
            </a:r>
            <a:r>
              <a:rPr lang="en-IN" dirty="0"/>
              <a:t>(result));</a:t>
            </a:r>
          </a:p>
        </p:txBody>
      </p:sp>
    </p:spTree>
    <p:extLst>
      <p:ext uri="{BB962C8B-B14F-4D97-AF65-F5344CB8AC3E}">
        <p14:creationId xmlns:p14="http://schemas.microsoft.com/office/powerpoint/2010/main" val="37209015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Functions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777642" y="1067946"/>
            <a:ext cx="6512415" cy="5401479"/>
          </a:xfrm>
          <a:prstGeom prst="rect">
            <a:avLst/>
          </a:prstGeom>
          <a:noFill/>
          <a:ln>
            <a:solidFill>
              <a:schemeClr val="tx1"/>
            </a:solidFill>
          </a:ln>
        </p:spPr>
        <p:txBody>
          <a:bodyPr wrap="square" rtlCol="0">
            <a:spAutoFit/>
          </a:bodyPr>
          <a:lstStyle/>
          <a:p>
            <a:pPr marL="342900" indent="-342900" algn="just">
              <a:spcAft>
                <a:spcPts val="600"/>
              </a:spcAft>
              <a:buFont typeface="Wingdings" pitchFamily="2" charset="2"/>
              <a:buChar char="Ø"/>
            </a:pPr>
            <a:r>
              <a:rPr lang="en-IN" sz="2200" dirty="0"/>
              <a:t>A function is a group of reusable code which can be called anywhere in </a:t>
            </a:r>
            <a:r>
              <a:rPr lang="en-IN" sz="2200" dirty="0" smtClean="0"/>
              <a:t>the program</a:t>
            </a:r>
            <a:r>
              <a:rPr lang="en-IN" sz="2200" dirty="0"/>
              <a:t>. This eliminates the need of writing the same code again and again</a:t>
            </a:r>
            <a:r>
              <a:rPr lang="en-IN" sz="2200" dirty="0" smtClean="0"/>
              <a:t>. </a:t>
            </a:r>
          </a:p>
          <a:p>
            <a:pPr marL="342900" indent="-342900" algn="just">
              <a:spcAft>
                <a:spcPts val="600"/>
              </a:spcAft>
              <a:buFont typeface="Wingdings" pitchFamily="2" charset="2"/>
              <a:buChar char="Ø"/>
            </a:pPr>
            <a:r>
              <a:rPr lang="en-IN" sz="2200" b="1" dirty="0" smtClean="0">
                <a:solidFill>
                  <a:srgbClr val="FF0000"/>
                </a:solidFill>
              </a:rPr>
              <a:t>Definition</a:t>
            </a:r>
            <a:r>
              <a:rPr lang="en-IN" sz="2200" dirty="0" smtClean="0"/>
              <a:t> – The  </a:t>
            </a:r>
            <a:r>
              <a:rPr lang="en-IN" sz="2200" dirty="0"/>
              <a:t>most common way to define a function in JavaScript is by using the </a:t>
            </a:r>
            <a:r>
              <a:rPr lang="en-IN" sz="2200" b="1" dirty="0"/>
              <a:t>function</a:t>
            </a:r>
            <a:r>
              <a:rPr lang="en-IN" sz="2200" dirty="0"/>
              <a:t> keyword</a:t>
            </a:r>
            <a:r>
              <a:rPr lang="en-IN" sz="2200" dirty="0" smtClean="0"/>
              <a:t>,</a:t>
            </a:r>
            <a:r>
              <a:rPr lang="en-IN" sz="2200" dirty="0"/>
              <a:t> followed by a unique function name, a list of parameters (that might be empty), and a statement block surrounded by curly braces</a:t>
            </a:r>
            <a:r>
              <a:rPr lang="en-IN" sz="2200" dirty="0" smtClean="0"/>
              <a:t>. </a:t>
            </a:r>
          </a:p>
          <a:p>
            <a:pPr marL="342900" indent="-342900" algn="just">
              <a:spcAft>
                <a:spcPts val="600"/>
              </a:spcAft>
              <a:buFont typeface="Wingdings" pitchFamily="2" charset="2"/>
              <a:buChar char="Ø"/>
            </a:pPr>
            <a:r>
              <a:rPr lang="en-IN" sz="2200" b="1" dirty="0">
                <a:solidFill>
                  <a:srgbClr val="FF0000"/>
                </a:solidFill>
              </a:rPr>
              <a:t>Calling</a:t>
            </a:r>
            <a:r>
              <a:rPr lang="en-IN" sz="2200" dirty="0" smtClean="0"/>
              <a:t> – To  </a:t>
            </a:r>
            <a:r>
              <a:rPr lang="en-IN" sz="2200" dirty="0"/>
              <a:t>invoke a function somewhere later in the script, </a:t>
            </a:r>
            <a:r>
              <a:rPr lang="en-IN" sz="2200" dirty="0" smtClean="0"/>
              <a:t>it should be called by writing </a:t>
            </a:r>
            <a:r>
              <a:rPr lang="en-IN" sz="2200" dirty="0"/>
              <a:t>the name of that function </a:t>
            </a:r>
            <a:r>
              <a:rPr lang="en-IN" sz="2200" dirty="0" smtClean="0"/>
              <a:t>with () and arguments if any.</a:t>
            </a:r>
          </a:p>
          <a:p>
            <a:pPr marL="342900" indent="-342900" algn="just">
              <a:spcAft>
                <a:spcPts val="600"/>
              </a:spcAft>
              <a:buFont typeface="Wingdings" pitchFamily="2" charset="2"/>
              <a:buChar char="Ø"/>
            </a:pPr>
            <a:r>
              <a:rPr lang="en-US" sz="2200" b="1" dirty="0">
                <a:solidFill>
                  <a:srgbClr val="FF0000"/>
                </a:solidFill>
              </a:rPr>
              <a:t>Return</a:t>
            </a:r>
            <a:r>
              <a:rPr lang="en-US" sz="2200" dirty="0" smtClean="0"/>
              <a:t> – A JavaScript </a:t>
            </a:r>
            <a:r>
              <a:rPr lang="en-US" sz="2200" dirty="0"/>
              <a:t>function can have an optional return statement. This is required </a:t>
            </a:r>
            <a:r>
              <a:rPr lang="en-US" sz="2200" dirty="0" smtClean="0"/>
              <a:t>when </a:t>
            </a:r>
            <a:r>
              <a:rPr lang="en-US" sz="2200" dirty="0"/>
              <a:t>return a value from </a:t>
            </a:r>
            <a:r>
              <a:rPr lang="en-US" sz="2200" dirty="0" smtClean="0"/>
              <a:t>the function</a:t>
            </a:r>
            <a:r>
              <a:rPr lang="en-US" sz="2200" dirty="0"/>
              <a:t>. This statement should be the last statement in a function.</a:t>
            </a:r>
            <a:endParaRPr lang="en-IN" sz="2200" dirty="0"/>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51</a:t>
            </a:fld>
            <a:endParaRPr lang="en-US" sz="1400" b="1" dirty="0">
              <a:solidFill>
                <a:schemeClr val="accent5">
                  <a:lumMod val="75000"/>
                </a:schemeClr>
              </a:solidFill>
            </a:endParaRPr>
          </a:p>
        </p:txBody>
      </p:sp>
      <p:sp>
        <p:nvSpPr>
          <p:cNvPr id="2" name="Rectangle 1"/>
          <p:cNvSpPr>
            <a:spLocks noChangeArrowheads="1"/>
          </p:cNvSpPr>
          <p:nvPr/>
        </p:nvSpPr>
        <p:spPr bwMode="auto">
          <a:xfrm>
            <a:off x="7572446" y="1257403"/>
            <a:ext cx="4469300" cy="1938992"/>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fontAlgn="base">
              <a:spcBef>
                <a:spcPct val="0"/>
              </a:spcBef>
              <a:spcAft>
                <a:spcPct val="0"/>
              </a:spcAft>
            </a:pPr>
            <a:r>
              <a:rPr lang="en-US" sz="2000" b="1" u="sng" dirty="0">
                <a:solidFill>
                  <a:srgbClr val="0000CD"/>
                </a:solidFill>
                <a:latin typeface="Consolas" panose="020B0609020204030204" pitchFamily="49" charset="0"/>
              </a:rPr>
              <a:t>Syntax: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ourier New" pitchFamily="49" charset="0"/>
                <a:cs typeface="Courier New" pitchFamily="49" charset="0"/>
              </a:rPr>
              <a:t>function </a:t>
            </a:r>
            <a:r>
              <a:rPr kumimoji="0" lang="en-US" sz="2000" b="0" i="0" u="none" strike="noStrike" cap="none" normalizeH="0" baseline="0" dirty="0" err="1" smtClean="0">
                <a:ln>
                  <a:noFill/>
                </a:ln>
                <a:solidFill>
                  <a:schemeClr val="tx1"/>
                </a:solidFill>
                <a:effectLst/>
                <a:latin typeface="Courier New" pitchFamily="49" charset="0"/>
                <a:cs typeface="Courier New" pitchFamily="49" charset="0"/>
              </a:rPr>
              <a:t>functionname</a:t>
            </a:r>
            <a:r>
              <a:rPr kumimoji="0" lang="en-US" sz="2000" b="0" i="0" u="none" strike="noStrike" cap="none" normalizeH="0" baseline="0" dirty="0" smtClean="0">
                <a:ln>
                  <a:noFill/>
                </a:ln>
                <a:solidFill>
                  <a:schemeClr val="tx1"/>
                </a:solidFill>
                <a:effectLst/>
                <a:latin typeface="Courier New" pitchFamily="49" charset="0"/>
                <a:cs typeface="Courier New" pitchFamily="49" charset="0"/>
              </a:rPr>
              <a:t>(parameter-list)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ourier New" pitchFamily="49" charset="0"/>
                <a:cs typeface="Courier New" pitchFamily="49" charset="0"/>
              </a:rPr>
              <a:t> statements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ourier New" pitchFamily="49" charset="0"/>
                <a:cs typeface="Courier New" pitchFamily="49" charset="0"/>
              </a:rPr>
              <a: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447" y="3343701"/>
            <a:ext cx="4619554" cy="152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670041" y="5182316"/>
            <a:ext cx="4371705" cy="646331"/>
          </a:xfrm>
          <a:prstGeom prst="rect">
            <a:avLst/>
          </a:prstGeom>
        </p:spPr>
        <p:txBody>
          <a:bodyPr wrap="square">
            <a:spAutoFit/>
          </a:bodyPr>
          <a:lstStyle/>
          <a:p>
            <a:r>
              <a:rPr lang="en-IN" dirty="0"/>
              <a:t>Mon Sep 02 2024 10:47:07 GMT+0530 (India Standard Time)</a:t>
            </a:r>
          </a:p>
        </p:txBody>
      </p:sp>
    </p:spTree>
    <p:extLst>
      <p:ext uri="{BB962C8B-B14F-4D97-AF65-F5344CB8AC3E}">
        <p14:creationId xmlns:p14="http://schemas.microsoft.com/office/powerpoint/2010/main" val="30526061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Functions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52</a:t>
            </a:fld>
            <a:endParaRPr lang="en-US" sz="1400" b="1" dirty="0">
              <a:solidFill>
                <a:schemeClr val="accent5">
                  <a:lumMod val="75000"/>
                </a:schemeClr>
              </a:solidFill>
            </a:endParaRPr>
          </a:p>
        </p:txBody>
      </p:sp>
      <p:grpSp>
        <p:nvGrpSpPr>
          <p:cNvPr id="17" name="Group 16"/>
          <p:cNvGrpSpPr/>
          <p:nvPr/>
        </p:nvGrpSpPr>
        <p:grpSpPr>
          <a:xfrm>
            <a:off x="2131642" y="710446"/>
            <a:ext cx="8242479" cy="5323445"/>
            <a:chOff x="1081835" y="710446"/>
            <a:chExt cx="8242479" cy="5323445"/>
          </a:xfrm>
        </p:grpSpPr>
        <p:sp>
          <p:nvSpPr>
            <p:cNvPr id="2" name="Rectangle 1"/>
            <p:cNvSpPr>
              <a:spLocks noChangeArrowheads="1"/>
            </p:cNvSpPr>
            <p:nvPr/>
          </p:nvSpPr>
          <p:spPr bwMode="auto">
            <a:xfrm>
              <a:off x="1081835" y="1277726"/>
              <a:ext cx="7212168" cy="3079062"/>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8"/>
                  </a:solidFill>
                  <a:effectLst/>
                  <a:latin typeface="Courier New" pitchFamily="49" charset="0"/>
                  <a:cs typeface="Courier New" pitchFamily="49" charset="0"/>
                </a:rPr>
                <a:t>function</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sayHello</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name</a:t>
              </a:r>
              <a:r>
                <a:rPr kumimoji="0" lang="en-US" sz="2000" b="1"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 age</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p>
            <a:p>
              <a:pPr lvl="0" defTabSz="914400" fontAlgn="base">
                <a:spcBef>
                  <a:spcPct val="0"/>
                </a:spcBef>
                <a:spcAft>
                  <a:spcPct val="0"/>
                </a:spcAft>
              </a:pP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document</a:t>
              </a:r>
              <a:r>
                <a:rPr kumimoji="0" lang="en-US" sz="20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write</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lang="en-US" sz="2000" dirty="0">
                  <a:solidFill>
                    <a:srgbClr val="008800"/>
                  </a:solidFill>
                  <a:latin typeface="Courier New" pitchFamily="49" charset="0"/>
                  <a:cs typeface="Courier New" pitchFamily="49" charset="0"/>
                </a:rPr>
                <a:t>" </a:t>
              </a:r>
              <a:r>
                <a:rPr lang="en-US" sz="2000" dirty="0" smtClean="0">
                  <a:solidFill>
                    <a:srgbClr val="008800"/>
                  </a:solidFill>
                  <a:latin typeface="Courier New" pitchFamily="49" charset="0"/>
                  <a:cs typeface="Courier New" pitchFamily="49" charset="0"/>
                </a:rPr>
                <a:t>name: </a:t>
              </a:r>
              <a:r>
                <a:rPr lang="en-US" sz="2000" dirty="0">
                  <a:solidFill>
                    <a:srgbClr val="008800"/>
                  </a:solidFill>
                  <a:latin typeface="Courier New" pitchFamily="49" charset="0"/>
                  <a:cs typeface="Courier New" pitchFamily="49" charset="0"/>
                </a:rPr>
                <a:t>" </a:t>
              </a:r>
              <a:r>
                <a:rPr lang="en-US" sz="2000" dirty="0" smtClean="0">
                  <a:solidFill>
                    <a:srgbClr val="008800"/>
                  </a:solidFill>
                  <a:latin typeface="Courier New" pitchFamily="49" charset="0"/>
                  <a:cs typeface="Courier New" pitchFamily="49" charset="0"/>
                </a:rPr>
                <a:t>+ </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name);</a:t>
              </a:r>
            </a:p>
            <a:p>
              <a:pPr lvl="0" defTabSz="914400" fontAlgn="base">
                <a:spcBef>
                  <a:spcPct val="0"/>
                </a:spcBef>
                <a:spcAft>
                  <a:spcPct val="0"/>
                </a:spcAft>
              </a:pPr>
              <a:r>
                <a:rPr lang="en-US" sz="2000" dirty="0" err="1" smtClean="0">
                  <a:solidFill>
                    <a:srgbClr val="000000"/>
                  </a:solidFill>
                  <a:latin typeface="Courier New" pitchFamily="49" charset="0"/>
                  <a:cs typeface="Courier New" pitchFamily="49" charset="0"/>
                </a:rPr>
                <a:t>document.write</a:t>
              </a:r>
              <a:r>
                <a:rPr lang="en-US" sz="2000" dirty="0" smtClean="0">
                  <a:solidFill>
                    <a:srgbClr val="000000"/>
                  </a:solidFill>
                  <a:latin typeface="Courier New" pitchFamily="49" charset="0"/>
                  <a:cs typeface="Courier New" pitchFamily="49" charset="0"/>
                </a:rPr>
                <a:t>(</a:t>
              </a:r>
              <a:r>
                <a:rPr lang="en-US" sz="2000" dirty="0" smtClean="0">
                  <a:solidFill>
                    <a:srgbClr val="008800"/>
                  </a:solidFill>
                  <a:latin typeface="Courier New" pitchFamily="49" charset="0"/>
                  <a:cs typeface="Courier New" pitchFamily="49" charset="0"/>
                </a:rPr>
                <a:t>“Age is: </a:t>
              </a:r>
              <a:r>
                <a:rPr lang="en-US" sz="2000" dirty="0">
                  <a:solidFill>
                    <a:srgbClr val="008800"/>
                  </a:solidFill>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age);</a:t>
              </a:r>
            </a:p>
            <a:p>
              <a:pPr lvl="0" defTabSz="914400" fontAlgn="base">
                <a:spcBef>
                  <a:spcPct val="0"/>
                </a:spcBef>
                <a:spcAft>
                  <a:spcPct val="0"/>
                </a:spcAft>
              </a:pP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IN" sz="2000" dirty="0" smtClean="0">
                  <a:latin typeface="Arial" pitchFamily="34" charset="0"/>
                  <a:cs typeface="Arial" pitchFamily="34" charset="0"/>
                </a:rPr>
                <a:t>…………</a:t>
              </a:r>
              <a:endParaRPr lang="en-IN" sz="20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IN" sz="2000" dirty="0" smtClean="0">
                  <a:latin typeface="Arial" pitchFamily="34"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IN" sz="2000" b="0" i="0" u="none" strike="noStrike" cap="none" normalizeH="0" baseline="0" dirty="0" smtClean="0">
                <a:ln>
                  <a:noFill/>
                </a:ln>
                <a:solidFill>
                  <a:schemeClr val="tx1"/>
                </a:solidFill>
                <a:effectLst/>
                <a:latin typeface="Arial" pitchFamily="34" charset="0"/>
                <a:cs typeface="Arial" pitchFamily="34" charset="0"/>
              </a:endParaRPr>
            </a:p>
            <a:p>
              <a:pPr defTabSz="914400" fontAlgn="base">
                <a:spcBef>
                  <a:spcPct val="0"/>
                </a:spcBef>
                <a:spcAft>
                  <a:spcPct val="0"/>
                </a:spcAft>
              </a:pPr>
              <a:r>
                <a:rPr lang="en-US" sz="2000" dirty="0">
                  <a:solidFill>
                    <a:srgbClr val="000088"/>
                  </a:solidFill>
                  <a:latin typeface="Courier New" pitchFamily="49" charset="0"/>
                  <a:cs typeface="Courier New" pitchFamily="49" charset="0"/>
                </a:rPr>
                <a:t>&lt;input</a:t>
              </a:r>
              <a:r>
                <a:rPr lang="en-US" sz="2000" dirty="0">
                  <a:solidFill>
                    <a:srgbClr val="000000"/>
                  </a:solidFill>
                  <a:latin typeface="Courier New" pitchFamily="49" charset="0"/>
                  <a:cs typeface="Courier New" pitchFamily="49" charset="0"/>
                </a:rPr>
                <a:t> </a:t>
              </a:r>
              <a:r>
                <a:rPr lang="en-US" sz="2000" dirty="0">
                  <a:solidFill>
                    <a:srgbClr val="660066"/>
                  </a:solidFill>
                  <a:latin typeface="Courier New" pitchFamily="49" charset="0"/>
                  <a:cs typeface="Courier New" pitchFamily="49" charset="0"/>
                </a:rPr>
                <a:t>type</a:t>
              </a:r>
              <a:r>
                <a:rPr lang="en-US" sz="2000" dirty="0">
                  <a:solidFill>
                    <a:srgbClr val="000000"/>
                  </a:solidFill>
                  <a:latin typeface="Courier New" pitchFamily="49" charset="0"/>
                  <a:cs typeface="Courier New" pitchFamily="49" charset="0"/>
                </a:rPr>
                <a:t> </a:t>
              </a:r>
              <a:r>
                <a:rPr lang="en-US" sz="2000" dirty="0">
                  <a:solidFill>
                    <a:srgbClr val="666600"/>
                  </a:solidFill>
                  <a:latin typeface="Courier New" pitchFamily="49" charset="0"/>
                  <a:cs typeface="Courier New" pitchFamily="49" charset="0"/>
                </a:rPr>
                <a:t>=</a:t>
              </a:r>
              <a:r>
                <a:rPr lang="en-US" sz="2000" dirty="0">
                  <a:solidFill>
                    <a:srgbClr val="000000"/>
                  </a:solidFill>
                  <a:latin typeface="Courier New" pitchFamily="49" charset="0"/>
                  <a:cs typeface="Courier New" pitchFamily="49" charset="0"/>
                </a:rPr>
                <a:t> </a:t>
              </a:r>
              <a:r>
                <a:rPr lang="en-US" sz="2000" dirty="0">
                  <a:solidFill>
                    <a:srgbClr val="008800"/>
                  </a:solidFill>
                  <a:latin typeface="Courier New" pitchFamily="49" charset="0"/>
                  <a:cs typeface="Courier New" pitchFamily="49" charset="0"/>
                </a:rPr>
                <a:t>"button"</a:t>
              </a:r>
              <a:r>
                <a:rPr lang="en-US" sz="2000" dirty="0">
                  <a:solidFill>
                    <a:srgbClr val="000000"/>
                  </a:solidFill>
                  <a:latin typeface="Courier New" pitchFamily="49" charset="0"/>
                  <a:cs typeface="Courier New" pitchFamily="49" charset="0"/>
                </a:rPr>
                <a:t> </a:t>
              </a:r>
              <a:r>
                <a:rPr lang="en-US" sz="2000" dirty="0" err="1">
                  <a:solidFill>
                    <a:srgbClr val="660066"/>
                  </a:solidFill>
                  <a:latin typeface="Courier New" pitchFamily="49" charset="0"/>
                  <a:cs typeface="Courier New" pitchFamily="49" charset="0"/>
                </a:rPr>
                <a:t>onclick</a:t>
              </a:r>
              <a:r>
                <a:rPr lang="en-US" sz="2000" dirty="0">
                  <a:solidFill>
                    <a:srgbClr val="000000"/>
                  </a:solidFill>
                  <a:latin typeface="Courier New" pitchFamily="49" charset="0"/>
                  <a:cs typeface="Courier New" pitchFamily="49" charset="0"/>
                </a:rPr>
                <a:t> </a:t>
              </a:r>
              <a:r>
                <a:rPr lang="en-US" sz="2000" dirty="0">
                  <a:solidFill>
                    <a:srgbClr val="666600"/>
                  </a:solidFill>
                  <a:latin typeface="Courier New" pitchFamily="49" charset="0"/>
                  <a:cs typeface="Courier New" pitchFamily="49" charset="0"/>
                </a:rPr>
                <a:t>=</a:t>
              </a:r>
              <a:r>
                <a:rPr lang="en-US" sz="2000" dirty="0">
                  <a:solidFill>
                    <a:srgbClr val="000000"/>
                  </a:solidFill>
                  <a:latin typeface="Courier New" pitchFamily="49" charset="0"/>
                  <a:cs typeface="Courier New" pitchFamily="49" charset="0"/>
                </a:rPr>
                <a:t> </a:t>
              </a:r>
              <a:r>
                <a:rPr lang="en-US" sz="2000" b="1" dirty="0">
                  <a:solidFill>
                    <a:srgbClr val="008800"/>
                  </a:solidFill>
                  <a:latin typeface="Courier New" pitchFamily="49" charset="0"/>
                  <a:cs typeface="Courier New" pitchFamily="49" charset="0"/>
                </a:rPr>
                <a:t>"</a:t>
              </a:r>
              <a:r>
                <a:rPr lang="en-US" sz="2000" b="1" dirty="0" err="1">
                  <a:solidFill>
                    <a:srgbClr val="000000"/>
                  </a:solidFill>
                  <a:latin typeface="Courier New" pitchFamily="49" charset="0"/>
                  <a:cs typeface="Courier New" pitchFamily="49" charset="0"/>
                </a:rPr>
                <a:t>sayHello</a:t>
              </a:r>
              <a:r>
                <a:rPr lang="en-US" sz="2000" b="1" dirty="0">
                  <a:solidFill>
                    <a:srgbClr val="666600"/>
                  </a:solidFill>
                  <a:latin typeface="Courier New" pitchFamily="49" charset="0"/>
                  <a:cs typeface="Courier New" pitchFamily="49" charset="0"/>
                </a:rPr>
                <a:t>(</a:t>
              </a:r>
              <a:r>
                <a:rPr lang="en-US" sz="2000" b="1" dirty="0">
                  <a:solidFill>
                    <a:srgbClr val="008800"/>
                  </a:solidFill>
                  <a:latin typeface="Courier New" pitchFamily="49" charset="0"/>
                  <a:cs typeface="Courier New" pitchFamily="49" charset="0"/>
                </a:rPr>
                <a:t>'Zara'</a:t>
              </a:r>
              <a:r>
                <a:rPr lang="en-US" sz="2000" b="1" dirty="0">
                  <a:solidFill>
                    <a:srgbClr val="666600"/>
                  </a:solidFill>
                  <a:latin typeface="Courier New" pitchFamily="49" charset="0"/>
                  <a:cs typeface="Courier New" pitchFamily="49" charset="0"/>
                </a:rPr>
                <a:t>,</a:t>
              </a:r>
              <a:r>
                <a:rPr lang="en-US" sz="2000" b="1" dirty="0">
                  <a:solidFill>
                    <a:srgbClr val="000000"/>
                  </a:solidFill>
                  <a:latin typeface="Courier New" pitchFamily="49" charset="0"/>
                  <a:cs typeface="Courier New" pitchFamily="49" charset="0"/>
                </a:rPr>
                <a:t> </a:t>
              </a:r>
              <a:r>
                <a:rPr lang="en-US" sz="2000" b="1" dirty="0">
                  <a:solidFill>
                    <a:srgbClr val="006666"/>
                  </a:solidFill>
                  <a:latin typeface="Courier New" pitchFamily="49" charset="0"/>
                  <a:cs typeface="Courier New" pitchFamily="49" charset="0"/>
                </a:rPr>
                <a:t>7</a:t>
              </a:r>
              <a:r>
                <a:rPr lang="en-US" sz="2000" b="1" dirty="0">
                  <a:solidFill>
                    <a:srgbClr val="666600"/>
                  </a:solidFill>
                  <a:latin typeface="Courier New" pitchFamily="49" charset="0"/>
                  <a:cs typeface="Courier New" pitchFamily="49" charset="0"/>
                </a:rPr>
                <a:t>)</a:t>
              </a:r>
              <a:r>
                <a:rPr lang="en-US" sz="2000" b="1" dirty="0">
                  <a:solidFill>
                    <a:srgbClr val="008800"/>
                  </a:solidFill>
                  <a:latin typeface="Courier New" pitchFamily="49" charset="0"/>
                  <a:cs typeface="Courier New" pitchFamily="49" charset="0"/>
                </a:rPr>
                <a:t>"</a:t>
              </a:r>
              <a:r>
                <a:rPr lang="en-US" sz="2000" b="1" dirty="0">
                  <a:solidFill>
                    <a:srgbClr val="000000"/>
                  </a:solidFill>
                  <a:latin typeface="Courier New" pitchFamily="49" charset="0"/>
                  <a:cs typeface="Courier New" pitchFamily="49" charset="0"/>
                </a:rPr>
                <a:t> </a:t>
              </a:r>
              <a:r>
                <a:rPr lang="en-US" sz="2000" dirty="0">
                  <a:solidFill>
                    <a:srgbClr val="660066"/>
                  </a:solidFill>
                  <a:latin typeface="Courier New" pitchFamily="49" charset="0"/>
                  <a:cs typeface="Courier New" pitchFamily="49" charset="0"/>
                </a:rPr>
                <a:t>value</a:t>
              </a:r>
              <a:r>
                <a:rPr lang="en-US" sz="2000" dirty="0">
                  <a:solidFill>
                    <a:srgbClr val="000000"/>
                  </a:solidFill>
                  <a:latin typeface="Courier New" pitchFamily="49" charset="0"/>
                  <a:cs typeface="Courier New" pitchFamily="49" charset="0"/>
                </a:rPr>
                <a:t> </a:t>
              </a:r>
              <a:r>
                <a:rPr lang="en-US" sz="2000" dirty="0">
                  <a:solidFill>
                    <a:srgbClr val="666600"/>
                  </a:solidFill>
                  <a:latin typeface="Courier New" pitchFamily="49" charset="0"/>
                  <a:cs typeface="Courier New" pitchFamily="49" charset="0"/>
                </a:rPr>
                <a:t>=</a:t>
              </a:r>
              <a:r>
                <a:rPr lang="en-US" sz="2000" dirty="0">
                  <a:solidFill>
                    <a:srgbClr val="000000"/>
                  </a:solidFill>
                  <a:latin typeface="Courier New" pitchFamily="49" charset="0"/>
                  <a:cs typeface="Courier New" pitchFamily="49" charset="0"/>
                </a:rPr>
                <a:t> </a:t>
              </a:r>
              <a:r>
                <a:rPr lang="en-US" sz="2000" dirty="0">
                  <a:solidFill>
                    <a:srgbClr val="008800"/>
                  </a:solidFill>
                  <a:latin typeface="Courier New" pitchFamily="49" charset="0"/>
                  <a:cs typeface="Courier New" pitchFamily="49" charset="0"/>
                </a:rPr>
                <a:t>"Say Hello"</a:t>
              </a:r>
              <a:r>
                <a:rPr lang="en-US" sz="2000" dirty="0">
                  <a:solidFill>
                    <a:srgbClr val="000088"/>
                  </a:solidFill>
                  <a:latin typeface="Courier New" pitchFamily="49" charset="0"/>
                  <a:cs typeface="Courier New" pitchFamily="49" charset="0"/>
                </a:rPr>
                <a:t>&gt;</a:t>
              </a:r>
              <a:r>
                <a:rPr lang="en-US" sz="2000" dirty="0">
                  <a:latin typeface="Arial" pitchFamily="34" charset="0"/>
                  <a:cs typeface="Arial" pitchFamily="34" charset="0"/>
                </a:rPr>
                <a:t> </a:t>
              </a:r>
              <a:endParaRPr lang="en-US" sz="3600" dirty="0">
                <a:latin typeface="Arial" pitchFamily="34" charset="0"/>
                <a:cs typeface="Arial" pitchFamily="34" charset="0"/>
              </a:endParaRPr>
            </a:p>
          </p:txBody>
        </p:sp>
        <p:sp>
          <p:nvSpPr>
            <p:cNvPr id="6" name="Right Brace 5"/>
            <p:cNvSpPr/>
            <p:nvPr/>
          </p:nvSpPr>
          <p:spPr>
            <a:xfrm>
              <a:off x="6825811" y="1277726"/>
              <a:ext cx="515155" cy="114350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7417672" y="1664811"/>
              <a:ext cx="1906642" cy="646331"/>
            </a:xfrm>
            <a:prstGeom prst="rect">
              <a:avLst/>
            </a:prstGeom>
            <a:noFill/>
          </p:spPr>
          <p:txBody>
            <a:bodyPr wrap="square" rtlCol="0">
              <a:spAutoFit/>
            </a:bodyPr>
            <a:lstStyle/>
            <a:p>
              <a:r>
                <a:rPr lang="en-IN" b="1" dirty="0" smtClean="0">
                  <a:solidFill>
                    <a:srgbClr val="FF0000"/>
                  </a:solidFill>
                </a:rPr>
                <a:t>Function Definition</a:t>
              </a:r>
              <a:endParaRPr lang="en-US" b="1" dirty="0">
                <a:solidFill>
                  <a:srgbClr val="FF0000"/>
                </a:solidFill>
              </a:endParaRPr>
            </a:p>
          </p:txBody>
        </p:sp>
        <p:sp>
          <p:nvSpPr>
            <p:cNvPr id="11" name="Right Brace 10"/>
            <p:cNvSpPr/>
            <p:nvPr/>
          </p:nvSpPr>
          <p:spPr>
            <a:xfrm rot="16200000">
              <a:off x="4475417" y="835260"/>
              <a:ext cx="425003" cy="76358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4185720" y="710446"/>
              <a:ext cx="1402072" cy="369332"/>
            </a:xfrm>
            <a:prstGeom prst="rect">
              <a:avLst/>
            </a:prstGeom>
            <a:noFill/>
          </p:spPr>
          <p:txBody>
            <a:bodyPr wrap="square" rtlCol="0">
              <a:spAutoFit/>
            </a:bodyPr>
            <a:lstStyle>
              <a:defPPr>
                <a:defRPr lang="en-US"/>
              </a:defPPr>
              <a:lvl1pPr>
                <a:defRPr b="1">
                  <a:solidFill>
                    <a:srgbClr val="FF0000"/>
                  </a:solidFill>
                </a:defRPr>
              </a:lvl1pPr>
            </a:lstStyle>
            <a:p>
              <a:r>
                <a:rPr lang="en-IN" dirty="0" smtClean="0"/>
                <a:t>Parameters</a:t>
              </a:r>
              <a:endParaRPr lang="en-US" dirty="0"/>
            </a:p>
          </p:txBody>
        </p:sp>
        <p:sp>
          <p:nvSpPr>
            <p:cNvPr id="13" name="Right Brace 12"/>
            <p:cNvSpPr/>
            <p:nvPr/>
          </p:nvSpPr>
          <p:spPr>
            <a:xfrm rot="5400000">
              <a:off x="2322706" y="4091400"/>
              <a:ext cx="727520" cy="261198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1719484" y="5664559"/>
              <a:ext cx="2757450" cy="369332"/>
            </a:xfrm>
            <a:prstGeom prst="rect">
              <a:avLst/>
            </a:prstGeom>
            <a:noFill/>
          </p:spPr>
          <p:txBody>
            <a:bodyPr wrap="square" rtlCol="0">
              <a:spAutoFit/>
            </a:bodyPr>
            <a:lstStyle>
              <a:defPPr>
                <a:defRPr lang="en-US"/>
              </a:defPPr>
              <a:lvl1pPr>
                <a:defRPr b="1">
                  <a:solidFill>
                    <a:srgbClr val="FF0000"/>
                  </a:solidFill>
                </a:defRPr>
              </a:lvl1pPr>
            </a:lstStyle>
            <a:p>
              <a:r>
                <a:rPr lang="en-IN" dirty="0"/>
                <a:t>Function Calling</a:t>
              </a:r>
              <a:endParaRPr lang="en-US" dirty="0"/>
            </a:p>
          </p:txBody>
        </p:sp>
        <p:sp>
          <p:nvSpPr>
            <p:cNvPr id="15" name="Right Brace 14"/>
            <p:cNvSpPr/>
            <p:nvPr/>
          </p:nvSpPr>
          <p:spPr>
            <a:xfrm rot="5400000">
              <a:off x="3194113" y="3865954"/>
              <a:ext cx="425005" cy="117168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2672931" y="4664300"/>
              <a:ext cx="2019561" cy="369332"/>
            </a:xfrm>
            <a:prstGeom prst="rect">
              <a:avLst/>
            </a:prstGeom>
            <a:noFill/>
          </p:spPr>
          <p:txBody>
            <a:bodyPr wrap="square" rtlCol="0">
              <a:spAutoFit/>
            </a:bodyPr>
            <a:lstStyle>
              <a:defPPr>
                <a:defRPr lang="en-US"/>
              </a:defPPr>
              <a:lvl1pPr>
                <a:defRPr b="1">
                  <a:solidFill>
                    <a:srgbClr val="FF0000"/>
                  </a:solidFill>
                </a:defRPr>
              </a:lvl1pPr>
            </a:lstStyle>
            <a:p>
              <a:r>
                <a:rPr lang="en-IN" dirty="0" smtClean="0"/>
                <a:t>Arguments</a:t>
              </a:r>
              <a:endParaRPr lang="en-US" dirty="0"/>
            </a:p>
          </p:txBody>
        </p:sp>
      </p:grpSp>
    </p:spTree>
    <p:extLst>
      <p:ext uri="{BB962C8B-B14F-4D97-AF65-F5344CB8AC3E}">
        <p14:creationId xmlns:p14="http://schemas.microsoft.com/office/powerpoint/2010/main" val="30526061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Functions</a:t>
            </a:r>
          </a:p>
        </p:txBody>
      </p:sp>
      <p:sp>
        <p:nvSpPr>
          <p:cNvPr id="8" name="TextBox 7"/>
          <p:cNvSpPr txBox="1"/>
          <p:nvPr/>
        </p:nvSpPr>
        <p:spPr>
          <a:xfrm>
            <a:off x="1266092" y="879231"/>
            <a:ext cx="9693261" cy="1569660"/>
          </a:xfrm>
          <a:prstGeom prst="rect">
            <a:avLst/>
          </a:prstGeom>
          <a:noFill/>
        </p:spPr>
        <p:txBody>
          <a:bodyPr wrap="square" rtlCol="0">
            <a:spAutoFit/>
          </a:bodyPr>
          <a:lstStyle/>
          <a:p>
            <a:r>
              <a:rPr lang="en-US" sz="2400" dirty="0"/>
              <a:t>Function </a:t>
            </a:r>
            <a:r>
              <a:rPr lang="en-US" sz="2400" b="1" dirty="0"/>
              <a:t>parameters</a:t>
            </a:r>
            <a:r>
              <a:rPr lang="en-US" sz="2400" dirty="0"/>
              <a:t> are listed inside the parentheses () in the function definition.</a:t>
            </a:r>
          </a:p>
          <a:p>
            <a:r>
              <a:rPr lang="en-US" sz="2400" dirty="0"/>
              <a:t>Function </a:t>
            </a:r>
            <a:r>
              <a:rPr lang="en-US" sz="2400" b="1" dirty="0"/>
              <a:t>arguments</a:t>
            </a:r>
            <a:r>
              <a:rPr lang="en-US" sz="2400" dirty="0"/>
              <a:t> are the </a:t>
            </a:r>
            <a:r>
              <a:rPr lang="en-US" sz="2400" b="1" dirty="0"/>
              <a:t>values</a:t>
            </a:r>
            <a:r>
              <a:rPr lang="en-US" sz="2400" dirty="0"/>
              <a:t> received by the function when it is invoked.</a:t>
            </a:r>
          </a:p>
          <a:p>
            <a:pPr algn="just"/>
            <a:r>
              <a:rPr lang="en-US" sz="2400" dirty="0"/>
              <a:t>Inside the function, the arguments (the parameters) behave as local variables.</a:t>
            </a:r>
            <a:endParaRPr lang="en-IN" sz="2200" dirty="0"/>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53</a:t>
            </a:fld>
            <a:endParaRPr lang="en-US" sz="1400" b="1" dirty="0">
              <a:solidFill>
                <a:schemeClr val="accent5">
                  <a:lumMod val="75000"/>
                </a:schemeClr>
              </a:solidFill>
            </a:endParaRPr>
          </a:p>
        </p:txBody>
      </p:sp>
    </p:spTree>
    <p:extLst>
      <p:ext uri="{BB962C8B-B14F-4D97-AF65-F5344CB8AC3E}">
        <p14:creationId xmlns:p14="http://schemas.microsoft.com/office/powerpoint/2010/main" val="30526061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Simple Function Example</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54</a:t>
            </a:fld>
            <a:endParaRPr lang="en-US" sz="1400" b="1" dirty="0">
              <a:solidFill>
                <a:schemeClr val="accent5">
                  <a:lumMod val="75000"/>
                </a:schemeClr>
              </a:solidFill>
            </a:endParaRPr>
          </a:p>
        </p:txBody>
      </p:sp>
      <p:sp>
        <p:nvSpPr>
          <p:cNvPr id="2" name="Rectangle 1"/>
          <p:cNvSpPr>
            <a:spLocks noChangeArrowheads="1"/>
          </p:cNvSpPr>
          <p:nvPr/>
        </p:nvSpPr>
        <p:spPr bwMode="auto">
          <a:xfrm>
            <a:off x="690972" y="1188078"/>
            <a:ext cx="6556993" cy="4310168"/>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88"/>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&lt;html&gt;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&lt;script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rPr>
              <a:t>type</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rPr>
              <a:t>"text/</a:t>
            </a:r>
            <a:r>
              <a:rPr kumimoji="0" lang="en-US" altLang="en-US" b="0" i="0" u="none" strike="noStrike" cap="none" normalizeH="0" baseline="0" dirty="0" err="1" smtClean="0">
                <a:ln>
                  <a:noFill/>
                </a:ln>
                <a:solidFill>
                  <a:srgbClr val="008800"/>
                </a:solidFill>
                <a:effectLst/>
                <a:latin typeface="Courier New" panose="02070309020205020404" pitchFamily="49" charset="0"/>
              </a:rPr>
              <a:t>javascript</a:t>
            </a:r>
            <a:r>
              <a:rPr kumimoji="0" lang="en-US" altLang="en-US" b="0" i="0" u="none" strike="noStrike" cap="none" normalizeH="0" baseline="0" dirty="0" smtClean="0">
                <a:ln>
                  <a:noFill/>
                </a:ln>
                <a:solidFill>
                  <a:srgbClr val="008800"/>
                </a:solidFill>
                <a:effectLst/>
                <a:latin typeface="Courier New" panose="02070309020205020404" pitchFamily="49" charset="0"/>
              </a:rPr>
              <a:t>"</a:t>
            </a:r>
            <a:r>
              <a:rPr kumimoji="0" lang="en-US" altLang="en-US" b="0" i="0" u="none" strike="noStrike" cap="none" normalizeH="0" baseline="0" dirty="0" smtClean="0">
                <a:ln>
                  <a:noFill/>
                </a:ln>
                <a:solidFill>
                  <a:srgbClr val="000088"/>
                </a:solidFill>
                <a:effectLst/>
                <a:latin typeface="Courier New" panose="02070309020205020404" pitchFamily="49" charset="0"/>
              </a:rPr>
              <a:t>&gt;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function</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rPr>
              <a:t>sayHello</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rPr>
              <a:t>document</a:t>
            </a:r>
            <a:r>
              <a:rPr kumimoji="0" lang="en-US" altLang="en-US" b="0" i="0" u="none" strike="noStrike" cap="none" normalizeH="0" baseline="0" dirty="0" err="1" smtClean="0">
                <a:ln>
                  <a:noFill/>
                </a:ln>
                <a:solidFill>
                  <a:srgbClr val="666600"/>
                </a:solidFill>
                <a:effectLst/>
                <a:latin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rPr>
              <a:t>write</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8800"/>
                </a:solidFill>
                <a:effectLst/>
                <a:latin typeface="Courier New" panose="02070309020205020404" pitchFamily="49" charset="0"/>
              </a:rPr>
              <a:t>"Hello there!"</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&lt;/script&gt;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&lt;body&gt;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&lt;p&gt;</a:t>
            </a:r>
            <a:r>
              <a:rPr kumimoji="0" lang="en-US" altLang="en-US" b="0" i="0" u="none" strike="noStrike" cap="none" normalizeH="0" baseline="0" dirty="0" smtClean="0">
                <a:ln>
                  <a:noFill/>
                </a:ln>
                <a:solidFill>
                  <a:srgbClr val="000000"/>
                </a:solidFill>
                <a:effectLst/>
                <a:latin typeface="Courier New" panose="02070309020205020404" pitchFamily="49" charset="0"/>
              </a:rPr>
              <a:t>Click the following button to call the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&lt;/p&gt;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&lt;form&gt;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rPr>
              <a:t>&lt;input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rPr>
              <a:t>type</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rPr>
              <a:t>"button"</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err="1" smtClean="0">
                <a:ln>
                  <a:noFill/>
                </a:ln>
                <a:solidFill>
                  <a:srgbClr val="660066"/>
                </a:solidFill>
                <a:effectLst/>
                <a:latin typeface="Courier New" panose="02070309020205020404" pitchFamily="49" charset="0"/>
              </a:rPr>
              <a:t>onclick</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rPr>
              <a:t>sayHello</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88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rPr>
              <a:t>value</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rPr>
              <a:t>"Say Hello"</a:t>
            </a:r>
            <a:r>
              <a:rPr kumimoji="0" lang="en-US" altLang="en-US" b="0" i="0" u="none" strike="noStrike" cap="none" normalizeH="0" baseline="0" dirty="0" smtClean="0">
                <a:ln>
                  <a:noFill/>
                </a:ln>
                <a:solidFill>
                  <a:srgbClr val="000088"/>
                </a:solidFill>
                <a:effectLst/>
                <a:latin typeface="Courier New" panose="02070309020205020404" pitchFamily="49" charset="0"/>
              </a:rPr>
              <a:t>&gt;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&lt;/form&gt; &lt;/body&gt;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88"/>
                </a:solidFill>
                <a:latin typeface="Courier New" panose="02070309020205020404" pitchFamily="49" charset="0"/>
              </a:rPr>
              <a:t>&lt;/html&gt;</a:t>
            </a:r>
          </a:p>
        </p:txBody>
      </p:sp>
      <p:pic>
        <p:nvPicPr>
          <p:cNvPr id="3" name="Picture 2"/>
          <p:cNvPicPr>
            <a:picLocks noChangeAspect="1"/>
          </p:cNvPicPr>
          <p:nvPr/>
        </p:nvPicPr>
        <p:blipFill>
          <a:blip r:embed="rId2"/>
          <a:stretch>
            <a:fillRect/>
          </a:stretch>
        </p:blipFill>
        <p:spPr>
          <a:xfrm>
            <a:off x="7708246" y="1190512"/>
            <a:ext cx="4010025" cy="2152650"/>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7641570" y="3815893"/>
            <a:ext cx="4143375" cy="1333500"/>
          </a:xfrm>
          <a:prstGeom prst="rect">
            <a:avLst/>
          </a:prstGeom>
          <a:ln>
            <a:solidFill>
              <a:schemeClr val="tx1"/>
            </a:solidFill>
          </a:ln>
        </p:spPr>
      </p:pic>
    </p:spTree>
    <p:extLst>
      <p:ext uri="{BB962C8B-B14F-4D97-AF65-F5344CB8AC3E}">
        <p14:creationId xmlns:p14="http://schemas.microsoft.com/office/powerpoint/2010/main" val="30526061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Function with Parameters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55</a:t>
            </a:fld>
            <a:endParaRPr lang="en-US" sz="1400" b="1" dirty="0">
              <a:solidFill>
                <a:schemeClr val="accent5">
                  <a:lumMod val="75000"/>
                </a:schemeClr>
              </a:solidFill>
            </a:endParaRPr>
          </a:p>
        </p:txBody>
      </p:sp>
      <p:sp>
        <p:nvSpPr>
          <p:cNvPr id="2" name="Rectangle 1"/>
          <p:cNvSpPr>
            <a:spLocks noChangeArrowheads="1"/>
          </p:cNvSpPr>
          <p:nvPr/>
        </p:nvSpPr>
        <p:spPr bwMode="auto">
          <a:xfrm>
            <a:off x="403412" y="1433120"/>
            <a:ext cx="6147582" cy="4710278"/>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&lt;head&gt;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&lt;script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type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"text/</a:t>
            </a:r>
            <a:r>
              <a:rPr kumimoji="0" lang="en-US" altLang="en-US"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javascript</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function</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sayHello</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name</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age</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document</a:t>
            </a:r>
            <a:r>
              <a:rPr kumimoji="0" lang="en-US" altLang="en-US"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write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name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 is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age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 years old."</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&lt;/script&gt;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&lt;/head&gt;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&lt;body&gt;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Click the following button to call the function</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&lt;form&gt;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&lt;input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type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"button"</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onclick</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sayHello</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'Zara'</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7</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value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"Say Hello"</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&lt;/form&gt;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6952970" y="1310118"/>
            <a:ext cx="4848225" cy="1857375"/>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6952970" y="3678771"/>
            <a:ext cx="4848225" cy="1710274"/>
          </a:xfrm>
          <a:prstGeom prst="rect">
            <a:avLst/>
          </a:prstGeom>
          <a:ln>
            <a:solidFill>
              <a:schemeClr val="tx1"/>
            </a:solidFill>
          </a:ln>
        </p:spPr>
      </p:pic>
    </p:spTree>
    <p:extLst>
      <p:ext uri="{BB962C8B-B14F-4D97-AF65-F5344CB8AC3E}">
        <p14:creationId xmlns:p14="http://schemas.microsoft.com/office/powerpoint/2010/main" val="30526061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Function with return</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56</a:t>
            </a:fld>
            <a:endParaRPr lang="en-US" sz="1400" b="1" dirty="0">
              <a:solidFill>
                <a:schemeClr val="accent5">
                  <a:lumMod val="75000"/>
                </a:schemeClr>
              </a:solidFill>
            </a:endParaRPr>
          </a:p>
        </p:txBody>
      </p:sp>
      <p:sp>
        <p:nvSpPr>
          <p:cNvPr id="2" name="Rectangle 1"/>
          <p:cNvSpPr>
            <a:spLocks noChangeArrowheads="1"/>
          </p:cNvSpPr>
          <p:nvPr/>
        </p:nvSpPr>
        <p:spPr bwMode="auto">
          <a:xfrm>
            <a:off x="484094" y="833713"/>
            <a:ext cx="6260123" cy="5818274"/>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&lt;head&gt;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&lt;script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type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"text/</a:t>
            </a:r>
            <a:r>
              <a:rPr kumimoji="0" lang="en-US" altLang="en-US"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javascript</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function</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concatenate</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first</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last</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var</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full</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full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first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last</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return</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full</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function</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secondFunction</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var</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result</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result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concatenate</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'Zara'</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'Ali'</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document</a:t>
            </a:r>
            <a:r>
              <a:rPr kumimoji="0" lang="en-US" altLang="en-US"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write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result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&lt;/head&gt;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Click the following button to call the function</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&lt;form&gt;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&lt;input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type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"button"</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onclick</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secondFunction</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value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"Call Function"</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&lt;/form&gt;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7163360" y="833712"/>
            <a:ext cx="4400550" cy="1882593"/>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7320522" y="3278414"/>
            <a:ext cx="4086225" cy="1723891"/>
          </a:xfrm>
          <a:prstGeom prst="rect">
            <a:avLst/>
          </a:prstGeom>
          <a:ln>
            <a:solidFill>
              <a:schemeClr val="tx1"/>
            </a:solidFill>
          </a:ln>
        </p:spPr>
      </p:pic>
    </p:spTree>
    <p:extLst>
      <p:ext uri="{BB962C8B-B14F-4D97-AF65-F5344CB8AC3E}">
        <p14:creationId xmlns:p14="http://schemas.microsoft.com/office/powerpoint/2010/main" val="30526061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Arrays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1266092" y="879231"/>
            <a:ext cx="9693261" cy="4893647"/>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t>An array is a special variable, which can hold more than one value at a time</a:t>
            </a:r>
            <a:r>
              <a:rPr lang="en-US" sz="2400" dirty="0" smtClean="0"/>
              <a:t>. </a:t>
            </a:r>
            <a:r>
              <a:rPr lang="en-US" sz="2400" dirty="0"/>
              <a:t>It stores a fixed-size sequential collection of </a:t>
            </a:r>
            <a:r>
              <a:rPr lang="en-US" sz="2400" dirty="0" smtClean="0"/>
              <a:t>elements.</a:t>
            </a:r>
          </a:p>
          <a:p>
            <a:pPr algn="ctr"/>
            <a:r>
              <a:rPr lang="en-IN" sz="2400" b="1" dirty="0" err="1">
                <a:solidFill>
                  <a:srgbClr val="FF0000"/>
                </a:solidFill>
              </a:rPr>
              <a:t>var</a:t>
            </a:r>
            <a:r>
              <a:rPr lang="en-IN" sz="2400" b="1" dirty="0">
                <a:solidFill>
                  <a:srgbClr val="FF0000"/>
                </a:solidFill>
              </a:rPr>
              <a:t> </a:t>
            </a:r>
            <a:r>
              <a:rPr lang="en-IN" sz="2400" b="1" i="1" dirty="0" err="1">
                <a:solidFill>
                  <a:srgbClr val="FF0000"/>
                </a:solidFill>
              </a:rPr>
              <a:t>array_name</a:t>
            </a:r>
            <a:r>
              <a:rPr lang="en-IN" sz="2400" b="1" dirty="0">
                <a:solidFill>
                  <a:srgbClr val="FF0000"/>
                </a:solidFill>
              </a:rPr>
              <a:t> = [</a:t>
            </a:r>
            <a:r>
              <a:rPr lang="en-IN" sz="2400" b="1" i="1" dirty="0">
                <a:solidFill>
                  <a:srgbClr val="FF0000"/>
                </a:solidFill>
              </a:rPr>
              <a:t>item1</a:t>
            </a:r>
            <a:r>
              <a:rPr lang="en-IN" sz="2400" b="1" dirty="0">
                <a:solidFill>
                  <a:srgbClr val="FF0000"/>
                </a:solidFill>
              </a:rPr>
              <a:t>, </a:t>
            </a:r>
            <a:r>
              <a:rPr lang="en-IN" sz="2400" b="1" i="1" dirty="0">
                <a:solidFill>
                  <a:srgbClr val="FF0000"/>
                </a:solidFill>
              </a:rPr>
              <a:t>item2</a:t>
            </a:r>
            <a:r>
              <a:rPr lang="en-IN" sz="2400" b="1" dirty="0">
                <a:solidFill>
                  <a:srgbClr val="FF0000"/>
                </a:solidFill>
              </a:rPr>
              <a:t>, </a:t>
            </a:r>
            <a:r>
              <a:rPr lang="en-IN" sz="2400" b="1" dirty="0" smtClean="0">
                <a:solidFill>
                  <a:srgbClr val="FF0000"/>
                </a:solidFill>
              </a:rPr>
              <a:t>...];</a:t>
            </a:r>
            <a:r>
              <a:rPr lang="en-IN" sz="2400" b="1" dirty="0">
                <a:solidFill>
                  <a:srgbClr val="FF0000"/>
                </a:solidFill>
              </a:rPr>
              <a:t>    </a:t>
            </a:r>
            <a:endParaRPr lang="en-IN" sz="2400" b="1" dirty="0" smtClean="0">
              <a:solidFill>
                <a:srgbClr val="FF0000"/>
              </a:solidFill>
            </a:endParaRPr>
          </a:p>
          <a:p>
            <a:pPr marL="342900" indent="-342900" algn="just">
              <a:buFont typeface="Wingdings" panose="05000000000000000000" pitchFamily="2" charset="2"/>
              <a:buChar char="Ø"/>
            </a:pPr>
            <a:r>
              <a:rPr lang="en-US" sz="2400" dirty="0" smtClean="0"/>
              <a:t>Using </a:t>
            </a:r>
            <a:r>
              <a:rPr lang="en-US" sz="2400" dirty="0"/>
              <a:t>an array literal is the easiest way to create a JavaScript Array</a:t>
            </a:r>
            <a:r>
              <a:rPr lang="en-US" sz="2400" dirty="0" smtClean="0"/>
              <a:t>.</a:t>
            </a:r>
          </a:p>
          <a:p>
            <a:pPr algn="ctr"/>
            <a:r>
              <a:rPr lang="en-US" sz="2400" b="1" dirty="0" err="1">
                <a:solidFill>
                  <a:srgbClr val="FF0000"/>
                </a:solidFill>
              </a:rPr>
              <a:t>var</a:t>
            </a:r>
            <a:r>
              <a:rPr lang="en-US" sz="2400" b="1" dirty="0">
                <a:solidFill>
                  <a:srgbClr val="FF0000"/>
                </a:solidFill>
              </a:rPr>
              <a:t> cars = ["Saab", "Volvo", "BMW"];</a:t>
            </a:r>
          </a:p>
          <a:p>
            <a:pPr marL="342900" indent="-342900" algn="just">
              <a:buFont typeface="Wingdings" panose="05000000000000000000" pitchFamily="2" charset="2"/>
              <a:buChar char="Ø"/>
            </a:pPr>
            <a:r>
              <a:rPr lang="en-US" sz="2400" dirty="0" smtClean="0"/>
              <a:t>Access </a:t>
            </a:r>
            <a:r>
              <a:rPr lang="en-US" sz="2400" dirty="0"/>
              <a:t>an array element by referring to the </a:t>
            </a:r>
            <a:r>
              <a:rPr lang="en-US" sz="2400" b="1" dirty="0"/>
              <a:t>index number</a:t>
            </a:r>
            <a:r>
              <a:rPr lang="en-US" sz="2400" dirty="0" smtClean="0"/>
              <a:t>.</a:t>
            </a:r>
          </a:p>
          <a:p>
            <a:pPr algn="ctr"/>
            <a:r>
              <a:rPr lang="en-IN" sz="2400" b="1" dirty="0" err="1">
                <a:solidFill>
                  <a:srgbClr val="FF0000"/>
                </a:solidFill>
              </a:rPr>
              <a:t>var</a:t>
            </a:r>
            <a:r>
              <a:rPr lang="en-IN" sz="2400" b="1" dirty="0">
                <a:solidFill>
                  <a:srgbClr val="FF0000"/>
                </a:solidFill>
              </a:rPr>
              <a:t> name = cars[0</a:t>
            </a:r>
            <a:r>
              <a:rPr lang="en-IN" sz="2400" b="1" dirty="0" smtClean="0">
                <a:solidFill>
                  <a:srgbClr val="FF0000"/>
                </a:solidFill>
              </a:rPr>
              <a:t>];</a:t>
            </a:r>
          </a:p>
          <a:p>
            <a:pPr algn="ctr"/>
            <a:r>
              <a:rPr lang="en-IN" sz="2400" b="1" dirty="0" smtClean="0">
                <a:solidFill>
                  <a:srgbClr val="FF0000"/>
                </a:solidFill>
              </a:rPr>
              <a:t>Cars[0] = “</a:t>
            </a:r>
            <a:r>
              <a:rPr lang="en-IN" sz="2400" b="1" dirty="0" err="1" smtClean="0">
                <a:solidFill>
                  <a:srgbClr val="FF0000"/>
                </a:solidFill>
              </a:rPr>
              <a:t>Ambassdor</a:t>
            </a:r>
            <a:r>
              <a:rPr lang="en-IN" sz="2400" b="1" dirty="0" smtClean="0">
                <a:solidFill>
                  <a:srgbClr val="FF0000"/>
                </a:solidFill>
              </a:rPr>
              <a:t>”</a:t>
            </a:r>
          </a:p>
          <a:p>
            <a:pPr marL="342900" indent="-342900">
              <a:buFont typeface="Wingdings" panose="05000000000000000000" pitchFamily="2" charset="2"/>
              <a:buChar char="Ø"/>
            </a:pPr>
            <a:r>
              <a:rPr lang="en-IN" sz="2400" dirty="0"/>
              <a:t>Arrays </a:t>
            </a:r>
            <a:r>
              <a:rPr lang="en-IN" sz="2400" dirty="0" smtClean="0"/>
              <a:t>are treated as objects; </a:t>
            </a:r>
            <a:r>
              <a:rPr lang="en-US" sz="2400" dirty="0"/>
              <a:t>Objects use </a:t>
            </a:r>
            <a:r>
              <a:rPr lang="en-US" sz="2400" b="1" dirty="0"/>
              <a:t>names</a:t>
            </a:r>
            <a:r>
              <a:rPr lang="en-US" sz="2400" dirty="0"/>
              <a:t> to access its "</a:t>
            </a:r>
            <a:r>
              <a:rPr lang="en-US" sz="2400" dirty="0" smtClean="0"/>
              <a:t>members“.</a:t>
            </a:r>
          </a:p>
          <a:p>
            <a:pPr algn="ctr"/>
            <a:r>
              <a:rPr lang="en-US" sz="2400" b="1" dirty="0" err="1">
                <a:solidFill>
                  <a:srgbClr val="FF0000"/>
                </a:solidFill>
              </a:rPr>
              <a:t>v</a:t>
            </a:r>
            <a:r>
              <a:rPr lang="en-US" sz="2400" b="1" dirty="0" err="1" smtClean="0">
                <a:solidFill>
                  <a:srgbClr val="FF0000"/>
                </a:solidFill>
              </a:rPr>
              <a:t>ar</a:t>
            </a:r>
            <a:r>
              <a:rPr lang="en-US" sz="2400" b="1" dirty="0" smtClean="0">
                <a:solidFill>
                  <a:srgbClr val="FF0000"/>
                </a:solidFill>
              </a:rPr>
              <a:t> </a:t>
            </a:r>
            <a:r>
              <a:rPr lang="en-US" sz="2400" b="1" dirty="0" err="1" smtClean="0">
                <a:solidFill>
                  <a:srgbClr val="FF0000"/>
                </a:solidFill>
              </a:rPr>
              <a:t>array_object</a:t>
            </a:r>
            <a:r>
              <a:rPr lang="en-US" sz="2400" b="1" dirty="0" smtClean="0">
                <a:solidFill>
                  <a:srgbClr val="FF0000"/>
                </a:solidFill>
              </a:rPr>
              <a:t> = {key1:value1, key 2:value2,… key n:valuen}</a:t>
            </a:r>
            <a:endParaRPr lang="en-IN" sz="2400" b="1" dirty="0" smtClean="0">
              <a:solidFill>
                <a:srgbClr val="FF0000"/>
              </a:solidFill>
            </a:endParaRPr>
          </a:p>
          <a:p>
            <a:pPr algn="ctr"/>
            <a:r>
              <a:rPr lang="en-US" sz="2400" b="1" dirty="0" err="1">
                <a:solidFill>
                  <a:srgbClr val="FF0000"/>
                </a:solidFill>
              </a:rPr>
              <a:t>var</a:t>
            </a:r>
            <a:r>
              <a:rPr lang="en-US" sz="2400" b="1" dirty="0">
                <a:solidFill>
                  <a:srgbClr val="FF0000"/>
                </a:solidFill>
              </a:rPr>
              <a:t> person = {</a:t>
            </a:r>
            <a:r>
              <a:rPr lang="en-US" sz="2400" b="1" dirty="0" err="1">
                <a:solidFill>
                  <a:srgbClr val="FF0000"/>
                </a:solidFill>
              </a:rPr>
              <a:t>firstName</a:t>
            </a:r>
            <a:r>
              <a:rPr lang="en-US" sz="2400" b="1" dirty="0">
                <a:solidFill>
                  <a:srgbClr val="FF0000"/>
                </a:solidFill>
              </a:rPr>
              <a:t>:"John", </a:t>
            </a:r>
            <a:r>
              <a:rPr lang="en-US" sz="2400" b="1" dirty="0" err="1">
                <a:solidFill>
                  <a:srgbClr val="FF0000"/>
                </a:solidFill>
              </a:rPr>
              <a:t>lastName</a:t>
            </a:r>
            <a:r>
              <a:rPr lang="en-US" sz="2400" b="1" dirty="0">
                <a:solidFill>
                  <a:srgbClr val="FF0000"/>
                </a:solidFill>
              </a:rPr>
              <a:t>:"Doe", age:46};</a:t>
            </a:r>
            <a:endParaRPr lang="en-IN" sz="2400" b="1" dirty="0">
              <a:solidFill>
                <a:srgbClr val="FF0000"/>
              </a:solidFill>
            </a:endParaRPr>
          </a:p>
          <a:p>
            <a:endParaRPr lang="en-IN" sz="2400" b="1" dirty="0" smtClean="0">
              <a:solidFill>
                <a:srgbClr val="FF0000"/>
              </a:solidFill>
            </a:endParaRPr>
          </a:p>
          <a:p>
            <a:endParaRPr lang="en-IN" sz="2400" b="1" dirty="0">
              <a:solidFill>
                <a:srgbClr val="FF0000"/>
              </a:solidFill>
            </a:endParaRP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57</a:t>
            </a:fld>
            <a:endParaRPr lang="en-US" sz="1400" b="1" dirty="0">
              <a:solidFill>
                <a:schemeClr val="accent5">
                  <a:lumMod val="75000"/>
                </a:schemeClr>
              </a:solidFill>
            </a:endParaRPr>
          </a:p>
        </p:txBody>
      </p:sp>
    </p:spTree>
    <p:extLst>
      <p:ext uri="{BB962C8B-B14F-4D97-AF65-F5344CB8AC3E}">
        <p14:creationId xmlns:p14="http://schemas.microsoft.com/office/powerpoint/2010/main" val="30526061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Array Properties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1266092" y="879231"/>
            <a:ext cx="9693261" cy="1508105"/>
          </a:xfrm>
          <a:prstGeom prst="rect">
            <a:avLst/>
          </a:prstGeom>
          <a:noFill/>
        </p:spPr>
        <p:txBody>
          <a:bodyPr wrap="square" rtlCol="0">
            <a:spAutoFit/>
          </a:bodyPr>
          <a:lstStyle/>
          <a:p>
            <a:pPr marL="342900" indent="-342900" algn="just">
              <a:buFont typeface="Wingdings" panose="05000000000000000000" pitchFamily="2" charset="2"/>
              <a:buChar char="Ø"/>
            </a:pPr>
            <a:r>
              <a:rPr lang="en-US" altLang="en-US" sz="2200" dirty="0">
                <a:solidFill>
                  <a:srgbClr val="000000"/>
                </a:solidFill>
              </a:rPr>
              <a:t>The </a:t>
            </a:r>
            <a:r>
              <a:rPr lang="en-US" altLang="en-US" sz="2200" dirty="0">
                <a:solidFill>
                  <a:srgbClr val="DC143C"/>
                </a:solidFill>
              </a:rPr>
              <a:t>length</a:t>
            </a:r>
            <a:r>
              <a:rPr lang="en-US" altLang="en-US" sz="2200" dirty="0">
                <a:solidFill>
                  <a:srgbClr val="000000"/>
                </a:solidFill>
              </a:rPr>
              <a:t> property of an array returns the length of an array</a:t>
            </a:r>
          </a:p>
          <a:p>
            <a:pPr algn="just"/>
            <a:r>
              <a:rPr lang="en-IN" sz="2400" dirty="0" err="1"/>
              <a:t>var</a:t>
            </a:r>
            <a:r>
              <a:rPr lang="en-IN" sz="2400" dirty="0"/>
              <a:t> fruits = ["Banana", "Orange", "Apple", "Mango"];</a:t>
            </a:r>
          </a:p>
          <a:p>
            <a:r>
              <a:rPr lang="en-IN" sz="2400" dirty="0" err="1" smtClean="0"/>
              <a:t>var</a:t>
            </a:r>
            <a:r>
              <a:rPr lang="en-IN" sz="2400" dirty="0" smtClean="0"/>
              <a:t> </a:t>
            </a:r>
            <a:r>
              <a:rPr lang="en-IN" sz="2400" dirty="0" err="1" smtClean="0"/>
              <a:t>arraySize</a:t>
            </a:r>
            <a:r>
              <a:rPr lang="en-IN" sz="2400" dirty="0" smtClean="0"/>
              <a:t> = </a:t>
            </a:r>
            <a:r>
              <a:rPr lang="en-IN" sz="2400" dirty="0" err="1" smtClean="0"/>
              <a:t>fruits.length</a:t>
            </a:r>
            <a:r>
              <a:rPr lang="en-IN" sz="2400" dirty="0"/>
              <a:t>; </a:t>
            </a:r>
            <a:endParaRPr lang="en-IN" sz="2400" dirty="0" smtClean="0"/>
          </a:p>
          <a:p>
            <a:r>
              <a:rPr lang="en-IN" sz="2200" dirty="0" err="1" smtClean="0"/>
              <a:t>document.write</a:t>
            </a:r>
            <a:r>
              <a:rPr lang="en-IN" sz="2200" dirty="0" smtClean="0"/>
              <a:t>(“The array size is “+</a:t>
            </a:r>
            <a:r>
              <a:rPr lang="en-IN" sz="2200" dirty="0" err="1" smtClean="0"/>
              <a:t>arraySize</a:t>
            </a:r>
            <a:r>
              <a:rPr lang="en-IN" sz="2200" dirty="0" smtClean="0"/>
              <a:t>);</a:t>
            </a:r>
            <a:endParaRPr lang="en-IN" sz="2200" dirty="0"/>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58</a:t>
            </a:fld>
            <a:endParaRPr lang="en-US" sz="1400" b="1" dirty="0">
              <a:solidFill>
                <a:schemeClr val="accent5">
                  <a:lumMod val="75000"/>
                </a:schemeClr>
              </a:solidFill>
            </a:endParaRPr>
          </a:p>
        </p:txBody>
      </p:sp>
    </p:spTree>
    <p:extLst>
      <p:ext uri="{BB962C8B-B14F-4D97-AF65-F5344CB8AC3E}">
        <p14:creationId xmlns:p14="http://schemas.microsoft.com/office/powerpoint/2010/main" val="30526061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Array Methods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59</a:t>
            </a:fld>
            <a:endParaRPr lang="en-US" sz="1400" b="1" dirty="0">
              <a:solidFill>
                <a:schemeClr val="accent5">
                  <a:lumMod val="7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322400391"/>
              </p:ext>
            </p:extLst>
          </p:nvPr>
        </p:nvGraphicFramePr>
        <p:xfrm>
          <a:off x="1021975" y="1065108"/>
          <a:ext cx="10461814" cy="4183366"/>
        </p:xfrm>
        <a:graphic>
          <a:graphicData uri="http://schemas.openxmlformats.org/drawingml/2006/table">
            <a:tbl>
              <a:tblPr firstRow="1">
                <a:tableStyleId>{5940675A-B579-460E-94D1-54222C63F5DA}</a:tableStyleId>
              </a:tblPr>
              <a:tblGrid>
                <a:gridCol w="3832413">
                  <a:extLst>
                    <a:ext uri="{9D8B030D-6E8A-4147-A177-3AD203B41FA5}">
                      <a16:colId xmlns="" xmlns:a16="http://schemas.microsoft.com/office/drawing/2014/main" val="20000"/>
                    </a:ext>
                  </a:extLst>
                </a:gridCol>
                <a:gridCol w="6629401">
                  <a:extLst>
                    <a:ext uri="{9D8B030D-6E8A-4147-A177-3AD203B41FA5}">
                      <a16:colId xmlns="" xmlns:a16="http://schemas.microsoft.com/office/drawing/2014/main" val="20001"/>
                    </a:ext>
                  </a:extLst>
                </a:gridCol>
              </a:tblGrid>
              <a:tr h="64004">
                <a:tc>
                  <a:txBody>
                    <a:bodyPr/>
                    <a:lstStyle/>
                    <a:p>
                      <a:pPr algn="ctr" fontAlgn="t"/>
                      <a:r>
                        <a:rPr lang="en-IN" sz="2200" b="1" dirty="0" smtClean="0">
                          <a:effectLst/>
                        </a:rPr>
                        <a:t>Method</a:t>
                      </a:r>
                      <a:endParaRPr lang="en-IN" sz="2200" b="1" dirty="0">
                        <a:effectLst/>
                      </a:endParaRPr>
                    </a:p>
                  </a:txBody>
                  <a:tcPr marL="11429" marR="11429" marT="11429" marB="11429"/>
                </a:tc>
                <a:tc>
                  <a:txBody>
                    <a:bodyPr/>
                    <a:lstStyle/>
                    <a:p>
                      <a:pPr algn="ctr" fontAlgn="t"/>
                      <a:r>
                        <a:rPr lang="en-IN" sz="2200" b="1" dirty="0" smtClean="0">
                          <a:effectLst/>
                        </a:rPr>
                        <a:t>Description</a:t>
                      </a:r>
                      <a:endParaRPr lang="en-IN" sz="2200" b="1" dirty="0">
                        <a:effectLst/>
                      </a:endParaRPr>
                    </a:p>
                  </a:txBody>
                  <a:tcPr marL="11429" marR="11429" marT="11429" marB="11429"/>
                </a:tc>
                <a:extLst>
                  <a:ext uri="{0D108BD9-81ED-4DB2-BD59-A6C34878D82A}">
                    <a16:rowId xmlns="" xmlns:a16="http://schemas.microsoft.com/office/drawing/2014/main" val="10000"/>
                  </a:ext>
                </a:extLst>
              </a:tr>
              <a:tr h="187442">
                <a:tc>
                  <a:txBody>
                    <a:bodyPr/>
                    <a:lstStyle/>
                    <a:p>
                      <a:pPr fontAlgn="t"/>
                      <a:r>
                        <a:rPr lang="en-US" sz="2200" b="1" u="none" strike="noStrike" dirty="0" err="1" smtClean="0">
                          <a:solidFill>
                            <a:srgbClr val="FF0000"/>
                          </a:solidFill>
                          <a:effectLst/>
                        </a:rPr>
                        <a:t>arrayX</a:t>
                      </a:r>
                      <a:r>
                        <a:rPr lang="en-US" sz="2200" b="1" u="none" strike="noStrike" baseline="0" dirty="0" smtClean="0">
                          <a:solidFill>
                            <a:srgbClr val="FF0000"/>
                          </a:solidFill>
                          <a:effectLst/>
                        </a:rPr>
                        <a:t> = </a:t>
                      </a:r>
                      <a:r>
                        <a:rPr lang="en-US" sz="2200" b="1" u="none" strike="noStrike" dirty="0" smtClean="0">
                          <a:solidFill>
                            <a:srgbClr val="FF0000"/>
                          </a:solidFill>
                          <a:effectLst/>
                        </a:rPr>
                        <a:t>Array1.concat(array2 [, array3,..])</a:t>
                      </a:r>
                      <a:endParaRPr lang="en-IN" sz="2200" b="1" u="none" dirty="0">
                        <a:solidFill>
                          <a:srgbClr val="FF0000"/>
                        </a:solidFill>
                        <a:effectLst/>
                      </a:endParaRPr>
                    </a:p>
                  </a:txBody>
                  <a:tcPr marL="11429" marR="11429" marT="11429" marB="11429"/>
                </a:tc>
                <a:tc>
                  <a:txBody>
                    <a:bodyPr/>
                    <a:lstStyle/>
                    <a:p>
                      <a:pPr algn="just" fontAlgn="t"/>
                      <a:r>
                        <a:rPr lang="en-US" sz="2200" dirty="0" smtClean="0">
                          <a:effectLst/>
                        </a:rPr>
                        <a:t>Returns </a:t>
                      </a:r>
                      <a:r>
                        <a:rPr lang="en-US" sz="2200" dirty="0">
                          <a:effectLst/>
                        </a:rPr>
                        <a:t>a new array comprised of this array joined with other array(s) and/or value(s).</a:t>
                      </a:r>
                      <a:endParaRPr lang="en-US" sz="2200" dirty="0">
                        <a:solidFill>
                          <a:srgbClr val="000000"/>
                        </a:solidFill>
                        <a:effectLst/>
                      </a:endParaRPr>
                    </a:p>
                  </a:txBody>
                  <a:tcPr marL="11429" marR="11429" marT="11429" marB="11429"/>
                </a:tc>
                <a:extLst>
                  <a:ext uri="{0D108BD9-81ED-4DB2-BD59-A6C34878D82A}">
                    <a16:rowId xmlns="" xmlns:a16="http://schemas.microsoft.com/office/drawing/2014/main" val="10001"/>
                  </a:ext>
                </a:extLst>
              </a:tr>
              <a:tr h="187442">
                <a:tc>
                  <a:txBody>
                    <a:bodyPr/>
                    <a:lstStyle/>
                    <a:p>
                      <a:pPr fontAlgn="t"/>
                      <a:r>
                        <a:rPr lang="en-US" sz="2200" b="1" u="none" strike="noStrike" dirty="0" err="1" smtClean="0">
                          <a:solidFill>
                            <a:srgbClr val="FF0000"/>
                          </a:solidFill>
                          <a:effectLst/>
                        </a:rPr>
                        <a:t>intVar</a:t>
                      </a:r>
                      <a:r>
                        <a:rPr lang="en-US" sz="2200" b="1" u="none" strike="noStrike" dirty="0" smtClean="0">
                          <a:solidFill>
                            <a:srgbClr val="FF0000"/>
                          </a:solidFill>
                          <a:effectLst/>
                        </a:rPr>
                        <a:t> = </a:t>
                      </a:r>
                      <a:r>
                        <a:rPr lang="en-US" sz="2200" b="1" u="none" strike="noStrike" dirty="0" err="1" smtClean="0">
                          <a:solidFill>
                            <a:srgbClr val="FF0000"/>
                          </a:solidFill>
                          <a:effectLst/>
                        </a:rPr>
                        <a:t>Array.indexOf</a:t>
                      </a:r>
                      <a:r>
                        <a:rPr lang="en-US" sz="2200" b="1" u="none" strike="noStrike" dirty="0" smtClean="0">
                          <a:solidFill>
                            <a:srgbClr val="FF0000"/>
                          </a:solidFill>
                          <a:effectLst/>
                        </a:rPr>
                        <a:t>(value)</a:t>
                      </a:r>
                      <a:endParaRPr lang="en-IN" sz="2200" b="1" u="none" dirty="0">
                        <a:solidFill>
                          <a:srgbClr val="FF0000"/>
                        </a:solidFill>
                        <a:effectLst/>
                      </a:endParaRPr>
                    </a:p>
                  </a:txBody>
                  <a:tcPr marL="11429" marR="11429" marT="11429" marB="11429"/>
                </a:tc>
                <a:tc>
                  <a:txBody>
                    <a:bodyPr/>
                    <a:lstStyle/>
                    <a:p>
                      <a:pPr algn="just" fontAlgn="t"/>
                      <a:r>
                        <a:rPr lang="en-US" sz="2200" dirty="0" smtClean="0">
                          <a:effectLst/>
                        </a:rPr>
                        <a:t>Returns </a:t>
                      </a:r>
                      <a:r>
                        <a:rPr lang="en-US" sz="2200" dirty="0">
                          <a:effectLst/>
                        </a:rPr>
                        <a:t>the first (least) index of an element within the array equal to the specified value, or -1 if none is found.</a:t>
                      </a:r>
                      <a:endParaRPr lang="en-US" sz="2200" dirty="0">
                        <a:solidFill>
                          <a:srgbClr val="000000"/>
                        </a:solidFill>
                        <a:effectLst/>
                      </a:endParaRPr>
                    </a:p>
                  </a:txBody>
                  <a:tcPr marL="11429" marR="11429" marT="11429" marB="11429"/>
                </a:tc>
                <a:extLst>
                  <a:ext uri="{0D108BD9-81ED-4DB2-BD59-A6C34878D82A}">
                    <a16:rowId xmlns="" xmlns:a16="http://schemas.microsoft.com/office/drawing/2014/main" val="10002"/>
                  </a:ext>
                </a:extLst>
              </a:tr>
              <a:tr h="105150">
                <a:tc>
                  <a:txBody>
                    <a:bodyPr/>
                    <a:lstStyle/>
                    <a:p>
                      <a:pPr fontAlgn="t"/>
                      <a:r>
                        <a:rPr lang="en-US" sz="2200" b="1" u="none" strike="noStrike" dirty="0" smtClean="0">
                          <a:solidFill>
                            <a:srgbClr val="FF0000"/>
                          </a:solidFill>
                          <a:effectLst/>
                        </a:rPr>
                        <a:t>Str1 = </a:t>
                      </a:r>
                      <a:r>
                        <a:rPr lang="en-US" sz="2200" b="1" u="none" strike="noStrike" dirty="0" err="1" smtClean="0">
                          <a:solidFill>
                            <a:srgbClr val="FF0000"/>
                          </a:solidFill>
                          <a:effectLst/>
                        </a:rPr>
                        <a:t>Array.join</a:t>
                      </a:r>
                      <a:r>
                        <a:rPr lang="en-US" sz="2200" b="1" u="none" strike="noStrike" dirty="0" smtClean="0">
                          <a:solidFill>
                            <a:srgbClr val="FF0000"/>
                          </a:solidFill>
                          <a:effectLst/>
                        </a:rPr>
                        <a:t>()</a:t>
                      </a:r>
                      <a:endParaRPr lang="en-IN" sz="2200" b="1" u="none" dirty="0">
                        <a:solidFill>
                          <a:srgbClr val="FF0000"/>
                        </a:solidFill>
                        <a:effectLst/>
                      </a:endParaRPr>
                    </a:p>
                  </a:txBody>
                  <a:tcPr marL="11429" marR="11429" marT="11429" marB="11429"/>
                </a:tc>
                <a:tc>
                  <a:txBody>
                    <a:bodyPr/>
                    <a:lstStyle/>
                    <a:p>
                      <a:pPr algn="just" fontAlgn="t"/>
                      <a:r>
                        <a:rPr lang="en-US" sz="2200" dirty="0" smtClean="0">
                          <a:effectLst/>
                        </a:rPr>
                        <a:t>Joins </a:t>
                      </a:r>
                      <a:r>
                        <a:rPr lang="en-US" sz="2200" dirty="0">
                          <a:effectLst/>
                        </a:rPr>
                        <a:t>all elements of an array into a string.</a:t>
                      </a:r>
                      <a:endParaRPr lang="en-US" sz="2200" dirty="0">
                        <a:solidFill>
                          <a:srgbClr val="000000"/>
                        </a:solidFill>
                        <a:effectLst/>
                      </a:endParaRPr>
                    </a:p>
                  </a:txBody>
                  <a:tcPr marL="11429" marR="11429" marT="11429" marB="11429"/>
                </a:tc>
                <a:extLst>
                  <a:ext uri="{0D108BD9-81ED-4DB2-BD59-A6C34878D82A}">
                    <a16:rowId xmlns="" xmlns:a16="http://schemas.microsoft.com/office/drawing/2014/main" val="10003"/>
                  </a:ext>
                </a:extLst>
              </a:tr>
              <a:tr h="228587">
                <a:tc>
                  <a:txBody>
                    <a:bodyPr/>
                    <a:lstStyle/>
                    <a:p>
                      <a:pPr fontAlgn="t"/>
                      <a:r>
                        <a:rPr lang="en-US" sz="2200" b="1" u="none" strike="noStrike" dirty="0" err="1" smtClean="0">
                          <a:solidFill>
                            <a:srgbClr val="FF0000"/>
                          </a:solidFill>
                          <a:effectLst/>
                        </a:rPr>
                        <a:t>intVar</a:t>
                      </a:r>
                      <a:r>
                        <a:rPr lang="en-US" sz="2200" b="1" u="none" strike="noStrike" dirty="0" smtClean="0">
                          <a:solidFill>
                            <a:srgbClr val="FF0000"/>
                          </a:solidFill>
                          <a:effectLst/>
                        </a:rPr>
                        <a:t> = </a:t>
                      </a:r>
                      <a:r>
                        <a:rPr lang="en-US" sz="2200" b="1" u="none" strike="noStrike" dirty="0" err="1" smtClean="0">
                          <a:solidFill>
                            <a:srgbClr val="FF0000"/>
                          </a:solidFill>
                          <a:effectLst/>
                        </a:rPr>
                        <a:t>lastIndexOf</a:t>
                      </a:r>
                      <a:r>
                        <a:rPr lang="en-US" sz="2200" b="1" u="none" strike="noStrike" dirty="0" smtClean="0">
                          <a:solidFill>
                            <a:srgbClr val="FF0000"/>
                          </a:solidFill>
                          <a:effectLst/>
                        </a:rPr>
                        <a:t>(value)</a:t>
                      </a:r>
                      <a:endParaRPr lang="en-IN" sz="2200" b="1" u="none" dirty="0">
                        <a:solidFill>
                          <a:srgbClr val="FF0000"/>
                        </a:solidFill>
                        <a:effectLst/>
                      </a:endParaRPr>
                    </a:p>
                  </a:txBody>
                  <a:tcPr marL="11429" marR="11429" marT="11429" marB="11429"/>
                </a:tc>
                <a:tc>
                  <a:txBody>
                    <a:bodyPr/>
                    <a:lstStyle/>
                    <a:p>
                      <a:pPr algn="just" fontAlgn="t"/>
                      <a:r>
                        <a:rPr lang="en-US" sz="2200" dirty="0" smtClean="0">
                          <a:effectLst/>
                        </a:rPr>
                        <a:t>Returns </a:t>
                      </a:r>
                      <a:r>
                        <a:rPr lang="en-US" sz="2200" dirty="0">
                          <a:effectLst/>
                        </a:rPr>
                        <a:t>the last (greatest) index of an element within the array equal to the specified value, or -1 if none is found.</a:t>
                      </a:r>
                      <a:endParaRPr lang="en-US" sz="2200" dirty="0">
                        <a:solidFill>
                          <a:srgbClr val="000000"/>
                        </a:solidFill>
                        <a:effectLst/>
                      </a:endParaRPr>
                    </a:p>
                  </a:txBody>
                  <a:tcPr marL="11429" marR="11429" marT="11429" marB="11429"/>
                </a:tc>
                <a:extLst>
                  <a:ext uri="{0D108BD9-81ED-4DB2-BD59-A6C34878D82A}">
                    <a16:rowId xmlns="" xmlns:a16="http://schemas.microsoft.com/office/drawing/2014/main" val="10004"/>
                  </a:ext>
                </a:extLst>
              </a:tr>
              <a:tr h="146296">
                <a:tc>
                  <a:txBody>
                    <a:bodyPr/>
                    <a:lstStyle/>
                    <a:p>
                      <a:pPr fontAlgn="t"/>
                      <a:r>
                        <a:rPr lang="en-US" sz="2200" b="1" u="none" strike="noStrike" dirty="0" smtClean="0">
                          <a:solidFill>
                            <a:srgbClr val="FF0000"/>
                          </a:solidFill>
                          <a:effectLst/>
                        </a:rPr>
                        <a:t>Var1 = </a:t>
                      </a:r>
                      <a:r>
                        <a:rPr lang="en-US" sz="2200" b="1" u="none" strike="noStrike" dirty="0" err="1" smtClean="0">
                          <a:solidFill>
                            <a:srgbClr val="FF0000"/>
                          </a:solidFill>
                          <a:effectLst/>
                        </a:rPr>
                        <a:t>array.pop</a:t>
                      </a:r>
                      <a:r>
                        <a:rPr lang="en-US" sz="2200" b="1" u="none" strike="noStrike" dirty="0" smtClean="0">
                          <a:solidFill>
                            <a:srgbClr val="FF0000"/>
                          </a:solidFill>
                          <a:effectLst/>
                        </a:rPr>
                        <a:t>()</a:t>
                      </a:r>
                      <a:endParaRPr lang="en-IN" sz="2200" b="1" u="none" dirty="0">
                        <a:solidFill>
                          <a:srgbClr val="FF0000"/>
                        </a:solidFill>
                        <a:effectLst/>
                      </a:endParaRPr>
                    </a:p>
                  </a:txBody>
                  <a:tcPr marL="11429" marR="11429" marT="11429" marB="11429"/>
                </a:tc>
                <a:tc>
                  <a:txBody>
                    <a:bodyPr/>
                    <a:lstStyle/>
                    <a:p>
                      <a:pPr algn="just" fontAlgn="t"/>
                      <a:r>
                        <a:rPr lang="en-US" sz="2200" dirty="0" smtClean="0">
                          <a:effectLst/>
                        </a:rPr>
                        <a:t>Removes </a:t>
                      </a:r>
                      <a:r>
                        <a:rPr lang="en-US" sz="2200" dirty="0">
                          <a:effectLst/>
                        </a:rPr>
                        <a:t>the last element from an array and returns that element.</a:t>
                      </a:r>
                      <a:endParaRPr lang="en-US" sz="2200" dirty="0">
                        <a:solidFill>
                          <a:srgbClr val="000000"/>
                        </a:solidFill>
                        <a:effectLst/>
                      </a:endParaRPr>
                    </a:p>
                  </a:txBody>
                  <a:tcPr marL="11429" marR="11429" marT="11429" marB="11429"/>
                </a:tc>
                <a:extLst>
                  <a:ext uri="{0D108BD9-81ED-4DB2-BD59-A6C34878D82A}">
                    <a16:rowId xmlns="" xmlns:a16="http://schemas.microsoft.com/office/drawing/2014/main" val="10005"/>
                  </a:ext>
                </a:extLst>
              </a:tr>
              <a:tr h="187442">
                <a:tc>
                  <a:txBody>
                    <a:bodyPr/>
                    <a:lstStyle/>
                    <a:p>
                      <a:pPr fontAlgn="t"/>
                      <a:r>
                        <a:rPr lang="en-US" sz="2200" b="1" u="none" strike="noStrike" dirty="0" err="1" smtClean="0">
                          <a:solidFill>
                            <a:srgbClr val="FF0000"/>
                          </a:solidFill>
                          <a:effectLst/>
                        </a:rPr>
                        <a:t>Array.push</a:t>
                      </a:r>
                      <a:r>
                        <a:rPr lang="en-US" sz="2200" b="1" u="none" strike="noStrike" dirty="0" smtClean="0">
                          <a:solidFill>
                            <a:srgbClr val="FF0000"/>
                          </a:solidFill>
                          <a:effectLst/>
                        </a:rPr>
                        <a:t>(val1[,val2,</a:t>
                      </a:r>
                      <a:r>
                        <a:rPr lang="en-US" sz="2200" b="1" u="none" strike="noStrike" baseline="0" dirty="0" smtClean="0">
                          <a:solidFill>
                            <a:srgbClr val="FF0000"/>
                          </a:solidFill>
                          <a:effectLst/>
                        </a:rPr>
                        <a:t> ..]</a:t>
                      </a:r>
                      <a:r>
                        <a:rPr lang="en-US" sz="2200" b="1" u="none" strike="noStrike" dirty="0" smtClean="0">
                          <a:solidFill>
                            <a:srgbClr val="FF0000"/>
                          </a:solidFill>
                          <a:effectLst/>
                        </a:rPr>
                        <a:t>)</a:t>
                      </a:r>
                      <a:endParaRPr lang="en-IN" sz="2200" b="1" u="none" dirty="0">
                        <a:solidFill>
                          <a:srgbClr val="FF0000"/>
                        </a:solidFill>
                        <a:effectLst/>
                      </a:endParaRPr>
                    </a:p>
                  </a:txBody>
                  <a:tcPr marL="11429" marR="11429" marT="11429" marB="11429"/>
                </a:tc>
                <a:tc>
                  <a:txBody>
                    <a:bodyPr/>
                    <a:lstStyle/>
                    <a:p>
                      <a:pPr algn="just" fontAlgn="t"/>
                      <a:r>
                        <a:rPr lang="en-US" sz="2200" dirty="0" smtClean="0">
                          <a:effectLst/>
                        </a:rPr>
                        <a:t>Adds </a:t>
                      </a:r>
                      <a:r>
                        <a:rPr lang="en-US" sz="2200" dirty="0">
                          <a:effectLst/>
                        </a:rPr>
                        <a:t>one or more elements to the end of an array and returns the new length of the array.</a:t>
                      </a:r>
                      <a:endParaRPr lang="en-US" sz="2200" dirty="0">
                        <a:solidFill>
                          <a:srgbClr val="000000"/>
                        </a:solidFill>
                        <a:effectLst/>
                      </a:endParaRPr>
                    </a:p>
                  </a:txBody>
                  <a:tcPr marL="11429" marR="11429" marT="11429" marB="11429"/>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2376266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Introduction</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7"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6</a:t>
            </a:fld>
            <a:endParaRPr lang="en-US" sz="1400" b="1" dirty="0">
              <a:solidFill>
                <a:schemeClr val="accent5">
                  <a:lumMod val="75000"/>
                </a:schemeClr>
              </a:solidFill>
            </a:endParaRPr>
          </a:p>
        </p:txBody>
      </p:sp>
      <p:sp>
        <p:nvSpPr>
          <p:cNvPr id="8" name="TextBox 7"/>
          <p:cNvSpPr txBox="1"/>
          <p:nvPr/>
        </p:nvSpPr>
        <p:spPr>
          <a:xfrm>
            <a:off x="1266092" y="879231"/>
            <a:ext cx="9693261" cy="3416320"/>
          </a:xfrm>
          <a:prstGeom prst="rect">
            <a:avLst/>
          </a:prstGeom>
          <a:noFill/>
        </p:spPr>
        <p:txBody>
          <a:bodyPr wrap="square" rtlCol="0">
            <a:spAutoFit/>
          </a:bodyPr>
          <a:lstStyle/>
          <a:p>
            <a:pPr marL="342900" indent="-342900">
              <a:buFont typeface="Wingdings" pitchFamily="2" charset="2"/>
              <a:buChar char="Ø"/>
            </a:pPr>
            <a:r>
              <a:rPr lang="en-IN" sz="2400" dirty="0" smtClean="0"/>
              <a:t>There </a:t>
            </a:r>
            <a:r>
              <a:rPr lang="en-IN" sz="2400" dirty="0"/>
              <a:t>is a flexibility given to include JavaScript code anywhere in an HTML document. </a:t>
            </a:r>
            <a:r>
              <a:rPr lang="en-IN" sz="2400" dirty="0" smtClean="0"/>
              <a:t>However </a:t>
            </a:r>
            <a:r>
              <a:rPr lang="en-IN" sz="2400" dirty="0"/>
              <a:t>the most preferred ways to include </a:t>
            </a:r>
            <a:r>
              <a:rPr lang="en-IN" sz="2400" dirty="0" smtClean="0"/>
              <a:t>JavaScript is in &lt;head&gt; section</a:t>
            </a:r>
            <a:r>
              <a:rPr lang="en-IN" sz="2400" dirty="0"/>
              <a:t> </a:t>
            </a:r>
            <a:r>
              <a:rPr lang="en-IN" sz="2400" dirty="0" smtClean="0"/>
              <a:t>.</a:t>
            </a:r>
          </a:p>
          <a:p>
            <a:pPr marL="342900" indent="-342900" algn="just">
              <a:buFont typeface="Wingdings" pitchFamily="2" charset="2"/>
              <a:buChar char="Ø"/>
            </a:pPr>
            <a:r>
              <a:rPr lang="en-IN" sz="2400" dirty="0" smtClean="0"/>
              <a:t>To </a:t>
            </a:r>
            <a:r>
              <a:rPr lang="en-IN" sz="2400" dirty="0"/>
              <a:t>use JavaScript from an external file source, you need to write all your JavaScript source code in a simple text file with the extension </a:t>
            </a:r>
            <a:r>
              <a:rPr lang="en-IN" sz="2400" dirty="0" smtClean="0"/>
              <a:t>".</a:t>
            </a:r>
            <a:r>
              <a:rPr lang="en-IN" sz="2400" dirty="0" err="1" smtClean="0"/>
              <a:t>js</a:t>
            </a:r>
            <a:r>
              <a:rPr lang="en-IN" sz="2400" dirty="0" smtClean="0"/>
              <a:t>" </a:t>
            </a:r>
            <a:r>
              <a:rPr lang="en-IN" sz="2400" dirty="0"/>
              <a:t>and then include that </a:t>
            </a:r>
            <a:r>
              <a:rPr lang="en-IN" sz="2400" dirty="0" smtClean="0"/>
              <a:t>file in </a:t>
            </a:r>
            <a:r>
              <a:rPr lang="en-IN" sz="2400" dirty="0" err="1" smtClean="0"/>
              <a:t>src</a:t>
            </a:r>
            <a:r>
              <a:rPr lang="en-IN" sz="2400" dirty="0" smtClean="0"/>
              <a:t> attribute as follows:</a:t>
            </a:r>
            <a:endParaRPr lang="en-IN" sz="2400" dirty="0"/>
          </a:p>
          <a:p>
            <a:pPr marL="342900" indent="-342900" algn="just">
              <a:buFont typeface="Wingdings" pitchFamily="2" charset="2"/>
              <a:buChar char="Ø"/>
            </a:pPr>
            <a:endParaRPr lang="en-US" sz="2400" dirty="0">
              <a:cs typeface="Calibri" panose="020F0502020204030204" pitchFamily="34" charset="0"/>
            </a:endParaRPr>
          </a:p>
          <a:p>
            <a:pPr marL="342900" indent="-342900" algn="just">
              <a:buFont typeface="Wingdings" pitchFamily="2" charset="2"/>
              <a:buChar char="Ø"/>
            </a:pPr>
            <a:endParaRPr lang="en-US" sz="2400" dirty="0">
              <a:cs typeface="Calibri" panose="020F0502020204030204" pitchFamily="34" charset="0"/>
            </a:endParaRPr>
          </a:p>
          <a:p>
            <a:pPr marL="342900" indent="-342900">
              <a:buFont typeface="Wingdings" pitchFamily="2" charset="2"/>
              <a:buChar char="Ø"/>
            </a:pPr>
            <a:endParaRPr lang="en-US" sz="2400" dirty="0"/>
          </a:p>
        </p:txBody>
      </p:sp>
      <p:sp>
        <p:nvSpPr>
          <p:cNvPr id="2" name="Rectangle 1"/>
          <p:cNvSpPr>
            <a:spLocks noChangeArrowheads="1"/>
          </p:cNvSpPr>
          <p:nvPr/>
        </p:nvSpPr>
        <p:spPr bwMode="auto">
          <a:xfrm>
            <a:off x="1788460" y="3108852"/>
            <a:ext cx="8648521" cy="616850"/>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8"/>
                </a:solidFill>
                <a:effectLst/>
                <a:latin typeface="Courier New" pitchFamily="49" charset="0"/>
                <a:cs typeface="Courier New" pitchFamily="49" charset="0"/>
              </a:rPr>
              <a:t>&lt;script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660066"/>
                </a:solidFill>
                <a:effectLst/>
                <a:latin typeface="Courier New" pitchFamily="49" charset="0"/>
                <a:cs typeface="Courier New" pitchFamily="49" charset="0"/>
              </a:rPr>
              <a:t>type</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008800"/>
                </a:solidFill>
                <a:effectLst/>
                <a:latin typeface="Courier New" pitchFamily="49" charset="0"/>
                <a:cs typeface="Courier New" pitchFamily="49" charset="0"/>
              </a:rPr>
              <a:t>"text/</a:t>
            </a:r>
            <a:r>
              <a:rPr kumimoji="0" lang="en-US" sz="2000" b="0" i="0" u="none" strike="noStrike" cap="none" normalizeH="0" baseline="0" dirty="0" err="1" smtClean="0">
                <a:ln>
                  <a:noFill/>
                </a:ln>
                <a:solidFill>
                  <a:srgbClr val="008800"/>
                </a:solidFill>
                <a:effectLst/>
                <a:latin typeface="Courier New" pitchFamily="49" charset="0"/>
                <a:cs typeface="Courier New" pitchFamily="49" charset="0"/>
              </a:rPr>
              <a:t>javascript</a:t>
            </a:r>
            <a:r>
              <a:rPr kumimoji="0" lang="en-US" sz="2000"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smtClean="0">
                <a:ln>
                  <a:noFill/>
                </a:ln>
                <a:solidFill>
                  <a:srgbClr val="660066"/>
                </a:solidFill>
                <a:effectLst/>
                <a:latin typeface="Courier New" pitchFamily="49" charset="0"/>
                <a:cs typeface="Courier New" pitchFamily="49" charset="0"/>
              </a:rPr>
              <a:t>src</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008800"/>
                </a:solidFill>
                <a:effectLst/>
                <a:latin typeface="Courier New" pitchFamily="49" charset="0"/>
                <a:cs typeface="Courier New" pitchFamily="49" charset="0"/>
              </a:rPr>
              <a:t>"filename.js"</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000088"/>
                </a:solidFill>
                <a:effectLst/>
                <a:latin typeface="Courier New" pitchFamily="49" charset="0"/>
                <a:cs typeface="Courier New"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8"/>
                </a:solidFill>
                <a:effectLst/>
                <a:latin typeface="Courier New" pitchFamily="49" charset="0"/>
                <a:cs typeface="Courier New" pitchFamily="49" charset="0"/>
              </a:rPr>
              <a:t>&lt;/script&gt;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3" name="Rectangle 2"/>
          <p:cNvSpPr/>
          <p:nvPr/>
        </p:nvSpPr>
        <p:spPr>
          <a:xfrm>
            <a:off x="1266091" y="3663351"/>
            <a:ext cx="9693261" cy="1938992"/>
          </a:xfrm>
          <a:prstGeom prst="rect">
            <a:avLst/>
          </a:prstGeom>
        </p:spPr>
        <p:txBody>
          <a:bodyPr wrap="square">
            <a:spAutoFit/>
          </a:bodyPr>
          <a:lstStyle/>
          <a:p>
            <a:pPr marL="342900" indent="-342900" algn="just">
              <a:buFont typeface="Wingdings" pitchFamily="2" charset="2"/>
              <a:buChar char="Ø"/>
            </a:pPr>
            <a:r>
              <a:rPr lang="en-IN" sz="2400" dirty="0"/>
              <a:t>JavaScript is a case-sensitive language. </a:t>
            </a:r>
          </a:p>
          <a:p>
            <a:pPr marL="342900" indent="-342900">
              <a:buFont typeface="Wingdings" pitchFamily="2" charset="2"/>
              <a:buChar char="Ø"/>
            </a:pPr>
            <a:r>
              <a:rPr lang="en-IN" sz="2400" dirty="0"/>
              <a:t>Any text between a // and the end of a line is treated as a comment and is ignored by JavaScript.</a:t>
            </a:r>
          </a:p>
          <a:p>
            <a:pPr marL="342900" indent="-342900">
              <a:buFont typeface="Wingdings" pitchFamily="2" charset="2"/>
              <a:buChar char="Ø"/>
            </a:pPr>
            <a:r>
              <a:rPr lang="en-IN" sz="2400" dirty="0"/>
              <a:t>Any text between the characters /* and */ is treated as a comment. This may span multiple lines.</a:t>
            </a:r>
          </a:p>
        </p:txBody>
      </p:sp>
    </p:spTree>
    <p:extLst>
      <p:ext uri="{BB962C8B-B14F-4D97-AF65-F5344CB8AC3E}">
        <p14:creationId xmlns:p14="http://schemas.microsoft.com/office/powerpoint/2010/main" val="41475888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Array Methods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60</a:t>
            </a:fld>
            <a:endParaRPr lang="en-US" sz="1400" b="1" dirty="0">
              <a:solidFill>
                <a:schemeClr val="accent5">
                  <a:lumMod val="7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10172614"/>
              </p:ext>
            </p:extLst>
          </p:nvPr>
        </p:nvGraphicFramePr>
        <p:xfrm>
          <a:off x="1021975" y="1065108"/>
          <a:ext cx="10461814" cy="4876784"/>
        </p:xfrm>
        <a:graphic>
          <a:graphicData uri="http://schemas.openxmlformats.org/drawingml/2006/table">
            <a:tbl>
              <a:tblPr firstRow="1">
                <a:tableStyleId>{5940675A-B579-460E-94D1-54222C63F5DA}</a:tableStyleId>
              </a:tblPr>
              <a:tblGrid>
                <a:gridCol w="3015453">
                  <a:extLst>
                    <a:ext uri="{9D8B030D-6E8A-4147-A177-3AD203B41FA5}">
                      <a16:colId xmlns="" xmlns:a16="http://schemas.microsoft.com/office/drawing/2014/main" val="20000"/>
                    </a:ext>
                  </a:extLst>
                </a:gridCol>
                <a:gridCol w="7446361">
                  <a:extLst>
                    <a:ext uri="{9D8B030D-6E8A-4147-A177-3AD203B41FA5}">
                      <a16:colId xmlns="" xmlns:a16="http://schemas.microsoft.com/office/drawing/2014/main" val="20001"/>
                    </a:ext>
                  </a:extLst>
                </a:gridCol>
              </a:tblGrid>
              <a:tr h="64004">
                <a:tc>
                  <a:txBody>
                    <a:bodyPr/>
                    <a:lstStyle/>
                    <a:p>
                      <a:pPr algn="ctr" fontAlgn="t"/>
                      <a:r>
                        <a:rPr lang="en-IN" sz="2200" b="1" dirty="0" smtClean="0">
                          <a:effectLst/>
                        </a:rPr>
                        <a:t>Method</a:t>
                      </a:r>
                      <a:endParaRPr lang="en-IN" sz="2200" b="1" dirty="0">
                        <a:effectLst/>
                      </a:endParaRPr>
                    </a:p>
                  </a:txBody>
                  <a:tcPr marL="11429" marR="11429" marT="11429" marB="11429"/>
                </a:tc>
                <a:tc>
                  <a:txBody>
                    <a:bodyPr/>
                    <a:lstStyle/>
                    <a:p>
                      <a:pPr algn="ctr" fontAlgn="t"/>
                      <a:r>
                        <a:rPr lang="en-IN" sz="2200" b="1" dirty="0" smtClean="0">
                          <a:effectLst/>
                        </a:rPr>
                        <a:t>Description</a:t>
                      </a:r>
                      <a:endParaRPr lang="en-IN" sz="2200" b="1" dirty="0">
                        <a:effectLst/>
                      </a:endParaRPr>
                    </a:p>
                  </a:txBody>
                  <a:tcPr marL="11429" marR="11429" marT="11429" marB="11429"/>
                </a:tc>
                <a:extLst>
                  <a:ext uri="{0D108BD9-81ED-4DB2-BD59-A6C34878D82A}">
                    <a16:rowId xmlns="" xmlns:a16="http://schemas.microsoft.com/office/drawing/2014/main" val="10000"/>
                  </a:ext>
                </a:extLst>
              </a:tr>
              <a:tr h="187442">
                <a:tc>
                  <a:txBody>
                    <a:bodyPr/>
                    <a:lstStyle/>
                    <a:p>
                      <a:pPr fontAlgn="t"/>
                      <a:r>
                        <a:rPr lang="en-US" sz="2200" b="1" u="none" strike="noStrike" dirty="0" err="1" smtClean="0">
                          <a:solidFill>
                            <a:srgbClr val="FF0000"/>
                          </a:solidFill>
                          <a:effectLst/>
                        </a:rPr>
                        <a:t>newArray</a:t>
                      </a:r>
                      <a:r>
                        <a:rPr lang="en-US" sz="2200" b="1" u="none" strike="noStrike" dirty="0" smtClean="0">
                          <a:solidFill>
                            <a:srgbClr val="FF0000"/>
                          </a:solidFill>
                          <a:effectLst/>
                        </a:rPr>
                        <a:t> = </a:t>
                      </a:r>
                      <a:r>
                        <a:rPr lang="en-US" sz="2200" b="1" u="none" strike="noStrike" dirty="0" err="1" smtClean="0">
                          <a:solidFill>
                            <a:srgbClr val="FF0000"/>
                          </a:solidFill>
                          <a:effectLst/>
                        </a:rPr>
                        <a:t>array.reverse</a:t>
                      </a:r>
                      <a:r>
                        <a:rPr lang="en-US" sz="2200" b="1" u="none" strike="noStrike" dirty="0" smtClean="0">
                          <a:solidFill>
                            <a:srgbClr val="FF0000"/>
                          </a:solidFill>
                          <a:effectLst/>
                        </a:rPr>
                        <a:t>()</a:t>
                      </a:r>
                      <a:endParaRPr lang="en-IN" sz="2200" b="1" u="none" dirty="0">
                        <a:solidFill>
                          <a:srgbClr val="FF0000"/>
                        </a:solidFill>
                        <a:effectLst/>
                      </a:endParaRPr>
                    </a:p>
                  </a:txBody>
                  <a:tcPr marL="11429" marR="11429" marT="11429" marB="11429"/>
                </a:tc>
                <a:tc>
                  <a:txBody>
                    <a:bodyPr/>
                    <a:lstStyle/>
                    <a:p>
                      <a:pPr algn="just" fontAlgn="t"/>
                      <a:r>
                        <a:rPr lang="en-US" sz="2200" dirty="0" smtClean="0">
                          <a:effectLst/>
                        </a:rPr>
                        <a:t>Reverses </a:t>
                      </a:r>
                      <a:r>
                        <a:rPr lang="en-US" sz="2200" dirty="0">
                          <a:effectLst/>
                        </a:rPr>
                        <a:t>the order of the elements of an array -- the first becomes the last, and the last becomes the first.</a:t>
                      </a:r>
                      <a:endParaRPr lang="en-US" sz="2200" dirty="0">
                        <a:solidFill>
                          <a:srgbClr val="000000"/>
                        </a:solidFill>
                        <a:effectLst/>
                      </a:endParaRPr>
                    </a:p>
                  </a:txBody>
                  <a:tcPr marL="11429" marR="11429" marT="11429" marB="11429"/>
                </a:tc>
                <a:extLst>
                  <a:ext uri="{0D108BD9-81ED-4DB2-BD59-A6C34878D82A}">
                    <a16:rowId xmlns="" xmlns:a16="http://schemas.microsoft.com/office/drawing/2014/main" val="10001"/>
                  </a:ext>
                </a:extLst>
              </a:tr>
              <a:tr h="146296">
                <a:tc>
                  <a:txBody>
                    <a:bodyPr/>
                    <a:lstStyle/>
                    <a:p>
                      <a:pPr fontAlgn="t"/>
                      <a:r>
                        <a:rPr lang="en-US" sz="2200" b="1" u="none" strike="noStrike" dirty="0" smtClean="0">
                          <a:solidFill>
                            <a:srgbClr val="FF0000"/>
                          </a:solidFill>
                          <a:effectLst/>
                        </a:rPr>
                        <a:t>Var1 = </a:t>
                      </a:r>
                      <a:r>
                        <a:rPr lang="en-US" sz="2200" b="1" u="none" strike="noStrike" dirty="0" err="1" smtClean="0">
                          <a:solidFill>
                            <a:srgbClr val="FF0000"/>
                          </a:solidFill>
                          <a:effectLst/>
                        </a:rPr>
                        <a:t>array.shift</a:t>
                      </a:r>
                      <a:r>
                        <a:rPr lang="en-US" sz="2200" b="1" u="none" strike="noStrike" dirty="0" smtClean="0">
                          <a:solidFill>
                            <a:srgbClr val="FF0000"/>
                          </a:solidFill>
                          <a:effectLst/>
                        </a:rPr>
                        <a:t>()</a:t>
                      </a:r>
                      <a:endParaRPr lang="en-IN" sz="2200" b="1" u="none" dirty="0">
                        <a:solidFill>
                          <a:srgbClr val="FF0000"/>
                        </a:solidFill>
                        <a:effectLst/>
                      </a:endParaRPr>
                    </a:p>
                  </a:txBody>
                  <a:tcPr marL="11429" marR="11429" marT="11429" marB="11429"/>
                </a:tc>
                <a:tc>
                  <a:txBody>
                    <a:bodyPr/>
                    <a:lstStyle/>
                    <a:p>
                      <a:pPr algn="just" fontAlgn="t"/>
                      <a:r>
                        <a:rPr lang="en-US" sz="2200" dirty="0" smtClean="0">
                          <a:effectLst/>
                        </a:rPr>
                        <a:t>Removes </a:t>
                      </a:r>
                      <a:r>
                        <a:rPr lang="en-US" sz="2200" dirty="0">
                          <a:effectLst/>
                        </a:rPr>
                        <a:t>the first element from an array and returns that element.</a:t>
                      </a:r>
                      <a:endParaRPr lang="en-US" sz="2200" dirty="0">
                        <a:solidFill>
                          <a:srgbClr val="000000"/>
                        </a:solidFill>
                        <a:effectLst/>
                      </a:endParaRPr>
                    </a:p>
                  </a:txBody>
                  <a:tcPr marL="11429" marR="11429" marT="11429" marB="11429"/>
                </a:tc>
                <a:extLst>
                  <a:ext uri="{0D108BD9-81ED-4DB2-BD59-A6C34878D82A}">
                    <a16:rowId xmlns="" xmlns:a16="http://schemas.microsoft.com/office/drawing/2014/main" val="10002"/>
                  </a:ext>
                </a:extLst>
              </a:tr>
              <a:tr h="105150">
                <a:tc>
                  <a:txBody>
                    <a:bodyPr/>
                    <a:lstStyle/>
                    <a:p>
                      <a:pPr fontAlgn="t"/>
                      <a:r>
                        <a:rPr lang="en-US" sz="2200" b="1" u="none" strike="noStrike" dirty="0" err="1" smtClean="0">
                          <a:solidFill>
                            <a:srgbClr val="FF0000"/>
                          </a:solidFill>
                          <a:effectLst/>
                        </a:rPr>
                        <a:t>newArray</a:t>
                      </a:r>
                      <a:r>
                        <a:rPr lang="en-US" sz="2200" b="1" u="none" strike="noStrike" baseline="0" dirty="0" smtClean="0">
                          <a:solidFill>
                            <a:srgbClr val="FF0000"/>
                          </a:solidFill>
                          <a:effectLst/>
                        </a:rPr>
                        <a:t> = </a:t>
                      </a:r>
                      <a:r>
                        <a:rPr lang="en-US" sz="2200" b="1" u="none" strike="noStrike" baseline="0" dirty="0" err="1" smtClean="0">
                          <a:solidFill>
                            <a:srgbClr val="FF0000"/>
                          </a:solidFill>
                          <a:effectLst/>
                        </a:rPr>
                        <a:t>array.</a:t>
                      </a:r>
                      <a:r>
                        <a:rPr lang="en-US" sz="2200" b="1" u="none" strike="noStrike" dirty="0" err="1" smtClean="0">
                          <a:solidFill>
                            <a:srgbClr val="FF0000"/>
                          </a:solidFill>
                          <a:effectLst/>
                        </a:rPr>
                        <a:t>slice</a:t>
                      </a:r>
                      <a:r>
                        <a:rPr lang="en-US" sz="2200" b="1" u="none" strike="noStrike" dirty="0" smtClean="0">
                          <a:solidFill>
                            <a:srgbClr val="FF0000"/>
                          </a:solidFill>
                          <a:effectLst/>
                        </a:rPr>
                        <a:t>(start, end)</a:t>
                      </a:r>
                      <a:endParaRPr lang="en-IN" sz="2200" b="1" u="none" dirty="0">
                        <a:solidFill>
                          <a:srgbClr val="FF0000"/>
                        </a:solidFill>
                        <a:effectLst/>
                      </a:endParaRPr>
                    </a:p>
                  </a:txBody>
                  <a:tcPr marL="11429" marR="11429" marT="11429" marB="11429"/>
                </a:tc>
                <a:tc>
                  <a:txBody>
                    <a:bodyPr/>
                    <a:lstStyle/>
                    <a:p>
                      <a:pPr algn="just" fontAlgn="t"/>
                      <a:r>
                        <a:rPr lang="en-US" sz="2200" dirty="0" smtClean="0">
                          <a:effectLst/>
                        </a:rPr>
                        <a:t>Extracts </a:t>
                      </a:r>
                      <a:r>
                        <a:rPr lang="en-US" sz="2200" dirty="0">
                          <a:effectLst/>
                        </a:rPr>
                        <a:t>a section of an array and returns a new array.</a:t>
                      </a:r>
                      <a:endParaRPr lang="en-US" sz="2200" dirty="0">
                        <a:solidFill>
                          <a:srgbClr val="000000"/>
                        </a:solidFill>
                        <a:effectLst/>
                      </a:endParaRPr>
                    </a:p>
                  </a:txBody>
                  <a:tcPr marL="11429" marR="11429" marT="11429" marB="11429"/>
                </a:tc>
                <a:extLst>
                  <a:ext uri="{0D108BD9-81ED-4DB2-BD59-A6C34878D82A}">
                    <a16:rowId xmlns="" xmlns:a16="http://schemas.microsoft.com/office/drawing/2014/main" val="10003"/>
                  </a:ext>
                </a:extLst>
              </a:tr>
              <a:tr h="105150">
                <a:tc>
                  <a:txBody>
                    <a:bodyPr/>
                    <a:lstStyle/>
                    <a:p>
                      <a:pPr fontAlgn="t"/>
                      <a:r>
                        <a:rPr lang="en-US" sz="2200" b="1" u="none" strike="noStrike" dirty="0" err="1" smtClean="0">
                          <a:solidFill>
                            <a:srgbClr val="FF0000"/>
                          </a:solidFill>
                          <a:effectLst/>
                        </a:rPr>
                        <a:t>Array.sort</a:t>
                      </a:r>
                      <a:r>
                        <a:rPr lang="en-US" sz="2200" b="1" u="none" strike="noStrike" dirty="0" smtClean="0">
                          <a:solidFill>
                            <a:srgbClr val="FF0000"/>
                          </a:solidFill>
                          <a:effectLst/>
                        </a:rPr>
                        <a:t>()</a:t>
                      </a:r>
                      <a:endParaRPr lang="en-IN" sz="2200" b="1" u="none" dirty="0">
                        <a:solidFill>
                          <a:srgbClr val="FF0000"/>
                        </a:solidFill>
                        <a:effectLst/>
                      </a:endParaRPr>
                    </a:p>
                  </a:txBody>
                  <a:tcPr marL="11429" marR="11429" marT="11429" marB="11429"/>
                </a:tc>
                <a:tc>
                  <a:txBody>
                    <a:bodyPr/>
                    <a:lstStyle/>
                    <a:p>
                      <a:pPr algn="just" fontAlgn="t"/>
                      <a:r>
                        <a:rPr lang="en-US" sz="2200" dirty="0" smtClean="0">
                          <a:effectLst/>
                        </a:rPr>
                        <a:t>Sorts </a:t>
                      </a:r>
                      <a:r>
                        <a:rPr lang="en-US" sz="2200" dirty="0">
                          <a:effectLst/>
                        </a:rPr>
                        <a:t>the elements of an array</a:t>
                      </a:r>
                      <a:endParaRPr lang="en-US" sz="2200" dirty="0">
                        <a:solidFill>
                          <a:srgbClr val="000000"/>
                        </a:solidFill>
                        <a:effectLst/>
                      </a:endParaRPr>
                    </a:p>
                  </a:txBody>
                  <a:tcPr marL="11429" marR="11429" marT="11429" marB="11429"/>
                </a:tc>
                <a:extLst>
                  <a:ext uri="{0D108BD9-81ED-4DB2-BD59-A6C34878D82A}">
                    <a16:rowId xmlns="" xmlns:a16="http://schemas.microsoft.com/office/drawing/2014/main" val="10004"/>
                  </a:ext>
                </a:extLst>
              </a:tr>
              <a:tr h="105150">
                <a:tc>
                  <a:txBody>
                    <a:bodyPr/>
                    <a:lstStyle/>
                    <a:p>
                      <a:pPr fontAlgn="t"/>
                      <a:r>
                        <a:rPr lang="en-US" sz="2200" b="1" u="none" strike="noStrike" dirty="0" err="1" smtClean="0">
                          <a:solidFill>
                            <a:srgbClr val="FF0000"/>
                          </a:solidFill>
                          <a:effectLst/>
                        </a:rPr>
                        <a:t>Array.splice</a:t>
                      </a:r>
                      <a:r>
                        <a:rPr lang="en-US" sz="2200" b="1" u="none" strike="noStrike" dirty="0" smtClean="0">
                          <a:solidFill>
                            <a:srgbClr val="FF0000"/>
                          </a:solidFill>
                          <a:effectLst/>
                        </a:rPr>
                        <a:t>(index, </a:t>
                      </a:r>
                      <a:r>
                        <a:rPr lang="en-US" sz="2200" b="1" u="none" strike="noStrike" dirty="0" err="1" smtClean="0">
                          <a:solidFill>
                            <a:srgbClr val="FF0000"/>
                          </a:solidFill>
                          <a:effectLst/>
                        </a:rPr>
                        <a:t>howmany</a:t>
                      </a:r>
                      <a:r>
                        <a:rPr lang="en-US" sz="2200" b="1" u="none" strike="noStrike" dirty="0" smtClean="0">
                          <a:solidFill>
                            <a:srgbClr val="FF0000"/>
                          </a:solidFill>
                          <a:effectLst/>
                        </a:rPr>
                        <a:t>,</a:t>
                      </a:r>
                      <a:r>
                        <a:rPr lang="en-US" sz="2200" b="1" u="none" strike="noStrike" baseline="0" dirty="0" smtClean="0">
                          <a:solidFill>
                            <a:srgbClr val="FF0000"/>
                          </a:solidFill>
                          <a:effectLst/>
                        </a:rPr>
                        <a:t> newitem1,newitem2,…</a:t>
                      </a:r>
                      <a:r>
                        <a:rPr lang="en-US" sz="2200" b="1" u="none" strike="noStrike" dirty="0" smtClean="0">
                          <a:solidFill>
                            <a:srgbClr val="FF0000"/>
                          </a:solidFill>
                          <a:effectLst/>
                        </a:rPr>
                        <a:t>)</a:t>
                      </a:r>
                      <a:endParaRPr lang="en-IN" sz="2200" b="1" u="none" dirty="0">
                        <a:solidFill>
                          <a:srgbClr val="FF0000"/>
                        </a:solidFill>
                        <a:effectLst/>
                      </a:endParaRPr>
                    </a:p>
                  </a:txBody>
                  <a:tcPr marL="11429" marR="11429" marT="11429" marB="11429"/>
                </a:tc>
                <a:tc>
                  <a:txBody>
                    <a:bodyPr/>
                    <a:lstStyle/>
                    <a:p>
                      <a:pPr algn="just" fontAlgn="t"/>
                      <a:r>
                        <a:rPr lang="en-US" sz="2200" dirty="0" smtClean="0">
                          <a:effectLst/>
                        </a:rPr>
                        <a:t>Adds </a:t>
                      </a:r>
                      <a:r>
                        <a:rPr lang="en-US" sz="2200" dirty="0">
                          <a:effectLst/>
                        </a:rPr>
                        <a:t>and/or removes elements from an array.</a:t>
                      </a:r>
                      <a:endParaRPr lang="en-US" sz="2200" dirty="0">
                        <a:solidFill>
                          <a:srgbClr val="000000"/>
                        </a:solidFill>
                        <a:effectLst/>
                      </a:endParaRPr>
                    </a:p>
                  </a:txBody>
                  <a:tcPr marL="11429" marR="11429" marT="11429" marB="11429"/>
                </a:tc>
                <a:extLst>
                  <a:ext uri="{0D108BD9-81ED-4DB2-BD59-A6C34878D82A}">
                    <a16:rowId xmlns="" xmlns:a16="http://schemas.microsoft.com/office/drawing/2014/main" val="10005"/>
                  </a:ext>
                </a:extLst>
              </a:tr>
              <a:tr h="146296">
                <a:tc>
                  <a:txBody>
                    <a:bodyPr/>
                    <a:lstStyle/>
                    <a:p>
                      <a:pPr fontAlgn="t"/>
                      <a:r>
                        <a:rPr lang="en-US" sz="2200" b="1" u="none" strike="noStrike" dirty="0" err="1" smtClean="0">
                          <a:solidFill>
                            <a:srgbClr val="FF0000"/>
                          </a:solidFill>
                          <a:effectLst/>
                        </a:rPr>
                        <a:t>stringvar</a:t>
                      </a:r>
                      <a:r>
                        <a:rPr lang="en-US" sz="2200" b="1" u="none" strike="noStrike" dirty="0" smtClean="0">
                          <a:solidFill>
                            <a:srgbClr val="FF0000"/>
                          </a:solidFill>
                          <a:effectLst/>
                        </a:rPr>
                        <a:t> = </a:t>
                      </a:r>
                      <a:r>
                        <a:rPr lang="en-US" sz="2200" b="1" u="none" strike="noStrike" dirty="0" err="1" smtClean="0">
                          <a:solidFill>
                            <a:srgbClr val="FF0000"/>
                          </a:solidFill>
                          <a:effectLst/>
                        </a:rPr>
                        <a:t>array.toString</a:t>
                      </a:r>
                      <a:r>
                        <a:rPr lang="en-US" sz="2200" b="1" u="none" strike="noStrike" dirty="0" smtClean="0">
                          <a:solidFill>
                            <a:srgbClr val="FF0000"/>
                          </a:solidFill>
                          <a:effectLst/>
                        </a:rPr>
                        <a:t>()</a:t>
                      </a:r>
                      <a:endParaRPr lang="en-IN" sz="2200" b="1" u="none" dirty="0">
                        <a:solidFill>
                          <a:srgbClr val="FF0000"/>
                        </a:solidFill>
                        <a:effectLst/>
                      </a:endParaRPr>
                    </a:p>
                  </a:txBody>
                  <a:tcPr marL="11429" marR="11429" marT="11429" marB="11429"/>
                </a:tc>
                <a:tc>
                  <a:txBody>
                    <a:bodyPr/>
                    <a:lstStyle/>
                    <a:p>
                      <a:pPr algn="just" fontAlgn="t"/>
                      <a:r>
                        <a:rPr lang="en-US" sz="2200" dirty="0" smtClean="0">
                          <a:effectLst/>
                        </a:rPr>
                        <a:t>Returns </a:t>
                      </a:r>
                      <a:r>
                        <a:rPr lang="en-US" sz="2200" dirty="0">
                          <a:effectLst/>
                        </a:rPr>
                        <a:t>a string representing the array and its elements.</a:t>
                      </a:r>
                      <a:endParaRPr lang="en-US" sz="2200" dirty="0">
                        <a:solidFill>
                          <a:srgbClr val="000000"/>
                        </a:solidFill>
                        <a:effectLst/>
                      </a:endParaRPr>
                    </a:p>
                  </a:txBody>
                  <a:tcPr marL="11429" marR="11429" marT="11429" marB="11429"/>
                </a:tc>
                <a:extLst>
                  <a:ext uri="{0D108BD9-81ED-4DB2-BD59-A6C34878D82A}">
                    <a16:rowId xmlns="" xmlns:a16="http://schemas.microsoft.com/office/drawing/2014/main" val="10006"/>
                  </a:ext>
                </a:extLst>
              </a:tr>
              <a:tr h="187442">
                <a:tc>
                  <a:txBody>
                    <a:bodyPr/>
                    <a:lstStyle/>
                    <a:p>
                      <a:pPr fontAlgn="t"/>
                      <a:r>
                        <a:rPr lang="en-US" sz="2200" b="1" u="none" strike="noStrike" dirty="0" err="1" smtClean="0">
                          <a:solidFill>
                            <a:srgbClr val="FF0000"/>
                          </a:solidFill>
                          <a:effectLst/>
                        </a:rPr>
                        <a:t>Array.unshift</a:t>
                      </a:r>
                      <a:r>
                        <a:rPr lang="en-US" sz="2200" b="1" u="none" strike="noStrike" dirty="0" smtClean="0">
                          <a:solidFill>
                            <a:srgbClr val="FF0000"/>
                          </a:solidFill>
                          <a:effectLst/>
                        </a:rPr>
                        <a:t>(val1[,val2,…])</a:t>
                      </a:r>
                      <a:endParaRPr lang="en-IN" sz="2200" b="1" u="none" dirty="0">
                        <a:solidFill>
                          <a:srgbClr val="FF0000"/>
                        </a:solidFill>
                        <a:effectLst/>
                      </a:endParaRPr>
                    </a:p>
                  </a:txBody>
                  <a:tcPr marL="11429" marR="11429" marT="11429" marB="11429"/>
                </a:tc>
                <a:tc>
                  <a:txBody>
                    <a:bodyPr/>
                    <a:lstStyle/>
                    <a:p>
                      <a:pPr algn="just" fontAlgn="t"/>
                      <a:r>
                        <a:rPr lang="en-US" sz="2200" dirty="0" smtClean="0">
                          <a:effectLst/>
                        </a:rPr>
                        <a:t>Adds </a:t>
                      </a:r>
                      <a:r>
                        <a:rPr lang="en-US" sz="2200" dirty="0">
                          <a:effectLst/>
                        </a:rPr>
                        <a:t>one or more elements to the front of an array and returns the new length of the array.</a:t>
                      </a:r>
                      <a:endParaRPr lang="en-US" sz="2200" dirty="0">
                        <a:solidFill>
                          <a:srgbClr val="000000"/>
                        </a:solidFill>
                        <a:effectLst/>
                      </a:endParaRPr>
                    </a:p>
                  </a:txBody>
                  <a:tcPr marL="11429" marR="11429" marT="11429" marB="11429"/>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27416782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a:t>
            </a:r>
            <a:r>
              <a:rPr lang="en-IN" sz="2800" b="1" dirty="0" err="1" smtClean="0">
                <a:solidFill>
                  <a:srgbClr val="0070C0"/>
                </a:solidFill>
                <a:latin typeface="Lucida Sans Unicode" panose="020B0602030504020204" pitchFamily="34" charset="0"/>
                <a:cs typeface="Lucida Sans Unicode" panose="020B0602030504020204" pitchFamily="34" charset="0"/>
              </a:rPr>
              <a:t>concat</a:t>
            </a:r>
            <a:r>
              <a:rPr lang="en-IN" sz="2800" b="1" smtClean="0">
                <a:solidFill>
                  <a:srgbClr val="0070C0"/>
                </a:solidFill>
                <a:latin typeface="Lucida Sans Unicode" panose="020B0602030504020204" pitchFamily="34" charset="0"/>
                <a:cs typeface="Lucida Sans Unicode" panose="020B0602030504020204" pitchFamily="34" charset="0"/>
              </a:rPr>
              <a:t>()</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61</a:t>
            </a:fld>
            <a:endParaRPr lang="en-US" sz="1400" b="1" dirty="0">
              <a:solidFill>
                <a:schemeClr val="accent5">
                  <a:lumMod val="75000"/>
                </a:schemeClr>
              </a:solidFill>
            </a:endParaRPr>
          </a:p>
        </p:txBody>
      </p:sp>
      <p:sp>
        <p:nvSpPr>
          <p:cNvPr id="6" name="Rectangle 4"/>
          <p:cNvSpPr>
            <a:spLocks noChangeArrowheads="1"/>
          </p:cNvSpPr>
          <p:nvPr/>
        </p:nvSpPr>
        <p:spPr bwMode="auto">
          <a:xfrm>
            <a:off x="203775" y="2414595"/>
            <a:ext cx="7188251" cy="2771286"/>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&lt;script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type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"text/</a:t>
            </a:r>
            <a:r>
              <a:rPr kumimoji="0" lang="en-US" altLang="en-US"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javascript</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var</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alpha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"b"</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"c"</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var</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numeric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dirty="0" err="1">
                <a:solidFill>
                  <a:srgbClr val="000088"/>
                </a:solidFill>
                <a:latin typeface="Courier New" panose="02070309020205020404" pitchFamily="49" charset="0"/>
                <a:cs typeface="Courier New" panose="02070309020205020404" pitchFamily="49" charset="0"/>
              </a:rPr>
              <a:t>var</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smtClean="0">
                <a:solidFill>
                  <a:srgbClr val="000000"/>
                </a:solidFill>
                <a:latin typeface="Courier New" panose="02070309020205020404" pitchFamily="49" charset="0"/>
                <a:cs typeface="Courier New" panose="02070309020205020404" pitchFamily="49" charset="0"/>
              </a:rPr>
              <a:t>floatvalues</a:t>
            </a:r>
            <a:r>
              <a:rPr lang="en-US" altLang="en-US" dirty="0" smtClean="0">
                <a:solidFill>
                  <a:srgbClr val="666600"/>
                </a:solidFill>
                <a:latin typeface="Courier New" panose="02070309020205020404" pitchFamily="49" charset="0"/>
                <a:cs typeface="Courier New" panose="02070309020205020404" pitchFamily="49" charset="0"/>
              </a:rPr>
              <a:t>=</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smtClean="0">
                <a:solidFill>
                  <a:srgbClr val="006666"/>
                </a:solidFill>
                <a:latin typeface="Courier New" panose="02070309020205020404" pitchFamily="49" charset="0"/>
                <a:cs typeface="Courier New" panose="02070309020205020404" pitchFamily="49" charset="0"/>
              </a:rPr>
              <a:t>1.5</a:t>
            </a:r>
            <a:r>
              <a:rPr lang="en-US" altLang="en-US" dirty="0" smtClean="0">
                <a:solidFill>
                  <a:srgbClr val="666600"/>
                </a:solidFill>
                <a:latin typeface="Courier New" panose="02070309020205020404" pitchFamily="49" charset="0"/>
                <a:cs typeface="Courier New" panose="02070309020205020404" pitchFamily="49" charset="0"/>
              </a:rPr>
              <a:t>,</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smtClean="0">
                <a:solidFill>
                  <a:srgbClr val="006666"/>
                </a:solidFill>
                <a:latin typeface="Courier New" panose="02070309020205020404" pitchFamily="49" charset="0"/>
                <a:cs typeface="Courier New" panose="02070309020205020404" pitchFamily="49" charset="0"/>
              </a:rPr>
              <a:t>2.8</a:t>
            </a:r>
            <a:r>
              <a:rPr lang="en-US" altLang="en-US" dirty="0" smtClean="0">
                <a:solidFill>
                  <a:srgbClr val="666600"/>
                </a:solidFill>
                <a:latin typeface="Courier New" panose="02070309020205020404" pitchFamily="49" charset="0"/>
                <a:cs typeface="Courier New" panose="02070309020205020404" pitchFamily="49" charset="0"/>
              </a:rPr>
              <a:t>,</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smtClean="0">
                <a:solidFill>
                  <a:srgbClr val="006666"/>
                </a:solidFill>
                <a:latin typeface="Courier New" panose="02070309020205020404" pitchFamily="49" charset="0"/>
                <a:cs typeface="Courier New" panose="02070309020205020404" pitchFamily="49" charset="0"/>
              </a:rPr>
              <a:t>3.4</a:t>
            </a:r>
            <a:r>
              <a:rPr lang="en-US" altLang="en-US" dirty="0" smtClean="0">
                <a:solidFill>
                  <a:srgbClr val="666600"/>
                </a:solidFill>
                <a:latin typeface="Courier New" panose="02070309020205020404" pitchFamily="49" charset="0"/>
                <a:cs typeface="Courier New" panose="02070309020205020404" pitchFamily="49" charset="0"/>
              </a:rPr>
              <a:t>];</a:t>
            </a:r>
            <a:r>
              <a:rPr lang="en-US" altLang="en-US" dirty="0" smtClean="0">
                <a:solidFill>
                  <a:srgbClr val="000000"/>
                </a:solidFill>
                <a:latin typeface="Courier New" panose="02070309020205020404" pitchFamily="49" charset="0"/>
                <a:cs typeface="Courier New" panose="02070309020205020404" pitchFamily="49" charset="0"/>
              </a:rPr>
              <a:t> </a:t>
            </a:r>
            <a:endParaRPr lang="en-US" altLang="en-US"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var</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alphaNumeric</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alpha</a:t>
            </a:r>
            <a:r>
              <a:rPr kumimoji="0" lang="en-US" altLang="en-US"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concat</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numeric,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floatValues</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document</a:t>
            </a:r>
            <a:r>
              <a:rPr kumimoji="0" lang="en-US" altLang="en-US"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write</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alphaNumeric</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alphaNumeric</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&lt;/script&gt;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2"/>
          <a:stretch>
            <a:fillRect/>
          </a:stretch>
        </p:blipFill>
        <p:spPr>
          <a:xfrm>
            <a:off x="7639610" y="2744486"/>
            <a:ext cx="4362450" cy="1988879"/>
          </a:xfrm>
          <a:prstGeom prst="rect">
            <a:avLst/>
          </a:prstGeom>
          <a:ln>
            <a:solidFill>
              <a:schemeClr val="tx1"/>
            </a:solidFill>
          </a:ln>
        </p:spPr>
      </p:pic>
    </p:spTree>
    <p:extLst>
      <p:ext uri="{BB962C8B-B14F-4D97-AF65-F5344CB8AC3E}">
        <p14:creationId xmlns:p14="http://schemas.microsoft.com/office/powerpoint/2010/main" val="30526061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Introduction</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1266092" y="1766112"/>
            <a:ext cx="9693261" cy="1323439"/>
          </a:xfrm>
          <a:prstGeom prst="rect">
            <a:avLst/>
          </a:prstGeom>
          <a:noFill/>
        </p:spPr>
        <p:txBody>
          <a:bodyPr wrap="square" rtlCol="0">
            <a:spAutoFit/>
          </a:bodyPr>
          <a:lstStyle/>
          <a:p>
            <a:pPr algn="just"/>
            <a:r>
              <a:rPr lang="en-US" sz="2000" dirty="0"/>
              <a:t>Returns the index of the found element</a:t>
            </a:r>
            <a:r>
              <a:rPr lang="en-US" sz="2000" dirty="0" smtClean="0"/>
              <a:t>.</a:t>
            </a:r>
          </a:p>
          <a:p>
            <a:pPr algn="just"/>
            <a:r>
              <a:rPr lang="en-US" sz="2000" b="1" dirty="0" err="1" smtClean="0"/>
              <a:t>searchElement</a:t>
            </a:r>
            <a:r>
              <a:rPr lang="en-US" sz="2000" dirty="0"/>
              <a:t> − Element to locate in the array.</a:t>
            </a:r>
          </a:p>
          <a:p>
            <a:pPr algn="just"/>
            <a:r>
              <a:rPr lang="en-US" sz="2000" b="1" dirty="0" err="1"/>
              <a:t>fromIndex</a:t>
            </a:r>
            <a:r>
              <a:rPr lang="en-US" sz="2000" dirty="0"/>
              <a:t> − The index at which to begin the search. Defaults to 0, i.e. the whole array will be searched. If the index is greater than or equal to the length of the array, -1 is returned</a:t>
            </a:r>
            <a:r>
              <a:rPr lang="en-US" sz="2000" dirty="0" smtClean="0"/>
              <a:t>.</a:t>
            </a:r>
            <a:endParaRPr lang="en-US" sz="2000" dirty="0"/>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62</a:t>
            </a:fld>
            <a:endParaRPr lang="en-US" sz="1400" b="1" dirty="0">
              <a:solidFill>
                <a:schemeClr val="accent5">
                  <a:lumMod val="75000"/>
                </a:schemeClr>
              </a:solidFill>
            </a:endParaRPr>
          </a:p>
        </p:txBody>
      </p:sp>
      <p:sp>
        <p:nvSpPr>
          <p:cNvPr id="2" name="Rectangle 1"/>
          <p:cNvSpPr>
            <a:spLocks noChangeArrowheads="1"/>
          </p:cNvSpPr>
          <p:nvPr/>
        </p:nvSpPr>
        <p:spPr bwMode="auto">
          <a:xfrm>
            <a:off x="1546412" y="1191815"/>
            <a:ext cx="6938682" cy="400110"/>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chemeClr val="tx1"/>
                </a:solidFill>
                <a:effectLst/>
                <a:latin typeface="Courier New" panose="02070309020205020404" pitchFamily="49" charset="0"/>
              </a:rPr>
              <a:t>array.indexOf</a:t>
            </a:r>
            <a:r>
              <a:rPr kumimoji="0" lang="en-US" altLang="en-US" sz="2000" b="0" i="0" u="none" strike="noStrike" cap="none" normalizeH="0" baseline="0" dirty="0" smtClean="0">
                <a:ln>
                  <a:noFill/>
                </a:ln>
                <a:solidFill>
                  <a:schemeClr val="tx1"/>
                </a:solidFill>
                <a:effectLst/>
                <a:latin typeface="Courier New" panose="02070309020205020404" pitchFamily="49" charset="0"/>
              </a:rPr>
              <a:t>(</a:t>
            </a:r>
            <a:r>
              <a:rPr kumimoji="0" lang="en-US" altLang="en-US" sz="2000" b="0" i="0" u="none" strike="noStrike" cap="none" normalizeH="0" baseline="0" dirty="0" err="1" smtClean="0">
                <a:ln>
                  <a:noFill/>
                </a:ln>
                <a:solidFill>
                  <a:schemeClr val="tx1"/>
                </a:solidFill>
                <a:effectLst/>
                <a:latin typeface="Courier New" panose="02070309020205020404" pitchFamily="49" charset="0"/>
              </a:rPr>
              <a:t>searchElement</a:t>
            </a:r>
            <a:r>
              <a:rPr kumimoji="0" lang="en-US" altLang="en-US" sz="2000" b="0" i="0" u="none" strike="noStrike" cap="none" normalizeH="0" baseline="0" dirty="0" smtClean="0">
                <a:ln>
                  <a:noFill/>
                </a:ln>
                <a:solidFill>
                  <a:schemeClr val="tx1"/>
                </a:solidFill>
                <a:effectLst/>
                <a:latin typeface="Courier New" panose="02070309020205020404" pitchFamily="49" charset="0"/>
              </a:rPr>
              <a:t>[, </a:t>
            </a:r>
            <a:r>
              <a:rPr kumimoji="0" lang="en-US" altLang="en-US" sz="2000" b="0" i="0" u="none" strike="noStrike" cap="none" normalizeH="0" baseline="0" dirty="0" err="1" smtClean="0">
                <a:ln>
                  <a:noFill/>
                </a:ln>
                <a:solidFill>
                  <a:schemeClr val="tx1"/>
                </a:solidFill>
                <a:effectLst/>
                <a:latin typeface="Courier New" panose="02070309020205020404" pitchFamily="49" charset="0"/>
              </a:rPr>
              <a:t>fromIndex</a:t>
            </a:r>
            <a:r>
              <a:rPr kumimoji="0" lang="en-US" altLang="en-US" sz="2000" b="0" i="0" u="none" strike="noStrike" cap="none" normalizeH="0" baseline="0" dirty="0" smtClean="0">
                <a:ln>
                  <a:noFill/>
                </a:ln>
                <a:solidFill>
                  <a:schemeClr val="tx1"/>
                </a:solidFill>
                <a:effectLst/>
                <a:latin typeface="Courier New" panose="020703090202050204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801858" y="3607971"/>
            <a:ext cx="10635176" cy="832293"/>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var</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array1</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12</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5</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8</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130</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44</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altLang="en-US" dirty="0" err="1">
                <a:solidFill>
                  <a:srgbClr val="000088"/>
                </a:solidFill>
                <a:latin typeface="Courier New" panose="02070309020205020404" pitchFamily="49" charset="0"/>
                <a:cs typeface="Courier New" panose="02070309020205020404" pitchFamily="49" charset="0"/>
              </a:rPr>
              <a:t>var</a:t>
            </a:r>
            <a:r>
              <a:rPr lang="en-US" altLang="en-US" dirty="0">
                <a:solidFill>
                  <a:srgbClr val="000000"/>
                </a:solidFill>
                <a:latin typeface="Courier New" panose="02070309020205020404" pitchFamily="49" charset="0"/>
                <a:cs typeface="Courier New" panose="02070309020205020404" pitchFamily="49" charset="0"/>
              </a:rPr>
              <a:t> ind2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 array1.</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indexOf</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8</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document</a:t>
            </a:r>
            <a:r>
              <a:rPr kumimoji="0" lang="en-US" altLang="en-US"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write</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"index of 8 is: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ind2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ind1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array1.</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indexOf</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13</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document</a:t>
            </a:r>
            <a:r>
              <a:rPr kumimoji="0" lang="en-US" altLang="en-US"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write</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"&lt;</a:t>
            </a:r>
            <a:r>
              <a:rPr kumimoji="0" lang="en-US" altLang="en-US"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br</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 /&gt;index of 13 is :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ind1</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1051078" y="4778655"/>
            <a:ext cx="99082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a:latin typeface="Arial" pitchFamily="34" charset="0"/>
                <a:cs typeface="Arial" pitchFamily="34" charset="0"/>
              </a:rPr>
              <a:t>-</a:t>
            </a:r>
            <a:r>
              <a:rPr kumimoji="0" lang="en-US" b="0" i="0" u="none" strike="noStrike" cap="none" normalizeH="0" baseline="0" dirty="0" smtClean="0">
                <a:ln>
                  <a:noFill/>
                </a:ln>
                <a:solidFill>
                  <a:schemeClr val="tx1"/>
                </a:solidFill>
                <a:effectLst/>
                <a:latin typeface="Arial" pitchFamily="34" charset="0"/>
                <a:cs typeface="Arial" pitchFamily="34" charset="0"/>
              </a:rPr>
              <a:t> returns the position of the first occurrence of a value in a 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The </a:t>
            </a:r>
            <a:r>
              <a:rPr kumimoji="0" lang="en-US" b="0" i="0" u="none" strike="noStrike" cap="none" normalizeH="0" baseline="0" dirty="0" err="1" smtClean="0">
                <a:ln>
                  <a:noFill/>
                </a:ln>
                <a:solidFill>
                  <a:schemeClr val="tx1"/>
                </a:solidFill>
                <a:effectLst/>
                <a:latin typeface="Arial Unicode MS" pitchFamily="34" charset="-128"/>
                <a:cs typeface="Arial" pitchFamily="34" charset="0"/>
              </a:rPr>
              <a:t>indexOf</a:t>
            </a:r>
            <a:r>
              <a:rPr kumimoji="0" lang="en-US"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b="0" i="0" u="none" strike="noStrike" cap="none" normalizeH="0" baseline="0" dirty="0" smtClean="0">
                <a:ln>
                  <a:noFill/>
                </a:ln>
                <a:solidFill>
                  <a:schemeClr val="tx1"/>
                </a:solidFill>
                <a:effectLst/>
                <a:latin typeface="Arial" pitchFamily="34" charset="0"/>
                <a:cs typeface="Arial" pitchFamily="34" charset="0"/>
              </a:rPr>
              <a:t> method returns -1 if the value is not found.</a:t>
            </a:r>
          </a:p>
        </p:txBody>
      </p:sp>
    </p:spTree>
    <p:extLst>
      <p:ext uri="{BB962C8B-B14F-4D97-AF65-F5344CB8AC3E}">
        <p14:creationId xmlns:p14="http://schemas.microsoft.com/office/powerpoint/2010/main" val="3052606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a:t>
            </a:r>
            <a:r>
              <a:rPr lang="en-IN" sz="2800" b="1" dirty="0" err="1" smtClean="0">
                <a:solidFill>
                  <a:srgbClr val="0070C0"/>
                </a:solidFill>
                <a:latin typeface="Lucida Sans Unicode" panose="020B0602030504020204" pitchFamily="34" charset="0"/>
                <a:cs typeface="Lucida Sans Unicode" panose="020B0602030504020204" pitchFamily="34" charset="0"/>
              </a:rPr>
              <a:t>indexOf</a:t>
            </a:r>
            <a:r>
              <a:rPr lang="en-IN" sz="2800" b="1" dirty="0" smtClean="0">
                <a:solidFill>
                  <a:srgbClr val="0070C0"/>
                </a:solidFill>
                <a:latin typeface="Lucida Sans Unicode" panose="020B0602030504020204" pitchFamily="34" charset="0"/>
                <a:cs typeface="Lucida Sans Unicode" panose="020B0602030504020204" pitchFamily="34" charset="0"/>
              </a:rPr>
              <a:t> &amp; </a:t>
            </a:r>
            <a:r>
              <a:rPr lang="en-IN" sz="2800" b="1" dirty="0" err="1" smtClean="0">
                <a:solidFill>
                  <a:srgbClr val="0070C0"/>
                </a:solidFill>
                <a:latin typeface="Lucida Sans Unicode" panose="020B0602030504020204" pitchFamily="34" charset="0"/>
                <a:cs typeface="Lucida Sans Unicode" panose="020B0602030504020204" pitchFamily="34" charset="0"/>
              </a:rPr>
              <a:t>lastIndexOf</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63</a:t>
            </a:fld>
            <a:endParaRPr lang="en-US" sz="1400" b="1" dirty="0">
              <a:solidFill>
                <a:schemeClr val="accent5">
                  <a:lumMod val="75000"/>
                </a:schemeClr>
              </a:solidFill>
            </a:endParaRPr>
          </a:p>
        </p:txBody>
      </p:sp>
      <p:sp>
        <p:nvSpPr>
          <p:cNvPr id="2" name="Rectangle 1"/>
          <p:cNvSpPr/>
          <p:nvPr/>
        </p:nvSpPr>
        <p:spPr>
          <a:xfrm>
            <a:off x="1030939" y="939227"/>
            <a:ext cx="9928413" cy="2585323"/>
          </a:xfrm>
          <a:prstGeom prst="rect">
            <a:avLst/>
          </a:prstGeom>
          <a:ln>
            <a:solidFill>
              <a:schemeClr val="tx1"/>
            </a:solidFill>
          </a:ln>
        </p:spPr>
        <p:txBody>
          <a:bodyPr wrap="square">
            <a:spAutoFit/>
          </a:bodyPr>
          <a:lstStyle/>
          <a:p>
            <a:r>
              <a:rPr lang="en-IN" dirty="0" smtClean="0"/>
              <a:t>&lt;</a:t>
            </a:r>
            <a:r>
              <a:rPr lang="en-IN" dirty="0"/>
              <a:t>script&gt;</a:t>
            </a:r>
          </a:p>
          <a:p>
            <a:r>
              <a:rPr lang="en-IN" dirty="0" smtClean="0"/>
              <a:t>  </a:t>
            </a:r>
            <a:r>
              <a:rPr lang="en-IN" dirty="0" err="1" smtClean="0"/>
              <a:t>var</a:t>
            </a:r>
            <a:r>
              <a:rPr lang="en-IN" dirty="0" smtClean="0"/>
              <a:t> </a:t>
            </a:r>
            <a:r>
              <a:rPr lang="en-IN" dirty="0"/>
              <a:t>fruits = ["Banana", "Orange", "Apple", "Mango</a:t>
            </a:r>
            <a:r>
              <a:rPr lang="en-IN" dirty="0" smtClean="0"/>
              <a:t>"];</a:t>
            </a:r>
          </a:p>
          <a:p>
            <a:r>
              <a:rPr lang="en-IN" dirty="0"/>
              <a:t> </a:t>
            </a:r>
            <a:r>
              <a:rPr lang="en-IN" dirty="0" smtClean="0"/>
              <a:t> </a:t>
            </a:r>
            <a:r>
              <a:rPr lang="en-IN" dirty="0" err="1" smtClean="0"/>
              <a:t>var</a:t>
            </a:r>
            <a:r>
              <a:rPr lang="en-IN" dirty="0" smtClean="0"/>
              <a:t> marks =[67,89,77,80,89,78,60];</a:t>
            </a:r>
            <a:endParaRPr lang="en-IN" dirty="0"/>
          </a:p>
          <a:p>
            <a:r>
              <a:rPr lang="en-IN" dirty="0"/>
              <a:t>  </a:t>
            </a:r>
            <a:r>
              <a:rPr lang="en-IN" dirty="0" err="1"/>
              <a:t>var</a:t>
            </a:r>
            <a:r>
              <a:rPr lang="en-IN" dirty="0"/>
              <a:t> a = </a:t>
            </a:r>
            <a:r>
              <a:rPr lang="en-IN" dirty="0" err="1"/>
              <a:t>fruits.indexOf</a:t>
            </a:r>
            <a:r>
              <a:rPr lang="en-IN" dirty="0"/>
              <a:t>("Apple");</a:t>
            </a:r>
          </a:p>
          <a:p>
            <a:r>
              <a:rPr lang="en-IN" dirty="0"/>
              <a:t>  </a:t>
            </a:r>
            <a:r>
              <a:rPr lang="en-IN" dirty="0" err="1" smtClean="0"/>
              <a:t>document.write</a:t>
            </a:r>
            <a:r>
              <a:rPr lang="en-IN" dirty="0" smtClean="0"/>
              <a:t>(“index of apple is “+a+”&lt;</a:t>
            </a:r>
            <a:r>
              <a:rPr lang="en-IN" dirty="0" err="1" smtClean="0"/>
              <a:t>br</a:t>
            </a:r>
            <a:r>
              <a:rPr lang="en-IN" dirty="0" smtClean="0"/>
              <a:t>&gt;”);</a:t>
            </a:r>
          </a:p>
          <a:p>
            <a:r>
              <a:rPr lang="en-IN" dirty="0"/>
              <a:t> </a:t>
            </a:r>
            <a:r>
              <a:rPr lang="en-IN" dirty="0" smtClean="0"/>
              <a:t> </a:t>
            </a:r>
            <a:r>
              <a:rPr lang="en-IN" dirty="0" err="1" smtClean="0"/>
              <a:t>document.write</a:t>
            </a:r>
            <a:r>
              <a:rPr lang="en-IN" dirty="0" smtClean="0"/>
              <a:t>(“index of 77 is “+ </a:t>
            </a:r>
            <a:r>
              <a:rPr lang="en-IN" dirty="0" err="1" smtClean="0"/>
              <a:t>marks.indexOf</a:t>
            </a:r>
            <a:r>
              <a:rPr lang="en-IN" dirty="0" smtClean="0"/>
              <a:t>(77)+”&lt;</a:t>
            </a:r>
            <a:r>
              <a:rPr lang="en-IN" dirty="0" err="1" smtClean="0"/>
              <a:t>br</a:t>
            </a:r>
            <a:r>
              <a:rPr lang="en-IN" dirty="0" smtClean="0"/>
              <a:t>&gt;”);</a:t>
            </a:r>
          </a:p>
          <a:p>
            <a:r>
              <a:rPr lang="en-IN" dirty="0" smtClean="0"/>
              <a:t>  </a:t>
            </a:r>
            <a:r>
              <a:rPr lang="en-IN" dirty="0" err="1" smtClean="0"/>
              <a:t>document.write</a:t>
            </a:r>
            <a:r>
              <a:rPr lang="en-IN" dirty="0"/>
              <a:t>(“index of 89 is “+ </a:t>
            </a:r>
            <a:r>
              <a:rPr lang="en-IN" dirty="0" err="1"/>
              <a:t>marks.indexOf</a:t>
            </a:r>
            <a:r>
              <a:rPr lang="en-IN" dirty="0"/>
              <a:t>(89)+”&lt;</a:t>
            </a:r>
            <a:r>
              <a:rPr lang="en-IN" dirty="0" err="1"/>
              <a:t>br</a:t>
            </a:r>
            <a:r>
              <a:rPr lang="en-IN" dirty="0"/>
              <a:t>&gt;”);</a:t>
            </a:r>
          </a:p>
          <a:p>
            <a:r>
              <a:rPr lang="en-IN" dirty="0" smtClean="0"/>
              <a:t>  </a:t>
            </a:r>
            <a:r>
              <a:rPr lang="en-IN" dirty="0" err="1" smtClean="0"/>
              <a:t>document.write</a:t>
            </a:r>
            <a:r>
              <a:rPr lang="en-IN" dirty="0" smtClean="0"/>
              <a:t>(“last index </a:t>
            </a:r>
            <a:r>
              <a:rPr lang="en-IN" dirty="0"/>
              <a:t>of 89 is “+ </a:t>
            </a:r>
            <a:r>
              <a:rPr lang="en-IN" dirty="0" err="1" smtClean="0"/>
              <a:t>marks.lastIndexOf</a:t>
            </a:r>
            <a:r>
              <a:rPr lang="en-IN" dirty="0" smtClean="0"/>
              <a:t>(89</a:t>
            </a:r>
            <a:r>
              <a:rPr lang="en-IN" dirty="0"/>
              <a:t>)+”&lt;</a:t>
            </a:r>
            <a:r>
              <a:rPr lang="en-IN" dirty="0" err="1"/>
              <a:t>br</a:t>
            </a:r>
            <a:r>
              <a:rPr lang="en-IN" dirty="0"/>
              <a:t>&gt;”);</a:t>
            </a:r>
          </a:p>
          <a:p>
            <a:r>
              <a:rPr lang="en-IN" dirty="0" smtClean="0"/>
              <a:t>&lt;/</a:t>
            </a:r>
            <a:r>
              <a:rPr lang="en-IN" dirty="0"/>
              <a:t>script&gt;</a:t>
            </a:r>
          </a:p>
        </p:txBody>
      </p:sp>
      <p:pic>
        <p:nvPicPr>
          <p:cNvPr id="3" name="Picture 2"/>
          <p:cNvPicPr>
            <a:picLocks noChangeAspect="1"/>
          </p:cNvPicPr>
          <p:nvPr/>
        </p:nvPicPr>
        <p:blipFill>
          <a:blip r:embed="rId2"/>
          <a:stretch>
            <a:fillRect/>
          </a:stretch>
        </p:blipFill>
        <p:spPr>
          <a:xfrm>
            <a:off x="1030939" y="3958762"/>
            <a:ext cx="6924428" cy="2076450"/>
          </a:xfrm>
          <a:prstGeom prst="rect">
            <a:avLst/>
          </a:prstGeom>
          <a:ln>
            <a:solidFill>
              <a:schemeClr val="tx1"/>
            </a:solidFill>
          </a:ln>
        </p:spPr>
      </p:pic>
    </p:spTree>
    <p:extLst>
      <p:ext uri="{BB962C8B-B14F-4D97-AF65-F5344CB8AC3E}">
        <p14:creationId xmlns:p14="http://schemas.microsoft.com/office/powerpoint/2010/main" val="30526061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join and </a:t>
            </a:r>
            <a:r>
              <a:rPr lang="en-IN" sz="2800" b="1" dirty="0" err="1" smtClean="0">
                <a:solidFill>
                  <a:srgbClr val="0070C0"/>
                </a:solidFill>
                <a:latin typeface="Lucida Sans Unicode" panose="020B0602030504020204" pitchFamily="34" charset="0"/>
                <a:cs typeface="Lucida Sans Unicode" panose="020B0602030504020204" pitchFamily="34" charset="0"/>
              </a:rPr>
              <a:t>toString</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64</a:t>
            </a:fld>
            <a:endParaRPr lang="en-US" sz="1400" b="1" dirty="0">
              <a:solidFill>
                <a:schemeClr val="accent5">
                  <a:lumMod val="75000"/>
                </a:schemeClr>
              </a:solidFill>
            </a:endParaRPr>
          </a:p>
        </p:txBody>
      </p:sp>
      <p:sp>
        <p:nvSpPr>
          <p:cNvPr id="2" name="Rectangle 1"/>
          <p:cNvSpPr/>
          <p:nvPr/>
        </p:nvSpPr>
        <p:spPr>
          <a:xfrm>
            <a:off x="342900" y="1105746"/>
            <a:ext cx="5681382" cy="4801314"/>
          </a:xfrm>
          <a:prstGeom prst="rect">
            <a:avLst/>
          </a:prstGeom>
          <a:ln>
            <a:solidFill>
              <a:schemeClr val="tx1"/>
            </a:solidFill>
          </a:ln>
        </p:spPr>
        <p:txBody>
          <a:bodyPr wrap="square">
            <a:spAutoFit/>
          </a:bodyPr>
          <a:lstStyle/>
          <a:p>
            <a:r>
              <a:rPr lang="en-IN" dirty="0"/>
              <a:t>&lt;script&gt;</a:t>
            </a:r>
          </a:p>
          <a:p>
            <a:r>
              <a:rPr lang="en-IN" dirty="0" smtClean="0"/>
              <a:t>  </a:t>
            </a:r>
            <a:r>
              <a:rPr lang="en-IN" dirty="0" err="1"/>
              <a:t>var</a:t>
            </a:r>
            <a:r>
              <a:rPr lang="en-IN" dirty="0"/>
              <a:t> fruits = ["Banana", "Orange", "Apple", "Mango"];</a:t>
            </a:r>
          </a:p>
          <a:p>
            <a:r>
              <a:rPr lang="en-IN" dirty="0"/>
              <a:t>  </a:t>
            </a:r>
            <a:r>
              <a:rPr lang="en-IN" dirty="0" err="1"/>
              <a:t>var</a:t>
            </a:r>
            <a:r>
              <a:rPr lang="en-IN" dirty="0"/>
              <a:t> marks =[67,89,77,80,89,78,60];</a:t>
            </a:r>
          </a:p>
          <a:p>
            <a:r>
              <a:rPr lang="en-IN" dirty="0"/>
              <a:t>  </a:t>
            </a:r>
            <a:r>
              <a:rPr lang="en-IN" dirty="0" err="1"/>
              <a:t>var</a:t>
            </a:r>
            <a:r>
              <a:rPr lang="en-IN" dirty="0"/>
              <a:t> </a:t>
            </a:r>
            <a:r>
              <a:rPr lang="en-IN" dirty="0" err="1"/>
              <a:t>marksJoin</a:t>
            </a:r>
            <a:r>
              <a:rPr lang="en-IN" dirty="0"/>
              <a:t> = </a:t>
            </a:r>
            <a:r>
              <a:rPr lang="en-IN" dirty="0" err="1"/>
              <a:t>marks.join</a:t>
            </a:r>
            <a:r>
              <a:rPr lang="en-IN" dirty="0"/>
              <a:t>();</a:t>
            </a:r>
          </a:p>
          <a:p>
            <a:r>
              <a:rPr lang="en-IN" dirty="0"/>
              <a:t>  </a:t>
            </a:r>
            <a:r>
              <a:rPr lang="en-IN" dirty="0" err="1"/>
              <a:t>var</a:t>
            </a:r>
            <a:r>
              <a:rPr lang="en-IN" dirty="0"/>
              <a:t> </a:t>
            </a:r>
            <a:r>
              <a:rPr lang="en-IN" dirty="0" err="1"/>
              <a:t>fruitsJoin</a:t>
            </a:r>
            <a:r>
              <a:rPr lang="en-IN" dirty="0"/>
              <a:t> = </a:t>
            </a:r>
            <a:r>
              <a:rPr lang="en-IN" dirty="0" err="1"/>
              <a:t>fruits.join</a:t>
            </a:r>
            <a:r>
              <a:rPr lang="en-IN" dirty="0"/>
              <a:t>();</a:t>
            </a:r>
          </a:p>
          <a:p>
            <a:r>
              <a:rPr lang="en-IN" dirty="0"/>
              <a:t>  </a:t>
            </a:r>
            <a:r>
              <a:rPr lang="en-IN" dirty="0" err="1"/>
              <a:t>var</a:t>
            </a:r>
            <a:r>
              <a:rPr lang="en-IN" dirty="0"/>
              <a:t> </a:t>
            </a:r>
            <a:r>
              <a:rPr lang="en-IN" dirty="0" err="1"/>
              <a:t>marksJoinHyphen</a:t>
            </a:r>
            <a:r>
              <a:rPr lang="en-IN" dirty="0"/>
              <a:t> = </a:t>
            </a:r>
            <a:r>
              <a:rPr lang="en-IN" dirty="0" err="1"/>
              <a:t>marks.join</a:t>
            </a:r>
            <a:r>
              <a:rPr lang="en-IN" dirty="0"/>
              <a:t>("-");</a:t>
            </a:r>
          </a:p>
          <a:p>
            <a:r>
              <a:rPr lang="en-IN" dirty="0"/>
              <a:t>  </a:t>
            </a:r>
            <a:r>
              <a:rPr lang="en-IN" dirty="0" err="1"/>
              <a:t>var</a:t>
            </a:r>
            <a:r>
              <a:rPr lang="en-IN" dirty="0"/>
              <a:t> </a:t>
            </a:r>
            <a:r>
              <a:rPr lang="en-IN" dirty="0" err="1"/>
              <a:t>marksToString</a:t>
            </a:r>
            <a:r>
              <a:rPr lang="en-IN" dirty="0"/>
              <a:t> = </a:t>
            </a:r>
            <a:r>
              <a:rPr lang="en-IN" dirty="0" err="1"/>
              <a:t>marks.toString</a:t>
            </a:r>
            <a:r>
              <a:rPr lang="en-IN" dirty="0"/>
              <a:t>();</a:t>
            </a:r>
          </a:p>
          <a:p>
            <a:r>
              <a:rPr lang="en-IN" dirty="0"/>
              <a:t>  </a:t>
            </a:r>
            <a:r>
              <a:rPr lang="en-IN" dirty="0" err="1"/>
              <a:t>var</a:t>
            </a:r>
            <a:r>
              <a:rPr lang="en-IN" dirty="0"/>
              <a:t> </a:t>
            </a:r>
            <a:r>
              <a:rPr lang="en-IN" dirty="0" err="1"/>
              <a:t>fruitsToString</a:t>
            </a:r>
            <a:r>
              <a:rPr lang="en-IN" dirty="0"/>
              <a:t> = </a:t>
            </a:r>
            <a:r>
              <a:rPr lang="en-IN" dirty="0" err="1"/>
              <a:t>fruits.toString</a:t>
            </a:r>
            <a:r>
              <a:rPr lang="en-IN" dirty="0"/>
              <a:t>();</a:t>
            </a:r>
          </a:p>
          <a:p>
            <a:r>
              <a:rPr lang="en-IN" dirty="0" err="1" smtClean="0"/>
              <a:t>document.write</a:t>
            </a:r>
            <a:r>
              <a:rPr lang="en-IN" dirty="0"/>
              <a:t>("marks using Join =&gt; "+</a:t>
            </a:r>
            <a:r>
              <a:rPr lang="en-IN" dirty="0" err="1"/>
              <a:t>marksJoin</a:t>
            </a:r>
            <a:r>
              <a:rPr lang="en-IN" dirty="0"/>
              <a:t>+"&lt;</a:t>
            </a:r>
            <a:r>
              <a:rPr lang="en-IN" dirty="0" err="1"/>
              <a:t>br</a:t>
            </a:r>
            <a:r>
              <a:rPr lang="en-IN" dirty="0"/>
              <a:t>&gt;");</a:t>
            </a:r>
          </a:p>
          <a:p>
            <a:r>
              <a:rPr lang="en-IN" dirty="0" err="1"/>
              <a:t>document.write</a:t>
            </a:r>
            <a:r>
              <a:rPr lang="en-IN" dirty="0"/>
              <a:t>("fruits using join =&gt; "+</a:t>
            </a:r>
            <a:r>
              <a:rPr lang="en-IN" dirty="0" err="1"/>
              <a:t>fruitsJoin</a:t>
            </a:r>
            <a:r>
              <a:rPr lang="en-IN" dirty="0"/>
              <a:t>+"&lt;</a:t>
            </a:r>
            <a:r>
              <a:rPr lang="en-IN" dirty="0" err="1"/>
              <a:t>br</a:t>
            </a:r>
            <a:r>
              <a:rPr lang="en-IN" dirty="0"/>
              <a:t>&gt;");</a:t>
            </a:r>
          </a:p>
          <a:p>
            <a:r>
              <a:rPr lang="en-IN" dirty="0" err="1"/>
              <a:t>document.write</a:t>
            </a:r>
            <a:r>
              <a:rPr lang="en-IN" dirty="0"/>
              <a:t>("marks join with hyphen(-) =&gt; "+</a:t>
            </a:r>
            <a:r>
              <a:rPr lang="en-IN" dirty="0" err="1"/>
              <a:t>marksJoinHyphen</a:t>
            </a:r>
            <a:r>
              <a:rPr lang="en-IN" dirty="0"/>
              <a:t>+"&lt;</a:t>
            </a:r>
            <a:r>
              <a:rPr lang="en-IN" dirty="0" err="1"/>
              <a:t>br</a:t>
            </a:r>
            <a:r>
              <a:rPr lang="en-IN" dirty="0"/>
              <a:t>&gt;");</a:t>
            </a:r>
          </a:p>
          <a:p>
            <a:r>
              <a:rPr lang="en-IN" dirty="0" err="1"/>
              <a:t>document.write</a:t>
            </a:r>
            <a:r>
              <a:rPr lang="en-IN" dirty="0"/>
              <a:t>("marks using </a:t>
            </a:r>
            <a:r>
              <a:rPr lang="en-IN" dirty="0" err="1"/>
              <a:t>toString</a:t>
            </a:r>
            <a:r>
              <a:rPr lang="en-IN" dirty="0"/>
              <a:t> =&gt; "+</a:t>
            </a:r>
            <a:r>
              <a:rPr lang="en-IN" dirty="0" err="1"/>
              <a:t>marksToString</a:t>
            </a:r>
            <a:r>
              <a:rPr lang="en-IN" dirty="0"/>
              <a:t>+"&lt;</a:t>
            </a:r>
            <a:r>
              <a:rPr lang="en-IN" dirty="0" err="1"/>
              <a:t>br</a:t>
            </a:r>
            <a:r>
              <a:rPr lang="en-IN" dirty="0"/>
              <a:t>&gt;");</a:t>
            </a:r>
          </a:p>
          <a:p>
            <a:r>
              <a:rPr lang="en-IN" dirty="0" err="1"/>
              <a:t>document.write</a:t>
            </a:r>
            <a:r>
              <a:rPr lang="en-IN" dirty="0"/>
              <a:t>("fruits using </a:t>
            </a:r>
            <a:r>
              <a:rPr lang="en-IN" dirty="0" err="1"/>
              <a:t>toString</a:t>
            </a:r>
            <a:r>
              <a:rPr lang="en-IN" dirty="0"/>
              <a:t> =&gt; "+</a:t>
            </a:r>
            <a:r>
              <a:rPr lang="en-IN" dirty="0" err="1"/>
              <a:t>fruitsToString</a:t>
            </a:r>
            <a:r>
              <a:rPr lang="en-IN" dirty="0"/>
              <a:t>+"&lt;</a:t>
            </a:r>
            <a:r>
              <a:rPr lang="en-IN" dirty="0" err="1"/>
              <a:t>br</a:t>
            </a:r>
            <a:r>
              <a:rPr lang="en-IN" dirty="0"/>
              <a:t>&gt;");</a:t>
            </a:r>
          </a:p>
          <a:p>
            <a:r>
              <a:rPr lang="en-IN" dirty="0" smtClean="0"/>
              <a:t>&lt;/</a:t>
            </a:r>
            <a:r>
              <a:rPr lang="en-IN" dirty="0"/>
              <a:t>script&gt;</a:t>
            </a:r>
          </a:p>
        </p:txBody>
      </p:sp>
      <p:pic>
        <p:nvPicPr>
          <p:cNvPr id="5" name="Picture 4"/>
          <p:cNvPicPr>
            <a:picLocks noChangeAspect="1"/>
          </p:cNvPicPr>
          <p:nvPr/>
        </p:nvPicPr>
        <p:blipFill>
          <a:blip r:embed="rId2"/>
          <a:stretch>
            <a:fillRect/>
          </a:stretch>
        </p:blipFill>
        <p:spPr>
          <a:xfrm>
            <a:off x="6225987" y="2299534"/>
            <a:ext cx="5966013" cy="2514600"/>
          </a:xfrm>
          <a:prstGeom prst="rect">
            <a:avLst/>
          </a:prstGeom>
          <a:ln>
            <a:solidFill>
              <a:schemeClr val="tx1"/>
            </a:solidFill>
          </a:ln>
        </p:spPr>
      </p:pic>
      <p:sp>
        <p:nvSpPr>
          <p:cNvPr id="3" name="Rectangle 1"/>
          <p:cNvSpPr>
            <a:spLocks noChangeArrowheads="1"/>
          </p:cNvSpPr>
          <p:nvPr/>
        </p:nvSpPr>
        <p:spPr bwMode="auto">
          <a:xfrm>
            <a:off x="832513" y="5992706"/>
            <a:ext cx="99765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The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toString</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1600" b="0" i="0" u="none" strike="noStrike" cap="none" normalizeH="0" baseline="0" dirty="0" smtClean="0">
                <a:ln>
                  <a:noFill/>
                </a:ln>
                <a:solidFill>
                  <a:schemeClr val="tx1"/>
                </a:solidFill>
                <a:effectLst/>
                <a:latin typeface="Arial" pitchFamily="34" charset="0"/>
                <a:cs typeface="Arial" pitchFamily="34" charset="0"/>
              </a:rPr>
              <a:t> method returns a string as a 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The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toString</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1600" b="0" i="0" u="none" strike="noStrike" cap="none" normalizeH="0" baseline="0" dirty="0" smtClean="0">
                <a:ln>
                  <a:noFill/>
                </a:ln>
                <a:solidFill>
                  <a:schemeClr val="tx1"/>
                </a:solidFill>
                <a:effectLst/>
                <a:latin typeface="Arial" pitchFamily="34" charset="0"/>
                <a:cs typeface="Arial" pitchFamily="34" charset="0"/>
              </a:rPr>
              <a:t> method does not change the original string.</a:t>
            </a:r>
          </a:p>
        </p:txBody>
      </p:sp>
    </p:spTree>
    <p:extLst>
      <p:ext uri="{BB962C8B-B14F-4D97-AF65-F5344CB8AC3E}">
        <p14:creationId xmlns:p14="http://schemas.microsoft.com/office/powerpoint/2010/main" val="30526061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push &amp; pop</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65</a:t>
            </a:fld>
            <a:endParaRPr lang="en-US" sz="1400" b="1" dirty="0">
              <a:solidFill>
                <a:schemeClr val="accent5">
                  <a:lumMod val="75000"/>
                </a:schemeClr>
              </a:solidFill>
            </a:endParaRPr>
          </a:p>
        </p:txBody>
      </p:sp>
      <p:sp>
        <p:nvSpPr>
          <p:cNvPr id="2" name="Rectangle 1"/>
          <p:cNvSpPr/>
          <p:nvPr/>
        </p:nvSpPr>
        <p:spPr>
          <a:xfrm>
            <a:off x="333935" y="1156177"/>
            <a:ext cx="4950760" cy="4801314"/>
          </a:xfrm>
          <a:prstGeom prst="rect">
            <a:avLst/>
          </a:prstGeom>
          <a:ln>
            <a:solidFill>
              <a:schemeClr val="tx1"/>
            </a:solidFill>
          </a:ln>
        </p:spPr>
        <p:txBody>
          <a:bodyPr wrap="square">
            <a:spAutoFit/>
          </a:bodyPr>
          <a:lstStyle/>
          <a:p>
            <a:r>
              <a:rPr lang="en-IN" dirty="0"/>
              <a:t>&lt;script&gt;</a:t>
            </a:r>
          </a:p>
          <a:p>
            <a:r>
              <a:rPr lang="en-IN" dirty="0"/>
              <a:t>  </a:t>
            </a:r>
            <a:r>
              <a:rPr lang="en-IN" dirty="0" err="1"/>
              <a:t>var</a:t>
            </a:r>
            <a:r>
              <a:rPr lang="en-IN" dirty="0"/>
              <a:t> fruits = ["Banana", "Orange", "Apple", "Mango"];</a:t>
            </a:r>
          </a:p>
          <a:p>
            <a:r>
              <a:rPr lang="en-IN" dirty="0"/>
              <a:t> </a:t>
            </a:r>
            <a:r>
              <a:rPr lang="en-IN" dirty="0" err="1"/>
              <a:t>document.write</a:t>
            </a:r>
            <a:r>
              <a:rPr lang="en-IN" dirty="0"/>
              <a:t>("Array fruits is .. "+fruits+"&lt;</a:t>
            </a:r>
            <a:r>
              <a:rPr lang="en-IN" dirty="0" err="1"/>
              <a:t>br</a:t>
            </a:r>
            <a:r>
              <a:rPr lang="en-IN" dirty="0"/>
              <a:t>&gt;&lt;</a:t>
            </a:r>
            <a:r>
              <a:rPr lang="en-IN" dirty="0" err="1"/>
              <a:t>br</a:t>
            </a:r>
            <a:r>
              <a:rPr lang="en-IN" dirty="0"/>
              <a:t>&gt;");</a:t>
            </a:r>
          </a:p>
          <a:p>
            <a:r>
              <a:rPr lang="en-IN" dirty="0"/>
              <a:t> </a:t>
            </a:r>
            <a:r>
              <a:rPr lang="en-IN" dirty="0" err="1"/>
              <a:t>fruits.push</a:t>
            </a:r>
            <a:r>
              <a:rPr lang="en-IN" dirty="0"/>
              <a:t>("Guava");</a:t>
            </a:r>
          </a:p>
          <a:p>
            <a:r>
              <a:rPr lang="en-IN" dirty="0"/>
              <a:t> </a:t>
            </a:r>
            <a:r>
              <a:rPr lang="en-IN" dirty="0" err="1"/>
              <a:t>document.write</a:t>
            </a:r>
            <a:r>
              <a:rPr lang="en-IN" dirty="0"/>
              <a:t>("After adding Guava ... "+fruits+"&lt;</a:t>
            </a:r>
            <a:r>
              <a:rPr lang="en-IN" dirty="0" err="1"/>
              <a:t>br</a:t>
            </a:r>
            <a:r>
              <a:rPr lang="en-IN" dirty="0"/>
              <a:t>&gt;&lt;</a:t>
            </a:r>
            <a:r>
              <a:rPr lang="en-IN" dirty="0" err="1"/>
              <a:t>br</a:t>
            </a:r>
            <a:r>
              <a:rPr lang="en-IN" dirty="0"/>
              <a:t>&gt;");</a:t>
            </a:r>
          </a:p>
          <a:p>
            <a:r>
              <a:rPr lang="en-IN" dirty="0"/>
              <a:t> </a:t>
            </a:r>
            <a:r>
              <a:rPr lang="en-IN" dirty="0" err="1"/>
              <a:t>fruits.push</a:t>
            </a:r>
            <a:r>
              <a:rPr lang="en-IN" dirty="0"/>
              <a:t>("</a:t>
            </a:r>
            <a:r>
              <a:rPr lang="en-IN" dirty="0" err="1"/>
              <a:t>Grapes","Pine</a:t>
            </a:r>
            <a:r>
              <a:rPr lang="en-IN" dirty="0"/>
              <a:t> Apple");</a:t>
            </a:r>
          </a:p>
          <a:p>
            <a:r>
              <a:rPr lang="en-IN" dirty="0" err="1"/>
              <a:t>document.write</a:t>
            </a:r>
            <a:r>
              <a:rPr lang="en-IN" dirty="0"/>
              <a:t>("After adding Grapes, Pine Apple ... "+fruits+"&lt;</a:t>
            </a:r>
            <a:r>
              <a:rPr lang="en-IN" dirty="0" err="1"/>
              <a:t>br</a:t>
            </a:r>
            <a:r>
              <a:rPr lang="en-IN" dirty="0"/>
              <a:t>&gt;&lt;</a:t>
            </a:r>
            <a:r>
              <a:rPr lang="en-IN" dirty="0" err="1"/>
              <a:t>br</a:t>
            </a:r>
            <a:r>
              <a:rPr lang="en-IN" dirty="0"/>
              <a:t>&gt;");</a:t>
            </a:r>
          </a:p>
          <a:p>
            <a:r>
              <a:rPr lang="en-IN" dirty="0" err="1"/>
              <a:t>var</a:t>
            </a:r>
            <a:r>
              <a:rPr lang="en-IN" dirty="0"/>
              <a:t> </a:t>
            </a:r>
            <a:r>
              <a:rPr lang="en-IN" dirty="0" err="1"/>
              <a:t>popFruit</a:t>
            </a:r>
            <a:r>
              <a:rPr lang="en-IN" dirty="0"/>
              <a:t> = </a:t>
            </a:r>
            <a:r>
              <a:rPr lang="en-IN" dirty="0" err="1"/>
              <a:t>fruits.pop</a:t>
            </a:r>
            <a:r>
              <a:rPr lang="en-IN" dirty="0"/>
              <a:t>();</a:t>
            </a:r>
          </a:p>
          <a:p>
            <a:r>
              <a:rPr lang="en-IN" dirty="0" err="1"/>
              <a:t>document.write</a:t>
            </a:r>
            <a:r>
              <a:rPr lang="en-IN" dirty="0"/>
              <a:t>("After removing last element .. "+fruits+"&lt;</a:t>
            </a:r>
            <a:r>
              <a:rPr lang="en-IN" dirty="0" err="1"/>
              <a:t>br</a:t>
            </a:r>
            <a:r>
              <a:rPr lang="en-IN" dirty="0"/>
              <a:t>&gt;&lt;</a:t>
            </a:r>
            <a:r>
              <a:rPr lang="en-IN" dirty="0" err="1"/>
              <a:t>br</a:t>
            </a:r>
            <a:r>
              <a:rPr lang="en-IN" dirty="0"/>
              <a:t>&gt;");</a:t>
            </a:r>
          </a:p>
          <a:p>
            <a:r>
              <a:rPr lang="en-IN" dirty="0" err="1"/>
              <a:t>document.write</a:t>
            </a:r>
            <a:r>
              <a:rPr lang="en-IN" dirty="0"/>
              <a:t>("Removed fruit is ... "+ </a:t>
            </a:r>
            <a:r>
              <a:rPr lang="en-IN" dirty="0" err="1"/>
              <a:t>popFruit</a:t>
            </a:r>
            <a:r>
              <a:rPr lang="en-IN" dirty="0"/>
              <a:t>+"&lt;b&gt;");</a:t>
            </a:r>
          </a:p>
          <a:p>
            <a:r>
              <a:rPr lang="en-IN" dirty="0"/>
              <a:t>&lt;/script&gt;</a:t>
            </a:r>
          </a:p>
        </p:txBody>
      </p:sp>
      <p:pic>
        <p:nvPicPr>
          <p:cNvPr id="5" name="Picture 4"/>
          <p:cNvPicPr>
            <a:picLocks noChangeAspect="1"/>
          </p:cNvPicPr>
          <p:nvPr/>
        </p:nvPicPr>
        <p:blipFill>
          <a:blip r:embed="rId2"/>
          <a:stretch>
            <a:fillRect/>
          </a:stretch>
        </p:blipFill>
        <p:spPr>
          <a:xfrm>
            <a:off x="5616668" y="1519518"/>
            <a:ext cx="6391275" cy="3886199"/>
          </a:xfrm>
          <a:prstGeom prst="rect">
            <a:avLst/>
          </a:prstGeom>
          <a:ln>
            <a:solidFill>
              <a:schemeClr val="tx1"/>
            </a:solidFill>
          </a:ln>
        </p:spPr>
      </p:pic>
    </p:spTree>
    <p:extLst>
      <p:ext uri="{BB962C8B-B14F-4D97-AF65-F5344CB8AC3E}">
        <p14:creationId xmlns:p14="http://schemas.microsoft.com/office/powerpoint/2010/main" val="30526061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a:t>
            </a:r>
            <a:r>
              <a:rPr lang="en-IN" sz="2800" b="1" dirty="0" err="1" smtClean="0">
                <a:solidFill>
                  <a:srgbClr val="0070C0"/>
                </a:solidFill>
                <a:latin typeface="Lucida Sans Unicode" panose="020B0602030504020204" pitchFamily="34" charset="0"/>
                <a:cs typeface="Lucida Sans Unicode" panose="020B0602030504020204" pitchFamily="34" charset="0"/>
              </a:rPr>
              <a:t>unshift</a:t>
            </a:r>
            <a:r>
              <a:rPr lang="en-IN" sz="2800" b="1" dirty="0" smtClean="0">
                <a:solidFill>
                  <a:srgbClr val="0070C0"/>
                </a:solidFill>
                <a:latin typeface="Lucida Sans Unicode" panose="020B0602030504020204" pitchFamily="34" charset="0"/>
                <a:cs typeface="Lucida Sans Unicode" panose="020B0602030504020204" pitchFamily="34" charset="0"/>
              </a:rPr>
              <a:t> &amp; shift</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66</a:t>
            </a:fld>
            <a:endParaRPr lang="en-US" sz="1400" b="1" dirty="0">
              <a:solidFill>
                <a:schemeClr val="accent5">
                  <a:lumMod val="75000"/>
                </a:schemeClr>
              </a:solidFill>
            </a:endParaRPr>
          </a:p>
        </p:txBody>
      </p:sp>
      <p:sp>
        <p:nvSpPr>
          <p:cNvPr id="2" name="Rectangle 1"/>
          <p:cNvSpPr/>
          <p:nvPr/>
        </p:nvSpPr>
        <p:spPr>
          <a:xfrm>
            <a:off x="1229466" y="743274"/>
            <a:ext cx="7941428" cy="2862322"/>
          </a:xfrm>
          <a:prstGeom prst="rect">
            <a:avLst/>
          </a:prstGeom>
          <a:ln>
            <a:solidFill>
              <a:schemeClr val="tx1"/>
            </a:solidFill>
          </a:ln>
        </p:spPr>
        <p:txBody>
          <a:bodyPr wrap="square">
            <a:spAutoFit/>
          </a:bodyPr>
          <a:lstStyle/>
          <a:p>
            <a:r>
              <a:rPr lang="en-IN" dirty="0"/>
              <a:t>&lt;script&gt;</a:t>
            </a:r>
          </a:p>
          <a:p>
            <a:r>
              <a:rPr lang="en-IN" dirty="0"/>
              <a:t>  </a:t>
            </a:r>
            <a:r>
              <a:rPr lang="en-IN" dirty="0" err="1"/>
              <a:t>var</a:t>
            </a:r>
            <a:r>
              <a:rPr lang="en-IN" dirty="0"/>
              <a:t> fruits = ["Banana", "Orange", "Apple", "Mango"];</a:t>
            </a:r>
          </a:p>
          <a:p>
            <a:r>
              <a:rPr lang="en-IN" dirty="0"/>
              <a:t> </a:t>
            </a:r>
            <a:r>
              <a:rPr lang="en-IN" dirty="0" err="1"/>
              <a:t>document.write</a:t>
            </a:r>
            <a:r>
              <a:rPr lang="en-IN" dirty="0"/>
              <a:t>("Array fruits is .. "+fruits+"&lt;</a:t>
            </a:r>
            <a:r>
              <a:rPr lang="en-IN" dirty="0" err="1"/>
              <a:t>br</a:t>
            </a:r>
            <a:r>
              <a:rPr lang="en-IN" dirty="0"/>
              <a:t>&gt;&lt;</a:t>
            </a:r>
            <a:r>
              <a:rPr lang="en-IN" dirty="0" err="1"/>
              <a:t>br</a:t>
            </a:r>
            <a:r>
              <a:rPr lang="en-IN" dirty="0"/>
              <a:t>&gt;");</a:t>
            </a:r>
          </a:p>
          <a:p>
            <a:r>
              <a:rPr lang="en-IN" dirty="0"/>
              <a:t> </a:t>
            </a:r>
            <a:r>
              <a:rPr lang="en-IN" dirty="0" err="1"/>
              <a:t>fruits.unshift</a:t>
            </a:r>
            <a:r>
              <a:rPr lang="en-IN" dirty="0"/>
              <a:t>("Guava");</a:t>
            </a:r>
          </a:p>
          <a:p>
            <a:r>
              <a:rPr lang="en-IN" dirty="0"/>
              <a:t> </a:t>
            </a:r>
            <a:r>
              <a:rPr lang="en-IN" dirty="0" err="1"/>
              <a:t>document.write</a:t>
            </a:r>
            <a:r>
              <a:rPr lang="en-IN" dirty="0"/>
              <a:t>("After adding Guava ... "+fruits+"&lt;</a:t>
            </a:r>
            <a:r>
              <a:rPr lang="en-IN" dirty="0" err="1"/>
              <a:t>br</a:t>
            </a:r>
            <a:r>
              <a:rPr lang="en-IN" dirty="0"/>
              <a:t>&gt;&lt;</a:t>
            </a:r>
            <a:r>
              <a:rPr lang="en-IN" dirty="0" err="1"/>
              <a:t>br</a:t>
            </a:r>
            <a:r>
              <a:rPr lang="en-IN" dirty="0"/>
              <a:t>&gt;");</a:t>
            </a:r>
          </a:p>
          <a:p>
            <a:r>
              <a:rPr lang="en-IN" dirty="0"/>
              <a:t> </a:t>
            </a:r>
            <a:r>
              <a:rPr lang="en-IN" dirty="0" err="1"/>
              <a:t>fruits.unshift</a:t>
            </a:r>
            <a:r>
              <a:rPr lang="en-IN" dirty="0"/>
              <a:t>("</a:t>
            </a:r>
            <a:r>
              <a:rPr lang="en-IN" dirty="0" err="1"/>
              <a:t>Grapes","Pine</a:t>
            </a:r>
            <a:r>
              <a:rPr lang="en-IN" dirty="0"/>
              <a:t> Apple");</a:t>
            </a:r>
          </a:p>
          <a:p>
            <a:r>
              <a:rPr lang="en-IN" dirty="0" err="1"/>
              <a:t>document.write</a:t>
            </a:r>
            <a:r>
              <a:rPr lang="en-IN" dirty="0"/>
              <a:t>("After adding Grapes, Pine Apple ... "+fruits+"&lt;</a:t>
            </a:r>
            <a:r>
              <a:rPr lang="en-IN" dirty="0" err="1"/>
              <a:t>br</a:t>
            </a:r>
            <a:r>
              <a:rPr lang="en-IN" dirty="0"/>
              <a:t>&gt;&lt;</a:t>
            </a:r>
            <a:r>
              <a:rPr lang="en-IN" dirty="0" err="1"/>
              <a:t>br</a:t>
            </a:r>
            <a:r>
              <a:rPr lang="en-IN" dirty="0"/>
              <a:t>&gt;");</a:t>
            </a:r>
          </a:p>
          <a:p>
            <a:r>
              <a:rPr lang="en-IN" dirty="0" err="1"/>
              <a:t>var</a:t>
            </a:r>
            <a:r>
              <a:rPr lang="en-IN" dirty="0"/>
              <a:t> </a:t>
            </a:r>
            <a:r>
              <a:rPr lang="en-IN" dirty="0" err="1"/>
              <a:t>popFruit</a:t>
            </a:r>
            <a:r>
              <a:rPr lang="en-IN" dirty="0"/>
              <a:t> = </a:t>
            </a:r>
            <a:r>
              <a:rPr lang="en-IN" dirty="0" err="1"/>
              <a:t>fruits.shift</a:t>
            </a:r>
            <a:r>
              <a:rPr lang="en-IN" dirty="0"/>
              <a:t>();</a:t>
            </a:r>
          </a:p>
          <a:p>
            <a:r>
              <a:rPr lang="en-IN" dirty="0" err="1"/>
              <a:t>document.write</a:t>
            </a:r>
            <a:r>
              <a:rPr lang="en-IN" dirty="0"/>
              <a:t>("After removing first element .. "+fruits+"&lt;</a:t>
            </a:r>
            <a:r>
              <a:rPr lang="en-IN" dirty="0" err="1"/>
              <a:t>br</a:t>
            </a:r>
            <a:r>
              <a:rPr lang="en-IN" dirty="0"/>
              <a:t>&gt;&lt;</a:t>
            </a:r>
            <a:r>
              <a:rPr lang="en-IN" dirty="0" err="1"/>
              <a:t>br</a:t>
            </a:r>
            <a:r>
              <a:rPr lang="en-IN" dirty="0"/>
              <a:t>&gt;");</a:t>
            </a:r>
          </a:p>
          <a:p>
            <a:r>
              <a:rPr lang="en-IN" dirty="0" err="1"/>
              <a:t>document.write</a:t>
            </a:r>
            <a:r>
              <a:rPr lang="en-IN" dirty="0"/>
              <a:t>("Removed element is ... "+ </a:t>
            </a:r>
            <a:r>
              <a:rPr lang="en-IN" dirty="0" err="1"/>
              <a:t>popFruit</a:t>
            </a:r>
            <a:r>
              <a:rPr lang="en-IN" dirty="0"/>
              <a:t>+"&lt;b</a:t>
            </a:r>
            <a:r>
              <a:rPr lang="en-IN" dirty="0" smtClean="0"/>
              <a:t>&gt;"); &lt;/</a:t>
            </a:r>
            <a:r>
              <a:rPr lang="en-IN" dirty="0"/>
              <a:t>script&gt;</a:t>
            </a:r>
          </a:p>
        </p:txBody>
      </p:sp>
      <p:pic>
        <p:nvPicPr>
          <p:cNvPr id="3" name="Picture 2"/>
          <p:cNvPicPr>
            <a:picLocks noChangeAspect="1"/>
          </p:cNvPicPr>
          <p:nvPr/>
        </p:nvPicPr>
        <p:blipFill>
          <a:blip r:embed="rId2"/>
          <a:stretch>
            <a:fillRect/>
          </a:stretch>
        </p:blipFill>
        <p:spPr>
          <a:xfrm>
            <a:off x="1229466" y="3764325"/>
            <a:ext cx="8438969" cy="2705100"/>
          </a:xfrm>
          <a:prstGeom prst="rect">
            <a:avLst/>
          </a:prstGeom>
          <a:ln>
            <a:solidFill>
              <a:schemeClr val="tx1"/>
            </a:solidFill>
          </a:ln>
        </p:spPr>
      </p:pic>
    </p:spTree>
    <p:extLst>
      <p:ext uri="{BB962C8B-B14F-4D97-AF65-F5344CB8AC3E}">
        <p14:creationId xmlns:p14="http://schemas.microsoft.com/office/powerpoint/2010/main" val="30526061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reverse</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67</a:t>
            </a:fld>
            <a:endParaRPr lang="en-US" sz="1400" b="1" dirty="0">
              <a:solidFill>
                <a:schemeClr val="accent5">
                  <a:lumMod val="75000"/>
                </a:schemeClr>
              </a:solidFill>
            </a:endParaRPr>
          </a:p>
        </p:txBody>
      </p:sp>
      <p:sp>
        <p:nvSpPr>
          <p:cNvPr id="2" name="Rectangle 1"/>
          <p:cNvSpPr/>
          <p:nvPr/>
        </p:nvSpPr>
        <p:spPr>
          <a:xfrm>
            <a:off x="506505" y="1859340"/>
            <a:ext cx="6257365" cy="2862322"/>
          </a:xfrm>
          <a:prstGeom prst="rect">
            <a:avLst/>
          </a:prstGeom>
          <a:ln>
            <a:solidFill>
              <a:schemeClr val="tx1"/>
            </a:solidFill>
          </a:ln>
        </p:spPr>
        <p:txBody>
          <a:bodyPr wrap="square">
            <a:spAutoFit/>
          </a:bodyPr>
          <a:lstStyle/>
          <a:p>
            <a:r>
              <a:rPr lang="en-IN" dirty="0"/>
              <a:t>&lt;script&gt;</a:t>
            </a:r>
          </a:p>
          <a:p>
            <a:r>
              <a:rPr lang="en-IN" dirty="0" smtClean="0"/>
              <a:t>   </a:t>
            </a:r>
            <a:r>
              <a:rPr lang="en-IN" dirty="0" err="1" smtClean="0"/>
              <a:t>var</a:t>
            </a:r>
            <a:r>
              <a:rPr lang="en-IN" dirty="0" smtClean="0"/>
              <a:t> </a:t>
            </a:r>
            <a:r>
              <a:rPr lang="en-IN" dirty="0"/>
              <a:t>fruits = ["Banana", "Orange", "Apple", "</a:t>
            </a:r>
            <a:r>
              <a:rPr lang="en-IN" dirty="0" err="1"/>
              <a:t>Mango","Grapes</a:t>
            </a:r>
            <a:r>
              <a:rPr lang="en-IN" dirty="0"/>
              <a:t>"];</a:t>
            </a:r>
          </a:p>
          <a:p>
            <a:r>
              <a:rPr lang="en-IN" dirty="0"/>
              <a:t>  </a:t>
            </a:r>
            <a:r>
              <a:rPr lang="en-IN" dirty="0" err="1"/>
              <a:t>var</a:t>
            </a:r>
            <a:r>
              <a:rPr lang="en-IN" dirty="0"/>
              <a:t> marks =[67,89,77,80,89,78,60];</a:t>
            </a:r>
          </a:p>
          <a:p>
            <a:r>
              <a:rPr lang="en-IN" dirty="0"/>
              <a:t>   </a:t>
            </a:r>
            <a:r>
              <a:rPr lang="en-IN" dirty="0" err="1"/>
              <a:t>document.write</a:t>
            </a:r>
            <a:r>
              <a:rPr lang="en-IN" dirty="0"/>
              <a:t>("Array fruits ... "+ fruits+"&lt;</a:t>
            </a:r>
            <a:r>
              <a:rPr lang="en-IN" dirty="0" err="1"/>
              <a:t>br</a:t>
            </a:r>
            <a:r>
              <a:rPr lang="en-IN" dirty="0"/>
              <a:t>&gt;");</a:t>
            </a:r>
          </a:p>
          <a:p>
            <a:r>
              <a:rPr lang="en-IN" dirty="0"/>
              <a:t>  </a:t>
            </a:r>
            <a:r>
              <a:rPr lang="en-IN" dirty="0" err="1"/>
              <a:t>fruits.reverse</a:t>
            </a:r>
            <a:r>
              <a:rPr lang="en-IN" dirty="0"/>
              <a:t>();</a:t>
            </a:r>
          </a:p>
          <a:p>
            <a:r>
              <a:rPr lang="en-IN" dirty="0"/>
              <a:t>  </a:t>
            </a:r>
            <a:r>
              <a:rPr lang="en-IN" dirty="0" err="1"/>
              <a:t>document.write</a:t>
            </a:r>
            <a:r>
              <a:rPr lang="en-IN" dirty="0"/>
              <a:t>("Reversed Array fruits ... "+ fruits+"&lt;</a:t>
            </a:r>
            <a:r>
              <a:rPr lang="en-IN" dirty="0" err="1"/>
              <a:t>br</a:t>
            </a:r>
            <a:r>
              <a:rPr lang="en-IN" dirty="0"/>
              <a:t>&gt;");</a:t>
            </a:r>
          </a:p>
          <a:p>
            <a:r>
              <a:rPr lang="en-IN" dirty="0"/>
              <a:t>  </a:t>
            </a:r>
            <a:r>
              <a:rPr lang="en-IN" dirty="0" err="1"/>
              <a:t>document.write</a:t>
            </a:r>
            <a:r>
              <a:rPr lang="en-IN" dirty="0"/>
              <a:t>("Array marks ... "+ marks+"&lt;</a:t>
            </a:r>
            <a:r>
              <a:rPr lang="en-IN" dirty="0" err="1"/>
              <a:t>br</a:t>
            </a:r>
            <a:r>
              <a:rPr lang="en-IN" dirty="0"/>
              <a:t>&gt;");</a:t>
            </a:r>
          </a:p>
          <a:p>
            <a:r>
              <a:rPr lang="en-IN" dirty="0"/>
              <a:t>  </a:t>
            </a:r>
            <a:r>
              <a:rPr lang="en-IN" dirty="0" err="1"/>
              <a:t>marks.reverse</a:t>
            </a:r>
            <a:r>
              <a:rPr lang="en-IN" dirty="0"/>
              <a:t>();</a:t>
            </a:r>
          </a:p>
          <a:p>
            <a:r>
              <a:rPr lang="en-IN" dirty="0"/>
              <a:t>  </a:t>
            </a:r>
            <a:r>
              <a:rPr lang="en-IN" dirty="0" err="1"/>
              <a:t>document.write</a:t>
            </a:r>
            <a:r>
              <a:rPr lang="en-IN" dirty="0"/>
              <a:t>("Reversed Array marks ... "+ marks+"&lt;</a:t>
            </a:r>
            <a:r>
              <a:rPr lang="en-IN" dirty="0" err="1"/>
              <a:t>br</a:t>
            </a:r>
            <a:r>
              <a:rPr lang="en-IN" dirty="0"/>
              <a:t>&gt;");</a:t>
            </a:r>
          </a:p>
          <a:p>
            <a:r>
              <a:rPr lang="en-IN" dirty="0" smtClean="0"/>
              <a:t>&lt;/</a:t>
            </a:r>
            <a:r>
              <a:rPr lang="en-IN" dirty="0"/>
              <a:t>script&gt;</a:t>
            </a:r>
          </a:p>
        </p:txBody>
      </p:sp>
      <p:pic>
        <p:nvPicPr>
          <p:cNvPr id="3" name="Picture 2"/>
          <p:cNvPicPr>
            <a:picLocks noChangeAspect="1"/>
          </p:cNvPicPr>
          <p:nvPr/>
        </p:nvPicPr>
        <p:blipFill>
          <a:blip r:embed="rId2"/>
          <a:stretch>
            <a:fillRect/>
          </a:stretch>
        </p:blipFill>
        <p:spPr>
          <a:xfrm>
            <a:off x="6972580" y="2399913"/>
            <a:ext cx="4943475" cy="2535158"/>
          </a:xfrm>
          <a:prstGeom prst="rect">
            <a:avLst/>
          </a:prstGeom>
          <a:ln>
            <a:solidFill>
              <a:schemeClr val="tx1"/>
            </a:solidFill>
          </a:ln>
        </p:spPr>
      </p:pic>
    </p:spTree>
    <p:extLst>
      <p:ext uri="{BB962C8B-B14F-4D97-AF65-F5344CB8AC3E}">
        <p14:creationId xmlns:p14="http://schemas.microsoft.com/office/powerpoint/2010/main" val="30526061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sort</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68</a:t>
            </a:fld>
            <a:endParaRPr lang="en-US" sz="14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6915989" y="1749132"/>
            <a:ext cx="4733925" cy="3333855"/>
          </a:xfrm>
          <a:prstGeom prst="rect">
            <a:avLst/>
          </a:prstGeom>
          <a:ln>
            <a:solidFill>
              <a:schemeClr val="tx1"/>
            </a:solidFill>
          </a:ln>
        </p:spPr>
      </p:pic>
      <p:sp>
        <p:nvSpPr>
          <p:cNvPr id="3" name="Rectangle 2"/>
          <p:cNvSpPr/>
          <p:nvPr/>
        </p:nvSpPr>
        <p:spPr>
          <a:xfrm>
            <a:off x="398929" y="1648215"/>
            <a:ext cx="6096000" cy="2862322"/>
          </a:xfrm>
          <a:prstGeom prst="rect">
            <a:avLst/>
          </a:prstGeom>
          <a:ln>
            <a:solidFill>
              <a:schemeClr val="tx1"/>
            </a:solidFill>
          </a:ln>
        </p:spPr>
        <p:txBody>
          <a:bodyPr>
            <a:spAutoFit/>
          </a:bodyPr>
          <a:lstStyle/>
          <a:p>
            <a:r>
              <a:rPr lang="en-IN" dirty="0"/>
              <a:t>&lt;script&gt;</a:t>
            </a:r>
          </a:p>
          <a:p>
            <a:r>
              <a:rPr lang="en-IN" dirty="0"/>
              <a:t> </a:t>
            </a:r>
            <a:r>
              <a:rPr lang="en-IN" dirty="0" err="1"/>
              <a:t>var</a:t>
            </a:r>
            <a:r>
              <a:rPr lang="en-IN" dirty="0"/>
              <a:t> fruits = ["Banana", "Orange", "Apple", "</a:t>
            </a:r>
            <a:r>
              <a:rPr lang="en-IN" dirty="0" err="1"/>
              <a:t>Mango","Grapes</a:t>
            </a:r>
            <a:r>
              <a:rPr lang="en-IN" dirty="0"/>
              <a:t>"];</a:t>
            </a:r>
          </a:p>
          <a:p>
            <a:r>
              <a:rPr lang="en-IN" dirty="0"/>
              <a:t> </a:t>
            </a:r>
            <a:r>
              <a:rPr lang="en-IN" dirty="0" err="1"/>
              <a:t>var</a:t>
            </a:r>
            <a:r>
              <a:rPr lang="en-IN" dirty="0"/>
              <a:t> marks =[67,89,77,80,89,78,60];</a:t>
            </a:r>
          </a:p>
          <a:p>
            <a:r>
              <a:rPr lang="en-IN" dirty="0"/>
              <a:t> </a:t>
            </a:r>
            <a:r>
              <a:rPr lang="en-IN" dirty="0" err="1"/>
              <a:t>document.write</a:t>
            </a:r>
            <a:r>
              <a:rPr lang="en-IN" dirty="0"/>
              <a:t>("Array fruits ... "+ fruits+"&lt;</a:t>
            </a:r>
            <a:r>
              <a:rPr lang="en-IN" dirty="0" err="1"/>
              <a:t>br</a:t>
            </a:r>
            <a:r>
              <a:rPr lang="en-IN" dirty="0"/>
              <a:t>&gt;");</a:t>
            </a:r>
          </a:p>
          <a:p>
            <a:r>
              <a:rPr lang="en-IN" dirty="0"/>
              <a:t> </a:t>
            </a:r>
            <a:r>
              <a:rPr lang="en-IN" dirty="0" err="1"/>
              <a:t>fruits.sort</a:t>
            </a:r>
            <a:r>
              <a:rPr lang="en-IN" dirty="0"/>
              <a:t>();</a:t>
            </a:r>
          </a:p>
          <a:p>
            <a:r>
              <a:rPr lang="en-IN" dirty="0"/>
              <a:t> </a:t>
            </a:r>
            <a:r>
              <a:rPr lang="en-IN" dirty="0" err="1"/>
              <a:t>document.write</a:t>
            </a:r>
            <a:r>
              <a:rPr lang="en-IN" dirty="0"/>
              <a:t>("sorted Array fruits ... "+ fruits+"&lt;</a:t>
            </a:r>
            <a:r>
              <a:rPr lang="en-IN" dirty="0" err="1"/>
              <a:t>br</a:t>
            </a:r>
            <a:r>
              <a:rPr lang="en-IN" dirty="0"/>
              <a:t>&gt;");</a:t>
            </a:r>
          </a:p>
          <a:p>
            <a:r>
              <a:rPr lang="en-IN" dirty="0"/>
              <a:t> </a:t>
            </a:r>
            <a:r>
              <a:rPr lang="en-IN" dirty="0" err="1"/>
              <a:t>document.write</a:t>
            </a:r>
            <a:r>
              <a:rPr lang="en-IN" dirty="0"/>
              <a:t>("Array marks ... "+ marks+"&lt;</a:t>
            </a:r>
            <a:r>
              <a:rPr lang="en-IN" dirty="0" err="1"/>
              <a:t>br</a:t>
            </a:r>
            <a:r>
              <a:rPr lang="en-IN" dirty="0"/>
              <a:t>&gt;");</a:t>
            </a:r>
          </a:p>
          <a:p>
            <a:r>
              <a:rPr lang="en-IN" dirty="0"/>
              <a:t> </a:t>
            </a:r>
            <a:r>
              <a:rPr lang="en-IN" dirty="0" err="1"/>
              <a:t>marks.sort</a:t>
            </a:r>
            <a:r>
              <a:rPr lang="en-IN" dirty="0"/>
              <a:t>();</a:t>
            </a:r>
          </a:p>
          <a:p>
            <a:r>
              <a:rPr lang="en-IN" dirty="0"/>
              <a:t> </a:t>
            </a:r>
            <a:r>
              <a:rPr lang="en-IN" dirty="0" err="1"/>
              <a:t>document.write</a:t>
            </a:r>
            <a:r>
              <a:rPr lang="en-IN" dirty="0"/>
              <a:t>("sorted Array marks ... "+ marks+"&lt;</a:t>
            </a:r>
            <a:r>
              <a:rPr lang="en-IN" dirty="0" err="1"/>
              <a:t>br</a:t>
            </a:r>
            <a:r>
              <a:rPr lang="en-IN" dirty="0"/>
              <a:t>&gt;");</a:t>
            </a:r>
          </a:p>
          <a:p>
            <a:r>
              <a:rPr lang="en-IN" dirty="0"/>
              <a:t>&lt;/script&gt;</a:t>
            </a:r>
          </a:p>
        </p:txBody>
      </p:sp>
    </p:spTree>
    <p:extLst>
      <p:ext uri="{BB962C8B-B14F-4D97-AF65-F5344CB8AC3E}">
        <p14:creationId xmlns:p14="http://schemas.microsoft.com/office/powerpoint/2010/main" val="305260612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slice</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69</a:t>
            </a:fld>
            <a:endParaRPr lang="en-US" sz="1400" b="1" dirty="0">
              <a:solidFill>
                <a:schemeClr val="accent5">
                  <a:lumMod val="75000"/>
                </a:schemeClr>
              </a:solidFill>
            </a:endParaRPr>
          </a:p>
        </p:txBody>
      </p:sp>
      <p:sp>
        <p:nvSpPr>
          <p:cNvPr id="2" name="Rectangle 1"/>
          <p:cNvSpPr/>
          <p:nvPr/>
        </p:nvSpPr>
        <p:spPr>
          <a:xfrm>
            <a:off x="1115480" y="971511"/>
            <a:ext cx="6096000" cy="2585323"/>
          </a:xfrm>
          <a:prstGeom prst="rect">
            <a:avLst/>
          </a:prstGeom>
          <a:ln>
            <a:solidFill>
              <a:schemeClr val="tx1"/>
            </a:solidFill>
          </a:ln>
        </p:spPr>
        <p:txBody>
          <a:bodyPr>
            <a:spAutoFit/>
          </a:bodyPr>
          <a:lstStyle/>
          <a:p>
            <a:r>
              <a:rPr lang="en-IN" dirty="0"/>
              <a:t>&lt;script&gt;</a:t>
            </a:r>
          </a:p>
          <a:p>
            <a:r>
              <a:rPr lang="en-IN" dirty="0"/>
              <a:t> </a:t>
            </a:r>
            <a:r>
              <a:rPr lang="en-IN" dirty="0" err="1"/>
              <a:t>var</a:t>
            </a:r>
            <a:r>
              <a:rPr lang="en-IN" dirty="0"/>
              <a:t> fruits = ["Banana", "Orange", "Apple", "Mango","Grapes","Kiwi","</a:t>
            </a:r>
            <a:r>
              <a:rPr lang="en-IN" dirty="0" err="1"/>
              <a:t>Chiku</a:t>
            </a:r>
            <a:r>
              <a:rPr lang="en-IN" dirty="0"/>
              <a:t>"];</a:t>
            </a:r>
          </a:p>
          <a:p>
            <a:r>
              <a:rPr lang="en-IN" dirty="0"/>
              <a:t> </a:t>
            </a:r>
            <a:r>
              <a:rPr lang="en-IN" dirty="0" err="1"/>
              <a:t>document.write</a:t>
            </a:r>
            <a:r>
              <a:rPr lang="en-IN" dirty="0"/>
              <a:t>("Array fruits ... "+ fruits+"&lt;</a:t>
            </a:r>
            <a:r>
              <a:rPr lang="en-IN" dirty="0" err="1"/>
              <a:t>br</a:t>
            </a:r>
            <a:r>
              <a:rPr lang="en-IN" dirty="0"/>
              <a:t>&gt;");</a:t>
            </a:r>
          </a:p>
          <a:p>
            <a:r>
              <a:rPr lang="en-IN" dirty="0"/>
              <a:t> </a:t>
            </a:r>
            <a:r>
              <a:rPr lang="en-IN" dirty="0" err="1"/>
              <a:t>var</a:t>
            </a:r>
            <a:r>
              <a:rPr lang="en-IN" dirty="0"/>
              <a:t> </a:t>
            </a:r>
            <a:r>
              <a:rPr lang="en-IN" dirty="0" err="1"/>
              <a:t>slicedFruits</a:t>
            </a:r>
            <a:r>
              <a:rPr lang="en-IN" dirty="0"/>
              <a:t> = </a:t>
            </a:r>
            <a:r>
              <a:rPr lang="en-IN" dirty="0" err="1"/>
              <a:t>fruits.slice</a:t>
            </a:r>
            <a:r>
              <a:rPr lang="en-IN" dirty="0"/>
              <a:t>(2,5);</a:t>
            </a:r>
          </a:p>
          <a:p>
            <a:r>
              <a:rPr lang="en-IN" dirty="0"/>
              <a:t> </a:t>
            </a:r>
            <a:r>
              <a:rPr lang="en-IN" dirty="0" err="1"/>
              <a:t>document.write</a:t>
            </a:r>
            <a:r>
              <a:rPr lang="en-IN" dirty="0"/>
              <a:t>("Sliced Array from fruits ... "+ </a:t>
            </a:r>
            <a:r>
              <a:rPr lang="en-IN" dirty="0" err="1"/>
              <a:t>slicedFruits</a:t>
            </a:r>
            <a:r>
              <a:rPr lang="en-IN" dirty="0"/>
              <a:t>+"&lt;</a:t>
            </a:r>
            <a:r>
              <a:rPr lang="en-IN" dirty="0" err="1"/>
              <a:t>br</a:t>
            </a:r>
            <a:r>
              <a:rPr lang="en-IN" dirty="0"/>
              <a:t>&gt;");</a:t>
            </a:r>
          </a:p>
          <a:p>
            <a:r>
              <a:rPr lang="en-IN" dirty="0"/>
              <a:t> </a:t>
            </a:r>
            <a:r>
              <a:rPr lang="en-IN" dirty="0" err="1"/>
              <a:t>document.write</a:t>
            </a:r>
            <a:r>
              <a:rPr lang="en-IN" dirty="0"/>
              <a:t>("Array fruits after slicing ... "+ fruits+"&lt;</a:t>
            </a:r>
            <a:r>
              <a:rPr lang="en-IN" dirty="0" err="1"/>
              <a:t>br</a:t>
            </a:r>
            <a:r>
              <a:rPr lang="en-IN" dirty="0"/>
              <a:t>&gt;");</a:t>
            </a:r>
          </a:p>
          <a:p>
            <a:r>
              <a:rPr lang="en-IN" dirty="0"/>
              <a:t>&lt;/script&gt;</a:t>
            </a:r>
          </a:p>
        </p:txBody>
      </p:sp>
      <p:pic>
        <p:nvPicPr>
          <p:cNvPr id="3" name="Picture 2"/>
          <p:cNvPicPr>
            <a:picLocks noChangeAspect="1"/>
          </p:cNvPicPr>
          <p:nvPr/>
        </p:nvPicPr>
        <p:blipFill>
          <a:blip r:embed="rId2"/>
          <a:stretch>
            <a:fillRect/>
          </a:stretch>
        </p:blipFill>
        <p:spPr>
          <a:xfrm>
            <a:off x="913774" y="3765176"/>
            <a:ext cx="8781555" cy="2310793"/>
          </a:xfrm>
          <a:prstGeom prst="rect">
            <a:avLst/>
          </a:prstGeom>
          <a:ln>
            <a:solidFill>
              <a:schemeClr val="tx1"/>
            </a:solidFill>
          </a:ln>
        </p:spPr>
      </p:pic>
      <p:sp>
        <p:nvSpPr>
          <p:cNvPr id="5" name="Rectangle 1"/>
          <p:cNvSpPr>
            <a:spLocks noChangeArrowheads="1"/>
          </p:cNvSpPr>
          <p:nvPr/>
        </p:nvSpPr>
        <p:spPr bwMode="auto">
          <a:xfrm>
            <a:off x="7315200" y="879178"/>
            <a:ext cx="455835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The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slice()</a:t>
            </a:r>
            <a:r>
              <a:rPr kumimoji="0" lang="en-US" sz="1600" b="0" i="0" u="none" strike="noStrike" cap="none" normalizeH="0" baseline="0" dirty="0" smtClean="0">
                <a:ln>
                  <a:noFill/>
                </a:ln>
                <a:solidFill>
                  <a:schemeClr val="tx1"/>
                </a:solidFill>
                <a:effectLst/>
                <a:latin typeface="Arial" pitchFamily="34" charset="0"/>
                <a:cs typeface="Arial" pitchFamily="34" charset="0"/>
              </a:rPr>
              <a:t> method returns selected elements in an array, as a new 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The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slice()</a:t>
            </a:r>
            <a:r>
              <a:rPr kumimoji="0" lang="en-US" sz="1600" b="0" i="0" u="none" strike="noStrike" cap="none" normalizeH="0" baseline="0" dirty="0" smtClean="0">
                <a:ln>
                  <a:noFill/>
                </a:ln>
                <a:solidFill>
                  <a:schemeClr val="tx1"/>
                </a:solidFill>
                <a:effectLst/>
                <a:latin typeface="Arial" pitchFamily="34" charset="0"/>
                <a:cs typeface="Arial" pitchFamily="34" charset="0"/>
              </a:rPr>
              <a:t> method selects from a given </a:t>
            </a:r>
            <a:r>
              <a:rPr kumimoji="0" lang="en-US" sz="1600" b="0" i="1" u="none" strike="noStrike" cap="none" normalizeH="0" baseline="0" dirty="0" smtClean="0">
                <a:ln>
                  <a:noFill/>
                </a:ln>
                <a:solidFill>
                  <a:schemeClr val="tx1"/>
                </a:solidFill>
                <a:effectLst/>
                <a:latin typeface="Arial" pitchFamily="34" charset="0"/>
                <a:cs typeface="Arial" pitchFamily="34" charset="0"/>
              </a:rPr>
              <a:t>start</a:t>
            </a:r>
            <a:r>
              <a:rPr kumimoji="0" lang="en-US" sz="1600" b="0" i="0" u="none" strike="noStrike" cap="none" normalizeH="0" baseline="0" dirty="0" smtClean="0">
                <a:ln>
                  <a:noFill/>
                </a:ln>
                <a:solidFill>
                  <a:schemeClr val="tx1"/>
                </a:solidFill>
                <a:effectLst/>
                <a:latin typeface="Arial" pitchFamily="34" charset="0"/>
                <a:cs typeface="Arial" pitchFamily="34" charset="0"/>
              </a:rPr>
              <a:t>, up to a (not inclusive) given </a:t>
            </a:r>
            <a:r>
              <a:rPr kumimoji="0" lang="en-US" sz="1600" b="0" i="1" u="none" strike="noStrike" cap="none" normalizeH="0" baseline="0" dirty="0" smtClean="0">
                <a:ln>
                  <a:noFill/>
                </a:ln>
                <a:solidFill>
                  <a:schemeClr val="tx1"/>
                </a:solidFill>
                <a:effectLst/>
                <a:latin typeface="Arial" pitchFamily="34" charset="0"/>
                <a:cs typeface="Arial" pitchFamily="34" charset="0"/>
              </a:rPr>
              <a:t>end</a:t>
            </a:r>
            <a:r>
              <a:rPr kumimoji="0" lang="en-US" sz="16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The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slice()</a:t>
            </a:r>
            <a:r>
              <a:rPr kumimoji="0" lang="en-US" sz="1600" b="0" i="0" u="none" strike="noStrike" cap="none" normalizeH="0" baseline="0" dirty="0" smtClean="0">
                <a:ln>
                  <a:noFill/>
                </a:ln>
                <a:solidFill>
                  <a:schemeClr val="tx1"/>
                </a:solidFill>
                <a:effectLst/>
                <a:latin typeface="Arial" pitchFamily="34" charset="0"/>
                <a:cs typeface="Arial" pitchFamily="34" charset="0"/>
              </a:rPr>
              <a:t> method does not change the original array.</a:t>
            </a:r>
          </a:p>
        </p:txBody>
      </p:sp>
    </p:spTree>
    <p:extLst>
      <p:ext uri="{BB962C8B-B14F-4D97-AF65-F5344CB8AC3E}">
        <p14:creationId xmlns:p14="http://schemas.microsoft.com/office/powerpoint/2010/main" val="3052606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Data Types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1266092" y="879231"/>
            <a:ext cx="9693261" cy="2893100"/>
          </a:xfrm>
          <a:prstGeom prst="rect">
            <a:avLst/>
          </a:prstGeom>
          <a:noFill/>
        </p:spPr>
        <p:txBody>
          <a:bodyPr wrap="square" rtlCol="0">
            <a:spAutoFit/>
          </a:bodyPr>
          <a:lstStyle/>
          <a:p>
            <a:pPr algn="just"/>
            <a:r>
              <a:rPr lang="en-IN" sz="2400" dirty="0"/>
              <a:t>One of the most fundamental characteristics of a programming language is the set of data types it supports. </a:t>
            </a:r>
            <a:endParaRPr lang="en-IN" sz="2400" dirty="0" smtClean="0"/>
          </a:p>
          <a:p>
            <a:r>
              <a:rPr lang="en-IN" sz="2400" dirty="0" smtClean="0"/>
              <a:t>JavaScript </a:t>
            </a:r>
            <a:r>
              <a:rPr lang="en-IN" sz="2400" dirty="0"/>
              <a:t>allows </a:t>
            </a:r>
            <a:r>
              <a:rPr lang="en-IN" sz="2400" dirty="0" smtClean="0"/>
              <a:t>three </a:t>
            </a:r>
            <a:r>
              <a:rPr lang="en-IN" sz="2400" dirty="0"/>
              <a:t>primitive data types −</a:t>
            </a:r>
          </a:p>
          <a:p>
            <a:pPr marL="800100" lvl="1" indent="-342900">
              <a:buFont typeface="Wingdings" pitchFamily="2" charset="2"/>
              <a:buChar char="Ø"/>
            </a:pPr>
            <a:r>
              <a:rPr lang="en-IN" sz="2200" b="1" dirty="0"/>
              <a:t>Numbers,</a:t>
            </a:r>
            <a:r>
              <a:rPr lang="en-IN" sz="2200" dirty="0"/>
              <a:t> </a:t>
            </a:r>
            <a:r>
              <a:rPr lang="en-IN" sz="2200" dirty="0" err="1"/>
              <a:t>eg</a:t>
            </a:r>
            <a:r>
              <a:rPr lang="en-IN" sz="2200" dirty="0"/>
              <a:t>. 123, 120.50 etc.</a:t>
            </a:r>
          </a:p>
          <a:p>
            <a:pPr marL="800100" lvl="1" indent="-342900">
              <a:buFont typeface="Wingdings" pitchFamily="2" charset="2"/>
              <a:buChar char="Ø"/>
            </a:pPr>
            <a:r>
              <a:rPr lang="en-IN" sz="2200" b="1" dirty="0"/>
              <a:t>Strings</a:t>
            </a:r>
            <a:r>
              <a:rPr lang="en-IN" sz="2200" dirty="0"/>
              <a:t> of text e.g. </a:t>
            </a:r>
            <a:r>
              <a:rPr lang="en-IN" sz="2200" dirty="0" smtClean="0"/>
              <a:t>"This </a:t>
            </a:r>
            <a:r>
              <a:rPr lang="en-IN" sz="2200" dirty="0"/>
              <a:t>text </a:t>
            </a:r>
            <a:r>
              <a:rPr lang="en-IN" sz="2200" dirty="0" smtClean="0"/>
              <a:t>string" </a:t>
            </a:r>
            <a:r>
              <a:rPr lang="en-IN" sz="2200" dirty="0"/>
              <a:t>etc.</a:t>
            </a:r>
          </a:p>
          <a:p>
            <a:pPr marL="800100" lvl="1" indent="-342900">
              <a:buFont typeface="Wingdings" pitchFamily="2" charset="2"/>
              <a:buChar char="Ø"/>
            </a:pPr>
            <a:r>
              <a:rPr lang="en-IN" sz="2200" b="1" dirty="0"/>
              <a:t>Boolean</a:t>
            </a:r>
            <a:r>
              <a:rPr lang="en-IN" sz="2200" dirty="0"/>
              <a:t> e.g. true or false.</a:t>
            </a:r>
          </a:p>
          <a:p>
            <a:pPr algn="just"/>
            <a:endParaRPr lang="en-US" sz="2200" dirty="0">
              <a:cs typeface="Calibri" panose="020F0502020204030204" pitchFamily="34" charset="0"/>
            </a:endParaRPr>
          </a:p>
          <a:p>
            <a:endParaRPr lang="en-US" sz="2200" dirty="0"/>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7</a:t>
            </a:fld>
            <a:endParaRPr lang="en-US" sz="1400" b="1" dirty="0">
              <a:solidFill>
                <a:schemeClr val="accent5">
                  <a:lumMod val="75000"/>
                </a:schemeClr>
              </a:solidFill>
            </a:endParaRPr>
          </a:p>
        </p:txBody>
      </p:sp>
    </p:spTree>
    <p:extLst>
      <p:ext uri="{BB962C8B-B14F-4D97-AF65-F5344CB8AC3E}">
        <p14:creationId xmlns:p14="http://schemas.microsoft.com/office/powerpoint/2010/main" val="41475888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splice</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70</a:t>
            </a:fld>
            <a:endParaRPr lang="en-US" sz="1400" b="1" dirty="0">
              <a:solidFill>
                <a:schemeClr val="accent5">
                  <a:lumMod val="75000"/>
                </a:schemeClr>
              </a:solidFill>
            </a:endParaRPr>
          </a:p>
        </p:txBody>
      </p:sp>
      <p:sp>
        <p:nvSpPr>
          <p:cNvPr id="2" name="Rectangle 1"/>
          <p:cNvSpPr/>
          <p:nvPr/>
        </p:nvSpPr>
        <p:spPr>
          <a:xfrm>
            <a:off x="913774" y="984865"/>
            <a:ext cx="6096000" cy="2862322"/>
          </a:xfrm>
          <a:prstGeom prst="rect">
            <a:avLst/>
          </a:prstGeom>
          <a:ln>
            <a:solidFill>
              <a:schemeClr val="tx1"/>
            </a:solidFill>
          </a:ln>
        </p:spPr>
        <p:txBody>
          <a:bodyPr>
            <a:spAutoFit/>
          </a:bodyPr>
          <a:lstStyle/>
          <a:p>
            <a:r>
              <a:rPr lang="en-IN" dirty="0"/>
              <a:t>&lt;script&gt;</a:t>
            </a:r>
          </a:p>
          <a:p>
            <a:r>
              <a:rPr lang="en-IN" dirty="0"/>
              <a:t> </a:t>
            </a:r>
            <a:r>
              <a:rPr lang="en-IN" dirty="0" err="1"/>
              <a:t>var</a:t>
            </a:r>
            <a:r>
              <a:rPr lang="en-IN" dirty="0"/>
              <a:t> fruits = ["Banana", "Orange", "Kiwi","</a:t>
            </a:r>
            <a:r>
              <a:rPr lang="en-IN" dirty="0" err="1"/>
              <a:t>Chiku</a:t>
            </a:r>
            <a:r>
              <a:rPr lang="en-IN" dirty="0"/>
              <a:t>"];</a:t>
            </a:r>
          </a:p>
          <a:p>
            <a:r>
              <a:rPr lang="en-IN" dirty="0"/>
              <a:t> </a:t>
            </a:r>
            <a:r>
              <a:rPr lang="en-IN" dirty="0" err="1"/>
              <a:t>document.write</a:t>
            </a:r>
            <a:r>
              <a:rPr lang="en-IN" dirty="0"/>
              <a:t>("Array fruits ... "+ fruits+"&lt;</a:t>
            </a:r>
            <a:r>
              <a:rPr lang="en-IN" dirty="0" err="1"/>
              <a:t>br</a:t>
            </a:r>
            <a:r>
              <a:rPr lang="en-IN" dirty="0"/>
              <a:t>&gt;");</a:t>
            </a:r>
          </a:p>
          <a:p>
            <a:r>
              <a:rPr lang="en-IN" dirty="0"/>
              <a:t> </a:t>
            </a:r>
            <a:r>
              <a:rPr lang="en-IN" dirty="0" err="1"/>
              <a:t>fruits.splice</a:t>
            </a:r>
            <a:r>
              <a:rPr lang="en-IN" dirty="0"/>
              <a:t>(2,0,"Apple", "</a:t>
            </a:r>
            <a:r>
              <a:rPr lang="en-IN" dirty="0" err="1"/>
              <a:t>Mango","Grapes</a:t>
            </a:r>
            <a:r>
              <a:rPr lang="en-IN" dirty="0"/>
              <a:t>");</a:t>
            </a:r>
          </a:p>
          <a:p>
            <a:r>
              <a:rPr lang="en-IN" dirty="0"/>
              <a:t> </a:t>
            </a:r>
            <a:r>
              <a:rPr lang="en-IN" dirty="0" err="1"/>
              <a:t>document.write</a:t>
            </a:r>
            <a:r>
              <a:rPr lang="en-IN" dirty="0"/>
              <a:t>("fruits Spliced with \"Apple\", \"Mango\",\"Grapes\" ... "+ fruits+"&lt;</a:t>
            </a:r>
            <a:r>
              <a:rPr lang="en-IN" dirty="0" err="1"/>
              <a:t>br</a:t>
            </a:r>
            <a:r>
              <a:rPr lang="en-IN" dirty="0"/>
              <a:t>&gt;");</a:t>
            </a:r>
          </a:p>
          <a:p>
            <a:r>
              <a:rPr lang="en-IN" dirty="0"/>
              <a:t> </a:t>
            </a:r>
            <a:r>
              <a:rPr lang="en-IN" dirty="0" err="1"/>
              <a:t>fruits.splice</a:t>
            </a:r>
            <a:r>
              <a:rPr lang="en-IN" dirty="0"/>
              <a:t>(3,1);</a:t>
            </a:r>
          </a:p>
          <a:p>
            <a:r>
              <a:rPr lang="en-IN" dirty="0"/>
              <a:t> </a:t>
            </a:r>
            <a:r>
              <a:rPr lang="en-IN" dirty="0" err="1"/>
              <a:t>document.write</a:t>
            </a:r>
            <a:r>
              <a:rPr lang="en-IN" dirty="0"/>
              <a:t>("Array fruits after empty splicing at 3... "+ fruits+"&lt;</a:t>
            </a:r>
            <a:r>
              <a:rPr lang="en-IN" dirty="0" err="1"/>
              <a:t>br</a:t>
            </a:r>
            <a:r>
              <a:rPr lang="en-IN" dirty="0"/>
              <a:t>&gt;");</a:t>
            </a:r>
          </a:p>
          <a:p>
            <a:r>
              <a:rPr lang="en-IN" dirty="0"/>
              <a:t>&lt;/script&gt;</a:t>
            </a:r>
          </a:p>
        </p:txBody>
      </p:sp>
      <p:pic>
        <p:nvPicPr>
          <p:cNvPr id="3" name="Picture 2"/>
          <p:cNvPicPr>
            <a:picLocks noChangeAspect="1"/>
          </p:cNvPicPr>
          <p:nvPr/>
        </p:nvPicPr>
        <p:blipFill>
          <a:blip r:embed="rId2"/>
          <a:stretch>
            <a:fillRect/>
          </a:stretch>
        </p:blipFill>
        <p:spPr>
          <a:xfrm>
            <a:off x="913774" y="4087906"/>
            <a:ext cx="9104285" cy="2259106"/>
          </a:xfrm>
          <a:prstGeom prst="rect">
            <a:avLst/>
          </a:prstGeom>
          <a:ln>
            <a:solidFill>
              <a:schemeClr val="tx1"/>
            </a:solidFill>
          </a:ln>
        </p:spPr>
      </p:pic>
    </p:spTree>
    <p:extLst>
      <p:ext uri="{BB962C8B-B14F-4D97-AF65-F5344CB8AC3E}">
        <p14:creationId xmlns:p14="http://schemas.microsoft.com/office/powerpoint/2010/main" val="112267380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513" y="586854"/>
            <a:ext cx="10481481" cy="5268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07952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609600" y="228600"/>
            <a:ext cx="10972800" cy="914400"/>
          </a:xfrm>
        </p:spPr>
        <p:txBody>
          <a:bodyPr/>
          <a:lstStyle/>
          <a:p>
            <a:pPr eaLnBrk="1" hangingPunct="1"/>
            <a:r>
              <a:rPr lang="en-US" altLang="en-US"/>
              <a:t>String Object &amp; Methods</a:t>
            </a:r>
          </a:p>
        </p:txBody>
      </p:sp>
      <p:sp>
        <p:nvSpPr>
          <p:cNvPr id="73731" name="Content Placeholder 2"/>
          <p:cNvSpPr>
            <a:spLocks noGrp="1"/>
          </p:cNvSpPr>
          <p:nvPr>
            <p:ph idx="4294967295"/>
          </p:nvPr>
        </p:nvSpPr>
        <p:spPr>
          <a:xfrm>
            <a:off x="609600" y="1143000"/>
            <a:ext cx="11277600" cy="5181600"/>
          </a:xfrm>
          <a:prstGeom prst="rect">
            <a:avLst/>
          </a:prstGeom>
        </p:spPr>
        <p:txBody>
          <a:bodyPr/>
          <a:lstStyle/>
          <a:p>
            <a:pPr eaLnBrk="1" hangingPunct="1"/>
            <a:r>
              <a:rPr lang="en-US" altLang="en-US"/>
              <a:t>Methods</a:t>
            </a:r>
          </a:p>
          <a:p>
            <a:pPr lvl="1" eaLnBrk="1" hangingPunct="1"/>
            <a:r>
              <a:rPr lang="en-US" altLang="en-US"/>
              <a:t>replace(exp [, replacement text]); </a:t>
            </a:r>
          </a:p>
          <a:p>
            <a:pPr lvl="1" eaLnBrk="1" hangingPunct="1"/>
            <a:endParaRPr lang="en-US" altLang="en-US"/>
          </a:p>
          <a:p>
            <a:pPr lvl="1" eaLnBrk="1" hangingPunct="1"/>
            <a:endParaRPr lang="en-US" altLang="en-US"/>
          </a:p>
          <a:p>
            <a:pPr lvl="1" eaLnBrk="1" hangingPunct="1"/>
            <a:r>
              <a:rPr lang="en-US" altLang="en-US"/>
              <a:t>Search(expression)</a:t>
            </a:r>
          </a:p>
          <a:p>
            <a:pPr lvl="1" eaLnBrk="1" hangingPunct="1"/>
            <a:r>
              <a:rPr lang="en-US" altLang="en-US"/>
              <a:t>Split(delimiter[,count]); // an array of substring</a:t>
            </a:r>
          </a:p>
          <a:p>
            <a:pPr lvl="1" eaLnBrk="1" hangingPunct="1"/>
            <a:endParaRPr lang="en-US" altLang="en-US"/>
          </a:p>
          <a:p>
            <a:pPr lvl="1" eaLnBrk="1" hangingPunct="1"/>
            <a:endParaRPr lang="en-US" altLang="en-US"/>
          </a:p>
          <a:p>
            <a:pPr lvl="1" eaLnBrk="1" hangingPunct="1"/>
            <a:r>
              <a:rPr lang="en-US" altLang="en-US"/>
              <a:t>Substr(start[,length]) ;</a:t>
            </a:r>
          </a:p>
          <a:p>
            <a:pPr lvl="1" eaLnBrk="1" hangingPunct="1"/>
            <a:r>
              <a:rPr lang="en-US" altLang="en-US"/>
              <a:t>toUpperCase()</a:t>
            </a:r>
          </a:p>
          <a:p>
            <a:pPr lvl="1" eaLnBrk="1" hangingPunct="1"/>
            <a:r>
              <a:rPr lang="en-US" altLang="en-US"/>
              <a:t>toLowerCase(); </a:t>
            </a:r>
          </a:p>
          <a:p>
            <a:pPr lvl="1" eaLnBrk="1" hangingPunct="1">
              <a:buFont typeface="Wingdings 2" panose="05020102010507070707" pitchFamily="18" charset="2"/>
              <a:buNone/>
            </a:pPr>
            <a:endParaRPr lang="en-US" altLang="en-US"/>
          </a:p>
        </p:txBody>
      </p:sp>
      <p:sp>
        <p:nvSpPr>
          <p:cNvPr id="73732" name="Text Box 4"/>
          <p:cNvSpPr txBox="1">
            <a:spLocks noChangeArrowheads="1"/>
          </p:cNvSpPr>
          <p:nvPr/>
        </p:nvSpPr>
        <p:spPr bwMode="auto">
          <a:xfrm>
            <a:off x="1219200" y="2133601"/>
            <a:ext cx="7924800" cy="646113"/>
          </a:xfrm>
          <a:prstGeom prst="rect">
            <a:avLst/>
          </a:prstGeom>
          <a:solidFill>
            <a:schemeClr val="tx1"/>
          </a:solidFill>
          <a:ln>
            <a:noFill/>
          </a:ln>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dirty="0">
                <a:solidFill>
                  <a:schemeClr val="bg1"/>
                </a:solidFill>
              </a:rPr>
              <a:t>name = “Hello World”;</a:t>
            </a:r>
          </a:p>
          <a:p>
            <a:pPr eaLnBrk="1" hangingPunct="1">
              <a:spcBef>
                <a:spcPct val="0"/>
              </a:spcBef>
              <a:buClrTx/>
              <a:buSzTx/>
              <a:buFontTx/>
              <a:buNone/>
            </a:pPr>
            <a:r>
              <a:rPr lang="en-US" altLang="en-US" sz="1800" dirty="0">
                <a:solidFill>
                  <a:schemeClr val="bg1"/>
                </a:solidFill>
              </a:rPr>
              <a:t>message=</a:t>
            </a:r>
            <a:r>
              <a:rPr lang="en-US" altLang="en-US" sz="1800" dirty="0" err="1">
                <a:solidFill>
                  <a:schemeClr val="bg1"/>
                </a:solidFill>
              </a:rPr>
              <a:t>name.replace</a:t>
            </a:r>
            <a:r>
              <a:rPr lang="en-US" altLang="en-US" sz="1800" dirty="0">
                <a:solidFill>
                  <a:schemeClr val="bg1"/>
                </a:solidFill>
              </a:rPr>
              <a:t>(/World/,”VIT”);        // Hello VIT</a:t>
            </a:r>
            <a:endParaRPr lang="en-US" altLang="zh-CN" sz="1800" dirty="0">
              <a:solidFill>
                <a:schemeClr val="bg1"/>
              </a:solidFill>
              <a:latin typeface="Courier New" panose="02070309020205020404" pitchFamily="49" charset="0"/>
            </a:endParaRPr>
          </a:p>
        </p:txBody>
      </p:sp>
      <p:sp>
        <p:nvSpPr>
          <p:cNvPr id="73733" name="Text Box 4"/>
          <p:cNvSpPr txBox="1">
            <a:spLocks noChangeArrowheads="1"/>
          </p:cNvSpPr>
          <p:nvPr/>
        </p:nvSpPr>
        <p:spPr bwMode="auto">
          <a:xfrm>
            <a:off x="1219200" y="3563144"/>
            <a:ext cx="7924800" cy="646113"/>
          </a:xfrm>
          <a:prstGeom prst="rect">
            <a:avLst/>
          </a:prstGeom>
          <a:solidFill>
            <a:schemeClr val="tx1"/>
          </a:solidFill>
          <a:ln>
            <a:noFill/>
          </a:ln>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dirty="0">
                <a:solidFill>
                  <a:schemeClr val="bg1"/>
                </a:solidFill>
              </a:rPr>
              <a:t>name = “Hello VIT”;</a:t>
            </a:r>
          </a:p>
          <a:p>
            <a:pPr eaLnBrk="1" hangingPunct="1">
              <a:spcBef>
                <a:spcPct val="0"/>
              </a:spcBef>
              <a:buClrTx/>
              <a:buSzTx/>
              <a:buFontTx/>
              <a:buNone/>
            </a:pPr>
            <a:r>
              <a:rPr lang="en-US" altLang="en-US" sz="1800" dirty="0">
                <a:solidFill>
                  <a:schemeClr val="bg1"/>
                </a:solidFill>
              </a:rPr>
              <a:t>message=</a:t>
            </a:r>
            <a:r>
              <a:rPr lang="en-US" altLang="en-US" sz="1800" dirty="0" err="1">
                <a:solidFill>
                  <a:schemeClr val="bg1"/>
                </a:solidFill>
              </a:rPr>
              <a:t>name.split</a:t>
            </a:r>
            <a:r>
              <a:rPr lang="en-US" altLang="en-US" sz="1800" dirty="0">
                <a:solidFill>
                  <a:schemeClr val="bg1"/>
                </a:solidFill>
              </a:rPr>
              <a:t>(“ ”);        // Hello, VIT </a:t>
            </a:r>
            <a:endParaRPr lang="en-US" altLang="zh-CN" sz="1800" dirty="0">
              <a:solidFill>
                <a:schemeClr val="bg1"/>
              </a:solidFill>
              <a:latin typeface="Courier New" panose="02070309020205020404" pitchFamily="49" charset="0"/>
            </a:endParaRPr>
          </a:p>
        </p:txBody>
      </p:sp>
      <p:sp>
        <p:nvSpPr>
          <p:cNvPr id="73734" name="Text Box 4"/>
          <p:cNvSpPr txBox="1">
            <a:spLocks noChangeArrowheads="1"/>
          </p:cNvSpPr>
          <p:nvPr/>
        </p:nvSpPr>
        <p:spPr bwMode="auto">
          <a:xfrm>
            <a:off x="4673600" y="5486401"/>
            <a:ext cx="6197600" cy="6461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t>name = “Hello VIT”;</a:t>
            </a:r>
          </a:p>
          <a:p>
            <a:pPr eaLnBrk="1" hangingPunct="1">
              <a:spcBef>
                <a:spcPct val="0"/>
              </a:spcBef>
              <a:buClrTx/>
              <a:buSzTx/>
              <a:buFontTx/>
              <a:buNone/>
            </a:pPr>
            <a:r>
              <a:rPr lang="en-US" altLang="en-US" sz="1800"/>
              <a:t>message=name.toLowerCase();</a:t>
            </a:r>
            <a:endParaRPr lang="en-US" altLang="zh-CN" sz="1800">
              <a:latin typeface="Courier New" panose="02070309020205020404" pitchFamily="49" charset="0"/>
            </a:endParaRPr>
          </a:p>
        </p:txBody>
      </p:sp>
    </p:spTree>
    <p:extLst>
      <p:ext uri="{BB962C8B-B14F-4D97-AF65-F5344CB8AC3E}">
        <p14:creationId xmlns:p14="http://schemas.microsoft.com/office/powerpoint/2010/main" val="15843095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609600" y="0"/>
            <a:ext cx="10972800" cy="685800"/>
          </a:xfrm>
        </p:spPr>
        <p:txBody>
          <a:bodyPr>
            <a:normAutofit/>
          </a:bodyPr>
          <a:lstStyle/>
          <a:p>
            <a:pPr eaLnBrk="1" hangingPunct="1"/>
            <a:r>
              <a:rPr lang="en-US" altLang="en-US"/>
              <a:t> Array Object &amp; Methods</a:t>
            </a:r>
          </a:p>
        </p:txBody>
      </p:sp>
      <p:graphicFrame>
        <p:nvGraphicFramePr>
          <p:cNvPr id="7" name="Content Placeholder 6"/>
          <p:cNvGraphicFramePr>
            <a:graphicFrameLocks noGrp="1"/>
          </p:cNvGraphicFramePr>
          <p:nvPr>
            <p:ph idx="4294967295"/>
          </p:nvPr>
        </p:nvGraphicFramePr>
        <p:xfrm>
          <a:off x="508000" y="549275"/>
          <a:ext cx="11684000" cy="6035672"/>
        </p:xfrm>
        <a:graphic>
          <a:graphicData uri="http://schemas.openxmlformats.org/drawingml/2006/table">
            <a:tbl>
              <a:tblPr firstRow="1" bandRow="1">
                <a:tableStyleId>{5C22544A-7EE6-4342-B048-85BDC9FD1C3A}</a:tableStyleId>
              </a:tblPr>
              <a:tblGrid>
                <a:gridCol w="1999964">
                  <a:extLst>
                    <a:ext uri="{9D8B030D-6E8A-4147-A177-3AD203B41FA5}">
                      <a16:colId xmlns="" xmlns:a16="http://schemas.microsoft.com/office/drawing/2014/main" val="20000"/>
                    </a:ext>
                  </a:extLst>
                </a:gridCol>
                <a:gridCol w="9684036">
                  <a:extLst>
                    <a:ext uri="{9D8B030D-6E8A-4147-A177-3AD203B41FA5}">
                      <a16:colId xmlns="" xmlns:a16="http://schemas.microsoft.com/office/drawing/2014/main" val="20001"/>
                    </a:ext>
                  </a:extLst>
                </a:gridCol>
              </a:tblGrid>
              <a:tr h="365798">
                <a:tc>
                  <a:txBody>
                    <a:bodyPr/>
                    <a:lstStyle/>
                    <a:p>
                      <a:r>
                        <a:rPr lang="en-US" sz="1800" dirty="0"/>
                        <a:t>Methods</a:t>
                      </a:r>
                    </a:p>
                  </a:txBody>
                  <a:tcPr marL="121920" marR="121920" marT="45725" marB="45725"/>
                </a:tc>
                <a:tc>
                  <a:txBody>
                    <a:bodyPr/>
                    <a:lstStyle/>
                    <a:p>
                      <a:r>
                        <a:rPr lang="en-US" sz="1800" dirty="0"/>
                        <a:t>Description</a:t>
                      </a:r>
                    </a:p>
                  </a:txBody>
                  <a:tcPr marL="121920" marR="121920" marT="45725" marB="45725"/>
                </a:tc>
                <a:extLst>
                  <a:ext uri="{0D108BD9-81ED-4DB2-BD59-A6C34878D82A}">
                    <a16:rowId xmlns="" xmlns:a16="http://schemas.microsoft.com/office/drawing/2014/main" val="10000"/>
                  </a:ext>
                </a:extLst>
              </a:tr>
              <a:tr h="365798">
                <a:tc>
                  <a:txBody>
                    <a:bodyPr/>
                    <a:lstStyle/>
                    <a:p>
                      <a:r>
                        <a:rPr lang="en-US" sz="1800" dirty="0" err="1">
                          <a:solidFill>
                            <a:schemeClr val="tx1"/>
                          </a:solidFill>
                        </a:rPr>
                        <a:t>concat</a:t>
                      </a:r>
                      <a:r>
                        <a:rPr lang="en-US" sz="1800" dirty="0">
                          <a:solidFill>
                            <a:schemeClr val="tx1"/>
                          </a:solidFill>
                        </a:rPr>
                        <a:t>()</a:t>
                      </a:r>
                    </a:p>
                  </a:txBody>
                  <a:tcPr marL="121920" marR="121920" marT="45725" marB="45725" anchor="ctr"/>
                </a:tc>
                <a:tc>
                  <a:txBody>
                    <a:bodyPr/>
                    <a:lstStyle/>
                    <a:p>
                      <a:r>
                        <a:rPr lang="en-US" sz="1800"/>
                        <a:t>Joins two or more arrays, and returns a copy of the joined arrays</a:t>
                      </a:r>
                    </a:p>
                  </a:txBody>
                  <a:tcPr marL="121920" marR="121920" marT="45725" marB="45725" anchor="ctr"/>
                </a:tc>
                <a:extLst>
                  <a:ext uri="{0D108BD9-81ED-4DB2-BD59-A6C34878D82A}">
                    <a16:rowId xmlns="" xmlns:a16="http://schemas.microsoft.com/office/drawing/2014/main" val="10001"/>
                  </a:ext>
                </a:extLst>
              </a:tr>
              <a:tr h="365798">
                <a:tc>
                  <a:txBody>
                    <a:bodyPr/>
                    <a:lstStyle/>
                    <a:p>
                      <a:r>
                        <a:rPr lang="en-US" sz="1800" dirty="0" err="1">
                          <a:solidFill>
                            <a:schemeClr val="tx1"/>
                          </a:solidFill>
                        </a:rPr>
                        <a:t>indexOf</a:t>
                      </a:r>
                      <a:r>
                        <a:rPr lang="en-US" sz="1800" dirty="0">
                          <a:solidFill>
                            <a:schemeClr val="tx1"/>
                          </a:solidFill>
                        </a:rPr>
                        <a:t>()</a:t>
                      </a:r>
                    </a:p>
                  </a:txBody>
                  <a:tcPr marL="121920" marR="121920" marT="45725" marB="45725" anchor="ctr"/>
                </a:tc>
                <a:tc>
                  <a:txBody>
                    <a:bodyPr/>
                    <a:lstStyle/>
                    <a:p>
                      <a:r>
                        <a:rPr lang="en-US" sz="1800"/>
                        <a:t>Search the array for an element and returns its position</a:t>
                      </a:r>
                    </a:p>
                  </a:txBody>
                  <a:tcPr marL="121920" marR="121920" marT="45725" marB="45725" anchor="ctr"/>
                </a:tc>
                <a:extLst>
                  <a:ext uri="{0D108BD9-81ED-4DB2-BD59-A6C34878D82A}">
                    <a16:rowId xmlns="" xmlns:a16="http://schemas.microsoft.com/office/drawing/2014/main" val="10002"/>
                  </a:ext>
                </a:extLst>
              </a:tr>
              <a:tr h="365798">
                <a:tc>
                  <a:txBody>
                    <a:bodyPr/>
                    <a:lstStyle/>
                    <a:p>
                      <a:r>
                        <a:rPr lang="en-US" sz="1800" dirty="0">
                          <a:solidFill>
                            <a:schemeClr val="tx1"/>
                          </a:solidFill>
                        </a:rPr>
                        <a:t>join()</a:t>
                      </a:r>
                    </a:p>
                  </a:txBody>
                  <a:tcPr marL="121920" marR="121920" marT="45725" marB="45725" anchor="ctr"/>
                </a:tc>
                <a:tc>
                  <a:txBody>
                    <a:bodyPr/>
                    <a:lstStyle/>
                    <a:p>
                      <a:r>
                        <a:rPr lang="en-US" sz="1800"/>
                        <a:t>Joins all elements of an array into a string</a:t>
                      </a:r>
                    </a:p>
                  </a:txBody>
                  <a:tcPr marL="121920" marR="121920" marT="45725" marB="45725" anchor="ctr"/>
                </a:tc>
                <a:extLst>
                  <a:ext uri="{0D108BD9-81ED-4DB2-BD59-A6C34878D82A}">
                    <a16:rowId xmlns="" xmlns:a16="http://schemas.microsoft.com/office/drawing/2014/main" val="10003"/>
                  </a:ext>
                </a:extLst>
              </a:tr>
              <a:tr h="640149">
                <a:tc>
                  <a:txBody>
                    <a:bodyPr/>
                    <a:lstStyle/>
                    <a:p>
                      <a:r>
                        <a:rPr lang="en-US" sz="1800" dirty="0" err="1">
                          <a:solidFill>
                            <a:schemeClr val="tx1"/>
                          </a:solidFill>
                        </a:rPr>
                        <a:t>lastIndexOf</a:t>
                      </a:r>
                      <a:r>
                        <a:rPr lang="en-US" sz="1800" dirty="0">
                          <a:solidFill>
                            <a:schemeClr val="tx1"/>
                          </a:solidFill>
                        </a:rPr>
                        <a:t>()</a:t>
                      </a:r>
                    </a:p>
                  </a:txBody>
                  <a:tcPr marL="121920" marR="121920" marT="45725" marB="45725" anchor="ctr"/>
                </a:tc>
                <a:tc>
                  <a:txBody>
                    <a:bodyPr/>
                    <a:lstStyle/>
                    <a:p>
                      <a:r>
                        <a:rPr lang="en-US" sz="1800"/>
                        <a:t>Search the array for an element, starting at the end, and returns its position</a:t>
                      </a:r>
                    </a:p>
                  </a:txBody>
                  <a:tcPr marL="121920" marR="121920" marT="45725" marB="45725" anchor="ctr"/>
                </a:tc>
                <a:extLst>
                  <a:ext uri="{0D108BD9-81ED-4DB2-BD59-A6C34878D82A}">
                    <a16:rowId xmlns="" xmlns:a16="http://schemas.microsoft.com/office/drawing/2014/main" val="10004"/>
                  </a:ext>
                </a:extLst>
              </a:tr>
              <a:tr h="365798">
                <a:tc>
                  <a:txBody>
                    <a:bodyPr/>
                    <a:lstStyle/>
                    <a:p>
                      <a:r>
                        <a:rPr lang="en-US" sz="1800" dirty="0">
                          <a:solidFill>
                            <a:schemeClr val="tx1"/>
                          </a:solidFill>
                        </a:rPr>
                        <a:t>pop()</a:t>
                      </a:r>
                    </a:p>
                  </a:txBody>
                  <a:tcPr marL="121920" marR="121920" marT="45725" marB="45725" anchor="ctr"/>
                </a:tc>
                <a:tc>
                  <a:txBody>
                    <a:bodyPr/>
                    <a:lstStyle/>
                    <a:p>
                      <a:r>
                        <a:rPr lang="en-US" sz="1800"/>
                        <a:t>Removes the last element of an array, and returns that element</a:t>
                      </a:r>
                    </a:p>
                  </a:txBody>
                  <a:tcPr marL="121920" marR="121920" marT="45725" marB="45725" anchor="ctr"/>
                </a:tc>
                <a:extLst>
                  <a:ext uri="{0D108BD9-81ED-4DB2-BD59-A6C34878D82A}">
                    <a16:rowId xmlns="" xmlns:a16="http://schemas.microsoft.com/office/drawing/2014/main" val="10005"/>
                  </a:ext>
                </a:extLst>
              </a:tr>
              <a:tr h="365798">
                <a:tc>
                  <a:txBody>
                    <a:bodyPr/>
                    <a:lstStyle/>
                    <a:p>
                      <a:r>
                        <a:rPr lang="en-US" sz="1800" dirty="0">
                          <a:solidFill>
                            <a:schemeClr val="tx1"/>
                          </a:solidFill>
                        </a:rPr>
                        <a:t>push()</a:t>
                      </a:r>
                    </a:p>
                  </a:txBody>
                  <a:tcPr marL="121920" marR="121920" marT="45725" marB="45725" anchor="ctr"/>
                </a:tc>
                <a:tc>
                  <a:txBody>
                    <a:bodyPr/>
                    <a:lstStyle/>
                    <a:p>
                      <a:r>
                        <a:rPr lang="en-US" sz="1800" dirty="0"/>
                        <a:t>Adds new elements to the end of an array, and returns the new length</a:t>
                      </a:r>
                    </a:p>
                  </a:txBody>
                  <a:tcPr marL="121920" marR="121920" marT="45725" marB="45725" anchor="ctr"/>
                </a:tc>
                <a:extLst>
                  <a:ext uri="{0D108BD9-81ED-4DB2-BD59-A6C34878D82A}">
                    <a16:rowId xmlns="" xmlns:a16="http://schemas.microsoft.com/office/drawing/2014/main" val="10006"/>
                  </a:ext>
                </a:extLst>
              </a:tr>
              <a:tr h="365798">
                <a:tc>
                  <a:txBody>
                    <a:bodyPr/>
                    <a:lstStyle/>
                    <a:p>
                      <a:r>
                        <a:rPr lang="en-US" sz="1800" dirty="0">
                          <a:solidFill>
                            <a:schemeClr val="tx1"/>
                          </a:solidFill>
                        </a:rPr>
                        <a:t>reverse()</a:t>
                      </a:r>
                    </a:p>
                  </a:txBody>
                  <a:tcPr marL="121920" marR="121920" marT="45725" marB="45725" anchor="ctr"/>
                </a:tc>
                <a:tc>
                  <a:txBody>
                    <a:bodyPr/>
                    <a:lstStyle/>
                    <a:p>
                      <a:r>
                        <a:rPr lang="en-US" sz="1800" dirty="0"/>
                        <a:t>Reverses the order of the elements in an array</a:t>
                      </a:r>
                    </a:p>
                  </a:txBody>
                  <a:tcPr marL="121920" marR="121920" marT="45725" marB="45725" anchor="ctr"/>
                </a:tc>
                <a:extLst>
                  <a:ext uri="{0D108BD9-81ED-4DB2-BD59-A6C34878D82A}">
                    <a16:rowId xmlns="" xmlns:a16="http://schemas.microsoft.com/office/drawing/2014/main" val="10007"/>
                  </a:ext>
                </a:extLst>
              </a:tr>
              <a:tr h="365798">
                <a:tc>
                  <a:txBody>
                    <a:bodyPr/>
                    <a:lstStyle/>
                    <a:p>
                      <a:r>
                        <a:rPr lang="en-US" sz="1800" dirty="0">
                          <a:solidFill>
                            <a:schemeClr val="tx1"/>
                          </a:solidFill>
                        </a:rPr>
                        <a:t>shift()</a:t>
                      </a:r>
                    </a:p>
                  </a:txBody>
                  <a:tcPr marL="121920" marR="121920" marT="45725" marB="45725" anchor="ctr"/>
                </a:tc>
                <a:tc>
                  <a:txBody>
                    <a:bodyPr/>
                    <a:lstStyle/>
                    <a:p>
                      <a:r>
                        <a:rPr lang="en-US" sz="1800" dirty="0"/>
                        <a:t>Removes the first element of an array, and returns that element</a:t>
                      </a:r>
                    </a:p>
                  </a:txBody>
                  <a:tcPr marL="121920" marR="121920" marT="45725" marB="45725" anchor="ctr"/>
                </a:tc>
                <a:extLst>
                  <a:ext uri="{0D108BD9-81ED-4DB2-BD59-A6C34878D82A}">
                    <a16:rowId xmlns="" xmlns:a16="http://schemas.microsoft.com/office/drawing/2014/main" val="10008"/>
                  </a:ext>
                </a:extLst>
              </a:tr>
              <a:tr h="365798">
                <a:tc>
                  <a:txBody>
                    <a:bodyPr/>
                    <a:lstStyle/>
                    <a:p>
                      <a:r>
                        <a:rPr lang="en-US" sz="1800" dirty="0">
                          <a:solidFill>
                            <a:schemeClr val="tx1"/>
                          </a:solidFill>
                        </a:rPr>
                        <a:t>slice()</a:t>
                      </a:r>
                    </a:p>
                  </a:txBody>
                  <a:tcPr marL="121920" marR="121920" marT="45725" marB="45725" anchor="ctr"/>
                </a:tc>
                <a:tc>
                  <a:txBody>
                    <a:bodyPr/>
                    <a:lstStyle/>
                    <a:p>
                      <a:r>
                        <a:rPr lang="en-US" sz="1800" dirty="0"/>
                        <a:t>Selects a part of an array, and returns the new array</a:t>
                      </a:r>
                    </a:p>
                  </a:txBody>
                  <a:tcPr marL="121920" marR="121920" marT="45725" marB="45725" anchor="ctr"/>
                </a:tc>
                <a:extLst>
                  <a:ext uri="{0D108BD9-81ED-4DB2-BD59-A6C34878D82A}">
                    <a16:rowId xmlns="" xmlns:a16="http://schemas.microsoft.com/office/drawing/2014/main" val="10009"/>
                  </a:ext>
                </a:extLst>
              </a:tr>
              <a:tr h="365798">
                <a:tc>
                  <a:txBody>
                    <a:bodyPr/>
                    <a:lstStyle/>
                    <a:p>
                      <a:r>
                        <a:rPr lang="en-US" sz="1800" dirty="0">
                          <a:solidFill>
                            <a:schemeClr val="tx1"/>
                          </a:solidFill>
                        </a:rPr>
                        <a:t>sort()</a:t>
                      </a:r>
                    </a:p>
                  </a:txBody>
                  <a:tcPr marL="121920" marR="121920" marT="45725" marB="45725" anchor="ctr"/>
                </a:tc>
                <a:tc>
                  <a:txBody>
                    <a:bodyPr/>
                    <a:lstStyle/>
                    <a:p>
                      <a:r>
                        <a:rPr lang="en-US" sz="1800" dirty="0"/>
                        <a:t>Sorts the elements of an array</a:t>
                      </a:r>
                    </a:p>
                  </a:txBody>
                  <a:tcPr marL="121920" marR="121920" marT="45725" marB="45725" anchor="ctr"/>
                </a:tc>
                <a:extLst>
                  <a:ext uri="{0D108BD9-81ED-4DB2-BD59-A6C34878D82A}">
                    <a16:rowId xmlns="" xmlns:a16="http://schemas.microsoft.com/office/drawing/2014/main" val="10010"/>
                  </a:ext>
                </a:extLst>
              </a:tr>
              <a:tr h="365798">
                <a:tc>
                  <a:txBody>
                    <a:bodyPr/>
                    <a:lstStyle/>
                    <a:p>
                      <a:r>
                        <a:rPr lang="en-US" sz="1800" dirty="0">
                          <a:solidFill>
                            <a:schemeClr val="tx1"/>
                          </a:solidFill>
                        </a:rPr>
                        <a:t>splice()</a:t>
                      </a:r>
                    </a:p>
                  </a:txBody>
                  <a:tcPr marL="121920" marR="121920" marT="45725" marB="45725" anchor="ctr"/>
                </a:tc>
                <a:tc>
                  <a:txBody>
                    <a:bodyPr/>
                    <a:lstStyle/>
                    <a:p>
                      <a:r>
                        <a:rPr lang="en-US" sz="1800" dirty="0"/>
                        <a:t>Adds/Removes elements from an array</a:t>
                      </a:r>
                    </a:p>
                  </a:txBody>
                  <a:tcPr marL="121920" marR="121920" marT="45725" marB="45725" anchor="ctr"/>
                </a:tc>
                <a:extLst>
                  <a:ext uri="{0D108BD9-81ED-4DB2-BD59-A6C34878D82A}">
                    <a16:rowId xmlns="" xmlns:a16="http://schemas.microsoft.com/office/drawing/2014/main" val="10011"/>
                  </a:ext>
                </a:extLst>
              </a:tr>
              <a:tr h="365798">
                <a:tc>
                  <a:txBody>
                    <a:bodyPr/>
                    <a:lstStyle/>
                    <a:p>
                      <a:r>
                        <a:rPr lang="en-US" sz="1800" dirty="0" err="1">
                          <a:solidFill>
                            <a:schemeClr val="tx1"/>
                          </a:solidFill>
                        </a:rPr>
                        <a:t>toString</a:t>
                      </a:r>
                      <a:r>
                        <a:rPr lang="en-US" sz="1800" dirty="0">
                          <a:solidFill>
                            <a:schemeClr val="tx1"/>
                          </a:solidFill>
                        </a:rPr>
                        <a:t>()</a:t>
                      </a:r>
                    </a:p>
                  </a:txBody>
                  <a:tcPr marL="121920" marR="121920" marT="45725" marB="45725" anchor="ctr"/>
                </a:tc>
                <a:tc>
                  <a:txBody>
                    <a:bodyPr/>
                    <a:lstStyle/>
                    <a:p>
                      <a:r>
                        <a:rPr lang="en-US" sz="1800"/>
                        <a:t>Converts an array to a string, and returns the result</a:t>
                      </a:r>
                    </a:p>
                  </a:txBody>
                  <a:tcPr marL="121920" marR="121920" marT="45725" marB="45725" anchor="ctr"/>
                </a:tc>
                <a:extLst>
                  <a:ext uri="{0D108BD9-81ED-4DB2-BD59-A6C34878D82A}">
                    <a16:rowId xmlns="" xmlns:a16="http://schemas.microsoft.com/office/drawing/2014/main" val="10012"/>
                  </a:ext>
                </a:extLst>
              </a:tr>
              <a:tr h="640149">
                <a:tc>
                  <a:txBody>
                    <a:bodyPr/>
                    <a:lstStyle/>
                    <a:p>
                      <a:r>
                        <a:rPr lang="en-US" sz="1800" dirty="0" err="1">
                          <a:solidFill>
                            <a:schemeClr val="tx1"/>
                          </a:solidFill>
                        </a:rPr>
                        <a:t>unshift</a:t>
                      </a:r>
                      <a:r>
                        <a:rPr lang="en-US" sz="1800" dirty="0">
                          <a:solidFill>
                            <a:schemeClr val="tx1"/>
                          </a:solidFill>
                        </a:rPr>
                        <a:t>()</a:t>
                      </a:r>
                    </a:p>
                  </a:txBody>
                  <a:tcPr marL="121920" marR="121920" marT="45725" marB="45725" anchor="ctr"/>
                </a:tc>
                <a:tc>
                  <a:txBody>
                    <a:bodyPr/>
                    <a:lstStyle/>
                    <a:p>
                      <a:r>
                        <a:rPr lang="en-US" sz="1800"/>
                        <a:t>Adds new elements to the beginning of an array, and returns the new length</a:t>
                      </a:r>
                    </a:p>
                  </a:txBody>
                  <a:tcPr marL="121920" marR="121920" marT="45725" marB="45725" anchor="ctr"/>
                </a:tc>
                <a:extLst>
                  <a:ext uri="{0D108BD9-81ED-4DB2-BD59-A6C34878D82A}">
                    <a16:rowId xmlns="" xmlns:a16="http://schemas.microsoft.com/office/drawing/2014/main" val="10013"/>
                  </a:ext>
                </a:extLst>
              </a:tr>
              <a:tr h="365798">
                <a:tc>
                  <a:txBody>
                    <a:bodyPr/>
                    <a:lstStyle/>
                    <a:p>
                      <a:r>
                        <a:rPr lang="en-US" sz="1800" dirty="0" err="1">
                          <a:solidFill>
                            <a:schemeClr val="tx1"/>
                          </a:solidFill>
                        </a:rPr>
                        <a:t>valueOf</a:t>
                      </a:r>
                      <a:r>
                        <a:rPr lang="en-US" sz="1800" dirty="0">
                          <a:solidFill>
                            <a:schemeClr val="tx1"/>
                          </a:solidFill>
                        </a:rPr>
                        <a:t>()</a:t>
                      </a:r>
                    </a:p>
                  </a:txBody>
                  <a:tcPr marL="121920" marR="121920" marT="45725" marB="45725" anchor="ctr"/>
                </a:tc>
                <a:tc>
                  <a:txBody>
                    <a:bodyPr/>
                    <a:lstStyle/>
                    <a:p>
                      <a:r>
                        <a:rPr lang="en-US" sz="1800" dirty="0"/>
                        <a:t>Returns the primitive value of an array</a:t>
                      </a:r>
                    </a:p>
                  </a:txBody>
                  <a:tcPr marL="121920" marR="121920" marT="45725" marB="45725" anchor="ctr"/>
                </a:tc>
                <a:extLst>
                  <a:ext uri="{0D108BD9-81ED-4DB2-BD59-A6C34878D82A}">
                    <a16:rowId xmlns="" xmlns:a16="http://schemas.microsoft.com/office/drawing/2014/main" val="10014"/>
                  </a:ext>
                </a:extLst>
              </a:tr>
            </a:tbl>
          </a:graphicData>
        </a:graphic>
      </p:graphicFrame>
    </p:spTree>
    <p:extLst>
      <p:ext uri="{BB962C8B-B14F-4D97-AF65-F5344CB8AC3E}">
        <p14:creationId xmlns:p14="http://schemas.microsoft.com/office/powerpoint/2010/main" val="17674969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609600" y="0"/>
            <a:ext cx="10972800" cy="685800"/>
          </a:xfrm>
        </p:spPr>
        <p:txBody>
          <a:bodyPr>
            <a:normAutofit/>
          </a:bodyPr>
          <a:lstStyle/>
          <a:p>
            <a:pPr eaLnBrk="1" hangingPunct="1"/>
            <a:r>
              <a:rPr lang="en-US" altLang="en-US"/>
              <a:t> Math Object &amp; Methods</a:t>
            </a:r>
          </a:p>
        </p:txBody>
      </p:sp>
      <p:graphicFrame>
        <p:nvGraphicFramePr>
          <p:cNvPr id="7" name="Content Placeholder 6"/>
          <p:cNvGraphicFramePr>
            <a:graphicFrameLocks noGrp="1"/>
          </p:cNvGraphicFramePr>
          <p:nvPr>
            <p:ph idx="4294967295"/>
          </p:nvPr>
        </p:nvGraphicFramePr>
        <p:xfrm>
          <a:off x="304800" y="762001"/>
          <a:ext cx="11684000" cy="5546725"/>
        </p:xfrm>
        <a:graphic>
          <a:graphicData uri="http://schemas.openxmlformats.org/drawingml/2006/table">
            <a:tbl>
              <a:tblPr firstRow="1" bandRow="1">
                <a:tableStyleId>{5C22544A-7EE6-4342-B048-85BDC9FD1C3A}</a:tableStyleId>
              </a:tblPr>
              <a:tblGrid>
                <a:gridCol w="2641600">
                  <a:extLst>
                    <a:ext uri="{9D8B030D-6E8A-4147-A177-3AD203B41FA5}">
                      <a16:colId xmlns="" xmlns:a16="http://schemas.microsoft.com/office/drawing/2014/main" val="20000"/>
                    </a:ext>
                  </a:extLst>
                </a:gridCol>
                <a:gridCol w="9042400">
                  <a:extLst>
                    <a:ext uri="{9D8B030D-6E8A-4147-A177-3AD203B41FA5}">
                      <a16:colId xmlns="" xmlns:a16="http://schemas.microsoft.com/office/drawing/2014/main" val="20001"/>
                    </a:ext>
                  </a:extLst>
                </a:gridCol>
              </a:tblGrid>
              <a:tr h="344557">
                <a:tc>
                  <a:txBody>
                    <a:bodyPr/>
                    <a:lstStyle/>
                    <a:p>
                      <a:r>
                        <a:rPr lang="en-US" dirty="0"/>
                        <a:t>Methods</a:t>
                      </a:r>
                    </a:p>
                  </a:txBody>
                  <a:tcPr marL="121920" marR="121920"/>
                </a:tc>
                <a:tc>
                  <a:txBody>
                    <a:bodyPr/>
                    <a:lstStyle/>
                    <a:p>
                      <a:r>
                        <a:rPr lang="en-US" dirty="0"/>
                        <a:t>Description</a:t>
                      </a:r>
                    </a:p>
                  </a:txBody>
                  <a:tcPr marL="121920" marR="121920"/>
                </a:tc>
                <a:extLst>
                  <a:ext uri="{0D108BD9-81ED-4DB2-BD59-A6C34878D82A}">
                    <a16:rowId xmlns="" xmlns:a16="http://schemas.microsoft.com/office/drawing/2014/main" val="10000"/>
                  </a:ext>
                </a:extLst>
              </a:tr>
              <a:tr h="344557">
                <a:tc>
                  <a:txBody>
                    <a:bodyPr/>
                    <a:lstStyle/>
                    <a:p>
                      <a:r>
                        <a:rPr lang="en-US" dirty="0"/>
                        <a:t>abs(x)</a:t>
                      </a:r>
                    </a:p>
                  </a:txBody>
                  <a:tcPr marL="121920" marR="121920" anchor="ctr"/>
                </a:tc>
                <a:tc>
                  <a:txBody>
                    <a:bodyPr/>
                    <a:lstStyle/>
                    <a:p>
                      <a:r>
                        <a:rPr lang="en-US"/>
                        <a:t>Returns the absolute value of x</a:t>
                      </a:r>
                    </a:p>
                  </a:txBody>
                  <a:tcPr marL="121920" marR="121920" anchor="ctr"/>
                </a:tc>
                <a:extLst>
                  <a:ext uri="{0D108BD9-81ED-4DB2-BD59-A6C34878D82A}">
                    <a16:rowId xmlns="" xmlns:a16="http://schemas.microsoft.com/office/drawing/2014/main" val="10001"/>
                  </a:ext>
                </a:extLst>
              </a:tr>
              <a:tr h="335280">
                <a:tc>
                  <a:txBody>
                    <a:bodyPr/>
                    <a:lstStyle/>
                    <a:p>
                      <a:r>
                        <a:rPr lang="en-US" dirty="0"/>
                        <a:t>ceil(x)</a:t>
                      </a:r>
                    </a:p>
                  </a:txBody>
                  <a:tcPr marL="121920" marR="121920" anchor="ctr"/>
                </a:tc>
                <a:tc>
                  <a:txBody>
                    <a:bodyPr/>
                    <a:lstStyle/>
                    <a:p>
                      <a:r>
                        <a:rPr lang="en-US"/>
                        <a:t>Returns x, rounded upwards to the nearest integer</a:t>
                      </a:r>
                    </a:p>
                  </a:txBody>
                  <a:tcPr marL="121920" marR="121920" anchor="ctr"/>
                </a:tc>
                <a:extLst>
                  <a:ext uri="{0D108BD9-81ED-4DB2-BD59-A6C34878D82A}">
                    <a16:rowId xmlns="" xmlns:a16="http://schemas.microsoft.com/office/drawing/2014/main" val="10002"/>
                  </a:ext>
                </a:extLst>
              </a:tr>
              <a:tr h="344557">
                <a:tc>
                  <a:txBody>
                    <a:bodyPr/>
                    <a:lstStyle/>
                    <a:p>
                      <a:r>
                        <a:rPr lang="en-US" dirty="0" err="1"/>
                        <a:t>cos</a:t>
                      </a:r>
                      <a:r>
                        <a:rPr lang="en-US" dirty="0"/>
                        <a:t>(x)</a:t>
                      </a:r>
                    </a:p>
                  </a:txBody>
                  <a:tcPr marL="121920" marR="121920" anchor="ctr"/>
                </a:tc>
                <a:tc>
                  <a:txBody>
                    <a:bodyPr/>
                    <a:lstStyle/>
                    <a:p>
                      <a:r>
                        <a:rPr lang="en-US"/>
                        <a:t>Returns the cosine of x (x is in radians)</a:t>
                      </a:r>
                    </a:p>
                  </a:txBody>
                  <a:tcPr marL="121920" marR="121920" anchor="ctr"/>
                </a:tc>
                <a:extLst>
                  <a:ext uri="{0D108BD9-81ED-4DB2-BD59-A6C34878D82A}">
                    <a16:rowId xmlns="" xmlns:a16="http://schemas.microsoft.com/office/drawing/2014/main" val="10003"/>
                  </a:ext>
                </a:extLst>
              </a:tr>
              <a:tr h="289560">
                <a:tc>
                  <a:txBody>
                    <a:bodyPr/>
                    <a:lstStyle/>
                    <a:p>
                      <a:r>
                        <a:rPr lang="en-US" dirty="0"/>
                        <a:t>exp(x)</a:t>
                      </a:r>
                    </a:p>
                  </a:txBody>
                  <a:tcPr marL="121920" marR="121920" anchor="ctr"/>
                </a:tc>
                <a:tc>
                  <a:txBody>
                    <a:bodyPr/>
                    <a:lstStyle/>
                    <a:p>
                      <a:r>
                        <a:rPr lang="en-US"/>
                        <a:t>Returns the value of E</a:t>
                      </a:r>
                      <a:r>
                        <a:rPr lang="en-US" baseline="30000"/>
                        <a:t>x</a:t>
                      </a:r>
                      <a:endParaRPr lang="en-US"/>
                    </a:p>
                  </a:txBody>
                  <a:tcPr marL="121920" marR="121920" anchor="ctr"/>
                </a:tc>
                <a:extLst>
                  <a:ext uri="{0D108BD9-81ED-4DB2-BD59-A6C34878D82A}">
                    <a16:rowId xmlns="" xmlns:a16="http://schemas.microsoft.com/office/drawing/2014/main" val="10004"/>
                  </a:ext>
                </a:extLst>
              </a:tr>
              <a:tr h="344557">
                <a:tc>
                  <a:txBody>
                    <a:bodyPr/>
                    <a:lstStyle/>
                    <a:p>
                      <a:r>
                        <a:rPr lang="en-US" dirty="0"/>
                        <a:t>floor(x)</a:t>
                      </a:r>
                    </a:p>
                  </a:txBody>
                  <a:tcPr marL="121920" marR="121920" anchor="ctr"/>
                </a:tc>
                <a:tc>
                  <a:txBody>
                    <a:bodyPr/>
                    <a:lstStyle/>
                    <a:p>
                      <a:r>
                        <a:rPr lang="en-US"/>
                        <a:t>Returns x, rounded downwards to the nearest integer</a:t>
                      </a:r>
                    </a:p>
                  </a:txBody>
                  <a:tcPr marL="121920" marR="121920" anchor="ctr"/>
                </a:tc>
                <a:extLst>
                  <a:ext uri="{0D108BD9-81ED-4DB2-BD59-A6C34878D82A}">
                    <a16:rowId xmlns="" xmlns:a16="http://schemas.microsoft.com/office/drawing/2014/main" val="10005"/>
                  </a:ext>
                </a:extLst>
              </a:tr>
              <a:tr h="344557">
                <a:tc>
                  <a:txBody>
                    <a:bodyPr/>
                    <a:lstStyle/>
                    <a:p>
                      <a:r>
                        <a:rPr lang="en-US" dirty="0"/>
                        <a:t>log(x)</a:t>
                      </a:r>
                    </a:p>
                  </a:txBody>
                  <a:tcPr marL="121920" marR="121920" anchor="ctr"/>
                </a:tc>
                <a:tc>
                  <a:txBody>
                    <a:bodyPr/>
                    <a:lstStyle/>
                    <a:p>
                      <a:r>
                        <a:rPr lang="en-US"/>
                        <a:t>Returns the natural logarithm (base E) of x</a:t>
                      </a:r>
                    </a:p>
                  </a:txBody>
                  <a:tcPr marL="121920" marR="121920" anchor="ctr"/>
                </a:tc>
                <a:extLst>
                  <a:ext uri="{0D108BD9-81ED-4DB2-BD59-A6C34878D82A}">
                    <a16:rowId xmlns="" xmlns:a16="http://schemas.microsoft.com/office/drawing/2014/main" val="10006"/>
                  </a:ext>
                </a:extLst>
              </a:tr>
              <a:tr h="344557">
                <a:tc>
                  <a:txBody>
                    <a:bodyPr/>
                    <a:lstStyle/>
                    <a:p>
                      <a:r>
                        <a:rPr lang="en-US" dirty="0"/>
                        <a:t>max(</a:t>
                      </a:r>
                      <a:r>
                        <a:rPr lang="en-US" dirty="0" err="1"/>
                        <a:t>x,y,z</a:t>
                      </a:r>
                      <a:r>
                        <a:rPr lang="en-US" dirty="0"/>
                        <a:t>,...,n)</a:t>
                      </a:r>
                    </a:p>
                  </a:txBody>
                  <a:tcPr marL="121920" marR="121920" anchor="ctr"/>
                </a:tc>
                <a:tc>
                  <a:txBody>
                    <a:bodyPr/>
                    <a:lstStyle/>
                    <a:p>
                      <a:r>
                        <a:rPr lang="en-US"/>
                        <a:t>Returns the number with the highest value</a:t>
                      </a:r>
                    </a:p>
                  </a:txBody>
                  <a:tcPr marL="121920" marR="121920" anchor="ctr"/>
                </a:tc>
                <a:extLst>
                  <a:ext uri="{0D108BD9-81ED-4DB2-BD59-A6C34878D82A}">
                    <a16:rowId xmlns="" xmlns:a16="http://schemas.microsoft.com/office/drawing/2014/main" val="10007"/>
                  </a:ext>
                </a:extLst>
              </a:tr>
              <a:tr h="350520">
                <a:tc>
                  <a:txBody>
                    <a:bodyPr/>
                    <a:lstStyle/>
                    <a:p>
                      <a:r>
                        <a:rPr lang="en-US" dirty="0"/>
                        <a:t>min(</a:t>
                      </a:r>
                      <a:r>
                        <a:rPr lang="en-US" dirty="0" err="1"/>
                        <a:t>x,y,z</a:t>
                      </a:r>
                      <a:r>
                        <a:rPr lang="en-US" dirty="0"/>
                        <a:t>,...,n)</a:t>
                      </a:r>
                    </a:p>
                  </a:txBody>
                  <a:tcPr marL="121920" marR="121920" anchor="ctr"/>
                </a:tc>
                <a:tc>
                  <a:txBody>
                    <a:bodyPr/>
                    <a:lstStyle/>
                    <a:p>
                      <a:r>
                        <a:rPr lang="en-US"/>
                        <a:t>Returns the number with the lowest value</a:t>
                      </a:r>
                    </a:p>
                  </a:txBody>
                  <a:tcPr marL="121920" marR="121920" anchor="ctr"/>
                </a:tc>
                <a:extLst>
                  <a:ext uri="{0D108BD9-81ED-4DB2-BD59-A6C34878D82A}">
                    <a16:rowId xmlns="" xmlns:a16="http://schemas.microsoft.com/office/drawing/2014/main" val="10008"/>
                  </a:ext>
                </a:extLst>
              </a:tr>
              <a:tr h="426085">
                <a:tc>
                  <a:txBody>
                    <a:bodyPr/>
                    <a:lstStyle/>
                    <a:p>
                      <a:r>
                        <a:rPr lang="en-US" dirty="0" err="1"/>
                        <a:t>pow</a:t>
                      </a:r>
                      <a:r>
                        <a:rPr lang="en-US" dirty="0"/>
                        <a:t>(</a:t>
                      </a:r>
                      <a:r>
                        <a:rPr lang="en-US" dirty="0" err="1"/>
                        <a:t>x,y</a:t>
                      </a:r>
                      <a:r>
                        <a:rPr lang="en-US" dirty="0"/>
                        <a:t>)</a:t>
                      </a:r>
                    </a:p>
                  </a:txBody>
                  <a:tcPr marL="121920" marR="121920" anchor="ctr"/>
                </a:tc>
                <a:tc>
                  <a:txBody>
                    <a:bodyPr/>
                    <a:lstStyle/>
                    <a:p>
                      <a:r>
                        <a:rPr lang="en-US"/>
                        <a:t>Returns the value of x to the power of y</a:t>
                      </a:r>
                    </a:p>
                  </a:txBody>
                  <a:tcPr marL="121920" marR="121920" anchor="ctr"/>
                </a:tc>
                <a:extLst>
                  <a:ext uri="{0D108BD9-81ED-4DB2-BD59-A6C34878D82A}">
                    <a16:rowId xmlns="" xmlns:a16="http://schemas.microsoft.com/office/drawing/2014/main" val="10009"/>
                  </a:ext>
                </a:extLst>
              </a:tr>
              <a:tr h="344557">
                <a:tc>
                  <a:txBody>
                    <a:bodyPr/>
                    <a:lstStyle/>
                    <a:p>
                      <a:r>
                        <a:rPr lang="en-US" dirty="0"/>
                        <a:t>random()</a:t>
                      </a:r>
                    </a:p>
                  </a:txBody>
                  <a:tcPr marL="121920" marR="121920" anchor="ctr"/>
                </a:tc>
                <a:tc>
                  <a:txBody>
                    <a:bodyPr/>
                    <a:lstStyle/>
                    <a:p>
                      <a:r>
                        <a:rPr lang="en-US" dirty="0"/>
                        <a:t>Returns a random number between 0 and 1</a:t>
                      </a:r>
                    </a:p>
                  </a:txBody>
                  <a:tcPr marL="121920" marR="121920" anchor="ctr"/>
                </a:tc>
                <a:extLst>
                  <a:ext uri="{0D108BD9-81ED-4DB2-BD59-A6C34878D82A}">
                    <a16:rowId xmlns="" xmlns:a16="http://schemas.microsoft.com/office/drawing/2014/main" val="10010"/>
                  </a:ext>
                </a:extLst>
              </a:tr>
              <a:tr h="344557">
                <a:tc>
                  <a:txBody>
                    <a:bodyPr/>
                    <a:lstStyle/>
                    <a:p>
                      <a:r>
                        <a:rPr lang="en-US" dirty="0"/>
                        <a:t>round(x)</a:t>
                      </a:r>
                    </a:p>
                  </a:txBody>
                  <a:tcPr marL="121920" marR="121920" anchor="ctr"/>
                </a:tc>
                <a:tc>
                  <a:txBody>
                    <a:bodyPr/>
                    <a:lstStyle/>
                    <a:p>
                      <a:r>
                        <a:rPr lang="en-US" dirty="0"/>
                        <a:t>Rounds x to the nearest integer</a:t>
                      </a:r>
                    </a:p>
                  </a:txBody>
                  <a:tcPr marL="121920" marR="121920" anchor="ctr"/>
                </a:tc>
                <a:extLst>
                  <a:ext uri="{0D108BD9-81ED-4DB2-BD59-A6C34878D82A}">
                    <a16:rowId xmlns="" xmlns:a16="http://schemas.microsoft.com/office/drawing/2014/main" val="10011"/>
                  </a:ext>
                </a:extLst>
              </a:tr>
              <a:tr h="344557">
                <a:tc>
                  <a:txBody>
                    <a:bodyPr/>
                    <a:lstStyle/>
                    <a:p>
                      <a:r>
                        <a:rPr lang="en-US" dirty="0"/>
                        <a:t>sin(x)</a:t>
                      </a:r>
                    </a:p>
                  </a:txBody>
                  <a:tcPr marL="121920" marR="121920" anchor="ctr"/>
                </a:tc>
                <a:tc>
                  <a:txBody>
                    <a:bodyPr/>
                    <a:lstStyle/>
                    <a:p>
                      <a:r>
                        <a:rPr lang="en-US"/>
                        <a:t>Returns the sine of x (x is in radians)</a:t>
                      </a:r>
                    </a:p>
                  </a:txBody>
                  <a:tcPr marL="121920" marR="121920" anchor="ctr"/>
                </a:tc>
                <a:extLst>
                  <a:ext uri="{0D108BD9-81ED-4DB2-BD59-A6C34878D82A}">
                    <a16:rowId xmlns="" xmlns:a16="http://schemas.microsoft.com/office/drawing/2014/main" val="10012"/>
                  </a:ext>
                </a:extLst>
              </a:tr>
              <a:tr h="344557">
                <a:tc>
                  <a:txBody>
                    <a:bodyPr/>
                    <a:lstStyle/>
                    <a:p>
                      <a:r>
                        <a:rPr lang="en-US" dirty="0" err="1"/>
                        <a:t>sqrt</a:t>
                      </a:r>
                      <a:r>
                        <a:rPr lang="en-US" dirty="0"/>
                        <a:t>(x)</a:t>
                      </a:r>
                    </a:p>
                  </a:txBody>
                  <a:tcPr marL="121920" marR="121920" anchor="ctr"/>
                </a:tc>
                <a:tc>
                  <a:txBody>
                    <a:bodyPr/>
                    <a:lstStyle/>
                    <a:p>
                      <a:r>
                        <a:rPr lang="en-US"/>
                        <a:t>Returns the square root of x</a:t>
                      </a:r>
                    </a:p>
                  </a:txBody>
                  <a:tcPr marL="121920" marR="121920" anchor="ctr"/>
                </a:tc>
                <a:extLst>
                  <a:ext uri="{0D108BD9-81ED-4DB2-BD59-A6C34878D82A}">
                    <a16:rowId xmlns="" xmlns:a16="http://schemas.microsoft.com/office/drawing/2014/main" val="10013"/>
                  </a:ext>
                </a:extLst>
              </a:tr>
              <a:tr h="344557">
                <a:tc>
                  <a:txBody>
                    <a:bodyPr/>
                    <a:lstStyle/>
                    <a:p>
                      <a:r>
                        <a:rPr lang="en-US" dirty="0"/>
                        <a:t>tan(x)</a:t>
                      </a:r>
                    </a:p>
                  </a:txBody>
                  <a:tcPr marL="121920" marR="121920" anchor="ctr"/>
                </a:tc>
                <a:tc>
                  <a:txBody>
                    <a:bodyPr/>
                    <a:lstStyle/>
                    <a:p>
                      <a:r>
                        <a:rPr lang="en-US" dirty="0"/>
                        <a:t>Returns the tangent of an angle</a:t>
                      </a:r>
                    </a:p>
                  </a:txBody>
                  <a:tcPr marL="121920" marR="121920" anchor="ctr"/>
                </a:tc>
                <a:extLst>
                  <a:ext uri="{0D108BD9-81ED-4DB2-BD59-A6C34878D82A}">
                    <a16:rowId xmlns="" xmlns:a16="http://schemas.microsoft.com/office/drawing/2014/main" val="10014"/>
                  </a:ext>
                </a:extLst>
              </a:tr>
            </a:tbl>
          </a:graphicData>
        </a:graphic>
      </p:graphicFrame>
    </p:spTree>
    <p:extLst>
      <p:ext uri="{BB962C8B-B14F-4D97-AF65-F5344CB8AC3E}">
        <p14:creationId xmlns:p14="http://schemas.microsoft.com/office/powerpoint/2010/main" val="28612402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609600" y="228600"/>
            <a:ext cx="10972800" cy="914400"/>
          </a:xfrm>
        </p:spPr>
        <p:txBody>
          <a:bodyPr/>
          <a:lstStyle/>
          <a:p>
            <a:pPr eaLnBrk="1" hangingPunct="1"/>
            <a:r>
              <a:rPr lang="en-US" altLang="en-US"/>
              <a:t>Date Object</a:t>
            </a:r>
          </a:p>
        </p:txBody>
      </p:sp>
      <p:sp>
        <p:nvSpPr>
          <p:cNvPr id="79875" name="Content Placeholder 2"/>
          <p:cNvSpPr>
            <a:spLocks noGrp="1"/>
          </p:cNvSpPr>
          <p:nvPr>
            <p:ph idx="4294967295"/>
          </p:nvPr>
        </p:nvSpPr>
        <p:spPr>
          <a:xfrm>
            <a:off x="609600" y="1143000"/>
            <a:ext cx="10972800" cy="5181600"/>
          </a:xfrm>
          <a:prstGeom prst="rect">
            <a:avLst/>
          </a:prstGeom>
        </p:spPr>
        <p:txBody>
          <a:bodyPr/>
          <a:lstStyle/>
          <a:p>
            <a:pPr eaLnBrk="1" hangingPunct="1"/>
            <a:endParaRPr lang="en-US" altLang="en-US"/>
          </a:p>
          <a:p>
            <a:pPr eaLnBrk="1" hangingPunct="1"/>
            <a:r>
              <a:rPr lang="en-US" altLang="en-US"/>
              <a:t>The Date object is used to work with dates and times. </a:t>
            </a:r>
          </a:p>
          <a:p>
            <a:pPr eaLnBrk="1" hangingPunct="1"/>
            <a:r>
              <a:rPr lang="en-US" altLang="en-US"/>
              <a:t>Date objects are created with the Date() constructor.</a:t>
            </a:r>
          </a:p>
          <a:p>
            <a:pPr eaLnBrk="1" hangingPunct="1">
              <a:buFont typeface="Wingdings 2" panose="05020102010507070707" pitchFamily="18" charset="2"/>
              <a:buNone/>
            </a:pPr>
            <a:endParaRPr lang="en-US" altLang="en-US"/>
          </a:p>
        </p:txBody>
      </p:sp>
      <p:sp>
        <p:nvSpPr>
          <p:cNvPr id="79876" name="Text Box 4"/>
          <p:cNvSpPr txBox="1">
            <a:spLocks noChangeArrowheads="1"/>
          </p:cNvSpPr>
          <p:nvPr/>
        </p:nvSpPr>
        <p:spPr bwMode="auto">
          <a:xfrm>
            <a:off x="609600" y="2590801"/>
            <a:ext cx="11074400" cy="36941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zh-CN" sz="1800" dirty="0">
                <a:latin typeface="Courier New" panose="02070309020205020404" pitchFamily="49" charset="0"/>
              </a:rPr>
              <a:t>new Date() // current date and time</a:t>
            </a:r>
            <a:br>
              <a:rPr lang="en-US" altLang="zh-CN" sz="1800" dirty="0">
                <a:latin typeface="Courier New" panose="02070309020205020404" pitchFamily="49" charset="0"/>
              </a:rPr>
            </a:br>
            <a:r>
              <a:rPr lang="en-US" altLang="zh-CN" sz="1800" dirty="0">
                <a:latin typeface="Courier New" panose="02070309020205020404" pitchFamily="49" charset="0"/>
              </a:rPr>
              <a:t>new Date(milliseconds) //milliseconds since 1970/01/01</a:t>
            </a:r>
            <a:br>
              <a:rPr lang="en-US" altLang="zh-CN" sz="1800" dirty="0">
                <a:latin typeface="Courier New" panose="02070309020205020404" pitchFamily="49" charset="0"/>
              </a:rPr>
            </a:br>
            <a:r>
              <a:rPr lang="en-US" altLang="zh-CN" sz="1800" dirty="0">
                <a:latin typeface="Courier New" panose="02070309020205020404" pitchFamily="49" charset="0"/>
              </a:rPr>
              <a:t>new Date(</a:t>
            </a:r>
            <a:r>
              <a:rPr lang="en-US" altLang="zh-CN" sz="1800" dirty="0" err="1">
                <a:latin typeface="Courier New" panose="02070309020205020404" pitchFamily="49" charset="0"/>
              </a:rPr>
              <a:t>yy,mm,dd</a:t>
            </a:r>
            <a:r>
              <a:rPr lang="en-US" altLang="zh-CN" sz="1800" dirty="0">
                <a:latin typeface="Courier New" panose="02070309020205020404" pitchFamily="49" charset="0"/>
              </a:rPr>
              <a:t>) //with specified date</a:t>
            </a:r>
            <a:br>
              <a:rPr lang="en-US" altLang="zh-CN" sz="1800" dirty="0">
                <a:latin typeface="Courier New" panose="02070309020205020404" pitchFamily="49" charset="0"/>
              </a:rPr>
            </a:br>
            <a:r>
              <a:rPr lang="en-US" altLang="zh-CN" sz="1800" dirty="0">
                <a:latin typeface="Courier New" panose="02070309020205020404" pitchFamily="49" charset="0"/>
              </a:rPr>
              <a:t>new Date(</a:t>
            </a:r>
            <a:r>
              <a:rPr lang="en-US" altLang="zh-CN" sz="1800" dirty="0" err="1">
                <a:latin typeface="Courier New" panose="02070309020205020404" pitchFamily="49" charset="0"/>
              </a:rPr>
              <a:t>yy,mm,dd,hh,mm,ss</a:t>
            </a:r>
            <a:r>
              <a:rPr lang="en-US" altLang="zh-CN" sz="1800" dirty="0">
                <a:latin typeface="Courier New" panose="02070309020205020404" pitchFamily="49" charset="0"/>
              </a:rPr>
              <a:t>) //with specified date &amp; time</a:t>
            </a:r>
            <a:br>
              <a:rPr lang="en-US" altLang="zh-CN" sz="1800" dirty="0">
                <a:latin typeface="Courier New" panose="02070309020205020404" pitchFamily="49" charset="0"/>
              </a:rPr>
            </a:br>
            <a:r>
              <a:rPr lang="en-US" altLang="zh-CN" sz="1800" dirty="0">
                <a:latin typeface="Courier New" panose="02070309020205020404" pitchFamily="49" charset="0"/>
              </a:rPr>
              <a:t>new Date(“Month </a:t>
            </a:r>
            <a:r>
              <a:rPr lang="en-US" altLang="zh-CN" sz="1800" dirty="0" err="1">
                <a:latin typeface="Courier New" panose="02070309020205020404" pitchFamily="49" charset="0"/>
              </a:rPr>
              <a:t>dd,yyyy</a:t>
            </a:r>
            <a:r>
              <a:rPr lang="en-US" altLang="zh-CN" sz="1800" dirty="0">
                <a:latin typeface="Courier New" panose="02070309020205020404" pitchFamily="49" charset="0"/>
              </a:rPr>
              <a:t>”) //</a:t>
            </a:r>
            <a:r>
              <a:rPr lang="en-US" altLang="zh-CN" sz="1800" dirty="0" err="1">
                <a:latin typeface="Courier New" panose="02070309020205020404" pitchFamily="49" charset="0"/>
              </a:rPr>
              <a:t>datestring</a:t>
            </a:r>
            <a:r>
              <a:rPr lang="en-US" altLang="zh-CN" sz="1800" dirty="0">
                <a:latin typeface="Courier New" panose="02070309020205020404" pitchFamily="49" charset="0"/>
              </a:rPr>
              <a:t> in the given format</a:t>
            </a:r>
            <a:br>
              <a:rPr lang="en-US" altLang="zh-CN" sz="1800" dirty="0">
                <a:latin typeface="Courier New" panose="02070309020205020404" pitchFamily="49" charset="0"/>
              </a:rPr>
            </a:br>
            <a:r>
              <a:rPr lang="en-US" altLang="zh-CN" sz="1800" dirty="0">
                <a:latin typeface="Courier New" panose="02070309020205020404" pitchFamily="49" charset="0"/>
              </a:rPr>
              <a:t>new Date(“Month </a:t>
            </a:r>
            <a:r>
              <a:rPr lang="en-US" altLang="zh-CN" sz="1800" dirty="0" err="1">
                <a:latin typeface="Courier New" panose="02070309020205020404" pitchFamily="49" charset="0"/>
              </a:rPr>
              <a:t>dd,yyyy</a:t>
            </a:r>
            <a:r>
              <a:rPr lang="en-US" altLang="zh-CN" sz="1800" dirty="0">
                <a:latin typeface="Courier New" panose="02070309020205020404" pitchFamily="49" charset="0"/>
              </a:rPr>
              <a:t> </a:t>
            </a:r>
            <a:r>
              <a:rPr lang="en-US" altLang="zh-CN" sz="1800" dirty="0" err="1">
                <a:latin typeface="Courier New" panose="02070309020205020404" pitchFamily="49" charset="0"/>
              </a:rPr>
              <a:t>hh:mm:ss</a:t>
            </a:r>
            <a:r>
              <a:rPr lang="en-US" altLang="zh-CN" sz="1800" dirty="0">
                <a:latin typeface="Courier New" panose="02070309020205020404" pitchFamily="49" charset="0"/>
              </a:rPr>
              <a:t>”) //</a:t>
            </a:r>
            <a:r>
              <a:rPr lang="en-US" altLang="zh-CN" sz="1800" dirty="0" err="1">
                <a:latin typeface="Courier New" panose="02070309020205020404" pitchFamily="49" charset="0"/>
              </a:rPr>
              <a:t>datestring</a:t>
            </a:r>
            <a:r>
              <a:rPr lang="en-US" altLang="zh-CN" sz="1800" dirty="0">
                <a:latin typeface="Courier New" panose="02070309020205020404" pitchFamily="49" charset="0"/>
              </a:rPr>
              <a:t> in the          					//given format</a:t>
            </a:r>
            <a:br>
              <a:rPr lang="en-US" altLang="zh-CN" sz="1800" dirty="0">
                <a:latin typeface="Courier New" panose="02070309020205020404" pitchFamily="49" charset="0"/>
              </a:rPr>
            </a:br>
            <a:endParaRPr lang="en-US" altLang="en-US" sz="1800" dirty="0"/>
          </a:p>
          <a:p>
            <a:pPr eaLnBrk="1" hangingPunct="1">
              <a:spcBef>
                <a:spcPct val="0"/>
              </a:spcBef>
              <a:buClrTx/>
              <a:buSzTx/>
              <a:buFontTx/>
              <a:buNone/>
            </a:pPr>
            <a:r>
              <a:rPr lang="en-US" altLang="en-US" sz="1800" dirty="0" err="1"/>
              <a:t>var</a:t>
            </a:r>
            <a:r>
              <a:rPr lang="en-US" altLang="en-US" sz="1800" dirty="0"/>
              <a:t> today = new Date()</a:t>
            </a:r>
            <a:br>
              <a:rPr lang="en-US" altLang="en-US" sz="1800" dirty="0"/>
            </a:br>
            <a:r>
              <a:rPr lang="en-US" altLang="en-US" sz="1800" dirty="0" err="1"/>
              <a:t>var</a:t>
            </a:r>
            <a:r>
              <a:rPr lang="en-US" altLang="en-US" sz="1800" dirty="0"/>
              <a:t> d1 = new Date("October 13, 1975 11:13:00")</a:t>
            </a:r>
            <a:br>
              <a:rPr lang="en-US" altLang="en-US" sz="1800" dirty="0"/>
            </a:br>
            <a:r>
              <a:rPr lang="en-US" altLang="en-US" sz="1800" dirty="0" err="1"/>
              <a:t>var</a:t>
            </a:r>
            <a:r>
              <a:rPr lang="en-US" altLang="en-US" sz="1800" dirty="0"/>
              <a:t> d2 = new Date(13,5,24)</a:t>
            </a:r>
            <a:br>
              <a:rPr lang="en-US" altLang="en-US" sz="1800" dirty="0"/>
            </a:br>
            <a:r>
              <a:rPr lang="en-US" altLang="en-US" sz="1800" dirty="0" err="1"/>
              <a:t>var</a:t>
            </a:r>
            <a:r>
              <a:rPr lang="en-US" altLang="en-US" sz="1800" dirty="0"/>
              <a:t> d3 = new Date(13,5,24,11,33,0)</a:t>
            </a:r>
          </a:p>
          <a:p>
            <a:pPr eaLnBrk="1" hangingPunct="1">
              <a:spcBef>
                <a:spcPct val="0"/>
              </a:spcBef>
              <a:buClrTx/>
              <a:buSzTx/>
              <a:buFontTx/>
              <a:buNone/>
            </a:pPr>
            <a:endParaRPr lang="en-US" altLang="zh-CN" sz="1800" dirty="0">
              <a:latin typeface="Courier New" panose="02070309020205020404" pitchFamily="49" charset="0"/>
            </a:endParaRPr>
          </a:p>
        </p:txBody>
      </p:sp>
    </p:spTree>
    <p:extLst>
      <p:ext uri="{BB962C8B-B14F-4D97-AF65-F5344CB8AC3E}">
        <p14:creationId xmlns:p14="http://schemas.microsoft.com/office/powerpoint/2010/main" val="348510592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609600" y="228600"/>
            <a:ext cx="10972800" cy="914400"/>
          </a:xfrm>
        </p:spPr>
        <p:txBody>
          <a:bodyPr/>
          <a:lstStyle/>
          <a:p>
            <a:pPr eaLnBrk="1" hangingPunct="1"/>
            <a:r>
              <a:rPr lang="en-US" altLang="en-US"/>
              <a:t>Date Object-Methods</a:t>
            </a:r>
          </a:p>
        </p:txBody>
      </p:sp>
      <p:sp>
        <p:nvSpPr>
          <p:cNvPr id="81923" name="Content Placeholder 2"/>
          <p:cNvSpPr>
            <a:spLocks noGrp="1"/>
          </p:cNvSpPr>
          <p:nvPr>
            <p:ph idx="4294967295"/>
          </p:nvPr>
        </p:nvSpPr>
        <p:spPr>
          <a:xfrm>
            <a:off x="609600" y="1143000"/>
            <a:ext cx="10972800" cy="5181600"/>
          </a:xfrm>
          <a:prstGeom prst="rect">
            <a:avLst/>
          </a:prstGeom>
        </p:spPr>
        <p:txBody>
          <a:bodyPr/>
          <a:lstStyle/>
          <a:p>
            <a:pPr eaLnBrk="1" hangingPunct="1"/>
            <a:r>
              <a:rPr lang="en-US" altLang="en-US" dirty="0"/>
              <a:t> </a:t>
            </a:r>
            <a:r>
              <a:rPr lang="en-US" altLang="en-US" dirty="0" err="1"/>
              <a:t>getFullYear</a:t>
            </a:r>
            <a:r>
              <a:rPr lang="en-US" altLang="en-US" dirty="0"/>
              <a:t>() //4-digit year</a:t>
            </a:r>
          </a:p>
          <a:p>
            <a:pPr eaLnBrk="1" hangingPunct="1"/>
            <a:r>
              <a:rPr lang="en-US" altLang="en-US" dirty="0" err="1"/>
              <a:t>getMonth</a:t>
            </a:r>
            <a:r>
              <a:rPr lang="en-US" altLang="en-US" dirty="0"/>
              <a:t>()    //(0-11 as Jan=0,feb=1…)</a:t>
            </a:r>
          </a:p>
          <a:p>
            <a:pPr eaLnBrk="1" hangingPunct="1"/>
            <a:r>
              <a:rPr lang="en-US" altLang="en-US" dirty="0" err="1"/>
              <a:t>getDate</a:t>
            </a:r>
            <a:r>
              <a:rPr lang="en-US" altLang="en-US" dirty="0"/>
              <a:t>()        //(1-31)</a:t>
            </a:r>
          </a:p>
          <a:p>
            <a:pPr eaLnBrk="1" hangingPunct="1"/>
            <a:r>
              <a:rPr lang="en-US" altLang="en-US" dirty="0" err="1"/>
              <a:t>getDay</a:t>
            </a:r>
            <a:r>
              <a:rPr lang="en-US" altLang="en-US" dirty="0"/>
              <a:t>()          //(0-6 as Sunday=0)</a:t>
            </a:r>
          </a:p>
          <a:p>
            <a:pPr eaLnBrk="1" hangingPunct="1"/>
            <a:r>
              <a:rPr lang="en-US" altLang="en-US" dirty="0" err="1"/>
              <a:t>getHours</a:t>
            </a:r>
            <a:r>
              <a:rPr lang="en-US" altLang="en-US" dirty="0"/>
              <a:t>	      //(0-23)</a:t>
            </a:r>
          </a:p>
          <a:p>
            <a:pPr eaLnBrk="1" hangingPunct="1"/>
            <a:r>
              <a:rPr lang="en-US" altLang="en-US" dirty="0" err="1"/>
              <a:t>getMinutes</a:t>
            </a:r>
            <a:r>
              <a:rPr lang="en-US" altLang="en-US" dirty="0"/>
              <a:t>       //(0-59)</a:t>
            </a:r>
          </a:p>
          <a:p>
            <a:pPr eaLnBrk="1" hangingPunct="1"/>
            <a:r>
              <a:rPr lang="en-US" altLang="en-US" dirty="0" err="1"/>
              <a:t>getSeconds</a:t>
            </a:r>
            <a:r>
              <a:rPr lang="en-US" altLang="en-US" dirty="0"/>
              <a:t>       //(0-59)</a:t>
            </a:r>
          </a:p>
          <a:p>
            <a:pPr eaLnBrk="1" hangingPunct="1"/>
            <a:r>
              <a:rPr lang="en-US" altLang="en-US" dirty="0" err="1"/>
              <a:t>getMilliseconds</a:t>
            </a:r>
            <a:r>
              <a:rPr lang="en-US" altLang="en-US" dirty="0"/>
              <a:t> //(0-999)</a:t>
            </a:r>
          </a:p>
          <a:p>
            <a:pPr eaLnBrk="1" hangingPunct="1"/>
            <a:r>
              <a:rPr lang="en-US" altLang="en-US" dirty="0" err="1"/>
              <a:t>getTimezoneOffset</a:t>
            </a:r>
            <a:r>
              <a:rPr lang="en-US" altLang="en-US" dirty="0"/>
              <a:t> //time diff between local PC and </a:t>
            </a:r>
            <a:r>
              <a:rPr lang="en-US" altLang="en-US" dirty="0" smtClean="0"/>
              <a:t>GMT</a:t>
            </a:r>
            <a:endParaRPr lang="en-US" altLang="en-US" dirty="0"/>
          </a:p>
          <a:p>
            <a:pPr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endParaRPr lang="en-US" altLang="en-US" dirty="0"/>
          </a:p>
        </p:txBody>
      </p:sp>
    </p:spTree>
    <p:extLst>
      <p:ext uri="{BB962C8B-B14F-4D97-AF65-F5344CB8AC3E}">
        <p14:creationId xmlns:p14="http://schemas.microsoft.com/office/powerpoint/2010/main" val="36989913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609600" y="228600"/>
            <a:ext cx="10972800" cy="914400"/>
          </a:xfrm>
        </p:spPr>
        <p:txBody>
          <a:bodyPr/>
          <a:lstStyle/>
          <a:p>
            <a:pPr eaLnBrk="1" hangingPunct="1"/>
            <a:r>
              <a:rPr lang="en-US" altLang="en-US"/>
              <a:t>Current date and time </a:t>
            </a:r>
          </a:p>
        </p:txBody>
      </p:sp>
      <p:sp>
        <p:nvSpPr>
          <p:cNvPr id="83971" name="Content Placeholder 2"/>
          <p:cNvSpPr>
            <a:spLocks noGrp="1"/>
          </p:cNvSpPr>
          <p:nvPr>
            <p:ph idx="4294967295"/>
          </p:nvPr>
        </p:nvSpPr>
        <p:spPr>
          <a:xfrm>
            <a:off x="609600" y="1143000"/>
            <a:ext cx="10972800" cy="5181600"/>
          </a:xfrm>
          <a:prstGeom prst="rect">
            <a:avLst/>
          </a:prstGeom>
        </p:spPr>
        <p:txBody>
          <a:bodyPr/>
          <a:lstStyle/>
          <a:p>
            <a:pPr eaLnBrk="1" hangingPunct="1"/>
            <a:endParaRPr lang="en-US" altLang="en-US"/>
          </a:p>
          <a:p>
            <a:pPr eaLnBrk="1" hangingPunct="1">
              <a:buFont typeface="Wingdings 2" panose="05020102010507070707" pitchFamily="18" charset="2"/>
              <a:buNone/>
            </a:pPr>
            <a:endParaRPr lang="en-US" altLang="en-US"/>
          </a:p>
        </p:txBody>
      </p:sp>
      <p:sp>
        <p:nvSpPr>
          <p:cNvPr id="83972" name="Text Box 4"/>
          <p:cNvSpPr txBox="1">
            <a:spLocks noChangeArrowheads="1"/>
          </p:cNvSpPr>
          <p:nvPr/>
        </p:nvSpPr>
        <p:spPr bwMode="auto">
          <a:xfrm>
            <a:off x="812800" y="1143000"/>
            <a:ext cx="10871200" cy="56324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zh-CN" sz="1800" dirty="0">
                <a:latin typeface="Courier New" panose="02070309020205020404" pitchFamily="49" charset="0"/>
              </a:rPr>
              <a:t>&lt;script&gt;</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var</a:t>
            </a:r>
            <a:r>
              <a:rPr lang="en-US" altLang="zh-CN" sz="1800" dirty="0">
                <a:latin typeface="Courier New" panose="02070309020205020404" pitchFamily="49" charset="0"/>
              </a:rPr>
              <a:t> </a:t>
            </a:r>
            <a:r>
              <a:rPr lang="en-US" altLang="zh-CN" sz="1800" dirty="0" err="1">
                <a:latin typeface="Courier New" panose="02070309020205020404" pitchFamily="49" charset="0"/>
              </a:rPr>
              <a:t>currentDate</a:t>
            </a:r>
            <a:r>
              <a:rPr lang="en-US" altLang="zh-CN" sz="1800" dirty="0">
                <a:latin typeface="Courier New" panose="02070309020205020404" pitchFamily="49" charset="0"/>
              </a:rPr>
              <a:t> = new Date()</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var</a:t>
            </a:r>
            <a:r>
              <a:rPr lang="en-US" altLang="zh-CN" sz="1800" dirty="0">
                <a:latin typeface="Courier New" panose="02070309020205020404" pitchFamily="49" charset="0"/>
              </a:rPr>
              <a:t> day = </a:t>
            </a:r>
            <a:r>
              <a:rPr lang="en-US" altLang="zh-CN" sz="1800" dirty="0" err="1">
                <a:latin typeface="Courier New" panose="02070309020205020404" pitchFamily="49" charset="0"/>
              </a:rPr>
              <a:t>currentDate.getDate</a:t>
            </a: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var</a:t>
            </a:r>
            <a:r>
              <a:rPr lang="en-US" altLang="zh-CN" sz="1800" dirty="0">
                <a:latin typeface="Courier New" panose="02070309020205020404" pitchFamily="49" charset="0"/>
              </a:rPr>
              <a:t> month = </a:t>
            </a:r>
            <a:r>
              <a:rPr lang="en-US" altLang="zh-CN" sz="1800" dirty="0" err="1">
                <a:latin typeface="Courier New" panose="02070309020205020404" pitchFamily="49" charset="0"/>
              </a:rPr>
              <a:t>currentDate.getMonth</a:t>
            </a:r>
            <a:r>
              <a:rPr lang="en-US" altLang="zh-CN" sz="1800" dirty="0">
                <a:latin typeface="Courier New" panose="02070309020205020404" pitchFamily="49" charset="0"/>
              </a:rPr>
              <a:t>() + 1;</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var</a:t>
            </a:r>
            <a:r>
              <a:rPr lang="en-US" altLang="zh-CN" sz="1800" dirty="0">
                <a:latin typeface="Courier New" panose="02070309020205020404" pitchFamily="49" charset="0"/>
              </a:rPr>
              <a:t> year = </a:t>
            </a:r>
            <a:r>
              <a:rPr lang="en-US" altLang="zh-CN" sz="1800" dirty="0" err="1">
                <a:latin typeface="Courier New" panose="02070309020205020404" pitchFamily="49" charset="0"/>
              </a:rPr>
              <a:t>currentDate.getFullYear</a:t>
            </a: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var</a:t>
            </a:r>
            <a:r>
              <a:rPr lang="en-US" altLang="zh-CN" sz="1800" dirty="0">
                <a:latin typeface="Courier New" panose="02070309020205020404" pitchFamily="49" charset="0"/>
              </a:rPr>
              <a:t> </a:t>
            </a:r>
            <a:r>
              <a:rPr lang="en-US" altLang="zh-CN" sz="1800" dirty="0" err="1">
                <a:latin typeface="Courier New" panose="02070309020205020404" pitchFamily="49" charset="0"/>
              </a:rPr>
              <a:t>my_date</a:t>
            </a:r>
            <a:r>
              <a:rPr lang="en-US" altLang="zh-CN" sz="1800" dirty="0">
                <a:latin typeface="Courier New" panose="02070309020205020404" pitchFamily="49" charset="0"/>
              </a:rPr>
              <a:t> = day+"-"+month+"-"+year;</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document.write</a:t>
            </a:r>
            <a:r>
              <a:rPr lang="en-US" altLang="zh-CN" sz="1800" dirty="0">
                <a:latin typeface="Courier New" panose="02070309020205020404" pitchFamily="49" charset="0"/>
              </a:rPr>
              <a:t>("Todays date is : "+</a:t>
            </a:r>
            <a:r>
              <a:rPr lang="en-US" altLang="zh-CN" sz="1800" dirty="0" err="1">
                <a:latin typeface="Courier New" panose="02070309020205020404" pitchFamily="49" charset="0"/>
              </a:rPr>
              <a:t>my_date</a:t>
            </a:r>
            <a:r>
              <a:rPr lang="en-US" altLang="zh-CN" sz="1800" dirty="0">
                <a:latin typeface="Courier New" panose="02070309020205020404" pitchFamily="49" charset="0"/>
              </a:rPr>
              <a:t>);</a:t>
            </a:r>
          </a:p>
          <a:p>
            <a:pPr eaLnBrk="1" hangingPunct="1">
              <a:spcBef>
                <a:spcPct val="0"/>
              </a:spcBef>
              <a:buClrTx/>
              <a:buSzTx/>
              <a:buFontTx/>
              <a:buNone/>
            </a:pPr>
            <a:endParaRPr lang="en-US" altLang="zh-CN" sz="1800" dirty="0">
              <a:latin typeface="Courier New" panose="02070309020205020404" pitchFamily="49" charset="0"/>
            </a:endParaRP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var</a:t>
            </a:r>
            <a:r>
              <a:rPr lang="en-US" altLang="zh-CN" sz="1800" dirty="0">
                <a:latin typeface="Courier New" panose="02070309020205020404" pitchFamily="49" charset="0"/>
              </a:rPr>
              <a:t> hours = </a:t>
            </a:r>
            <a:r>
              <a:rPr lang="en-US" altLang="zh-CN" sz="1800" dirty="0" err="1">
                <a:latin typeface="Courier New" panose="02070309020205020404" pitchFamily="49" charset="0"/>
              </a:rPr>
              <a:t>currentDate.getHours</a:t>
            </a: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var</a:t>
            </a:r>
            <a:r>
              <a:rPr lang="en-US" altLang="zh-CN" sz="1800" dirty="0">
                <a:latin typeface="Courier New" panose="02070309020205020404" pitchFamily="49" charset="0"/>
              </a:rPr>
              <a:t> minutes = </a:t>
            </a:r>
            <a:r>
              <a:rPr lang="en-US" altLang="zh-CN" sz="1800" dirty="0" err="1">
                <a:latin typeface="Courier New" panose="02070309020205020404" pitchFamily="49" charset="0"/>
              </a:rPr>
              <a:t>currentDate.getMinutes</a:t>
            </a: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      if (minutes &lt; 10){</a:t>
            </a:r>
          </a:p>
          <a:p>
            <a:pPr eaLnBrk="1" hangingPunct="1">
              <a:spcBef>
                <a:spcPct val="0"/>
              </a:spcBef>
              <a:buClrTx/>
              <a:buSzTx/>
              <a:buFontTx/>
              <a:buNone/>
            </a:pPr>
            <a:r>
              <a:rPr lang="en-US" altLang="zh-CN" sz="1800" dirty="0">
                <a:latin typeface="Courier New" panose="02070309020205020404" pitchFamily="49" charset="0"/>
              </a:rPr>
              <a:t>          minutes = "0" + minutes</a:t>
            </a:r>
          </a:p>
          <a:p>
            <a:pPr eaLnBrk="1" hangingPunct="1">
              <a:spcBef>
                <a:spcPct val="0"/>
              </a:spcBef>
              <a:buClrTx/>
              <a:buSzTx/>
              <a:buFontTx/>
              <a:buNone/>
            </a:pPr>
            <a:r>
              <a:rPr lang="en-US" altLang="zh-CN" sz="1800" dirty="0">
                <a:latin typeface="Courier New" panose="02070309020205020404" pitchFamily="49" charset="0"/>
              </a:rPr>
              <a:t>      }</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document.write</a:t>
            </a:r>
            <a:r>
              <a:rPr lang="en-US" altLang="zh-CN" sz="1800" dirty="0">
                <a:latin typeface="Courier New" panose="02070309020205020404" pitchFamily="49" charset="0"/>
              </a:rPr>
              <a:t>(hours + ":" + minutes + " ")</a:t>
            </a:r>
          </a:p>
          <a:p>
            <a:pPr eaLnBrk="1" hangingPunct="1">
              <a:spcBef>
                <a:spcPct val="0"/>
              </a:spcBef>
              <a:buClrTx/>
              <a:buSzTx/>
              <a:buFontTx/>
              <a:buNone/>
            </a:pPr>
            <a:r>
              <a:rPr lang="en-US" altLang="zh-CN" sz="1800" dirty="0">
                <a:latin typeface="Courier New" panose="02070309020205020404" pitchFamily="49" charset="0"/>
              </a:rPr>
              <a:t>      if(hours &gt; 11){</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document.write</a:t>
            </a:r>
            <a:r>
              <a:rPr lang="en-US" altLang="zh-CN" sz="1800" dirty="0">
                <a:latin typeface="Courier New" panose="02070309020205020404" pitchFamily="49" charset="0"/>
              </a:rPr>
              <a:t>("PM")</a:t>
            </a:r>
          </a:p>
          <a:p>
            <a:pPr eaLnBrk="1" hangingPunct="1">
              <a:spcBef>
                <a:spcPct val="0"/>
              </a:spcBef>
              <a:buClrTx/>
              <a:buSzTx/>
              <a:buFontTx/>
              <a:buNone/>
            </a:pPr>
            <a:r>
              <a:rPr lang="en-US" altLang="zh-CN" sz="1800" dirty="0">
                <a:latin typeface="Courier New" panose="02070309020205020404" pitchFamily="49" charset="0"/>
              </a:rPr>
              <a:t>      } else {</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document.write</a:t>
            </a:r>
            <a:r>
              <a:rPr lang="en-US" altLang="zh-CN" sz="1800" dirty="0">
                <a:latin typeface="Courier New" panose="02070309020205020404" pitchFamily="49" charset="0"/>
              </a:rPr>
              <a:t>("AM")</a:t>
            </a:r>
          </a:p>
          <a:p>
            <a:pPr eaLnBrk="1" hangingPunct="1">
              <a:spcBef>
                <a:spcPct val="0"/>
              </a:spcBef>
              <a:buClrTx/>
              <a:buSzTx/>
              <a:buFontTx/>
              <a:buNone/>
            </a:pPr>
            <a:r>
              <a:rPr lang="en-US" altLang="zh-CN" sz="1800" dirty="0">
                <a:latin typeface="Courier New" panose="02070309020205020404" pitchFamily="49" charset="0"/>
              </a:rPr>
              <a:t>      }</a:t>
            </a:r>
          </a:p>
          <a:p>
            <a:pPr eaLnBrk="1" hangingPunct="1">
              <a:spcBef>
                <a:spcPct val="0"/>
              </a:spcBef>
              <a:buClrTx/>
              <a:buSzTx/>
              <a:buFontTx/>
              <a:buNone/>
            </a:pPr>
            <a:r>
              <a:rPr lang="en-US" altLang="zh-CN" sz="1800" dirty="0">
                <a:latin typeface="Courier New" panose="02070309020205020404" pitchFamily="49" charset="0"/>
              </a:rPr>
              <a:t>&lt;/script&gt;</a:t>
            </a:r>
          </a:p>
        </p:txBody>
      </p:sp>
    </p:spTree>
    <p:extLst>
      <p:ext uri="{BB962C8B-B14F-4D97-AF65-F5344CB8AC3E}">
        <p14:creationId xmlns:p14="http://schemas.microsoft.com/office/powerpoint/2010/main" val="18378449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609600" y="0"/>
            <a:ext cx="10972800" cy="685800"/>
          </a:xfrm>
        </p:spPr>
        <p:txBody>
          <a:bodyPr>
            <a:normAutofit/>
          </a:bodyPr>
          <a:lstStyle/>
          <a:p>
            <a:pPr eaLnBrk="1" hangingPunct="1"/>
            <a:r>
              <a:rPr lang="en-US" altLang="en-US"/>
              <a:t> Number Object &amp; Methods</a:t>
            </a:r>
          </a:p>
        </p:txBody>
      </p:sp>
      <p:graphicFrame>
        <p:nvGraphicFramePr>
          <p:cNvPr id="7" name="Content Placeholder 6"/>
          <p:cNvGraphicFramePr>
            <a:graphicFrameLocks noGrp="1"/>
          </p:cNvGraphicFramePr>
          <p:nvPr>
            <p:ph idx="4294967295"/>
          </p:nvPr>
        </p:nvGraphicFramePr>
        <p:xfrm>
          <a:off x="508000" y="1600201"/>
          <a:ext cx="11074400" cy="2422527"/>
        </p:xfrm>
        <a:graphic>
          <a:graphicData uri="http://schemas.openxmlformats.org/drawingml/2006/table">
            <a:tbl>
              <a:tblPr firstRow="1" bandRow="1">
                <a:tableStyleId>{5C22544A-7EE6-4342-B048-85BDC9FD1C3A}</a:tableStyleId>
              </a:tblPr>
              <a:tblGrid>
                <a:gridCol w="3556000">
                  <a:extLst>
                    <a:ext uri="{9D8B030D-6E8A-4147-A177-3AD203B41FA5}">
                      <a16:colId xmlns="" xmlns:a16="http://schemas.microsoft.com/office/drawing/2014/main" val="20000"/>
                    </a:ext>
                  </a:extLst>
                </a:gridCol>
                <a:gridCol w="7518400">
                  <a:extLst>
                    <a:ext uri="{9D8B030D-6E8A-4147-A177-3AD203B41FA5}">
                      <a16:colId xmlns="" xmlns:a16="http://schemas.microsoft.com/office/drawing/2014/main" val="20001"/>
                    </a:ext>
                  </a:extLst>
                </a:gridCol>
              </a:tblGrid>
              <a:tr h="365839">
                <a:tc>
                  <a:txBody>
                    <a:bodyPr/>
                    <a:lstStyle/>
                    <a:p>
                      <a:r>
                        <a:rPr lang="en-US" sz="1800" dirty="0"/>
                        <a:t>Property</a:t>
                      </a:r>
                    </a:p>
                  </a:txBody>
                  <a:tcPr marL="121920" marR="121920" marT="45730" marB="45730"/>
                </a:tc>
                <a:tc>
                  <a:txBody>
                    <a:bodyPr/>
                    <a:lstStyle/>
                    <a:p>
                      <a:r>
                        <a:rPr lang="en-US" sz="1800" dirty="0"/>
                        <a:t>Description</a:t>
                      </a:r>
                    </a:p>
                  </a:txBody>
                  <a:tcPr marL="121920" marR="121920" marT="45730" marB="45730"/>
                </a:tc>
                <a:extLst>
                  <a:ext uri="{0D108BD9-81ED-4DB2-BD59-A6C34878D82A}">
                    <a16:rowId xmlns="" xmlns:a16="http://schemas.microsoft.com/office/drawing/2014/main" val="10000"/>
                  </a:ext>
                </a:extLst>
              </a:tr>
              <a:tr h="365839">
                <a:tc>
                  <a:txBody>
                    <a:bodyPr/>
                    <a:lstStyle/>
                    <a:p>
                      <a:r>
                        <a:rPr lang="en-US" sz="1800" dirty="0"/>
                        <a:t>MAX_VALUE</a:t>
                      </a:r>
                    </a:p>
                  </a:txBody>
                  <a:tcPr marL="121920" marR="121920" marT="45730" marB="45730" anchor="ctr"/>
                </a:tc>
                <a:tc>
                  <a:txBody>
                    <a:bodyPr/>
                    <a:lstStyle/>
                    <a:p>
                      <a:r>
                        <a:rPr lang="en-US" sz="1800"/>
                        <a:t>Returns the largest number possible in JavaScript</a:t>
                      </a:r>
                    </a:p>
                  </a:txBody>
                  <a:tcPr marL="121920" marR="121920" marT="45730" marB="45730" anchor="ctr"/>
                </a:tc>
                <a:extLst>
                  <a:ext uri="{0D108BD9-81ED-4DB2-BD59-A6C34878D82A}">
                    <a16:rowId xmlns="" xmlns:a16="http://schemas.microsoft.com/office/drawing/2014/main" val="10001"/>
                  </a:ext>
                </a:extLst>
              </a:tr>
              <a:tr h="365839">
                <a:tc>
                  <a:txBody>
                    <a:bodyPr/>
                    <a:lstStyle/>
                    <a:p>
                      <a:r>
                        <a:rPr lang="en-US" sz="1800" dirty="0"/>
                        <a:t>MIN_VALUE</a:t>
                      </a:r>
                    </a:p>
                  </a:txBody>
                  <a:tcPr marL="121920" marR="121920" marT="45730" marB="45730" anchor="ctr"/>
                </a:tc>
                <a:tc>
                  <a:txBody>
                    <a:bodyPr/>
                    <a:lstStyle/>
                    <a:p>
                      <a:r>
                        <a:rPr lang="en-US" sz="1800"/>
                        <a:t>Returns the smallest number possible in JavaScript</a:t>
                      </a:r>
                    </a:p>
                  </a:txBody>
                  <a:tcPr marL="121920" marR="121920" marT="45730" marB="45730" anchor="ctr"/>
                </a:tc>
                <a:extLst>
                  <a:ext uri="{0D108BD9-81ED-4DB2-BD59-A6C34878D82A}">
                    <a16:rowId xmlns="" xmlns:a16="http://schemas.microsoft.com/office/drawing/2014/main" val="10002"/>
                  </a:ext>
                </a:extLst>
              </a:tr>
              <a:tr h="593332">
                <a:tc>
                  <a:txBody>
                    <a:bodyPr/>
                    <a:lstStyle/>
                    <a:p>
                      <a:r>
                        <a:rPr lang="en-US" sz="1800" dirty="0"/>
                        <a:t>NEGATIVE_INFINITY</a:t>
                      </a:r>
                    </a:p>
                  </a:txBody>
                  <a:tcPr marL="121920" marR="121920" marT="45730" marB="45730" anchor="ctr"/>
                </a:tc>
                <a:tc>
                  <a:txBody>
                    <a:bodyPr/>
                    <a:lstStyle/>
                    <a:p>
                      <a:r>
                        <a:rPr lang="en-US" sz="1800"/>
                        <a:t>Represents negative infinity (returned on overflow)</a:t>
                      </a:r>
                    </a:p>
                  </a:txBody>
                  <a:tcPr marL="121920" marR="121920" marT="45730" marB="45730" anchor="ctr"/>
                </a:tc>
                <a:extLst>
                  <a:ext uri="{0D108BD9-81ED-4DB2-BD59-A6C34878D82A}">
                    <a16:rowId xmlns="" xmlns:a16="http://schemas.microsoft.com/office/drawing/2014/main" val="10003"/>
                  </a:ext>
                </a:extLst>
              </a:tr>
              <a:tr h="365839">
                <a:tc>
                  <a:txBody>
                    <a:bodyPr/>
                    <a:lstStyle/>
                    <a:p>
                      <a:r>
                        <a:rPr lang="en-US" sz="1800" dirty="0" err="1"/>
                        <a:t>NaN</a:t>
                      </a:r>
                      <a:endParaRPr lang="en-US" sz="1800" dirty="0"/>
                    </a:p>
                  </a:txBody>
                  <a:tcPr marL="121920" marR="121920" marT="45730" marB="45730" anchor="ctr"/>
                </a:tc>
                <a:tc>
                  <a:txBody>
                    <a:bodyPr/>
                    <a:lstStyle/>
                    <a:p>
                      <a:r>
                        <a:rPr lang="en-US" sz="1800"/>
                        <a:t>Represents a "Not-a-Number" value</a:t>
                      </a:r>
                    </a:p>
                  </a:txBody>
                  <a:tcPr marL="121920" marR="121920" marT="45730" marB="45730" anchor="ctr"/>
                </a:tc>
                <a:extLst>
                  <a:ext uri="{0D108BD9-81ED-4DB2-BD59-A6C34878D82A}">
                    <a16:rowId xmlns="" xmlns:a16="http://schemas.microsoft.com/office/drawing/2014/main" val="10004"/>
                  </a:ext>
                </a:extLst>
              </a:tr>
              <a:tr h="365839">
                <a:tc>
                  <a:txBody>
                    <a:bodyPr/>
                    <a:lstStyle/>
                    <a:p>
                      <a:r>
                        <a:rPr lang="en-US" sz="1800" dirty="0"/>
                        <a:t>POSITIVE_INFINITY</a:t>
                      </a:r>
                    </a:p>
                  </a:txBody>
                  <a:tcPr marL="121920" marR="121920" marT="45730" marB="45730" anchor="ctr"/>
                </a:tc>
                <a:tc>
                  <a:txBody>
                    <a:bodyPr/>
                    <a:lstStyle/>
                    <a:p>
                      <a:r>
                        <a:rPr lang="en-US" sz="1800" dirty="0"/>
                        <a:t>Represents infinity (returned on overflow)</a:t>
                      </a:r>
                    </a:p>
                  </a:txBody>
                  <a:tcPr marL="121920" marR="121920" marT="45730" marB="45730"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5678105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609600" y="0"/>
            <a:ext cx="10972800" cy="685800"/>
          </a:xfrm>
        </p:spPr>
        <p:txBody>
          <a:bodyPr>
            <a:normAutofit/>
          </a:bodyPr>
          <a:lstStyle/>
          <a:p>
            <a:pPr eaLnBrk="1" hangingPunct="1"/>
            <a:r>
              <a:rPr lang="en-US" altLang="en-US"/>
              <a:t> Number Object &amp; Methods</a:t>
            </a:r>
          </a:p>
        </p:txBody>
      </p:sp>
      <p:graphicFrame>
        <p:nvGraphicFramePr>
          <p:cNvPr id="7" name="Content Placeholder 6"/>
          <p:cNvGraphicFramePr>
            <a:graphicFrameLocks noGrp="1"/>
          </p:cNvGraphicFramePr>
          <p:nvPr>
            <p:ph idx="4294967295"/>
          </p:nvPr>
        </p:nvGraphicFramePr>
        <p:xfrm>
          <a:off x="203200" y="838200"/>
          <a:ext cx="11684000" cy="1828800"/>
        </p:xfrm>
        <a:graphic>
          <a:graphicData uri="http://schemas.openxmlformats.org/drawingml/2006/table">
            <a:tbl>
              <a:tblPr firstRow="1" bandRow="1">
                <a:tableStyleId>{5C22544A-7EE6-4342-B048-85BDC9FD1C3A}</a:tableStyleId>
              </a:tblPr>
              <a:tblGrid>
                <a:gridCol w="2641600">
                  <a:extLst>
                    <a:ext uri="{9D8B030D-6E8A-4147-A177-3AD203B41FA5}">
                      <a16:colId xmlns="" xmlns:a16="http://schemas.microsoft.com/office/drawing/2014/main" val="20000"/>
                    </a:ext>
                  </a:extLst>
                </a:gridCol>
                <a:gridCol w="9042400">
                  <a:extLst>
                    <a:ext uri="{9D8B030D-6E8A-4147-A177-3AD203B41FA5}">
                      <a16:colId xmlns="" xmlns:a16="http://schemas.microsoft.com/office/drawing/2014/main" val="20001"/>
                    </a:ext>
                  </a:extLst>
                </a:gridCol>
              </a:tblGrid>
              <a:tr h="334356">
                <a:tc>
                  <a:txBody>
                    <a:bodyPr/>
                    <a:lstStyle/>
                    <a:p>
                      <a:r>
                        <a:rPr lang="en-US" dirty="0"/>
                        <a:t>Methods</a:t>
                      </a:r>
                    </a:p>
                  </a:txBody>
                  <a:tcPr marL="121920" marR="121920"/>
                </a:tc>
                <a:tc>
                  <a:txBody>
                    <a:bodyPr/>
                    <a:lstStyle/>
                    <a:p>
                      <a:r>
                        <a:rPr lang="en-US" dirty="0"/>
                        <a:t>Description</a:t>
                      </a:r>
                    </a:p>
                  </a:txBody>
                  <a:tcPr marL="121920" marR="121920"/>
                </a:tc>
                <a:extLst>
                  <a:ext uri="{0D108BD9-81ED-4DB2-BD59-A6C34878D82A}">
                    <a16:rowId xmlns="" xmlns:a16="http://schemas.microsoft.com/office/drawing/2014/main" val="10000"/>
                  </a:ext>
                </a:extLst>
              </a:tr>
              <a:tr h="334356">
                <a:tc>
                  <a:txBody>
                    <a:bodyPr/>
                    <a:lstStyle/>
                    <a:p>
                      <a:r>
                        <a:rPr lang="en-US" dirty="0" err="1"/>
                        <a:t>toExponential</a:t>
                      </a:r>
                      <a:r>
                        <a:rPr lang="en-US" dirty="0"/>
                        <a:t>(x)</a:t>
                      </a:r>
                    </a:p>
                  </a:txBody>
                  <a:tcPr marL="121920" marR="121920" anchor="ctr"/>
                </a:tc>
                <a:tc>
                  <a:txBody>
                    <a:bodyPr/>
                    <a:lstStyle/>
                    <a:p>
                      <a:r>
                        <a:rPr lang="en-US"/>
                        <a:t>Converts a number into an exponential notation</a:t>
                      </a:r>
                    </a:p>
                  </a:txBody>
                  <a:tcPr marL="121920" marR="121920" anchor="ctr"/>
                </a:tc>
                <a:extLst>
                  <a:ext uri="{0D108BD9-81ED-4DB2-BD59-A6C34878D82A}">
                    <a16:rowId xmlns="" xmlns:a16="http://schemas.microsoft.com/office/drawing/2014/main" val="10001"/>
                  </a:ext>
                </a:extLst>
              </a:tr>
              <a:tr h="334356">
                <a:tc>
                  <a:txBody>
                    <a:bodyPr/>
                    <a:lstStyle/>
                    <a:p>
                      <a:r>
                        <a:rPr lang="en-US" dirty="0" err="1"/>
                        <a:t>toFixed</a:t>
                      </a:r>
                      <a:r>
                        <a:rPr lang="en-US" dirty="0"/>
                        <a:t>(x)</a:t>
                      </a:r>
                    </a:p>
                  </a:txBody>
                  <a:tcPr marL="121920" marR="121920" anchor="ctr"/>
                </a:tc>
                <a:tc>
                  <a:txBody>
                    <a:bodyPr/>
                    <a:lstStyle/>
                    <a:p>
                      <a:r>
                        <a:rPr lang="en-US"/>
                        <a:t>Formats a number with x numbers of digits after the decimal point</a:t>
                      </a:r>
                    </a:p>
                  </a:txBody>
                  <a:tcPr marL="121920" marR="121920" anchor="ctr"/>
                </a:tc>
                <a:extLst>
                  <a:ext uri="{0D108BD9-81ED-4DB2-BD59-A6C34878D82A}">
                    <a16:rowId xmlns="" xmlns:a16="http://schemas.microsoft.com/office/drawing/2014/main" val="10002"/>
                  </a:ext>
                </a:extLst>
              </a:tr>
              <a:tr h="334356">
                <a:tc>
                  <a:txBody>
                    <a:bodyPr/>
                    <a:lstStyle/>
                    <a:p>
                      <a:r>
                        <a:rPr lang="en-US" dirty="0" err="1"/>
                        <a:t>toPrecision</a:t>
                      </a:r>
                      <a:r>
                        <a:rPr lang="en-US" dirty="0"/>
                        <a:t>(x)</a:t>
                      </a:r>
                    </a:p>
                  </a:txBody>
                  <a:tcPr marL="121920" marR="121920" anchor="ctr"/>
                </a:tc>
                <a:tc>
                  <a:txBody>
                    <a:bodyPr/>
                    <a:lstStyle/>
                    <a:p>
                      <a:r>
                        <a:rPr lang="en-US"/>
                        <a:t>Formats a number to x length</a:t>
                      </a:r>
                    </a:p>
                  </a:txBody>
                  <a:tcPr marL="121920" marR="121920" anchor="ctr"/>
                </a:tc>
                <a:extLst>
                  <a:ext uri="{0D108BD9-81ED-4DB2-BD59-A6C34878D82A}">
                    <a16:rowId xmlns="" xmlns:a16="http://schemas.microsoft.com/office/drawing/2014/main" val="10003"/>
                  </a:ext>
                </a:extLst>
              </a:tr>
              <a:tr h="365760">
                <a:tc>
                  <a:txBody>
                    <a:bodyPr/>
                    <a:lstStyle/>
                    <a:p>
                      <a:r>
                        <a:rPr lang="en-US" dirty="0" err="1"/>
                        <a:t>toString</a:t>
                      </a:r>
                      <a:r>
                        <a:rPr lang="en-US" dirty="0"/>
                        <a:t>()</a:t>
                      </a:r>
                    </a:p>
                  </a:txBody>
                  <a:tcPr marL="121920" marR="121920" anchor="ctr"/>
                </a:tc>
                <a:tc>
                  <a:txBody>
                    <a:bodyPr/>
                    <a:lstStyle/>
                    <a:p>
                      <a:r>
                        <a:rPr lang="en-US" dirty="0"/>
                        <a:t>Converts a Number object to a string</a:t>
                      </a:r>
                    </a:p>
                  </a:txBody>
                  <a:tcPr marL="121920" marR="121920" anchor="ct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51756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Java Script – Variables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1266092" y="879231"/>
            <a:ext cx="9693261" cy="5278368"/>
          </a:xfrm>
          <a:prstGeom prst="rect">
            <a:avLst/>
          </a:prstGeom>
          <a:noFill/>
        </p:spPr>
        <p:txBody>
          <a:bodyPr wrap="square" rtlCol="0">
            <a:spAutoFit/>
          </a:bodyPr>
          <a:lstStyle/>
          <a:p>
            <a:pPr marL="342900" indent="-342900" algn="just">
              <a:spcAft>
                <a:spcPts val="600"/>
              </a:spcAft>
              <a:buFont typeface="Wingdings" panose="05000000000000000000" pitchFamily="2" charset="2"/>
              <a:buChar char="Ø"/>
            </a:pPr>
            <a:r>
              <a:rPr lang="en-IN" sz="2400" dirty="0"/>
              <a:t>Variables can be thought of as named containers.</a:t>
            </a:r>
          </a:p>
          <a:p>
            <a:pPr marL="342900" indent="-342900" algn="just">
              <a:spcAft>
                <a:spcPts val="600"/>
              </a:spcAft>
              <a:buFont typeface="Wingdings" panose="05000000000000000000" pitchFamily="2" charset="2"/>
              <a:buChar char="Ø"/>
            </a:pPr>
            <a:r>
              <a:rPr lang="en-IN" sz="2400" dirty="0" smtClean="0"/>
              <a:t>Variable must be declared before using that. </a:t>
            </a:r>
            <a:r>
              <a:rPr lang="en-IN" sz="2400" dirty="0"/>
              <a:t>Variables are declared with the </a:t>
            </a:r>
            <a:r>
              <a:rPr lang="en-IN" sz="2400" b="1" dirty="0" err="1"/>
              <a:t>var</a:t>
            </a:r>
            <a:r>
              <a:rPr lang="en-IN" sz="2400" dirty="0"/>
              <a:t> </a:t>
            </a:r>
            <a:r>
              <a:rPr lang="en-IN" sz="2400" dirty="0" smtClean="0"/>
              <a:t>keyword.</a:t>
            </a:r>
          </a:p>
          <a:p>
            <a:pPr marL="342900" indent="-342900" algn="just">
              <a:spcAft>
                <a:spcPts val="600"/>
              </a:spcAft>
              <a:buFont typeface="Wingdings" panose="05000000000000000000" pitchFamily="2" charset="2"/>
              <a:buChar char="Ø"/>
            </a:pPr>
            <a:r>
              <a:rPr lang="en-IN" sz="2400" dirty="0"/>
              <a:t>Storing a value in a variable is called </a:t>
            </a:r>
            <a:r>
              <a:rPr lang="en-IN" sz="2400" b="1" dirty="0"/>
              <a:t>variable initialization</a:t>
            </a:r>
            <a:r>
              <a:rPr lang="en-IN" sz="2400" dirty="0"/>
              <a:t>. </a:t>
            </a:r>
            <a:r>
              <a:rPr lang="en-IN" sz="2400" dirty="0" smtClean="0"/>
              <a:t>Variable </a:t>
            </a:r>
            <a:r>
              <a:rPr lang="en-IN" sz="2400" dirty="0"/>
              <a:t>initialization </a:t>
            </a:r>
            <a:r>
              <a:rPr lang="en-IN" sz="2400" dirty="0" smtClean="0"/>
              <a:t>can be done at </a:t>
            </a:r>
            <a:r>
              <a:rPr lang="en-IN" sz="2400" dirty="0"/>
              <a:t>the time of variable creation or at a later point in time when </a:t>
            </a:r>
            <a:r>
              <a:rPr lang="en-IN" sz="2400" dirty="0" smtClean="0"/>
              <a:t>it is needed.</a:t>
            </a:r>
          </a:p>
          <a:p>
            <a:pPr marL="342900" indent="-342900" algn="just">
              <a:spcAft>
                <a:spcPts val="600"/>
              </a:spcAft>
              <a:buFont typeface="Wingdings" panose="05000000000000000000" pitchFamily="2" charset="2"/>
              <a:buChar char="Ø"/>
            </a:pPr>
            <a:r>
              <a:rPr lang="en-IN" sz="2400" dirty="0" smtClean="0"/>
              <a:t>Should </a:t>
            </a:r>
            <a:r>
              <a:rPr lang="en-IN" sz="2400" dirty="0"/>
              <a:t>not use any of the JavaScript reserved keywords as a variable name. </a:t>
            </a:r>
            <a:r>
              <a:rPr lang="en-IN" sz="2400" dirty="0" smtClean="0"/>
              <a:t>For </a:t>
            </a:r>
            <a:r>
              <a:rPr lang="en-IN" sz="2400" dirty="0"/>
              <a:t>example, </a:t>
            </a:r>
            <a:r>
              <a:rPr lang="en-IN" sz="2400" b="1" dirty="0"/>
              <a:t>break</a:t>
            </a:r>
            <a:r>
              <a:rPr lang="en-IN" sz="2400" dirty="0"/>
              <a:t> or </a:t>
            </a:r>
            <a:r>
              <a:rPr lang="en-IN" sz="2400" b="1" dirty="0" err="1"/>
              <a:t>boolean</a:t>
            </a:r>
            <a:r>
              <a:rPr lang="en-IN" sz="2400" dirty="0"/>
              <a:t> variable names are not valid.</a:t>
            </a:r>
          </a:p>
          <a:p>
            <a:pPr marL="342900" indent="-342900" algn="just">
              <a:spcAft>
                <a:spcPts val="600"/>
              </a:spcAft>
              <a:buFont typeface="Wingdings" panose="05000000000000000000" pitchFamily="2" charset="2"/>
              <a:buChar char="Ø"/>
            </a:pPr>
            <a:r>
              <a:rPr lang="en-IN" sz="2400" dirty="0"/>
              <a:t>JavaScript variable names should not start with a numeral (0-9). They must begin with a letter or an underscore character. For example, </a:t>
            </a:r>
            <a:r>
              <a:rPr lang="en-IN" sz="2400" b="1" dirty="0"/>
              <a:t>123test</a:t>
            </a:r>
            <a:r>
              <a:rPr lang="en-IN" sz="2400" dirty="0"/>
              <a:t> is an invalid variable name but </a:t>
            </a:r>
            <a:r>
              <a:rPr lang="en-IN" sz="2400" b="1" dirty="0"/>
              <a:t>_123test</a:t>
            </a:r>
            <a:r>
              <a:rPr lang="en-IN" sz="2400" dirty="0"/>
              <a:t> is a valid one.</a:t>
            </a:r>
          </a:p>
          <a:p>
            <a:pPr marL="342900" indent="-342900" algn="just">
              <a:spcAft>
                <a:spcPts val="600"/>
              </a:spcAft>
              <a:buFont typeface="Wingdings" panose="05000000000000000000" pitchFamily="2" charset="2"/>
              <a:buChar char="Ø"/>
            </a:pPr>
            <a:r>
              <a:rPr lang="en-IN" sz="2400" dirty="0"/>
              <a:t>JavaScript variable names are case-sensitive. For example, </a:t>
            </a:r>
            <a:r>
              <a:rPr lang="en-IN" sz="2400" b="1" dirty="0"/>
              <a:t>Name</a:t>
            </a:r>
            <a:r>
              <a:rPr lang="en-IN" sz="2400" dirty="0"/>
              <a:t> and </a:t>
            </a:r>
            <a:r>
              <a:rPr lang="en-IN" sz="2400" b="1" dirty="0"/>
              <a:t>name</a:t>
            </a:r>
            <a:r>
              <a:rPr lang="en-IN" sz="2400" dirty="0"/>
              <a:t> are two different variables</a:t>
            </a:r>
            <a:r>
              <a:rPr lang="en-IN" sz="2400" dirty="0" smtClean="0"/>
              <a:t>.</a:t>
            </a:r>
            <a:endParaRPr lang="en-IN" sz="2400" dirty="0"/>
          </a:p>
        </p:txBody>
      </p:sp>
      <p:sp>
        <p:nvSpPr>
          <p:cNvPr id="9" name="Footer Placeholder 1"/>
          <p:cNvSpPr>
            <a:spLocks noGrp="1"/>
          </p:cNvSpPr>
          <p:nvPr>
            <p:ph type="ftr" sz="quarter" idx="11"/>
          </p:nvPr>
        </p:nvSpPr>
        <p:spPr>
          <a:xfrm>
            <a:off x="913774" y="6469425"/>
            <a:ext cx="10045579" cy="365125"/>
          </a:xfrm>
        </p:spPr>
        <p:txBody>
          <a:bodyPr/>
          <a:lstStyle/>
          <a:p>
            <a:pPr algn="ctr"/>
            <a:r>
              <a:rPr lang="en-US" sz="1400" b="1" dirty="0" smtClean="0">
                <a:solidFill>
                  <a:schemeClr val="accent5">
                    <a:lumMod val="75000"/>
                  </a:schemeClr>
                </a:solidFill>
              </a:rPr>
              <a:t>VIT</a:t>
            </a:r>
            <a:endParaRPr lang="en-US" sz="1400" b="1" dirty="0">
              <a:solidFill>
                <a:schemeClr val="accent5">
                  <a:lumMod val="75000"/>
                </a:schemeClr>
              </a:solidFill>
            </a:endParaRPr>
          </a:p>
        </p:txBody>
      </p:sp>
      <p:sp>
        <p:nvSpPr>
          <p:cNvPr id="10" name="Slide Number Placeholder 4"/>
          <p:cNvSpPr>
            <a:spLocks noGrp="1"/>
          </p:cNvSpPr>
          <p:nvPr>
            <p:ph type="sldNum" sz="quarter" idx="12"/>
          </p:nvPr>
        </p:nvSpPr>
        <p:spPr>
          <a:xfrm>
            <a:off x="10514011" y="6469425"/>
            <a:ext cx="764215" cy="365125"/>
          </a:xfrm>
        </p:spPr>
        <p:txBody>
          <a:bodyPr/>
          <a:lstStyle/>
          <a:p>
            <a:fld id="{6D22F896-40B5-4ADD-8801-0D06FADFA095}" type="slidenum">
              <a:rPr lang="en-US" sz="1400" b="1" smtClean="0">
                <a:solidFill>
                  <a:schemeClr val="accent5">
                    <a:lumMod val="75000"/>
                  </a:schemeClr>
                </a:solidFill>
              </a:rPr>
              <a:t>8</a:t>
            </a:fld>
            <a:endParaRPr lang="en-US" sz="1400" b="1" dirty="0">
              <a:solidFill>
                <a:schemeClr val="accent5">
                  <a:lumMod val="75000"/>
                </a:schemeClr>
              </a:solidFill>
            </a:endParaRPr>
          </a:p>
        </p:txBody>
      </p:sp>
    </p:spTree>
    <p:extLst>
      <p:ext uri="{BB962C8B-B14F-4D97-AF65-F5344CB8AC3E}">
        <p14:creationId xmlns:p14="http://schemas.microsoft.com/office/powerpoint/2010/main" val="91172132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508000" y="304800"/>
            <a:ext cx="10972800" cy="685800"/>
          </a:xfrm>
        </p:spPr>
        <p:txBody>
          <a:bodyPr>
            <a:normAutofit/>
          </a:bodyPr>
          <a:lstStyle/>
          <a:p>
            <a:pPr eaLnBrk="1" hangingPunct="1"/>
            <a:r>
              <a:rPr lang="en-US" altLang="en-US"/>
              <a:t>Global Properties and methods</a:t>
            </a:r>
          </a:p>
        </p:txBody>
      </p:sp>
      <p:graphicFrame>
        <p:nvGraphicFramePr>
          <p:cNvPr id="7" name="Content Placeholder 6"/>
          <p:cNvGraphicFramePr>
            <a:graphicFrameLocks noGrp="1"/>
          </p:cNvGraphicFramePr>
          <p:nvPr>
            <p:ph idx="4294967295"/>
          </p:nvPr>
        </p:nvGraphicFramePr>
        <p:xfrm>
          <a:off x="508000" y="2667000"/>
          <a:ext cx="11074400" cy="1965325"/>
        </p:xfrm>
        <a:graphic>
          <a:graphicData uri="http://schemas.openxmlformats.org/drawingml/2006/table">
            <a:tbl>
              <a:tblPr firstRow="1" bandRow="1">
                <a:tableStyleId>{5C22544A-7EE6-4342-B048-85BDC9FD1C3A}</a:tableStyleId>
              </a:tblPr>
              <a:tblGrid>
                <a:gridCol w="3556000">
                  <a:extLst>
                    <a:ext uri="{9D8B030D-6E8A-4147-A177-3AD203B41FA5}">
                      <a16:colId xmlns="" xmlns:a16="http://schemas.microsoft.com/office/drawing/2014/main" val="20000"/>
                    </a:ext>
                  </a:extLst>
                </a:gridCol>
                <a:gridCol w="7518400">
                  <a:extLst>
                    <a:ext uri="{9D8B030D-6E8A-4147-A177-3AD203B41FA5}">
                      <a16:colId xmlns="" xmlns:a16="http://schemas.microsoft.com/office/drawing/2014/main" val="20001"/>
                    </a:ext>
                  </a:extLst>
                </a:gridCol>
              </a:tblGrid>
              <a:tr h="365857">
                <a:tc>
                  <a:txBody>
                    <a:bodyPr/>
                    <a:lstStyle/>
                    <a:p>
                      <a:r>
                        <a:rPr lang="en-US" sz="1800" dirty="0"/>
                        <a:t>Property</a:t>
                      </a:r>
                    </a:p>
                  </a:txBody>
                  <a:tcPr marL="121920" marR="121920" marT="45732" marB="45732"/>
                </a:tc>
                <a:tc>
                  <a:txBody>
                    <a:bodyPr/>
                    <a:lstStyle/>
                    <a:p>
                      <a:r>
                        <a:rPr lang="en-US" sz="1800" dirty="0"/>
                        <a:t>Description</a:t>
                      </a:r>
                    </a:p>
                  </a:txBody>
                  <a:tcPr marL="121920" marR="121920" marT="45732" marB="45732"/>
                </a:tc>
                <a:extLst>
                  <a:ext uri="{0D108BD9-81ED-4DB2-BD59-A6C34878D82A}">
                    <a16:rowId xmlns="" xmlns:a16="http://schemas.microsoft.com/office/drawing/2014/main" val="10000"/>
                  </a:ext>
                </a:extLst>
              </a:tr>
              <a:tr h="640249">
                <a:tc>
                  <a:txBody>
                    <a:bodyPr/>
                    <a:lstStyle/>
                    <a:p>
                      <a:r>
                        <a:rPr lang="en-US" sz="1800" dirty="0"/>
                        <a:t>Infinity</a:t>
                      </a:r>
                    </a:p>
                  </a:txBody>
                  <a:tcPr marL="121920" marR="121920" marT="45732" marB="45732" anchor="ctr"/>
                </a:tc>
                <a:tc>
                  <a:txBody>
                    <a:bodyPr/>
                    <a:lstStyle/>
                    <a:p>
                      <a:r>
                        <a:rPr lang="en-US" sz="1800"/>
                        <a:t>A numeric value that represents positive/negative infinity</a:t>
                      </a:r>
                    </a:p>
                  </a:txBody>
                  <a:tcPr marL="121920" marR="121920" marT="45732" marB="45732" anchor="ctr"/>
                </a:tc>
                <a:extLst>
                  <a:ext uri="{0D108BD9-81ED-4DB2-BD59-A6C34878D82A}">
                    <a16:rowId xmlns="" xmlns:a16="http://schemas.microsoft.com/office/drawing/2014/main" val="10001"/>
                  </a:ext>
                </a:extLst>
              </a:tr>
              <a:tr h="365857">
                <a:tc>
                  <a:txBody>
                    <a:bodyPr/>
                    <a:lstStyle/>
                    <a:p>
                      <a:r>
                        <a:rPr lang="en-US" sz="1800" dirty="0" err="1"/>
                        <a:t>NaN</a:t>
                      </a:r>
                      <a:endParaRPr lang="en-US" sz="1800" dirty="0"/>
                    </a:p>
                  </a:txBody>
                  <a:tcPr marL="121920" marR="121920" marT="45732" marB="45732" anchor="ctr"/>
                </a:tc>
                <a:tc>
                  <a:txBody>
                    <a:bodyPr/>
                    <a:lstStyle/>
                    <a:p>
                      <a:r>
                        <a:rPr lang="en-US" sz="1800"/>
                        <a:t>"Not-a-Number" value</a:t>
                      </a:r>
                    </a:p>
                  </a:txBody>
                  <a:tcPr marL="121920" marR="121920" marT="45732" marB="45732" anchor="ctr"/>
                </a:tc>
                <a:extLst>
                  <a:ext uri="{0D108BD9-81ED-4DB2-BD59-A6C34878D82A}">
                    <a16:rowId xmlns="" xmlns:a16="http://schemas.microsoft.com/office/drawing/2014/main" val="10002"/>
                  </a:ext>
                </a:extLst>
              </a:tr>
              <a:tr h="593362">
                <a:tc>
                  <a:txBody>
                    <a:bodyPr/>
                    <a:lstStyle/>
                    <a:p>
                      <a:r>
                        <a:rPr lang="en-US" sz="1800" dirty="0"/>
                        <a:t>undefined</a:t>
                      </a:r>
                    </a:p>
                  </a:txBody>
                  <a:tcPr marL="121920" marR="121920" marT="45732" marB="45732" anchor="ctr"/>
                </a:tc>
                <a:tc>
                  <a:txBody>
                    <a:bodyPr/>
                    <a:lstStyle/>
                    <a:p>
                      <a:r>
                        <a:rPr lang="en-US" sz="1800" dirty="0"/>
                        <a:t>Indicates that a variable has not been assigned a value</a:t>
                      </a:r>
                    </a:p>
                  </a:txBody>
                  <a:tcPr marL="121920" marR="121920" marT="45732" marB="45732" anchor="ctr"/>
                </a:tc>
                <a:extLst>
                  <a:ext uri="{0D108BD9-81ED-4DB2-BD59-A6C34878D82A}">
                    <a16:rowId xmlns="" xmlns:a16="http://schemas.microsoft.com/office/drawing/2014/main" val="10003"/>
                  </a:ext>
                </a:extLst>
              </a:tr>
            </a:tbl>
          </a:graphicData>
        </a:graphic>
      </p:graphicFrame>
      <p:graphicFrame>
        <p:nvGraphicFramePr>
          <p:cNvPr id="5" name="Diagram 4"/>
          <p:cNvGraphicFramePr/>
          <p:nvPr/>
        </p:nvGraphicFramePr>
        <p:xfrm>
          <a:off x="1016000" y="1371601"/>
          <a:ext cx="9550400"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1970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a:bodyPr>
          <a:lstStyle/>
          <a:p>
            <a:r>
              <a:rPr lang="en-US" dirty="0" smtClean="0"/>
              <a:t>Variables</a:t>
            </a:r>
            <a:endParaRPr lang="en-IN" dirty="0"/>
          </a:p>
        </p:txBody>
      </p:sp>
      <p:sp>
        <p:nvSpPr>
          <p:cNvPr id="3" name="Content Placeholder 2"/>
          <p:cNvSpPr>
            <a:spLocks noGrp="1"/>
          </p:cNvSpPr>
          <p:nvPr>
            <p:ph idx="4294967295"/>
          </p:nvPr>
        </p:nvSpPr>
        <p:spPr>
          <a:xfrm>
            <a:off x="838200" y="1075765"/>
            <a:ext cx="10515600" cy="5531096"/>
          </a:xfrm>
          <a:prstGeom prst="rect">
            <a:avLst/>
          </a:prstGeom>
        </p:spPr>
        <p:txBody>
          <a:bodyPr/>
          <a:lstStyle/>
          <a:p>
            <a:pPr algn="just"/>
            <a:r>
              <a:rPr lang="en-US" dirty="0"/>
              <a:t>A </a:t>
            </a:r>
            <a:r>
              <a:rPr lang="en-US" b="1" dirty="0"/>
              <a:t>JavaScript variable</a:t>
            </a:r>
            <a:r>
              <a:rPr lang="en-US" dirty="0"/>
              <a:t> is simply a name of storage location. There are two types of variables in JavaScript : </a:t>
            </a:r>
            <a:r>
              <a:rPr lang="en-US" u="sng" dirty="0"/>
              <a:t>local variable and global </a:t>
            </a:r>
            <a:r>
              <a:rPr lang="en-US" u="sng" dirty="0" smtClean="0"/>
              <a:t>variable</a:t>
            </a:r>
            <a:r>
              <a:rPr lang="en-US" dirty="0" smtClean="0"/>
              <a:t>.</a:t>
            </a:r>
          </a:p>
          <a:p>
            <a:pPr algn="just"/>
            <a:r>
              <a:rPr lang="en-US" dirty="0" smtClean="0"/>
              <a:t>Rules for declaring:</a:t>
            </a:r>
          </a:p>
          <a:p>
            <a:pPr lvl="1" algn="just"/>
            <a:r>
              <a:rPr lang="en-US" dirty="0"/>
              <a:t>Name must start with a letter (a to z or A to Z), underscore( _ ), or dollar( $ ) sign</a:t>
            </a:r>
            <a:r>
              <a:rPr lang="en-US" dirty="0" smtClean="0"/>
              <a:t>.(Ex. Variable name ‘</a:t>
            </a:r>
            <a:r>
              <a:rPr lang="en-US" b="1" dirty="0" smtClean="0">
                <a:solidFill>
                  <a:srgbClr val="FF0000"/>
                </a:solidFill>
              </a:rPr>
              <a:t>123college</a:t>
            </a:r>
            <a:r>
              <a:rPr lang="en-US" dirty="0" smtClean="0"/>
              <a:t>’ is invalid, </a:t>
            </a:r>
            <a:r>
              <a:rPr lang="en-US" b="1" dirty="0" smtClean="0">
                <a:solidFill>
                  <a:schemeClr val="accent6">
                    <a:lumMod val="75000"/>
                  </a:schemeClr>
                </a:solidFill>
              </a:rPr>
              <a:t>_123college </a:t>
            </a:r>
            <a:r>
              <a:rPr lang="en-US" dirty="0" smtClean="0"/>
              <a:t>is valid) </a:t>
            </a:r>
            <a:endParaRPr lang="en-US" dirty="0"/>
          </a:p>
          <a:p>
            <a:pPr lvl="1" algn="just"/>
            <a:r>
              <a:rPr lang="en-US" dirty="0"/>
              <a:t>After first letter we can use digits (0 to 9), for example value1.</a:t>
            </a:r>
          </a:p>
          <a:p>
            <a:pPr lvl="1" algn="just"/>
            <a:r>
              <a:rPr lang="en-US" dirty="0"/>
              <a:t>JavaScript variables are case sensitive, for example x and X are different variables</a:t>
            </a:r>
            <a:r>
              <a:rPr lang="en-US" dirty="0" smtClean="0"/>
              <a:t>.</a:t>
            </a:r>
            <a:endParaRPr lang="en-US" dirty="0"/>
          </a:p>
        </p:txBody>
      </p:sp>
      <p:sp>
        <p:nvSpPr>
          <p:cNvPr id="5" name="Rectangle 4"/>
          <p:cNvSpPr/>
          <p:nvPr/>
        </p:nvSpPr>
        <p:spPr>
          <a:xfrm>
            <a:off x="4373512" y="4262718"/>
            <a:ext cx="6505159" cy="125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Var</a:t>
            </a:r>
            <a:r>
              <a:rPr lang="en-US" dirty="0" smtClean="0"/>
              <a:t> a= 10;//hold number</a:t>
            </a:r>
          </a:p>
          <a:p>
            <a:pPr algn="ctr"/>
            <a:r>
              <a:rPr lang="en-US" dirty="0" err="1" smtClean="0"/>
              <a:t>Var</a:t>
            </a:r>
            <a:r>
              <a:rPr lang="en-US" dirty="0" smtClean="0"/>
              <a:t> b=“VLR”; //hold string</a:t>
            </a:r>
            <a:endParaRPr lang="en-IN" dirty="0"/>
          </a:p>
        </p:txBody>
      </p:sp>
      <p:sp>
        <p:nvSpPr>
          <p:cNvPr id="4" name="Oval Callout 3"/>
          <p:cNvSpPr/>
          <p:nvPr/>
        </p:nvSpPr>
        <p:spPr>
          <a:xfrm>
            <a:off x="1446411" y="4456089"/>
            <a:ext cx="2369712" cy="179016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Variables are declared using ‘</a:t>
            </a:r>
            <a:r>
              <a:rPr lang="en-US" dirty="0" err="1" smtClean="0"/>
              <a:t>var</a:t>
            </a:r>
            <a:r>
              <a:rPr lang="en-US" dirty="0" smtClean="0"/>
              <a:t>’</a:t>
            </a:r>
            <a:endParaRPr lang="en-IN" dirty="0"/>
          </a:p>
        </p:txBody>
      </p:sp>
    </p:spTree>
    <p:extLst>
      <p:ext uri="{BB962C8B-B14F-4D97-AF65-F5344CB8AC3E}">
        <p14:creationId xmlns:p14="http://schemas.microsoft.com/office/powerpoint/2010/main" val="3309230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3145</TotalTime>
  <Words>5552</Words>
  <Application>Microsoft Office PowerPoint</Application>
  <PresentationFormat>Custom</PresentationFormat>
  <Paragraphs>1026</Paragraphs>
  <Slides>80</Slides>
  <Notes>12</Notes>
  <HiddenSlides>1</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Droplet</vt:lpstr>
      <vt:lpstr>PowerPoint Presentation</vt:lpstr>
      <vt:lpstr>PowerPoint Presentation</vt:lpstr>
      <vt:lpstr>PowerPoint Presentation</vt:lpstr>
      <vt:lpstr>History &amp; need</vt:lpstr>
      <vt:lpstr>PowerPoint Presentation</vt:lpstr>
      <vt:lpstr>PowerPoint Presentation</vt:lpstr>
      <vt:lpstr>PowerPoint Presentation</vt:lpstr>
      <vt:lpstr>PowerPoint Presentation</vt:lpstr>
      <vt:lpstr>Variables</vt:lpstr>
      <vt:lpstr>Variables</vt:lpstr>
      <vt:lpstr>Datatypes</vt:lpstr>
      <vt:lpstr>Primitive data type</vt:lpstr>
      <vt:lpstr>Non Primitive data type</vt:lpstr>
      <vt:lpstr>To display a simple string:</vt:lpstr>
      <vt:lpstr>concatenate strings</vt:lpstr>
      <vt:lpstr>Expression demo</vt:lpstr>
      <vt:lpstr>Popup boxes – Prompt</vt:lpstr>
      <vt:lpstr>prompt</vt:lpstr>
      <vt:lpstr>Popup boxes – Alert </vt:lpstr>
      <vt:lpstr>alert</vt:lpstr>
      <vt:lpstr>Popup boxes – Confirm </vt:lpstr>
      <vt:lpstr>confirm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Switch case demo</vt:lpstr>
      <vt:lpstr>PowerPoint Presentation</vt:lpstr>
      <vt:lpstr>PowerPoint Presentation</vt:lpstr>
      <vt:lpstr>PowerPoint Presentation</vt:lpstr>
      <vt:lpstr>PowerPoint Presentation</vt:lpstr>
      <vt:lpstr>PowerPoint Presentation</vt:lpstr>
      <vt:lpstr>For In Loop</vt:lpstr>
      <vt:lpstr>For of loop</vt:lpstr>
      <vt:lpstr>Difference between for...of and for...in</vt:lpstr>
      <vt:lpstr>Control Statements -Examples</vt:lpstr>
      <vt:lpstr>PowerPoint Presentation</vt:lpstr>
      <vt:lpstr>PowerPoint Presentation</vt:lpstr>
      <vt:lpstr>PowerPoint Presentation</vt:lpstr>
      <vt:lpstr>PowerPoint Presentation</vt:lpstr>
      <vt:lpstr>PowerPoint Presentation</vt:lpstr>
      <vt:lpstr>JavaScript Explicit Conversion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 Object &amp; Methods</vt:lpstr>
      <vt:lpstr> Array Object &amp; Methods</vt:lpstr>
      <vt:lpstr> Math Object &amp; Methods</vt:lpstr>
      <vt:lpstr>Date Object</vt:lpstr>
      <vt:lpstr>Date Object-Methods</vt:lpstr>
      <vt:lpstr>Current date and time </vt:lpstr>
      <vt:lpstr> Number Object &amp; Methods</vt:lpstr>
      <vt:lpstr> Number Object &amp; Methods</vt:lpstr>
      <vt:lpstr>Global Properties and methods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CSE3002 – Internet and web programming</dc:title>
  <dc:creator>Admin</dc:creator>
  <cp:lastModifiedBy>Admin</cp:lastModifiedBy>
  <cp:revision>386</cp:revision>
  <dcterms:created xsi:type="dcterms:W3CDTF">2021-02-05T05:40:39Z</dcterms:created>
  <dcterms:modified xsi:type="dcterms:W3CDTF">2025-01-06T05:08:22Z</dcterms:modified>
</cp:coreProperties>
</file>