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327" r:id="rId3"/>
    <p:sldId id="328" r:id="rId4"/>
    <p:sldId id="329" r:id="rId5"/>
    <p:sldId id="330" r:id="rId6"/>
    <p:sldId id="334" r:id="rId7"/>
    <p:sldId id="348" r:id="rId8"/>
    <p:sldId id="331" r:id="rId9"/>
    <p:sldId id="332" r:id="rId10"/>
    <p:sldId id="333" r:id="rId11"/>
    <p:sldId id="380" r:id="rId12"/>
    <p:sldId id="335" r:id="rId13"/>
    <p:sldId id="336" r:id="rId14"/>
    <p:sldId id="337" r:id="rId15"/>
    <p:sldId id="338" r:id="rId16"/>
    <p:sldId id="339" r:id="rId17"/>
    <p:sldId id="340" r:id="rId18"/>
    <p:sldId id="341" r:id="rId19"/>
    <p:sldId id="343" r:id="rId20"/>
    <p:sldId id="349" r:id="rId21"/>
    <p:sldId id="351" r:id="rId22"/>
    <p:sldId id="350" r:id="rId23"/>
    <p:sldId id="368" r:id="rId24"/>
    <p:sldId id="369" r:id="rId25"/>
    <p:sldId id="370" r:id="rId26"/>
    <p:sldId id="352" r:id="rId27"/>
    <p:sldId id="366" r:id="rId28"/>
    <p:sldId id="353" r:id="rId29"/>
    <p:sldId id="367" r:id="rId30"/>
    <p:sldId id="354" r:id="rId31"/>
    <p:sldId id="371" r:id="rId32"/>
    <p:sldId id="382" r:id="rId33"/>
    <p:sldId id="356" r:id="rId34"/>
    <p:sldId id="383" r:id="rId35"/>
    <p:sldId id="384" r:id="rId36"/>
    <p:sldId id="386" r:id="rId37"/>
    <p:sldId id="387" r:id="rId38"/>
    <p:sldId id="357" r:id="rId39"/>
    <p:sldId id="30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2F85"/>
    <a:srgbClr val="5E3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p:scale>
          <a:sx n="81" d="100"/>
          <a:sy n="81" d="100"/>
        </p:scale>
        <p:origin x="-300"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0729A-C081-4F3C-946B-F155FD695CB0}" type="datetimeFigureOut">
              <a:rPr lang="en-US" smtClean="0"/>
              <a:t>3/3/2025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A3461-8931-4EEE-A607-761A35C5F92E}" type="slidenum">
              <a:rPr lang="en-US" smtClean="0"/>
              <a:t>‹#›</a:t>
            </a:fld>
            <a:endParaRPr lang="en-US"/>
          </a:p>
        </p:txBody>
      </p:sp>
    </p:spTree>
    <p:extLst>
      <p:ext uri="{BB962C8B-B14F-4D97-AF65-F5344CB8AC3E}">
        <p14:creationId xmlns:p14="http://schemas.microsoft.com/office/powerpoint/2010/main" val="402841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C4B9EC-031A-409B-BFC1-8CDFD4E4BDB0}" type="datetime1">
              <a:rPr lang="en-US" smtClean="0"/>
              <a:t>3/3/2025</a:t>
            </a:fld>
            <a:endParaRPr lang="en-US" dirty="0"/>
          </a:p>
        </p:txBody>
      </p:sp>
      <p:sp>
        <p:nvSpPr>
          <p:cNvPr id="5" name="Footer Placeholder 4"/>
          <p:cNvSpPr>
            <a:spLocks noGrp="1"/>
          </p:cNvSpPr>
          <p:nvPr>
            <p:ph type="ftr" sz="quarter" idx="11"/>
          </p:nvPr>
        </p:nvSpPr>
        <p:spPr/>
        <p:txBody>
          <a:bodyPr/>
          <a:lstStyle/>
          <a:p>
            <a:r>
              <a:rPr lang="en-US" smtClean="0"/>
              <a:t>Prof. A. Vijayarani, AP, SITE,VIT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0ABF9-4A5A-4ABE-9D99-033406768736}"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39AE0B-90CE-4950-A3D0-854F6C372AB4}"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4B7FF-447F-4A42-8CCA-BC8FA96BD7F5}"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148DAA-8129-4081-B82A-FE2A029D12F4}"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E87A471-ACD2-414D-B501-0B6272904C6A}" type="datetime1">
              <a:rPr lang="en-US" smtClean="0"/>
              <a:t>3/3/2025</a:t>
            </a:fld>
            <a:endParaRPr lang="en-US" dirty="0"/>
          </a:p>
        </p:txBody>
      </p:sp>
      <p:sp>
        <p:nvSpPr>
          <p:cNvPr id="4" name="Footer Placeholder 3"/>
          <p:cNvSpPr>
            <a:spLocks noGrp="1"/>
          </p:cNvSpPr>
          <p:nvPr>
            <p:ph type="ftr" sz="quarter" idx="11"/>
          </p:nvPr>
        </p:nvSpPr>
        <p:spPr/>
        <p:txBody>
          <a:bodyPr/>
          <a:lstStyle/>
          <a:p>
            <a:r>
              <a:rPr lang="en-US" smtClean="0"/>
              <a:t>Prof. A. Vijayarani, AP, SITE,VIT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7BCCD08-6908-4CC9-BD1F-A5937417BEB1}" type="datetime1">
              <a:rPr lang="en-US" smtClean="0"/>
              <a:t>3/3/2025</a:t>
            </a:fld>
            <a:endParaRPr lang="en-US" dirty="0"/>
          </a:p>
        </p:txBody>
      </p:sp>
      <p:sp>
        <p:nvSpPr>
          <p:cNvPr id="4" name="Footer Placeholder 3"/>
          <p:cNvSpPr>
            <a:spLocks noGrp="1"/>
          </p:cNvSpPr>
          <p:nvPr>
            <p:ph type="ftr" sz="quarter" idx="11"/>
          </p:nvPr>
        </p:nvSpPr>
        <p:spPr/>
        <p:txBody>
          <a:bodyPr/>
          <a:lstStyle/>
          <a:p>
            <a:r>
              <a:rPr lang="en-US" smtClean="0"/>
              <a:t>Prof. A. Vijayarani, AP, SITE,VIT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981C2E-5ED8-4F13-9AD3-1C0BBFA2C307}" type="datetime1">
              <a:rPr lang="en-US" smtClean="0"/>
              <a:t>3/3/2025</a:t>
            </a:fld>
            <a:endParaRPr lang="en-US" dirty="0"/>
          </a:p>
        </p:txBody>
      </p:sp>
      <p:sp>
        <p:nvSpPr>
          <p:cNvPr id="5" name="Footer Placeholder 4"/>
          <p:cNvSpPr>
            <a:spLocks noGrp="1"/>
          </p:cNvSpPr>
          <p:nvPr>
            <p:ph type="ftr" sz="quarter" idx="11"/>
          </p:nvPr>
        </p:nvSpPr>
        <p:spPr/>
        <p:txBody>
          <a:bodyPr/>
          <a:lstStyle/>
          <a:p>
            <a:r>
              <a:rPr lang="en-US" smtClean="0"/>
              <a:t>Prof. A. Vijayarani, AP, SITE,VIT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CCDDC5-3495-45FA-9E9D-D102EF85DEE8}" type="datetime1">
              <a:rPr lang="en-US" smtClean="0"/>
              <a:t>3/3/2025</a:t>
            </a:fld>
            <a:endParaRPr lang="en-US" dirty="0"/>
          </a:p>
        </p:txBody>
      </p:sp>
      <p:sp>
        <p:nvSpPr>
          <p:cNvPr id="5" name="Footer Placeholder 4"/>
          <p:cNvSpPr>
            <a:spLocks noGrp="1"/>
          </p:cNvSpPr>
          <p:nvPr>
            <p:ph type="ftr" sz="quarter" idx="11"/>
          </p:nvPr>
        </p:nvSpPr>
        <p:spPr/>
        <p:txBody>
          <a:bodyPr/>
          <a:lstStyle/>
          <a:p>
            <a:r>
              <a:rPr lang="en-US" smtClean="0"/>
              <a:t>Prof. A. Vijayarani, AP, SITE,VIT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0B36E9-6C36-4F15-A42E-30AD44ED4AA9}" type="datetime1">
              <a:rPr lang="en-US" smtClean="0"/>
              <a:t>3/3/2025</a:t>
            </a:fld>
            <a:endParaRPr lang="en-US" dirty="0"/>
          </a:p>
        </p:txBody>
      </p:sp>
      <p:sp>
        <p:nvSpPr>
          <p:cNvPr id="5" name="Footer Placeholder 4"/>
          <p:cNvSpPr>
            <a:spLocks noGrp="1"/>
          </p:cNvSpPr>
          <p:nvPr>
            <p:ph type="ftr" sz="quarter" idx="11"/>
          </p:nvPr>
        </p:nvSpPr>
        <p:spPr/>
        <p:txBody>
          <a:bodyPr/>
          <a:lstStyle/>
          <a:p>
            <a:r>
              <a:rPr lang="en-US" smtClean="0"/>
              <a:t>Prof. A. Vijayarani, AP, SITE,VIT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D7A273-EBEE-41EF-8E35-20AFD5ACE9C4}" type="datetime1">
              <a:rPr lang="en-US" smtClean="0"/>
              <a:t>3/3/2025</a:t>
            </a:fld>
            <a:endParaRPr lang="en-US" dirty="0"/>
          </a:p>
        </p:txBody>
      </p:sp>
      <p:sp>
        <p:nvSpPr>
          <p:cNvPr id="5" name="Footer Placeholder 4"/>
          <p:cNvSpPr>
            <a:spLocks noGrp="1"/>
          </p:cNvSpPr>
          <p:nvPr>
            <p:ph type="ftr" sz="quarter" idx="11"/>
          </p:nvPr>
        </p:nvSpPr>
        <p:spPr/>
        <p:txBody>
          <a:bodyPr/>
          <a:lstStyle/>
          <a:p>
            <a:r>
              <a:rPr lang="en-US" smtClean="0"/>
              <a:t>Prof. A. Vijayarani, AP, SITE,VIT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17FA93-B9D2-4AC1-8EBB-58D6BA633169}"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2C944C-AD19-4EB3-AFF2-E975AD08E4F0}" type="datetime1">
              <a:rPr lang="en-US" smtClean="0"/>
              <a:t>3/3/2025</a:t>
            </a:fld>
            <a:endParaRPr lang="en-US" dirty="0"/>
          </a:p>
        </p:txBody>
      </p:sp>
      <p:sp>
        <p:nvSpPr>
          <p:cNvPr id="8" name="Footer Placeholder 7"/>
          <p:cNvSpPr>
            <a:spLocks noGrp="1"/>
          </p:cNvSpPr>
          <p:nvPr>
            <p:ph type="ftr" sz="quarter" idx="11"/>
          </p:nvPr>
        </p:nvSpPr>
        <p:spPr/>
        <p:txBody>
          <a:bodyPr/>
          <a:lstStyle/>
          <a:p>
            <a:r>
              <a:rPr lang="en-US" smtClean="0"/>
              <a:t>Prof. A. Vijayarani, AP, SITE,VIT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F7250B-AD22-4452-92D0-F99C62842E79}" type="datetime1">
              <a:rPr lang="en-US" smtClean="0"/>
              <a:t>3/3/2025</a:t>
            </a:fld>
            <a:endParaRPr lang="en-US" dirty="0"/>
          </a:p>
        </p:txBody>
      </p:sp>
      <p:sp>
        <p:nvSpPr>
          <p:cNvPr id="4" name="Footer Placeholder 3"/>
          <p:cNvSpPr>
            <a:spLocks noGrp="1"/>
          </p:cNvSpPr>
          <p:nvPr>
            <p:ph type="ftr" sz="quarter" idx="11"/>
          </p:nvPr>
        </p:nvSpPr>
        <p:spPr/>
        <p:txBody>
          <a:bodyPr/>
          <a:lstStyle/>
          <a:p>
            <a:r>
              <a:rPr lang="en-US" smtClean="0"/>
              <a:t>Prof. A. Vijayarani, AP, SITE,VIT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DE323F4-88D6-42DB-BDD9-33DE0B15179D}" type="datetime1">
              <a:rPr lang="en-US" smtClean="0"/>
              <a:t>3/3/2025</a:t>
            </a:fld>
            <a:endParaRPr lang="en-US" dirty="0"/>
          </a:p>
        </p:txBody>
      </p:sp>
      <p:sp>
        <p:nvSpPr>
          <p:cNvPr id="3" name="Footer Placeholder 2"/>
          <p:cNvSpPr>
            <a:spLocks noGrp="1"/>
          </p:cNvSpPr>
          <p:nvPr>
            <p:ph type="ftr" sz="quarter" idx="11"/>
          </p:nvPr>
        </p:nvSpPr>
        <p:spPr/>
        <p:txBody>
          <a:bodyPr/>
          <a:lstStyle/>
          <a:p>
            <a:r>
              <a:rPr lang="en-US" smtClean="0"/>
              <a:t>Prof. A. Vijayarani, AP, SITE,VIT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282649-C043-459B-A74B-8474D591B2CC}"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EE25D-7C1B-487A-BB53-057291F85A11}" type="datetime1">
              <a:rPr lang="en-US" smtClean="0"/>
              <a:t>3/3/2025</a:t>
            </a:fld>
            <a:endParaRPr lang="en-US" dirty="0"/>
          </a:p>
        </p:txBody>
      </p:sp>
      <p:sp>
        <p:nvSpPr>
          <p:cNvPr id="6" name="Footer Placeholder 5"/>
          <p:cNvSpPr>
            <a:spLocks noGrp="1"/>
          </p:cNvSpPr>
          <p:nvPr>
            <p:ph type="ftr" sz="quarter" idx="11"/>
          </p:nvPr>
        </p:nvSpPr>
        <p:spPr/>
        <p:txBody>
          <a:bodyPr/>
          <a:lstStyle/>
          <a:p>
            <a:r>
              <a:rPr lang="en-US" smtClean="0"/>
              <a:t>Prof. A. Vijayarani, AP, SITE,VIT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93000">
              <a:schemeClr val="bg2">
                <a:tint val="84000"/>
                <a:shade val="100000"/>
                <a:hueMod val="92000"/>
                <a:satMod val="180000"/>
                <a:lumMod val="114000"/>
              </a:schemeClr>
            </a:gs>
            <a:gs pos="100000">
              <a:schemeClr val="bg2">
                <a:shade val="92000"/>
                <a:satMod val="170000"/>
                <a:lumMod val="96000"/>
              </a:schemeClr>
            </a:gs>
          </a:gsLst>
          <a:path path="shape">
            <a:fillToRect l="50000" t="50000" r="50000" b="50000"/>
          </a:path>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9244480-3138-4966-AB66-E6E43CAFCD62}" type="datetime1">
              <a:rPr lang="en-US" smtClean="0"/>
              <a:t>3/3/2025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smtClean="0"/>
              <a:t>Prof. A. Vijayarani, AP, SITE,VIT</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w3schools.com/node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teacher.com/mongodb/install-mongod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310" y="935585"/>
            <a:ext cx="11887200" cy="963103"/>
          </a:xfrm>
        </p:spPr>
        <p:txBody>
          <a:bodyPr>
            <a:normAutofit/>
          </a:bodyPr>
          <a:lstStyle/>
          <a:p>
            <a:r>
              <a:rPr lang="en-IN" dirty="0" smtClean="0"/>
              <a:t>PMCA601 Full Stack Web technology</a:t>
            </a:r>
            <a:endParaRPr lang="en-IN" dirty="0"/>
          </a:p>
        </p:txBody>
      </p:sp>
      <p:sp>
        <p:nvSpPr>
          <p:cNvPr id="3" name="Subtitle 2"/>
          <p:cNvSpPr>
            <a:spLocks noGrp="1"/>
          </p:cNvSpPr>
          <p:nvPr>
            <p:ph type="subTitle" idx="1"/>
          </p:nvPr>
        </p:nvSpPr>
        <p:spPr>
          <a:xfrm>
            <a:off x="762385" y="2527952"/>
            <a:ext cx="10440988" cy="2948616"/>
          </a:xfrm>
        </p:spPr>
        <p:txBody>
          <a:bodyPr>
            <a:normAutofit/>
          </a:bodyPr>
          <a:lstStyle/>
          <a:p>
            <a:r>
              <a:rPr lang="en-IN" sz="2800" b="1" cap="none" dirty="0">
                <a:solidFill>
                  <a:schemeClr val="tx1"/>
                </a:solidFill>
              </a:rPr>
              <a:t>Module – </a:t>
            </a:r>
            <a:r>
              <a:rPr lang="en-IN" sz="2800" b="1" cap="none" dirty="0" smtClean="0">
                <a:solidFill>
                  <a:schemeClr val="tx1"/>
                </a:solidFill>
              </a:rPr>
              <a:t>7 Full Stack Integration and Deployment</a:t>
            </a:r>
            <a:endParaRPr lang="en-IN" sz="2800" b="1" cap="none" dirty="0">
              <a:solidFill>
                <a:schemeClr val="tx1"/>
              </a:solidFill>
            </a:endParaRPr>
          </a:p>
          <a:p>
            <a:pPr algn="just"/>
            <a:r>
              <a:rPr lang="en-IN" sz="2800" cap="none" dirty="0" smtClean="0">
                <a:solidFill>
                  <a:srgbClr val="7030A0"/>
                </a:solidFill>
              </a:rPr>
              <a:t>NoSQL Database – MongoDB Basics – Documents, Collections, Database, Query Language, Installation, The Mongo Shell – MongoDB CRUD Operations – MongoDB Node.js Driver – Schema Initialization – Reading from MongoDB – Writing to MongoDB</a:t>
            </a:r>
          </a:p>
        </p:txBody>
      </p:sp>
    </p:spTree>
    <p:extLst>
      <p:ext uri="{BB962C8B-B14F-4D97-AF65-F5344CB8AC3E}">
        <p14:creationId xmlns:p14="http://schemas.microsoft.com/office/powerpoint/2010/main" val="1143004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Commands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58537" y="4109015"/>
            <a:ext cx="10358956" cy="461665"/>
          </a:xfrm>
          <a:prstGeom prst="rect">
            <a:avLst/>
          </a:prstGeom>
          <a:noFill/>
        </p:spPr>
        <p:txBody>
          <a:bodyPr wrap="square" rtlCol="0">
            <a:spAutoFit/>
          </a:bodyPr>
          <a:lstStyle/>
          <a:p>
            <a:pPr algn="just"/>
            <a:r>
              <a:rPr lang="en-US" sz="2400" b="1" dirty="0">
                <a:solidFill>
                  <a:srgbClr val="7030A0"/>
                </a:solidFill>
              </a:rPr>
              <a:t>&gt;</a:t>
            </a:r>
            <a:r>
              <a:rPr lang="en-US" sz="2400" b="1" dirty="0" err="1">
                <a:solidFill>
                  <a:srgbClr val="7030A0"/>
                </a:solidFill>
              </a:rPr>
              <a:t>db.dropDatabase</a:t>
            </a:r>
            <a:r>
              <a:rPr lang="en-US" sz="2400" b="1" dirty="0">
                <a:solidFill>
                  <a:srgbClr val="7030A0"/>
                </a:solidFill>
              </a:rPr>
              <a:t>() </a:t>
            </a:r>
            <a:r>
              <a:rPr lang="en-US" sz="2400" dirty="0" smtClean="0"/>
              <a:t>– </a:t>
            </a:r>
            <a:r>
              <a:rPr lang="en-US" sz="2400" dirty="0"/>
              <a:t>command is used to drop a existing database.</a:t>
            </a:r>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10</a:t>
            </a:fld>
            <a:endParaRPr lang="en-US" sz="1400" dirty="0"/>
          </a:p>
        </p:txBody>
      </p:sp>
      <p:pic>
        <p:nvPicPr>
          <p:cNvPr id="5" name="Picture 4"/>
          <p:cNvPicPr>
            <a:picLocks noChangeAspect="1"/>
          </p:cNvPicPr>
          <p:nvPr/>
        </p:nvPicPr>
        <p:blipFill>
          <a:blip r:embed="rId2"/>
          <a:stretch>
            <a:fillRect/>
          </a:stretch>
        </p:blipFill>
        <p:spPr>
          <a:xfrm>
            <a:off x="3672634" y="4822195"/>
            <a:ext cx="3987108" cy="1071714"/>
          </a:xfrm>
          <a:prstGeom prst="rect">
            <a:avLst/>
          </a:prstGeom>
        </p:spPr>
      </p:pic>
      <p:sp>
        <p:nvSpPr>
          <p:cNvPr id="11" name="TextBox 10"/>
          <p:cNvSpPr txBox="1"/>
          <p:nvPr/>
        </p:nvSpPr>
        <p:spPr>
          <a:xfrm>
            <a:off x="1062646" y="993158"/>
            <a:ext cx="10358956" cy="830997"/>
          </a:xfrm>
          <a:prstGeom prst="rect">
            <a:avLst/>
          </a:prstGeom>
          <a:noFill/>
        </p:spPr>
        <p:txBody>
          <a:bodyPr wrap="square" rtlCol="0">
            <a:spAutoFit/>
          </a:bodyPr>
          <a:lstStyle/>
          <a:p>
            <a:pPr algn="just"/>
            <a:r>
              <a:rPr lang="en-US" sz="2400" dirty="0" smtClean="0"/>
              <a:t>&gt;</a:t>
            </a:r>
            <a:r>
              <a:rPr lang="en-US" sz="2400" b="1" dirty="0" smtClean="0">
                <a:solidFill>
                  <a:srgbClr val="7030A0"/>
                </a:solidFill>
              </a:rPr>
              <a:t>use database </a:t>
            </a:r>
            <a:r>
              <a:rPr lang="en-US" sz="2400" dirty="0" smtClean="0"/>
              <a:t>– is </a:t>
            </a:r>
            <a:r>
              <a:rPr lang="en-US" sz="2400" dirty="0"/>
              <a:t>used to create database. The command will create a new database if it doesn't exist, otherwise it will return the existing database</a:t>
            </a:r>
            <a:r>
              <a:rPr lang="en-US" dirty="0" smtClean="0"/>
              <a:t>. </a:t>
            </a:r>
            <a:endParaRPr lang="en-US" sz="2400" dirty="0" smtClean="0"/>
          </a:p>
        </p:txBody>
      </p:sp>
      <p:pic>
        <p:nvPicPr>
          <p:cNvPr id="13" name="Picture 12"/>
          <p:cNvPicPr>
            <a:picLocks noChangeAspect="1"/>
          </p:cNvPicPr>
          <p:nvPr/>
        </p:nvPicPr>
        <p:blipFill>
          <a:blip r:embed="rId3"/>
          <a:stretch>
            <a:fillRect/>
          </a:stretch>
        </p:blipFill>
        <p:spPr>
          <a:xfrm>
            <a:off x="1062646" y="1996193"/>
            <a:ext cx="4420068" cy="1861307"/>
          </a:xfrm>
          <a:prstGeom prst="rect">
            <a:avLst/>
          </a:prstGeom>
        </p:spPr>
      </p:pic>
      <p:sp>
        <p:nvSpPr>
          <p:cNvPr id="14" name="TextBox 13"/>
          <p:cNvSpPr txBox="1"/>
          <p:nvPr/>
        </p:nvSpPr>
        <p:spPr>
          <a:xfrm>
            <a:off x="5982013" y="2403726"/>
            <a:ext cx="4751109" cy="830997"/>
          </a:xfrm>
          <a:prstGeom prst="rect">
            <a:avLst/>
          </a:prstGeom>
          <a:noFill/>
        </p:spPr>
        <p:txBody>
          <a:bodyPr wrap="square" rtlCol="0">
            <a:spAutoFit/>
          </a:bodyPr>
          <a:lstStyle/>
          <a:p>
            <a:r>
              <a:rPr lang="en-IN" sz="2400" dirty="0" err="1" smtClean="0"/>
              <a:t>MyDB</a:t>
            </a:r>
            <a:r>
              <a:rPr lang="en-IN" sz="2400" dirty="0" smtClean="0"/>
              <a:t> is created and it doesn’t visible until create a collection</a:t>
            </a:r>
            <a:endParaRPr lang="en-IN" sz="2400" dirty="0"/>
          </a:p>
        </p:txBody>
      </p:sp>
    </p:spTree>
    <p:extLst>
      <p:ext uri="{BB962C8B-B14F-4D97-AF65-F5344CB8AC3E}">
        <p14:creationId xmlns:p14="http://schemas.microsoft.com/office/powerpoint/2010/main" val="269391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Commands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11</a:t>
            </a:fld>
            <a:endParaRPr lang="en-US" sz="1400" dirty="0"/>
          </a:p>
        </p:txBody>
      </p:sp>
      <p:sp>
        <p:nvSpPr>
          <p:cNvPr id="7" name="TextBox 6"/>
          <p:cNvSpPr txBox="1"/>
          <p:nvPr/>
        </p:nvSpPr>
        <p:spPr>
          <a:xfrm>
            <a:off x="1073404" y="1079968"/>
            <a:ext cx="10358956" cy="830997"/>
          </a:xfrm>
          <a:prstGeom prst="rect">
            <a:avLst/>
          </a:prstGeom>
          <a:noFill/>
        </p:spPr>
        <p:txBody>
          <a:bodyPr wrap="square" rtlCol="0">
            <a:spAutoFit/>
          </a:bodyPr>
          <a:lstStyle/>
          <a:p>
            <a:pPr algn="just"/>
            <a:r>
              <a:rPr lang="en-US" sz="2400" b="1" dirty="0" smtClean="0">
                <a:solidFill>
                  <a:srgbClr val="7030A0"/>
                </a:solidFill>
              </a:rPr>
              <a:t>&gt;</a:t>
            </a:r>
            <a:r>
              <a:rPr lang="en-US" sz="2400" b="1" dirty="0" err="1" smtClean="0">
                <a:solidFill>
                  <a:srgbClr val="7030A0"/>
                </a:solidFill>
              </a:rPr>
              <a:t>db.createCollection</a:t>
            </a:r>
            <a:r>
              <a:rPr lang="en-US" sz="2400" b="1" dirty="0" smtClean="0">
                <a:solidFill>
                  <a:srgbClr val="7030A0"/>
                </a:solidFill>
              </a:rPr>
              <a:t>(name</a:t>
            </a:r>
            <a:r>
              <a:rPr lang="en-US" sz="2400" b="1" dirty="0">
                <a:solidFill>
                  <a:srgbClr val="7030A0"/>
                </a:solidFill>
              </a:rPr>
              <a:t>, options)</a:t>
            </a:r>
            <a:r>
              <a:rPr lang="en-US" sz="2400" dirty="0"/>
              <a:t>  – </a:t>
            </a:r>
            <a:r>
              <a:rPr lang="en-US" sz="2400" dirty="0" smtClean="0"/>
              <a:t> is   </a:t>
            </a:r>
            <a:r>
              <a:rPr lang="en-US" sz="2400" dirty="0"/>
              <a:t>used to create </a:t>
            </a:r>
            <a:r>
              <a:rPr lang="en-US" sz="2400" dirty="0" smtClean="0"/>
              <a:t>collection. It is ideal if you keep the collection name in plural.  </a:t>
            </a:r>
          </a:p>
        </p:txBody>
      </p:sp>
      <p:sp>
        <p:nvSpPr>
          <p:cNvPr id="10" name="TextBox 9"/>
          <p:cNvSpPr txBox="1"/>
          <p:nvPr/>
        </p:nvSpPr>
        <p:spPr>
          <a:xfrm>
            <a:off x="948660" y="3968289"/>
            <a:ext cx="9709508" cy="461665"/>
          </a:xfrm>
          <a:prstGeom prst="rect">
            <a:avLst/>
          </a:prstGeom>
          <a:noFill/>
        </p:spPr>
        <p:txBody>
          <a:bodyPr wrap="square" rtlCol="0">
            <a:spAutoFit/>
          </a:bodyPr>
          <a:lstStyle/>
          <a:p>
            <a:pPr algn="just"/>
            <a:r>
              <a:rPr lang="en-US" sz="2400" b="1" dirty="0" smtClean="0">
                <a:solidFill>
                  <a:srgbClr val="7030A0"/>
                </a:solidFill>
              </a:rPr>
              <a:t>&gt;show collections</a:t>
            </a:r>
            <a:r>
              <a:rPr lang="en-US" sz="2400" dirty="0"/>
              <a:t>  – </a:t>
            </a:r>
            <a:r>
              <a:rPr lang="en-US" sz="2400" dirty="0" smtClean="0"/>
              <a:t> lists the created collection(s)</a:t>
            </a:r>
          </a:p>
        </p:txBody>
      </p:sp>
      <p:pic>
        <p:nvPicPr>
          <p:cNvPr id="6" name="Picture 5"/>
          <p:cNvPicPr>
            <a:picLocks noChangeAspect="1"/>
          </p:cNvPicPr>
          <p:nvPr/>
        </p:nvPicPr>
        <p:blipFill>
          <a:blip r:embed="rId2"/>
          <a:stretch>
            <a:fillRect/>
          </a:stretch>
        </p:blipFill>
        <p:spPr>
          <a:xfrm>
            <a:off x="1314152" y="2084640"/>
            <a:ext cx="4593465" cy="1592624"/>
          </a:xfrm>
          <a:prstGeom prst="rect">
            <a:avLst/>
          </a:prstGeom>
        </p:spPr>
      </p:pic>
      <p:pic>
        <p:nvPicPr>
          <p:cNvPr id="13" name="Picture 12"/>
          <p:cNvPicPr>
            <a:picLocks noChangeAspect="1"/>
          </p:cNvPicPr>
          <p:nvPr/>
        </p:nvPicPr>
        <p:blipFill>
          <a:blip r:embed="rId3"/>
          <a:stretch>
            <a:fillRect/>
          </a:stretch>
        </p:blipFill>
        <p:spPr>
          <a:xfrm>
            <a:off x="1314152" y="4551663"/>
            <a:ext cx="3719964" cy="1333616"/>
          </a:xfrm>
          <a:prstGeom prst="rect">
            <a:avLst/>
          </a:prstGeom>
        </p:spPr>
      </p:pic>
    </p:spTree>
    <p:extLst>
      <p:ext uri="{BB962C8B-B14F-4D97-AF65-F5344CB8AC3E}">
        <p14:creationId xmlns:p14="http://schemas.microsoft.com/office/powerpoint/2010/main" val="126102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Insert Document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1200329"/>
          </a:xfrm>
          <a:prstGeom prst="rect">
            <a:avLst/>
          </a:prstGeom>
          <a:noFill/>
        </p:spPr>
        <p:txBody>
          <a:bodyPr wrap="square" rtlCol="0">
            <a:spAutoFit/>
          </a:bodyPr>
          <a:lstStyle/>
          <a:p>
            <a:pPr algn="just"/>
            <a:r>
              <a:rPr lang="en-US" sz="2400" dirty="0"/>
              <a:t>&gt;</a:t>
            </a:r>
            <a:r>
              <a:rPr lang="en-US" sz="2200" b="1" dirty="0" err="1">
                <a:solidFill>
                  <a:srgbClr val="7030A0"/>
                </a:solidFill>
              </a:rPr>
              <a:t>db.COLLECTION_NAME.insert</a:t>
            </a:r>
            <a:r>
              <a:rPr lang="en-US" sz="2200" b="1" dirty="0">
                <a:solidFill>
                  <a:srgbClr val="7030A0"/>
                </a:solidFill>
              </a:rPr>
              <a:t>({field1: value[, filed2:value,…]}) </a:t>
            </a:r>
            <a:r>
              <a:rPr lang="en-US" sz="2400" dirty="0" smtClean="0"/>
              <a:t>– used to insert a document into the collection</a:t>
            </a:r>
            <a:r>
              <a:rPr lang="en-US" sz="2400" dirty="0" smtClean="0"/>
              <a:t>.</a:t>
            </a:r>
          </a:p>
          <a:p>
            <a:pPr algn="just"/>
            <a:r>
              <a:rPr lang="en-US" sz="2400" dirty="0" smtClean="0"/>
              <a:t>[‘</a:t>
            </a:r>
            <a:r>
              <a:rPr lang="en-US" sz="2400" dirty="0" smtClean="0"/>
              <a:t>insert’ is </a:t>
            </a:r>
            <a:r>
              <a:rPr lang="en-US" sz="2400" dirty="0" smtClean="0"/>
              <a:t>deprecated </a:t>
            </a:r>
            <a:r>
              <a:rPr lang="en-US" sz="2400" dirty="0" smtClean="0"/>
              <a:t>in </a:t>
            </a:r>
            <a:r>
              <a:rPr lang="en-US" sz="2400" dirty="0"/>
              <a:t>version </a:t>
            </a:r>
            <a:r>
              <a:rPr lang="en-US" sz="2400" b="1" dirty="0"/>
              <a:t>3.2</a:t>
            </a:r>
            <a:r>
              <a:rPr lang="en-US" sz="2400" dirty="0"/>
              <a:t> and later removed in </a:t>
            </a:r>
            <a:r>
              <a:rPr lang="en-US" sz="2400" b="1" dirty="0"/>
              <a:t>version 4.0</a:t>
            </a:r>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12</a:t>
            </a:fld>
            <a:endParaRPr lang="en-US" sz="1400" dirty="0"/>
          </a:p>
        </p:txBody>
      </p:sp>
      <p:pic>
        <p:nvPicPr>
          <p:cNvPr id="6" name="Picture 5"/>
          <p:cNvPicPr>
            <a:picLocks noChangeAspect="1"/>
          </p:cNvPicPr>
          <p:nvPr/>
        </p:nvPicPr>
        <p:blipFill>
          <a:blip r:embed="rId2"/>
          <a:stretch>
            <a:fillRect/>
          </a:stretch>
        </p:blipFill>
        <p:spPr>
          <a:xfrm>
            <a:off x="1070952" y="3488691"/>
            <a:ext cx="3967582" cy="1697797"/>
          </a:xfrm>
          <a:prstGeom prst="rect">
            <a:avLst/>
          </a:prstGeom>
        </p:spPr>
      </p:pic>
      <p:sp>
        <p:nvSpPr>
          <p:cNvPr id="9" name="TextBox 8"/>
          <p:cNvSpPr txBox="1"/>
          <p:nvPr/>
        </p:nvSpPr>
        <p:spPr>
          <a:xfrm>
            <a:off x="868369" y="2059846"/>
            <a:ext cx="10358956" cy="1169551"/>
          </a:xfrm>
          <a:prstGeom prst="rect">
            <a:avLst/>
          </a:prstGeom>
          <a:noFill/>
        </p:spPr>
        <p:txBody>
          <a:bodyPr wrap="square" rtlCol="0">
            <a:spAutoFit/>
          </a:bodyPr>
          <a:lstStyle/>
          <a:p>
            <a:pPr algn="just"/>
            <a:r>
              <a:rPr lang="en-US" sz="2400" dirty="0" smtClean="0"/>
              <a:t>Array of documents can be inserted by using this insert. If only one document should be inserted, then can use this command</a:t>
            </a:r>
          </a:p>
          <a:p>
            <a:pPr algn="just"/>
            <a:r>
              <a:rPr lang="en-US" sz="2200" dirty="0"/>
              <a:t>&gt;</a:t>
            </a:r>
            <a:r>
              <a:rPr lang="en-US" sz="2200" b="1" dirty="0" err="1" smtClean="0">
                <a:solidFill>
                  <a:srgbClr val="7030A0"/>
                </a:solidFill>
              </a:rPr>
              <a:t>db.COLLECTION_NAME.insertOne</a:t>
            </a:r>
            <a:r>
              <a:rPr lang="en-US" sz="2200" b="1" dirty="0" smtClean="0">
                <a:solidFill>
                  <a:srgbClr val="7030A0"/>
                </a:solidFill>
              </a:rPr>
              <a:t>({</a:t>
            </a:r>
            <a:r>
              <a:rPr lang="en-US" sz="2200" b="1" dirty="0">
                <a:solidFill>
                  <a:srgbClr val="7030A0"/>
                </a:solidFill>
              </a:rPr>
              <a:t>field1: value[, filed2:value</a:t>
            </a:r>
            <a:r>
              <a:rPr lang="en-US" sz="2200" b="1" dirty="0" smtClean="0">
                <a:solidFill>
                  <a:srgbClr val="7030A0"/>
                </a:solidFill>
              </a:rPr>
              <a:t>,…]})</a:t>
            </a:r>
            <a:endParaRPr lang="en-US" sz="2200" dirty="0" smtClean="0"/>
          </a:p>
        </p:txBody>
      </p:sp>
      <p:pic>
        <p:nvPicPr>
          <p:cNvPr id="3" name="Picture 2"/>
          <p:cNvPicPr>
            <a:picLocks noChangeAspect="1"/>
          </p:cNvPicPr>
          <p:nvPr/>
        </p:nvPicPr>
        <p:blipFill>
          <a:blip r:embed="rId3"/>
          <a:stretch>
            <a:fillRect/>
          </a:stretch>
        </p:blipFill>
        <p:spPr>
          <a:xfrm>
            <a:off x="6363578" y="3229397"/>
            <a:ext cx="4175589" cy="2491956"/>
          </a:xfrm>
          <a:prstGeom prst="rect">
            <a:avLst/>
          </a:prstGeom>
        </p:spPr>
      </p:pic>
    </p:spTree>
    <p:extLst>
      <p:ext uri="{BB962C8B-B14F-4D97-AF65-F5344CB8AC3E}">
        <p14:creationId xmlns:p14="http://schemas.microsoft.com/office/powerpoint/2010/main" val="4377018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Insert Array of Document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13</a:t>
            </a:fld>
            <a:endParaRPr lang="en-US" sz="1400" dirty="0"/>
          </a:p>
        </p:txBody>
      </p:sp>
      <p:pic>
        <p:nvPicPr>
          <p:cNvPr id="9" name="Picture 8"/>
          <p:cNvPicPr>
            <a:picLocks noChangeAspect="1"/>
          </p:cNvPicPr>
          <p:nvPr/>
        </p:nvPicPr>
        <p:blipFill>
          <a:blip r:embed="rId2"/>
          <a:stretch>
            <a:fillRect/>
          </a:stretch>
        </p:blipFill>
        <p:spPr>
          <a:xfrm>
            <a:off x="1428900" y="1265500"/>
            <a:ext cx="8620073" cy="5156055"/>
          </a:xfrm>
          <a:prstGeom prst="rect">
            <a:avLst/>
          </a:prstGeom>
        </p:spPr>
      </p:pic>
    </p:spTree>
    <p:extLst>
      <p:ext uri="{BB962C8B-B14F-4D97-AF65-F5344CB8AC3E}">
        <p14:creationId xmlns:p14="http://schemas.microsoft.com/office/powerpoint/2010/main" val="1442102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Insert Many</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830997"/>
          </a:xfrm>
          <a:prstGeom prst="rect">
            <a:avLst/>
          </a:prstGeom>
          <a:noFill/>
        </p:spPr>
        <p:txBody>
          <a:bodyPr wrap="square" rtlCol="0">
            <a:spAutoFit/>
          </a:bodyPr>
          <a:lstStyle/>
          <a:p>
            <a:pPr algn="just"/>
            <a:r>
              <a:rPr lang="en-US" sz="2400" dirty="0"/>
              <a:t>The </a:t>
            </a:r>
            <a:r>
              <a:rPr lang="en-US" sz="2400" b="1" dirty="0">
                <a:solidFill>
                  <a:srgbClr val="7030A0"/>
                </a:solidFill>
              </a:rPr>
              <a:t>db.&lt;collection&gt;.</a:t>
            </a:r>
            <a:r>
              <a:rPr lang="en-US" sz="2400" b="1" dirty="0" err="1">
                <a:solidFill>
                  <a:srgbClr val="7030A0"/>
                </a:solidFill>
              </a:rPr>
              <a:t>insertMany</a:t>
            </a:r>
            <a:r>
              <a:rPr lang="en-US" sz="2400" b="1" dirty="0">
                <a:solidFill>
                  <a:srgbClr val="7030A0"/>
                </a:solidFill>
              </a:rPr>
              <a:t>() </a:t>
            </a:r>
            <a:r>
              <a:rPr lang="en-US" sz="2400" dirty="0"/>
              <a:t>inserts multiple documents into a collection. It cannot insert a single document</a:t>
            </a:r>
            <a:r>
              <a:rPr lang="en-US" sz="2400" dirty="0" smtClean="0"/>
              <a:t>.</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14</a:t>
            </a:fld>
            <a:endParaRPr lang="en-US" sz="1400" dirty="0"/>
          </a:p>
        </p:txBody>
      </p:sp>
      <p:sp>
        <p:nvSpPr>
          <p:cNvPr id="7" name="Rectangle 6"/>
          <p:cNvSpPr/>
          <p:nvPr/>
        </p:nvSpPr>
        <p:spPr>
          <a:xfrm>
            <a:off x="1285189" y="2259855"/>
            <a:ext cx="3381080" cy="1938992"/>
          </a:xfrm>
          <a:prstGeom prst="rect">
            <a:avLst/>
          </a:prstGeom>
          <a:solidFill>
            <a:schemeClr val="bg1">
              <a:lumMod val="95000"/>
            </a:schemeClr>
          </a:solidFill>
          <a:ln>
            <a:solidFill>
              <a:schemeClr val="accent1"/>
            </a:solidFill>
          </a:ln>
        </p:spPr>
        <p:txBody>
          <a:bodyPr wrap="square">
            <a:spAutoFit/>
          </a:bodyPr>
          <a:lstStyle/>
          <a:p>
            <a:pPr algn="just"/>
            <a:r>
              <a:rPr lang="en-US" sz="2400" dirty="0" err="1"/>
              <a:t>db.collection.insertMany</a:t>
            </a:r>
            <a:r>
              <a:rPr lang="en-US" sz="2400" dirty="0"/>
              <a:t>(</a:t>
            </a:r>
          </a:p>
          <a:p>
            <a:pPr algn="just"/>
            <a:r>
              <a:rPr lang="en-US" sz="2400" dirty="0"/>
              <a:t>   </a:t>
            </a:r>
            <a:r>
              <a:rPr lang="en-US" sz="2400" dirty="0" smtClean="0"/>
              <a:t>[ {document1},</a:t>
            </a:r>
          </a:p>
          <a:p>
            <a:pPr algn="just"/>
            <a:r>
              <a:rPr lang="en-US" sz="2400" dirty="0"/>
              <a:t> </a:t>
            </a:r>
            <a:r>
              <a:rPr lang="en-US" sz="2400" dirty="0" smtClean="0"/>
              <a:t>   {document2},</a:t>
            </a:r>
          </a:p>
          <a:p>
            <a:pPr algn="just"/>
            <a:r>
              <a:rPr lang="en-US" sz="2400" dirty="0"/>
              <a:t> </a:t>
            </a:r>
            <a:r>
              <a:rPr lang="en-US" sz="2400" dirty="0" smtClean="0"/>
              <a:t>   </a:t>
            </a:r>
            <a:r>
              <a:rPr lang="en-US" sz="2400" dirty="0"/>
              <a:t>....],</a:t>
            </a:r>
          </a:p>
          <a:p>
            <a:pPr algn="just"/>
            <a:r>
              <a:rPr lang="en-US" sz="2400" dirty="0"/>
              <a:t>   </a:t>
            </a:r>
            <a:r>
              <a:rPr lang="en-US" sz="2400" dirty="0" smtClean="0"/>
              <a:t>)</a:t>
            </a:r>
            <a:endParaRPr lang="en-US" sz="2400" dirty="0"/>
          </a:p>
        </p:txBody>
      </p:sp>
      <p:pic>
        <p:nvPicPr>
          <p:cNvPr id="9" name="Picture 8"/>
          <p:cNvPicPr>
            <a:picLocks noChangeAspect="1"/>
          </p:cNvPicPr>
          <p:nvPr/>
        </p:nvPicPr>
        <p:blipFill>
          <a:blip r:embed="rId2"/>
          <a:stretch>
            <a:fillRect/>
          </a:stretch>
        </p:blipFill>
        <p:spPr>
          <a:xfrm>
            <a:off x="5608341" y="2106578"/>
            <a:ext cx="5599440" cy="4169481"/>
          </a:xfrm>
          <a:prstGeom prst="rect">
            <a:avLst/>
          </a:prstGeom>
        </p:spPr>
      </p:pic>
    </p:spTree>
    <p:extLst>
      <p:ext uri="{BB962C8B-B14F-4D97-AF65-F5344CB8AC3E}">
        <p14:creationId xmlns:p14="http://schemas.microsoft.com/office/powerpoint/2010/main" val="1436366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Find Document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4029672" cy="4955203"/>
          </a:xfrm>
          <a:prstGeom prst="rect">
            <a:avLst/>
          </a:prstGeom>
          <a:noFill/>
        </p:spPr>
        <p:txBody>
          <a:bodyPr wrap="square" rtlCol="0">
            <a:spAutoFit/>
          </a:bodyPr>
          <a:lstStyle/>
          <a:p>
            <a:pPr>
              <a:spcAft>
                <a:spcPts val="600"/>
              </a:spcAft>
            </a:pPr>
            <a:r>
              <a:rPr lang="en-US" sz="2200" dirty="0"/>
              <a:t>MongoDB provides two methods for finding documents from a collection:</a:t>
            </a:r>
          </a:p>
          <a:p>
            <a:pPr>
              <a:spcAft>
                <a:spcPts val="600"/>
              </a:spcAft>
            </a:pPr>
            <a:r>
              <a:rPr lang="en-US" sz="2200" b="1" dirty="0">
                <a:solidFill>
                  <a:srgbClr val="7030A0"/>
                </a:solidFill>
              </a:rPr>
              <a:t>findOne()</a:t>
            </a:r>
            <a:r>
              <a:rPr lang="en-US" sz="2200" dirty="0"/>
              <a:t> - returns a </a:t>
            </a:r>
            <a:r>
              <a:rPr lang="en-US" sz="2200" dirty="0" smtClean="0"/>
              <a:t>first </a:t>
            </a:r>
            <a:r>
              <a:rPr lang="en-US" sz="2200" dirty="0"/>
              <a:t>document that matched with the specified </a:t>
            </a:r>
            <a:r>
              <a:rPr lang="en-US" sz="2200" dirty="0" smtClean="0"/>
              <a:t>criteria. </a:t>
            </a:r>
          </a:p>
          <a:p>
            <a:pPr>
              <a:spcAft>
                <a:spcPts val="600"/>
              </a:spcAft>
            </a:pPr>
            <a:r>
              <a:rPr lang="en-US" sz="2200" b="1" dirty="0" smtClean="0">
                <a:solidFill>
                  <a:srgbClr val="7030A0"/>
                </a:solidFill>
              </a:rPr>
              <a:t>Syntax</a:t>
            </a:r>
            <a:r>
              <a:rPr lang="en-US" sz="2200" dirty="0" smtClean="0"/>
              <a:t>:</a:t>
            </a:r>
          </a:p>
          <a:p>
            <a:pPr algn="ctr">
              <a:spcAft>
                <a:spcPts val="600"/>
              </a:spcAft>
            </a:pPr>
            <a:r>
              <a:rPr lang="en-US" sz="2000" b="1" dirty="0" err="1">
                <a:solidFill>
                  <a:srgbClr val="7030A0"/>
                </a:solidFill>
              </a:rPr>
              <a:t>db.COLLECTIONAME.find</a:t>
            </a:r>
            <a:r>
              <a:rPr lang="en-US" sz="2000" b="1" dirty="0">
                <a:solidFill>
                  <a:srgbClr val="7030A0"/>
                </a:solidFill>
              </a:rPr>
              <a:t>()</a:t>
            </a:r>
          </a:p>
          <a:p>
            <a:pPr>
              <a:spcAft>
                <a:spcPts val="600"/>
              </a:spcAft>
            </a:pPr>
            <a:r>
              <a:rPr lang="en-US" sz="2200" b="1" dirty="0">
                <a:solidFill>
                  <a:srgbClr val="7030A0"/>
                </a:solidFill>
              </a:rPr>
              <a:t>find()</a:t>
            </a:r>
            <a:r>
              <a:rPr lang="en-US" sz="2200" dirty="0"/>
              <a:t> - returns a cursor to the selected documents that matched with the specified </a:t>
            </a:r>
            <a:r>
              <a:rPr lang="en-US" sz="2200" dirty="0" smtClean="0"/>
              <a:t>criteria</a:t>
            </a:r>
          </a:p>
          <a:p>
            <a:pPr>
              <a:spcAft>
                <a:spcPts val="600"/>
              </a:spcAft>
            </a:pPr>
            <a:r>
              <a:rPr lang="en-US" sz="2200" b="1" dirty="0">
                <a:solidFill>
                  <a:srgbClr val="7030A0"/>
                </a:solidFill>
              </a:rPr>
              <a:t>Syntax</a:t>
            </a:r>
            <a:r>
              <a:rPr lang="en-US" sz="2200" dirty="0"/>
              <a:t>:</a:t>
            </a:r>
          </a:p>
          <a:p>
            <a:pPr algn="ctr">
              <a:spcAft>
                <a:spcPts val="600"/>
              </a:spcAft>
            </a:pPr>
            <a:r>
              <a:rPr lang="en-US" sz="2000" b="1" dirty="0" err="1">
                <a:solidFill>
                  <a:srgbClr val="7030A0"/>
                </a:solidFill>
              </a:rPr>
              <a:t>db.COLLECTIONAME.findOne</a:t>
            </a:r>
            <a:r>
              <a:rPr lang="en-US" sz="2000" b="1" dirty="0">
                <a:solidFill>
                  <a:srgbClr val="7030A0"/>
                </a:solidFill>
              </a:rPr>
              <a:t>()</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15</a:t>
            </a:fld>
            <a:endParaRPr lang="en-US" sz="1400" dirty="0"/>
          </a:p>
        </p:txBody>
      </p:sp>
      <p:pic>
        <p:nvPicPr>
          <p:cNvPr id="5" name="Picture 4"/>
          <p:cNvPicPr>
            <a:picLocks noChangeAspect="1"/>
          </p:cNvPicPr>
          <p:nvPr/>
        </p:nvPicPr>
        <p:blipFill>
          <a:blip r:embed="rId2"/>
          <a:stretch>
            <a:fillRect/>
          </a:stretch>
        </p:blipFill>
        <p:spPr>
          <a:xfrm>
            <a:off x="4996364" y="2230369"/>
            <a:ext cx="6904318" cy="4228252"/>
          </a:xfrm>
          <a:prstGeom prst="rect">
            <a:avLst/>
          </a:prstGeom>
        </p:spPr>
      </p:pic>
      <p:pic>
        <p:nvPicPr>
          <p:cNvPr id="6" name="Picture 5"/>
          <p:cNvPicPr>
            <a:picLocks noChangeAspect="1"/>
          </p:cNvPicPr>
          <p:nvPr/>
        </p:nvPicPr>
        <p:blipFill>
          <a:blip r:embed="rId3"/>
          <a:stretch>
            <a:fillRect/>
          </a:stretch>
        </p:blipFill>
        <p:spPr>
          <a:xfrm>
            <a:off x="5080936" y="959913"/>
            <a:ext cx="6538527" cy="962954"/>
          </a:xfrm>
          <a:prstGeom prst="rect">
            <a:avLst/>
          </a:prstGeom>
        </p:spPr>
      </p:pic>
    </p:spTree>
    <p:extLst>
      <p:ext uri="{BB962C8B-B14F-4D97-AF65-F5344CB8AC3E}">
        <p14:creationId xmlns:p14="http://schemas.microsoft.com/office/powerpoint/2010/main" val="2196793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Find Document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7257536" cy="1769715"/>
          </a:xfrm>
          <a:prstGeom prst="rect">
            <a:avLst/>
          </a:prstGeom>
          <a:noFill/>
        </p:spPr>
        <p:txBody>
          <a:bodyPr wrap="square" rtlCol="0">
            <a:spAutoFit/>
          </a:bodyPr>
          <a:lstStyle/>
          <a:p>
            <a:pPr>
              <a:spcAft>
                <a:spcPts val="600"/>
              </a:spcAft>
            </a:pPr>
            <a:r>
              <a:rPr lang="en-US" sz="2400" b="1" dirty="0">
                <a:solidFill>
                  <a:srgbClr val="7030A0"/>
                </a:solidFill>
              </a:rPr>
              <a:t>find</a:t>
            </a:r>
            <a:r>
              <a:rPr lang="en-US" sz="2400" b="1" dirty="0" smtClean="0">
                <a:solidFill>
                  <a:srgbClr val="7030A0"/>
                </a:solidFill>
              </a:rPr>
              <a:t>().limit()</a:t>
            </a:r>
            <a:r>
              <a:rPr lang="en-US" sz="2400" dirty="0"/>
              <a:t> - returns </a:t>
            </a:r>
            <a:r>
              <a:rPr lang="en-US" sz="2400" dirty="0" smtClean="0"/>
              <a:t>first specified number of documents.</a:t>
            </a:r>
            <a:endParaRPr lang="en-US" sz="2400" dirty="0"/>
          </a:p>
          <a:p>
            <a:pPr>
              <a:spcAft>
                <a:spcPts val="600"/>
              </a:spcAft>
            </a:pPr>
            <a:r>
              <a:rPr lang="en-US" sz="2400" b="1" dirty="0">
                <a:solidFill>
                  <a:srgbClr val="7030A0"/>
                </a:solidFill>
              </a:rPr>
              <a:t>Syntax</a:t>
            </a:r>
            <a:r>
              <a:rPr lang="en-US" sz="2400" dirty="0"/>
              <a:t>:</a:t>
            </a:r>
          </a:p>
          <a:p>
            <a:pPr algn="ctr">
              <a:spcAft>
                <a:spcPts val="600"/>
              </a:spcAft>
            </a:pPr>
            <a:r>
              <a:rPr lang="en-US" sz="2200" b="1" dirty="0" err="1" smtClean="0">
                <a:solidFill>
                  <a:srgbClr val="7030A0"/>
                </a:solidFill>
              </a:rPr>
              <a:t>db.COLLECTIONAME.find</a:t>
            </a:r>
            <a:r>
              <a:rPr lang="en-US" sz="2200" b="1" dirty="0" smtClean="0">
                <a:solidFill>
                  <a:srgbClr val="7030A0"/>
                </a:solidFill>
              </a:rPr>
              <a:t>().limit(</a:t>
            </a:r>
            <a:r>
              <a:rPr lang="en-US" sz="2200" b="1" dirty="0" err="1" smtClean="0">
                <a:solidFill>
                  <a:srgbClr val="7030A0"/>
                </a:solidFill>
              </a:rPr>
              <a:t>num</a:t>
            </a:r>
            <a:r>
              <a:rPr lang="en-US" sz="2200" b="1" dirty="0" smtClean="0">
                <a:solidFill>
                  <a:srgbClr val="7030A0"/>
                </a:solidFill>
              </a:rPr>
              <a:t>)</a:t>
            </a:r>
            <a:endParaRPr lang="en-US" sz="2200" b="1" dirty="0">
              <a:solidFill>
                <a:srgbClr val="7030A0"/>
              </a:solidFill>
            </a:endParaRPr>
          </a:p>
          <a:p>
            <a:pPr algn="just"/>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16</a:t>
            </a:fld>
            <a:endParaRPr lang="en-US" sz="1400" dirty="0"/>
          </a:p>
        </p:txBody>
      </p:sp>
      <p:pic>
        <p:nvPicPr>
          <p:cNvPr id="3" name="Picture 2"/>
          <p:cNvPicPr>
            <a:picLocks noChangeAspect="1"/>
          </p:cNvPicPr>
          <p:nvPr/>
        </p:nvPicPr>
        <p:blipFill>
          <a:blip r:embed="rId2"/>
          <a:stretch>
            <a:fillRect/>
          </a:stretch>
        </p:blipFill>
        <p:spPr>
          <a:xfrm>
            <a:off x="953029" y="2594497"/>
            <a:ext cx="6835732" cy="2269734"/>
          </a:xfrm>
          <a:prstGeom prst="rect">
            <a:avLst/>
          </a:prstGeom>
        </p:spPr>
      </p:pic>
    </p:spTree>
    <p:extLst>
      <p:ext uri="{BB962C8B-B14F-4D97-AF65-F5344CB8AC3E}">
        <p14:creationId xmlns:p14="http://schemas.microsoft.com/office/powerpoint/2010/main" val="2086130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Find</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1200329"/>
          </a:xfrm>
          <a:prstGeom prst="rect">
            <a:avLst/>
          </a:prstGeom>
          <a:noFill/>
        </p:spPr>
        <p:txBody>
          <a:bodyPr wrap="square" rtlCol="0">
            <a:spAutoFit/>
          </a:bodyPr>
          <a:lstStyle/>
          <a:p>
            <a:pPr algn="just"/>
            <a:r>
              <a:rPr lang="en-US" sz="2400" dirty="0" smtClean="0"/>
              <a:t>To list few fields of a collection the find query can be applied with projection like this:</a:t>
            </a:r>
          </a:p>
          <a:p>
            <a:pPr algn="just"/>
            <a:r>
              <a:rPr lang="en-US" sz="2400" b="1" dirty="0" err="1">
                <a:solidFill>
                  <a:srgbClr val="7030A0"/>
                </a:solidFill>
              </a:rPr>
              <a:t>db.collectionName.find</a:t>
            </a:r>
            <a:r>
              <a:rPr lang="en-US" sz="2400" b="1" dirty="0">
                <a:solidFill>
                  <a:srgbClr val="7030A0"/>
                </a:solidFill>
              </a:rPr>
              <a:t>({},{fieldname:0/1[,fieldname:0/1</a:t>
            </a:r>
            <a:r>
              <a:rPr lang="en-US" sz="2400" b="1" dirty="0" smtClean="0">
                <a:solidFill>
                  <a:srgbClr val="7030A0"/>
                </a:solidFill>
              </a:rPr>
              <a:t>,….})</a:t>
            </a:r>
            <a:endParaRPr lang="en-US" sz="2400" b="1" dirty="0">
              <a:solidFill>
                <a:srgbClr val="7030A0"/>
              </a:solidFill>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17</a:t>
            </a:fld>
            <a:endParaRPr lang="en-US" sz="1400" dirty="0"/>
          </a:p>
        </p:txBody>
      </p:sp>
      <p:pic>
        <p:nvPicPr>
          <p:cNvPr id="3" name="Picture 2"/>
          <p:cNvPicPr>
            <a:picLocks noChangeAspect="1"/>
          </p:cNvPicPr>
          <p:nvPr/>
        </p:nvPicPr>
        <p:blipFill>
          <a:blip r:embed="rId2"/>
          <a:stretch>
            <a:fillRect/>
          </a:stretch>
        </p:blipFill>
        <p:spPr>
          <a:xfrm>
            <a:off x="6962886" y="2443804"/>
            <a:ext cx="4594376" cy="3857502"/>
          </a:xfrm>
          <a:prstGeom prst="rect">
            <a:avLst/>
          </a:prstGeom>
        </p:spPr>
      </p:pic>
      <p:sp>
        <p:nvSpPr>
          <p:cNvPr id="5" name="Rectangle 4"/>
          <p:cNvSpPr/>
          <p:nvPr/>
        </p:nvSpPr>
        <p:spPr>
          <a:xfrm>
            <a:off x="1032387" y="2443804"/>
            <a:ext cx="5685402" cy="3139321"/>
          </a:xfrm>
          <a:prstGeom prst="rect">
            <a:avLst/>
          </a:prstGeom>
        </p:spPr>
        <p:txBody>
          <a:bodyPr wrap="square">
            <a:spAutoFit/>
          </a:bodyPr>
          <a:lstStyle/>
          <a:p>
            <a:pPr algn="just"/>
            <a:r>
              <a:rPr lang="en-US" sz="2200" dirty="0"/>
              <a:t>Here, 0 means the field should not list, 1 means it has to list.</a:t>
            </a:r>
          </a:p>
          <a:p>
            <a:pPr algn="just"/>
            <a:r>
              <a:rPr lang="en-US" sz="2200" dirty="0"/>
              <a:t>Example:</a:t>
            </a:r>
          </a:p>
          <a:p>
            <a:pPr algn="just"/>
            <a:r>
              <a:rPr lang="en-US" sz="2200" b="1" dirty="0" err="1">
                <a:solidFill>
                  <a:srgbClr val="7030A0"/>
                </a:solidFill>
              </a:rPr>
              <a:t>db.student.find</a:t>
            </a:r>
            <a:r>
              <a:rPr lang="en-US" sz="2200" b="1" dirty="0">
                <a:solidFill>
                  <a:srgbClr val="7030A0"/>
                </a:solidFill>
              </a:rPr>
              <a:t>({},{_id:0,name:1</a:t>
            </a:r>
            <a:r>
              <a:rPr lang="en-US" sz="2200" b="1" dirty="0" smtClean="0">
                <a:solidFill>
                  <a:srgbClr val="7030A0"/>
                </a:solidFill>
              </a:rPr>
              <a:t>})</a:t>
            </a:r>
          </a:p>
          <a:p>
            <a:pPr algn="just"/>
            <a:r>
              <a:rPr lang="en-US" sz="2200" dirty="0" smtClean="0"/>
              <a:t>The first {} of find() indicates the filter to be applied and the second {} indicates the projection of fields. Both are optional. If you want to use the projection and filter is not required then can use the empty {}.</a:t>
            </a:r>
            <a:endParaRPr lang="en-US" sz="2200" dirty="0"/>
          </a:p>
        </p:txBody>
      </p:sp>
    </p:spTree>
    <p:extLst>
      <p:ext uri="{BB962C8B-B14F-4D97-AF65-F5344CB8AC3E}">
        <p14:creationId xmlns:p14="http://schemas.microsoft.com/office/powerpoint/2010/main" val="283494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Find With Projection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6135746" cy="1938992"/>
          </a:xfrm>
          <a:prstGeom prst="rect">
            <a:avLst/>
          </a:prstGeom>
          <a:noFill/>
        </p:spPr>
        <p:txBody>
          <a:bodyPr wrap="square" rtlCol="0">
            <a:spAutoFit/>
          </a:bodyPr>
          <a:lstStyle/>
          <a:p>
            <a:pPr algn="just"/>
            <a:r>
              <a:rPr lang="en-US" sz="2400" dirty="0" smtClean="0"/>
              <a:t>All fields are listing while only one has not to list </a:t>
            </a:r>
          </a:p>
          <a:p>
            <a:pPr algn="just"/>
            <a:r>
              <a:rPr lang="en-US" sz="2400" b="1" dirty="0" err="1">
                <a:solidFill>
                  <a:srgbClr val="7030A0"/>
                </a:solidFill>
              </a:rPr>
              <a:t>db.collection.find</a:t>
            </a:r>
            <a:r>
              <a:rPr lang="en-US" sz="2400" b="1" dirty="0">
                <a:solidFill>
                  <a:srgbClr val="7030A0"/>
                </a:solidFill>
              </a:rPr>
              <a:t>( {}, {field:0} )</a:t>
            </a:r>
          </a:p>
          <a:p>
            <a:pPr algn="just"/>
            <a:r>
              <a:rPr lang="en-US" sz="2400" dirty="0" smtClean="0"/>
              <a:t>Example:</a:t>
            </a:r>
          </a:p>
          <a:p>
            <a:pPr algn="just"/>
            <a:r>
              <a:rPr lang="en-US" sz="2400" b="1" dirty="0" err="1">
                <a:solidFill>
                  <a:srgbClr val="7030A0"/>
                </a:solidFill>
              </a:rPr>
              <a:t>db.student.find</a:t>
            </a:r>
            <a:r>
              <a:rPr lang="en-US" sz="2400" b="1" dirty="0">
                <a:solidFill>
                  <a:srgbClr val="7030A0"/>
                </a:solidFill>
              </a:rPr>
              <a:t>( {}, {_id:0} )</a:t>
            </a:r>
          </a:p>
          <a:p>
            <a:pPr algn="just"/>
            <a:r>
              <a:rPr lang="en-US" sz="2400" dirty="0" smtClean="0"/>
              <a:t>Lists all fields except </a:t>
            </a:r>
            <a:r>
              <a:rPr lang="en-US" sz="2400" b="1" dirty="0">
                <a:solidFill>
                  <a:srgbClr val="7030A0"/>
                </a:solidFill>
              </a:rPr>
              <a:t>‘_id</a:t>
            </a:r>
            <a:r>
              <a:rPr lang="en-US" sz="2400" b="1" dirty="0" smtClean="0">
                <a:solidFill>
                  <a:srgbClr val="7030A0"/>
                </a:solidFill>
              </a:rPr>
              <a:t>’</a:t>
            </a:r>
            <a:endParaRPr lang="en-US" sz="2400" b="1" dirty="0">
              <a:solidFill>
                <a:srgbClr val="7030A0"/>
              </a:solidFill>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18</a:t>
            </a:fld>
            <a:endParaRPr lang="en-US" sz="1400" dirty="0"/>
          </a:p>
        </p:txBody>
      </p:sp>
      <p:pic>
        <p:nvPicPr>
          <p:cNvPr id="3" name="Picture 2"/>
          <p:cNvPicPr>
            <a:picLocks noChangeAspect="1"/>
          </p:cNvPicPr>
          <p:nvPr/>
        </p:nvPicPr>
        <p:blipFill>
          <a:blip r:embed="rId2"/>
          <a:stretch>
            <a:fillRect/>
          </a:stretch>
        </p:blipFill>
        <p:spPr>
          <a:xfrm>
            <a:off x="5398004" y="1788426"/>
            <a:ext cx="6508049" cy="4197595"/>
          </a:xfrm>
          <a:prstGeom prst="rect">
            <a:avLst/>
          </a:prstGeom>
        </p:spPr>
      </p:pic>
    </p:spTree>
    <p:extLst>
      <p:ext uri="{BB962C8B-B14F-4D97-AF65-F5344CB8AC3E}">
        <p14:creationId xmlns:p14="http://schemas.microsoft.com/office/powerpoint/2010/main" val="1899948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Query 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19</a:t>
            </a:fld>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41630721"/>
              </p:ext>
            </p:extLst>
          </p:nvPr>
        </p:nvGraphicFramePr>
        <p:xfrm>
          <a:off x="1467479" y="839822"/>
          <a:ext cx="10004942" cy="5051608"/>
        </p:xfrm>
        <a:graphic>
          <a:graphicData uri="http://schemas.openxmlformats.org/drawingml/2006/table">
            <a:tbl>
              <a:tblPr>
                <a:tableStyleId>{616DA210-FB5B-4158-B5E0-FEB733F419BA}</a:tableStyleId>
              </a:tblPr>
              <a:tblGrid>
                <a:gridCol w="1165863">
                  <a:extLst>
                    <a:ext uri="{9D8B030D-6E8A-4147-A177-3AD203B41FA5}">
                      <a16:colId xmlns="" xmlns:a16="http://schemas.microsoft.com/office/drawing/2014/main" val="609063673"/>
                    </a:ext>
                  </a:extLst>
                </a:gridCol>
                <a:gridCol w="8839079">
                  <a:extLst>
                    <a:ext uri="{9D8B030D-6E8A-4147-A177-3AD203B41FA5}">
                      <a16:colId xmlns="" xmlns:a16="http://schemas.microsoft.com/office/drawing/2014/main" val="546205999"/>
                    </a:ext>
                  </a:extLst>
                </a:gridCol>
              </a:tblGrid>
              <a:tr h="201426">
                <a:tc>
                  <a:txBody>
                    <a:bodyPr/>
                    <a:lstStyle/>
                    <a:p>
                      <a:pPr lvl="0" algn="ctr" fontAlgn="base"/>
                      <a:r>
                        <a:rPr lang="en-IN" sz="1800" b="1" dirty="0" smtClean="0">
                          <a:effectLst/>
                        </a:rPr>
                        <a:t>Selector</a:t>
                      </a:r>
                      <a:endParaRPr lang="en-IN" sz="1800" b="1" dirty="0">
                        <a:effectLst/>
                      </a:endParaRPr>
                    </a:p>
                  </a:txBody>
                  <a:tcPr marL="0" marR="0" marT="0" marB="0" anchor="ctr">
                    <a:solidFill>
                      <a:schemeClr val="bg2">
                        <a:lumMod val="20000"/>
                        <a:lumOff val="80000"/>
                      </a:schemeClr>
                    </a:solidFill>
                  </a:tcPr>
                </a:tc>
                <a:tc>
                  <a:txBody>
                    <a:bodyPr/>
                    <a:lstStyle/>
                    <a:p>
                      <a:pPr lvl="1" algn="ctr" fontAlgn="base"/>
                      <a:r>
                        <a:rPr lang="en-IN" sz="1800" b="1" dirty="0">
                          <a:effectLst/>
                        </a:rPr>
                        <a:t>Description</a:t>
                      </a:r>
                    </a:p>
                  </a:txBody>
                  <a:tcPr marL="0" marR="0" marT="0" marB="0" anchor="ctr">
                    <a:solidFill>
                      <a:schemeClr val="bg2">
                        <a:lumMod val="20000"/>
                        <a:lumOff val="80000"/>
                      </a:schemeClr>
                    </a:solidFill>
                  </a:tcPr>
                </a:tc>
                <a:extLst>
                  <a:ext uri="{0D108BD9-81ED-4DB2-BD59-A6C34878D82A}">
                    <a16:rowId xmlns="" xmlns:a16="http://schemas.microsoft.com/office/drawing/2014/main" val="2383338695"/>
                  </a:ext>
                </a:extLst>
              </a:tr>
              <a:tr h="402851">
                <a:tc>
                  <a:txBody>
                    <a:bodyPr/>
                    <a:lstStyle/>
                    <a:p>
                      <a:pPr marL="457200" marR="0" lvl="1" indent="0" algn="l" defTabSz="914400" rtl="0" eaLnBrk="1" fontAlgn="t" latinLnBrk="0" hangingPunct="1">
                        <a:lnSpc>
                          <a:spcPct val="100000"/>
                        </a:lnSpc>
                        <a:spcBef>
                          <a:spcPts val="0"/>
                        </a:spcBef>
                        <a:spcAft>
                          <a:spcPts val="0"/>
                        </a:spcAft>
                        <a:buClrTx/>
                        <a:buSzTx/>
                        <a:buFontTx/>
                        <a:buNone/>
                        <a:tabLst/>
                        <a:defRPr/>
                      </a:pPr>
                      <a:r>
                        <a:rPr lang="en-US" sz="1800" b="1" dirty="0" smtClean="0">
                          <a:solidFill>
                            <a:srgbClr val="00B050"/>
                          </a:solidFill>
                          <a:effectLst/>
                        </a:rPr>
                        <a:t>$</a:t>
                      </a:r>
                      <a:r>
                        <a:rPr lang="en-US" sz="1800" b="1" dirty="0" err="1" smtClean="0">
                          <a:solidFill>
                            <a:srgbClr val="00B050"/>
                          </a:solidFill>
                          <a:effectLst/>
                        </a:rPr>
                        <a:t>eq</a:t>
                      </a:r>
                      <a:endParaRPr lang="en-US" sz="1800" b="1" dirty="0" smtClean="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dirty="0">
                          <a:effectLst/>
                        </a:rPr>
                        <a:t>Matches values that are equal to a specified value</a:t>
                      </a:r>
                      <a:r>
                        <a:rPr lang="en-US" sz="1800" dirty="0" smtClean="0">
                          <a:effectLst/>
                        </a:rPr>
                        <a:t>. </a:t>
                      </a:r>
                      <a:endParaRPr lang="en-US" sz="1800" dirty="0">
                        <a:effectLst/>
                      </a:endParaRPr>
                    </a:p>
                  </a:txBody>
                  <a:tcPr marL="0" marR="0" marT="0" marB="0">
                    <a:solidFill>
                      <a:schemeClr val="bg2">
                        <a:lumMod val="20000"/>
                        <a:lumOff val="80000"/>
                      </a:schemeClr>
                    </a:solidFill>
                  </a:tcPr>
                </a:tc>
                <a:extLst>
                  <a:ext uri="{0D108BD9-81ED-4DB2-BD59-A6C34878D82A}">
                    <a16:rowId xmlns="" xmlns:a16="http://schemas.microsoft.com/office/drawing/2014/main" val="3073840606"/>
                  </a:ext>
                </a:extLst>
              </a:tr>
              <a:tr h="402851">
                <a:tc>
                  <a:txBody>
                    <a:bodyPr/>
                    <a:lstStyle/>
                    <a:p>
                      <a:pPr lvl="1" algn="l" fontAlgn="t"/>
                      <a:r>
                        <a:rPr lang="en-IN" sz="1800" b="1" u="none" strike="noStrike" dirty="0" smtClean="0">
                          <a:solidFill>
                            <a:srgbClr val="00B050"/>
                          </a:solidFill>
                          <a:effectLst/>
                        </a:rPr>
                        <a:t>$</a:t>
                      </a:r>
                      <a:r>
                        <a:rPr lang="en-IN" sz="1800" b="1" u="none" strike="noStrike" dirty="0" err="1" smtClean="0">
                          <a:solidFill>
                            <a:srgbClr val="00B050"/>
                          </a:solidFill>
                          <a:effectLst/>
                        </a:rPr>
                        <a:t>gt</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dirty="0">
                          <a:effectLst/>
                        </a:rPr>
                        <a:t>Matches values that are greater than a specified value.</a:t>
                      </a:r>
                    </a:p>
                  </a:txBody>
                  <a:tcPr marL="0" marR="0" marT="0" marB="0">
                    <a:solidFill>
                      <a:schemeClr val="bg2">
                        <a:lumMod val="20000"/>
                        <a:lumOff val="80000"/>
                      </a:schemeClr>
                    </a:solidFill>
                  </a:tcPr>
                </a:tc>
                <a:extLst>
                  <a:ext uri="{0D108BD9-81ED-4DB2-BD59-A6C34878D82A}">
                    <a16:rowId xmlns="" xmlns:a16="http://schemas.microsoft.com/office/drawing/2014/main" val="3466154819"/>
                  </a:ext>
                </a:extLst>
              </a:tr>
              <a:tr h="402851">
                <a:tc>
                  <a:txBody>
                    <a:bodyPr/>
                    <a:lstStyle/>
                    <a:p>
                      <a:pPr lvl="1" algn="l" fontAlgn="t"/>
                      <a:r>
                        <a:rPr lang="en-IN" sz="1800" b="1" u="none" strike="noStrike" dirty="0">
                          <a:solidFill>
                            <a:srgbClr val="00B050"/>
                          </a:solidFill>
                          <a:effectLst/>
                        </a:rPr>
                        <a:t>$</a:t>
                      </a:r>
                      <a:r>
                        <a:rPr lang="en-IN" sz="1800" b="1" u="none" strike="noStrike" dirty="0" err="1" smtClean="0">
                          <a:solidFill>
                            <a:srgbClr val="00B050"/>
                          </a:solidFill>
                          <a:effectLst/>
                        </a:rPr>
                        <a:t>gte</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a:effectLst/>
                        </a:rPr>
                        <a:t>Matches values that are greater than or equal to a specified value.</a:t>
                      </a:r>
                    </a:p>
                  </a:txBody>
                  <a:tcPr marL="0" marR="0" marT="0" marB="0">
                    <a:solidFill>
                      <a:schemeClr val="bg2">
                        <a:lumMod val="20000"/>
                        <a:lumOff val="80000"/>
                      </a:schemeClr>
                    </a:solidFill>
                  </a:tcPr>
                </a:tc>
                <a:extLst>
                  <a:ext uri="{0D108BD9-81ED-4DB2-BD59-A6C34878D82A}">
                    <a16:rowId xmlns="" xmlns:a16="http://schemas.microsoft.com/office/drawing/2014/main" val="1802472286"/>
                  </a:ext>
                </a:extLst>
              </a:tr>
              <a:tr h="402851">
                <a:tc>
                  <a:txBody>
                    <a:bodyPr/>
                    <a:lstStyle/>
                    <a:p>
                      <a:pPr lvl="1" algn="l" fontAlgn="t"/>
                      <a:r>
                        <a:rPr lang="en-IN" sz="1800" b="1" u="none" strike="noStrike" dirty="0">
                          <a:solidFill>
                            <a:srgbClr val="00B050"/>
                          </a:solidFill>
                          <a:effectLst/>
                        </a:rPr>
                        <a:t>$in</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dirty="0">
                          <a:effectLst/>
                        </a:rPr>
                        <a:t>Matches any of the values specified in an array.</a:t>
                      </a:r>
                    </a:p>
                  </a:txBody>
                  <a:tcPr marL="0" marR="0" marT="0" marB="0">
                    <a:solidFill>
                      <a:schemeClr val="bg2">
                        <a:lumMod val="20000"/>
                        <a:lumOff val="80000"/>
                      </a:schemeClr>
                    </a:solidFill>
                  </a:tcPr>
                </a:tc>
                <a:extLst>
                  <a:ext uri="{0D108BD9-81ED-4DB2-BD59-A6C34878D82A}">
                    <a16:rowId xmlns="" xmlns:a16="http://schemas.microsoft.com/office/drawing/2014/main" val="3540267145"/>
                  </a:ext>
                </a:extLst>
              </a:tr>
              <a:tr h="402851">
                <a:tc>
                  <a:txBody>
                    <a:bodyPr/>
                    <a:lstStyle/>
                    <a:p>
                      <a:pPr lvl="1" algn="l" fontAlgn="t"/>
                      <a:r>
                        <a:rPr lang="en-IN" sz="1800" b="1" u="none" strike="noStrike" dirty="0">
                          <a:solidFill>
                            <a:srgbClr val="00B050"/>
                          </a:solidFill>
                          <a:effectLst/>
                        </a:rPr>
                        <a:t>$</a:t>
                      </a:r>
                      <a:r>
                        <a:rPr lang="en-IN" sz="1800" b="1" u="none" strike="noStrike" dirty="0" err="1">
                          <a:solidFill>
                            <a:srgbClr val="00B050"/>
                          </a:solidFill>
                          <a:effectLst/>
                        </a:rPr>
                        <a:t>lt</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a:effectLst/>
                        </a:rPr>
                        <a:t>Matches values that are less than a specified value.</a:t>
                      </a:r>
                    </a:p>
                  </a:txBody>
                  <a:tcPr marL="0" marR="0" marT="0" marB="0">
                    <a:solidFill>
                      <a:schemeClr val="bg2">
                        <a:lumMod val="20000"/>
                        <a:lumOff val="80000"/>
                      </a:schemeClr>
                    </a:solidFill>
                  </a:tcPr>
                </a:tc>
                <a:extLst>
                  <a:ext uri="{0D108BD9-81ED-4DB2-BD59-A6C34878D82A}">
                    <a16:rowId xmlns="" xmlns:a16="http://schemas.microsoft.com/office/drawing/2014/main" val="991285837"/>
                  </a:ext>
                </a:extLst>
              </a:tr>
              <a:tr h="402851">
                <a:tc>
                  <a:txBody>
                    <a:bodyPr/>
                    <a:lstStyle/>
                    <a:p>
                      <a:pPr lvl="1" algn="l" fontAlgn="t"/>
                      <a:r>
                        <a:rPr lang="en-IN" sz="1800" b="1" u="none" strike="noStrike" dirty="0">
                          <a:solidFill>
                            <a:srgbClr val="00B050"/>
                          </a:solidFill>
                          <a:effectLst/>
                        </a:rPr>
                        <a:t>$</a:t>
                      </a:r>
                      <a:r>
                        <a:rPr lang="en-IN" sz="1800" b="1" u="none" strike="noStrike" dirty="0" err="1">
                          <a:solidFill>
                            <a:srgbClr val="00B050"/>
                          </a:solidFill>
                          <a:effectLst/>
                        </a:rPr>
                        <a:t>lte</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dirty="0">
                          <a:effectLst/>
                        </a:rPr>
                        <a:t>Matches values that are less than or equal to a specified value.</a:t>
                      </a:r>
                    </a:p>
                  </a:txBody>
                  <a:tcPr marL="0" marR="0" marT="0" marB="0">
                    <a:solidFill>
                      <a:schemeClr val="bg2">
                        <a:lumMod val="20000"/>
                        <a:lumOff val="80000"/>
                      </a:schemeClr>
                    </a:solidFill>
                  </a:tcPr>
                </a:tc>
                <a:extLst>
                  <a:ext uri="{0D108BD9-81ED-4DB2-BD59-A6C34878D82A}">
                    <a16:rowId xmlns="" xmlns:a16="http://schemas.microsoft.com/office/drawing/2014/main" val="358794521"/>
                  </a:ext>
                </a:extLst>
              </a:tr>
              <a:tr h="402851">
                <a:tc>
                  <a:txBody>
                    <a:bodyPr/>
                    <a:lstStyle/>
                    <a:p>
                      <a:pPr lvl="1" algn="l" fontAlgn="t"/>
                      <a:r>
                        <a:rPr lang="en-IN" sz="1800" b="1" u="none" strike="noStrike" dirty="0">
                          <a:solidFill>
                            <a:srgbClr val="00B050"/>
                          </a:solidFill>
                          <a:effectLst/>
                        </a:rPr>
                        <a:t>$ne</a:t>
                      </a:r>
                      <a:endParaRPr lang="en-IN" sz="1800" b="1" dirty="0">
                        <a:solidFill>
                          <a:srgbClr val="00B050"/>
                        </a:solidFill>
                        <a:effectLst/>
                      </a:endParaRPr>
                    </a:p>
                  </a:txBody>
                  <a:tcPr marL="44761" marR="0" marT="0" marB="0">
                    <a:solidFill>
                      <a:schemeClr val="bg2">
                        <a:lumMod val="20000"/>
                        <a:lumOff val="80000"/>
                      </a:schemeClr>
                    </a:solidFill>
                  </a:tcPr>
                </a:tc>
                <a:tc>
                  <a:txBody>
                    <a:bodyPr/>
                    <a:lstStyle/>
                    <a:p>
                      <a:pPr lvl="1" algn="l" fontAlgn="t"/>
                      <a:r>
                        <a:rPr lang="en-US" sz="1800">
                          <a:effectLst/>
                        </a:rPr>
                        <a:t>Matches all values that are not equal to a specified value.</a:t>
                      </a:r>
                    </a:p>
                  </a:txBody>
                  <a:tcPr marL="0" marR="0" marT="0" marB="0">
                    <a:solidFill>
                      <a:schemeClr val="bg2">
                        <a:lumMod val="20000"/>
                        <a:lumOff val="80000"/>
                      </a:schemeClr>
                    </a:solidFill>
                  </a:tcPr>
                </a:tc>
                <a:extLst>
                  <a:ext uri="{0D108BD9-81ED-4DB2-BD59-A6C34878D82A}">
                    <a16:rowId xmlns="" xmlns:a16="http://schemas.microsoft.com/office/drawing/2014/main" val="199849806"/>
                  </a:ext>
                </a:extLst>
              </a:tr>
              <a:tr h="402851">
                <a:tc>
                  <a:txBody>
                    <a:bodyPr/>
                    <a:lstStyle/>
                    <a:p>
                      <a:pPr lvl="1" algn="l" fontAlgn="t"/>
                      <a:r>
                        <a:rPr lang="en-IN" sz="1700" b="1" u="none" strike="noStrike" dirty="0">
                          <a:solidFill>
                            <a:srgbClr val="00B050"/>
                          </a:solidFill>
                          <a:effectLst/>
                        </a:rPr>
                        <a:t>$and</a:t>
                      </a:r>
                      <a:endParaRPr lang="en-IN" sz="1700" b="1" dirty="0">
                        <a:solidFill>
                          <a:srgbClr val="00B050"/>
                        </a:solidFill>
                        <a:effectLst/>
                      </a:endParaRPr>
                    </a:p>
                  </a:txBody>
                  <a:tcPr marL="58534" marR="0" marT="0" marB="0">
                    <a:solidFill>
                      <a:schemeClr val="bg2">
                        <a:lumMod val="20000"/>
                        <a:lumOff val="80000"/>
                      </a:schemeClr>
                    </a:solidFill>
                  </a:tcPr>
                </a:tc>
                <a:tc>
                  <a:txBody>
                    <a:bodyPr/>
                    <a:lstStyle/>
                    <a:p>
                      <a:pPr lvl="1" algn="l" fontAlgn="t"/>
                      <a:r>
                        <a:rPr lang="en-US" sz="1700" dirty="0">
                          <a:effectLst/>
                        </a:rPr>
                        <a:t>Joins query clauses with a logical AND returns all documents that match the conditions of both clauses.</a:t>
                      </a:r>
                    </a:p>
                  </a:txBody>
                  <a:tcPr marL="0" marR="0" marT="0" marB="0">
                    <a:solidFill>
                      <a:schemeClr val="bg2">
                        <a:lumMod val="20000"/>
                        <a:lumOff val="80000"/>
                      </a:schemeClr>
                    </a:solidFill>
                  </a:tcPr>
                </a:tc>
                <a:extLst>
                  <a:ext uri="{0D108BD9-81ED-4DB2-BD59-A6C34878D82A}">
                    <a16:rowId xmlns="" xmlns:a16="http://schemas.microsoft.com/office/drawing/2014/main" val="3441034826"/>
                  </a:ext>
                </a:extLst>
              </a:tr>
              <a:tr h="402851">
                <a:tc>
                  <a:txBody>
                    <a:bodyPr/>
                    <a:lstStyle/>
                    <a:p>
                      <a:pPr lvl="1" algn="l" fontAlgn="t"/>
                      <a:r>
                        <a:rPr lang="en-IN" sz="1700" b="1" u="none" strike="noStrike" dirty="0">
                          <a:solidFill>
                            <a:srgbClr val="00B050"/>
                          </a:solidFill>
                          <a:effectLst/>
                        </a:rPr>
                        <a:t>$not</a:t>
                      </a:r>
                      <a:endParaRPr lang="en-IN" sz="1700" b="1" dirty="0">
                        <a:solidFill>
                          <a:srgbClr val="00B050"/>
                        </a:solidFill>
                        <a:effectLst/>
                      </a:endParaRPr>
                    </a:p>
                  </a:txBody>
                  <a:tcPr marL="58534" marR="0" marT="0" marB="0">
                    <a:solidFill>
                      <a:schemeClr val="bg2">
                        <a:lumMod val="20000"/>
                        <a:lumOff val="80000"/>
                      </a:schemeClr>
                    </a:solidFill>
                  </a:tcPr>
                </a:tc>
                <a:tc>
                  <a:txBody>
                    <a:bodyPr/>
                    <a:lstStyle/>
                    <a:p>
                      <a:pPr lvl="1" algn="l" fontAlgn="t"/>
                      <a:r>
                        <a:rPr lang="en-US" sz="1700" dirty="0">
                          <a:effectLst/>
                        </a:rPr>
                        <a:t>Inverts the effect of a query expression and returns documents that do not match the query expression.</a:t>
                      </a:r>
                    </a:p>
                  </a:txBody>
                  <a:tcPr marL="0" marR="0" marT="0" marB="0">
                    <a:solidFill>
                      <a:schemeClr val="bg2">
                        <a:lumMod val="20000"/>
                        <a:lumOff val="80000"/>
                      </a:schemeClr>
                    </a:solidFill>
                  </a:tcPr>
                </a:tc>
                <a:extLst>
                  <a:ext uri="{0D108BD9-81ED-4DB2-BD59-A6C34878D82A}">
                    <a16:rowId xmlns="" xmlns:a16="http://schemas.microsoft.com/office/drawing/2014/main" val="1414090443"/>
                  </a:ext>
                </a:extLst>
              </a:tr>
              <a:tr h="402851">
                <a:tc>
                  <a:txBody>
                    <a:bodyPr/>
                    <a:lstStyle/>
                    <a:p>
                      <a:pPr lvl="1" algn="l" fontAlgn="t"/>
                      <a:r>
                        <a:rPr lang="en-IN" sz="1700" b="1" u="none" strike="noStrike" dirty="0">
                          <a:solidFill>
                            <a:srgbClr val="00B050"/>
                          </a:solidFill>
                          <a:effectLst/>
                        </a:rPr>
                        <a:t>$nor</a:t>
                      </a:r>
                      <a:endParaRPr lang="en-IN" sz="1700" b="1" dirty="0">
                        <a:solidFill>
                          <a:srgbClr val="00B050"/>
                        </a:solidFill>
                        <a:effectLst/>
                      </a:endParaRPr>
                    </a:p>
                  </a:txBody>
                  <a:tcPr marL="58534" marR="0" marT="0" marB="0">
                    <a:solidFill>
                      <a:schemeClr val="bg2">
                        <a:lumMod val="20000"/>
                        <a:lumOff val="80000"/>
                      </a:schemeClr>
                    </a:solidFill>
                  </a:tcPr>
                </a:tc>
                <a:tc>
                  <a:txBody>
                    <a:bodyPr/>
                    <a:lstStyle/>
                    <a:p>
                      <a:pPr lvl="1" algn="l" fontAlgn="t"/>
                      <a:r>
                        <a:rPr lang="en-US" sz="1700" dirty="0">
                          <a:effectLst/>
                        </a:rPr>
                        <a:t>Joins query clauses with a logical NOR returns all documents that fail to match both clauses.</a:t>
                      </a:r>
                    </a:p>
                  </a:txBody>
                  <a:tcPr marL="0" marR="0" marT="0" marB="0">
                    <a:solidFill>
                      <a:schemeClr val="bg2">
                        <a:lumMod val="20000"/>
                        <a:lumOff val="80000"/>
                      </a:schemeClr>
                    </a:solidFill>
                  </a:tcPr>
                </a:tc>
                <a:extLst>
                  <a:ext uri="{0D108BD9-81ED-4DB2-BD59-A6C34878D82A}">
                    <a16:rowId xmlns="" xmlns:a16="http://schemas.microsoft.com/office/drawing/2014/main" val="3292535893"/>
                  </a:ext>
                </a:extLst>
              </a:tr>
              <a:tr h="402851">
                <a:tc>
                  <a:txBody>
                    <a:bodyPr/>
                    <a:lstStyle/>
                    <a:p>
                      <a:pPr lvl="1" algn="l" fontAlgn="t"/>
                      <a:r>
                        <a:rPr lang="en-IN" sz="1700" b="1" u="none" strike="noStrike" dirty="0">
                          <a:solidFill>
                            <a:srgbClr val="00B050"/>
                          </a:solidFill>
                          <a:effectLst/>
                        </a:rPr>
                        <a:t>$or</a:t>
                      </a:r>
                      <a:endParaRPr lang="en-IN" sz="1700" b="1" dirty="0">
                        <a:solidFill>
                          <a:srgbClr val="00B050"/>
                        </a:solidFill>
                        <a:effectLst/>
                      </a:endParaRPr>
                    </a:p>
                  </a:txBody>
                  <a:tcPr marL="58534" marR="0" marT="0" marB="0">
                    <a:solidFill>
                      <a:schemeClr val="bg2">
                        <a:lumMod val="20000"/>
                        <a:lumOff val="80000"/>
                      </a:schemeClr>
                    </a:solidFill>
                  </a:tcPr>
                </a:tc>
                <a:tc>
                  <a:txBody>
                    <a:bodyPr/>
                    <a:lstStyle/>
                    <a:p>
                      <a:pPr lvl="1" algn="l" fontAlgn="t"/>
                      <a:r>
                        <a:rPr lang="en-US" sz="1700" dirty="0">
                          <a:effectLst/>
                        </a:rPr>
                        <a:t>Joins query clauses with a logical OR returns all documents that match the conditions of either clause.</a:t>
                      </a:r>
                    </a:p>
                  </a:txBody>
                  <a:tcPr marL="0" marR="0" marT="0" marB="0">
                    <a:solidFill>
                      <a:schemeClr val="bg2">
                        <a:lumMod val="20000"/>
                        <a:lumOff val="80000"/>
                      </a:schemeClr>
                    </a:solidFill>
                  </a:tcPr>
                </a:tc>
                <a:extLst>
                  <a:ext uri="{0D108BD9-81ED-4DB2-BD59-A6C34878D82A}">
                    <a16:rowId xmlns="" xmlns:a16="http://schemas.microsoft.com/office/drawing/2014/main" val="1321301841"/>
                  </a:ext>
                </a:extLst>
              </a:tr>
            </a:tbl>
          </a:graphicData>
        </a:graphic>
      </p:graphicFrame>
    </p:spTree>
    <p:extLst>
      <p:ext uri="{BB962C8B-B14F-4D97-AF65-F5344CB8AC3E}">
        <p14:creationId xmlns:p14="http://schemas.microsoft.com/office/powerpoint/2010/main" val="4187766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3046988"/>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1" dirty="0" smtClean="0">
                <a:solidFill>
                  <a:srgbClr val="7030A0"/>
                </a:solidFill>
              </a:rPr>
              <a:t>MongoDB</a:t>
            </a:r>
            <a:r>
              <a:rPr lang="en-US" sz="2400" dirty="0" smtClean="0"/>
              <a:t> </a:t>
            </a:r>
            <a:r>
              <a:rPr lang="en-US" sz="2400" dirty="0"/>
              <a:t>is an open-source, cross-platform, and distributed document-based database designed for ease of application development and scaling. MongoDB is not a Relational Database Management System (RDBMS). </a:t>
            </a:r>
            <a:r>
              <a:rPr lang="en-US" sz="2400" dirty="0" smtClean="0"/>
              <a:t>It's called </a:t>
            </a:r>
            <a:r>
              <a:rPr lang="en-US" sz="2400" dirty="0"/>
              <a:t>a "</a:t>
            </a:r>
            <a:r>
              <a:rPr lang="en-US" sz="2400" b="1" dirty="0">
                <a:solidFill>
                  <a:srgbClr val="7030A0"/>
                </a:solidFill>
              </a:rPr>
              <a:t>NoSQL</a:t>
            </a:r>
            <a:r>
              <a:rPr lang="en-US" sz="2400" dirty="0"/>
              <a:t>" database</a:t>
            </a:r>
            <a:r>
              <a:rPr lang="en-US" sz="2400" dirty="0" smtClean="0"/>
              <a:t>. It </a:t>
            </a:r>
            <a:r>
              <a:rPr lang="en-US" sz="2400" dirty="0"/>
              <a:t>is </a:t>
            </a:r>
            <a:r>
              <a:rPr lang="en-US" sz="2400" dirty="0" smtClean="0"/>
              <a:t>developed </a:t>
            </a:r>
            <a:r>
              <a:rPr lang="en-US" sz="2400" dirty="0"/>
              <a:t>by </a:t>
            </a:r>
            <a:r>
              <a:rPr lang="en-US" sz="2400" b="1" dirty="0">
                <a:solidFill>
                  <a:srgbClr val="7030A0"/>
                </a:solidFill>
              </a:rPr>
              <a:t>MongoDB</a:t>
            </a:r>
            <a:r>
              <a:rPr lang="en-US" sz="2400" dirty="0"/>
              <a:t> </a:t>
            </a:r>
            <a:r>
              <a:rPr lang="en-US" sz="2400" b="1" dirty="0">
                <a:solidFill>
                  <a:srgbClr val="7030A0"/>
                </a:solidFill>
              </a:rPr>
              <a:t>Inc</a:t>
            </a:r>
            <a:r>
              <a:rPr lang="en-US" sz="2400" dirty="0"/>
              <a:t>.</a:t>
            </a:r>
            <a:r>
              <a:rPr lang="en-US" sz="2400" dirty="0" smtClean="0"/>
              <a:t> </a:t>
            </a:r>
          </a:p>
          <a:p>
            <a:pPr marL="342900" indent="-342900" algn="just">
              <a:buFont typeface="Wingdings" panose="05000000000000000000" pitchFamily="2" charset="2"/>
              <a:buChar char="Ø"/>
            </a:pPr>
            <a:r>
              <a:rPr lang="en-US" sz="2400" dirty="0" smtClean="0"/>
              <a:t>It </a:t>
            </a:r>
            <a:r>
              <a:rPr lang="en-US" sz="2400" dirty="0"/>
              <a:t>stores data in the collections as </a:t>
            </a:r>
            <a:r>
              <a:rPr lang="en-US" sz="2400" b="1" dirty="0">
                <a:solidFill>
                  <a:srgbClr val="7030A0"/>
                </a:solidFill>
              </a:rPr>
              <a:t>JSON</a:t>
            </a:r>
            <a:r>
              <a:rPr lang="en-US" sz="2400" dirty="0"/>
              <a:t> based documents and does not enforce schemas. It does not have tables, rows, and columns as other SQL (RDBMS) databases</a:t>
            </a:r>
            <a:r>
              <a:rPr lang="en-US" sz="2400" dirty="0" smtClean="0"/>
              <a:t>.</a:t>
            </a:r>
          </a:p>
          <a:p>
            <a:pPr marL="342900" indent="-342900" algn="just">
              <a:buFont typeface="Wingdings" panose="05000000000000000000" pitchFamily="2" charset="2"/>
              <a:buChar char="Ø"/>
            </a:pPr>
            <a:r>
              <a:rPr lang="en-US" sz="2400" dirty="0" smtClean="0"/>
              <a:t>MongoDB vs RDBMS Terminologies</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a:t>
            </a:fld>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4242950599"/>
              </p:ext>
            </p:extLst>
          </p:nvPr>
        </p:nvGraphicFramePr>
        <p:xfrm>
          <a:off x="1416086" y="4131497"/>
          <a:ext cx="2788269" cy="1828800"/>
        </p:xfrm>
        <a:graphic>
          <a:graphicData uri="http://schemas.openxmlformats.org/drawingml/2006/table">
            <a:tbl>
              <a:tblPr/>
              <a:tblGrid>
                <a:gridCol w="1100871">
                  <a:extLst>
                    <a:ext uri="{9D8B030D-6E8A-4147-A177-3AD203B41FA5}">
                      <a16:colId xmlns="" xmlns:a16="http://schemas.microsoft.com/office/drawing/2014/main" val="2613175391"/>
                    </a:ext>
                  </a:extLst>
                </a:gridCol>
                <a:gridCol w="1687398">
                  <a:extLst>
                    <a:ext uri="{9D8B030D-6E8A-4147-A177-3AD203B41FA5}">
                      <a16:colId xmlns="" xmlns:a16="http://schemas.microsoft.com/office/drawing/2014/main" val="1655092961"/>
                    </a:ext>
                  </a:extLst>
                </a:gridCol>
              </a:tblGrid>
              <a:tr h="0">
                <a:tc>
                  <a:txBody>
                    <a:bodyPr/>
                    <a:lstStyle/>
                    <a:p>
                      <a:pPr algn="l" fontAlgn="b"/>
                      <a:r>
                        <a:rPr lang="en-IN" b="0" dirty="0" smtClean="0">
                          <a:solidFill>
                            <a:srgbClr val="FFFFFF"/>
                          </a:solidFill>
                          <a:effectLst/>
                        </a:rPr>
                        <a:t>MongoDB</a:t>
                      </a:r>
                      <a:endParaRPr lang="en-IN" b="0" dirty="0">
                        <a:solidFill>
                          <a:srgbClr val="FFFFFF"/>
                        </a:solidFill>
                        <a:effectLst/>
                      </a:endParaRP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ctr" fontAlgn="b"/>
                      <a:r>
                        <a:rPr lang="fr-FR" b="0" dirty="0" smtClean="0">
                          <a:solidFill>
                            <a:srgbClr val="FFFFFF"/>
                          </a:solidFill>
                          <a:effectLst/>
                        </a:rPr>
                        <a:t>RDBMS</a:t>
                      </a:r>
                      <a:endParaRPr lang="fr-FR" b="0" dirty="0">
                        <a:solidFill>
                          <a:srgbClr val="FFFFFF"/>
                        </a:solidFill>
                        <a:effectLst/>
                      </a:endParaRP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 xmlns:a16="http://schemas.microsoft.com/office/drawing/2014/main" val="3252009273"/>
                  </a:ext>
                </a:extLst>
              </a:tr>
              <a:tr h="0">
                <a:tc>
                  <a:txBody>
                    <a:bodyPr/>
                    <a:lstStyle/>
                    <a:p>
                      <a:pPr fontAlgn="t"/>
                      <a:r>
                        <a:rPr lang="en-IN">
                          <a:solidFill>
                            <a:srgbClr val="414141"/>
                          </a:solidFill>
                          <a:effectLst/>
                        </a:rPr>
                        <a:t>Database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Database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3861268232"/>
                  </a:ext>
                </a:extLst>
              </a:tr>
              <a:tr h="0">
                <a:tc>
                  <a:txBody>
                    <a:bodyPr/>
                    <a:lstStyle/>
                    <a:p>
                      <a:pPr fontAlgn="t"/>
                      <a:r>
                        <a:rPr lang="en-IN">
                          <a:solidFill>
                            <a:srgbClr val="414141"/>
                          </a:solidFill>
                          <a:effectLst/>
                        </a:rPr>
                        <a:t>Collection</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a:solidFill>
                            <a:srgbClr val="414141"/>
                          </a:solidFill>
                          <a:effectLst/>
                        </a:rPr>
                        <a:t>Table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 xmlns:a16="http://schemas.microsoft.com/office/drawing/2014/main" val="623429847"/>
                  </a:ext>
                </a:extLst>
              </a:tr>
              <a:tr h="0">
                <a:tc>
                  <a:txBody>
                    <a:bodyPr/>
                    <a:lstStyle/>
                    <a:p>
                      <a:pPr fontAlgn="t"/>
                      <a:r>
                        <a:rPr lang="en-IN">
                          <a:solidFill>
                            <a:srgbClr val="414141"/>
                          </a:solidFill>
                          <a:effectLst/>
                        </a:rPr>
                        <a:t>Document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IN">
                          <a:solidFill>
                            <a:srgbClr val="414141"/>
                          </a:solidFill>
                          <a:effectLst/>
                        </a:rPr>
                        <a:t>Row (Record)</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 xmlns:a16="http://schemas.microsoft.com/office/drawing/2014/main" val="918177390"/>
                  </a:ext>
                </a:extLst>
              </a:tr>
              <a:tr h="0">
                <a:tc>
                  <a:txBody>
                    <a:bodyPr/>
                    <a:lstStyle/>
                    <a:p>
                      <a:pPr fontAlgn="t"/>
                      <a:r>
                        <a:rPr lang="en-IN">
                          <a:solidFill>
                            <a:srgbClr val="414141"/>
                          </a:solidFill>
                          <a:effectLst/>
                        </a:rPr>
                        <a:t>Field</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IN" dirty="0">
                          <a:solidFill>
                            <a:srgbClr val="414141"/>
                          </a:solidFill>
                          <a:effectLst/>
                        </a:rPr>
                        <a:t>Column</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 xmlns:a16="http://schemas.microsoft.com/office/drawing/2014/main" val="984261408"/>
                  </a:ext>
                </a:extLst>
              </a:tr>
            </a:tbl>
          </a:graphicData>
        </a:graphic>
      </p:graphicFrame>
    </p:spTree>
    <p:extLst>
      <p:ext uri="{BB962C8B-B14F-4D97-AF65-F5344CB8AC3E}">
        <p14:creationId xmlns:p14="http://schemas.microsoft.com/office/powerpoint/2010/main" val="2292916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Find With 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981882" cy="1538883"/>
          </a:xfrm>
          <a:prstGeom prst="rect">
            <a:avLst/>
          </a:prstGeom>
          <a:noFill/>
        </p:spPr>
        <p:txBody>
          <a:bodyPr wrap="square" rtlCol="0">
            <a:spAutoFit/>
          </a:bodyPr>
          <a:lstStyle/>
          <a:p>
            <a:pPr algn="just"/>
            <a:r>
              <a:rPr lang="en-US" sz="2400" dirty="0" smtClean="0"/>
              <a:t>List the documents which are met with the given condition(s):</a:t>
            </a:r>
          </a:p>
          <a:p>
            <a:pPr lvl="1" algn="just"/>
            <a:r>
              <a:rPr lang="en-US" sz="2200" b="1" dirty="0" err="1">
                <a:solidFill>
                  <a:srgbClr val="5E3381"/>
                </a:solidFill>
              </a:rPr>
              <a:t>db.collectionName.find</a:t>
            </a:r>
            <a:r>
              <a:rPr lang="en-US" sz="2200" b="1" dirty="0">
                <a:solidFill>
                  <a:srgbClr val="5E3381"/>
                </a:solidFill>
              </a:rPr>
              <a:t>( { field: {selector : value [, selector : value, </a:t>
            </a:r>
            <a:r>
              <a:rPr lang="en-US" sz="2200" b="1" dirty="0" err="1">
                <a:solidFill>
                  <a:srgbClr val="5E3381"/>
                </a:solidFill>
              </a:rPr>
              <a:t>etc</a:t>
            </a:r>
            <a:r>
              <a:rPr lang="en-US" sz="2200" b="1" dirty="0">
                <a:solidFill>
                  <a:srgbClr val="5E3381"/>
                </a:solidFill>
              </a:rPr>
              <a:t> ]} } )</a:t>
            </a:r>
          </a:p>
          <a:p>
            <a:pPr algn="just"/>
            <a:r>
              <a:rPr lang="en-US" sz="2400" dirty="0" smtClean="0"/>
              <a:t>List the documents of student collection with the </a:t>
            </a:r>
            <a:r>
              <a:rPr lang="en-US" sz="2400" dirty="0" err="1" smtClean="0"/>
              <a:t>cgpa</a:t>
            </a:r>
            <a:r>
              <a:rPr lang="en-US" sz="2400" dirty="0" smtClean="0"/>
              <a:t> more than ‘9’</a:t>
            </a:r>
          </a:p>
          <a:p>
            <a:pPr lvl="1" algn="just"/>
            <a:r>
              <a:rPr lang="en-US" sz="2200" b="1" dirty="0" err="1" smtClean="0">
                <a:solidFill>
                  <a:srgbClr val="5E3381"/>
                </a:solidFill>
              </a:rPr>
              <a:t>db.student.find</a:t>
            </a:r>
            <a:r>
              <a:rPr lang="en-US" sz="2200" b="1" dirty="0" smtClean="0">
                <a:solidFill>
                  <a:srgbClr val="5E3381"/>
                </a:solidFill>
              </a:rPr>
              <a:t>( {</a:t>
            </a:r>
            <a:r>
              <a:rPr lang="en-US" sz="2200" b="1" dirty="0" err="1" smtClean="0">
                <a:solidFill>
                  <a:srgbClr val="5E3381"/>
                </a:solidFill>
              </a:rPr>
              <a:t>cgpa</a:t>
            </a:r>
            <a:r>
              <a:rPr lang="en-US" sz="2200" b="1" dirty="0" smtClean="0">
                <a:solidFill>
                  <a:srgbClr val="5E3381"/>
                </a:solidFill>
              </a:rPr>
              <a:t>: {$</a:t>
            </a:r>
            <a:r>
              <a:rPr lang="en-US" sz="2200" b="1" dirty="0" err="1" smtClean="0">
                <a:solidFill>
                  <a:srgbClr val="5E3381"/>
                </a:solidFill>
              </a:rPr>
              <a:t>gt</a:t>
            </a:r>
            <a:r>
              <a:rPr lang="en-US" sz="2200" b="1" dirty="0" smtClean="0">
                <a:solidFill>
                  <a:srgbClr val="5E3381"/>
                </a:solidFill>
              </a:rPr>
              <a:t> : 9} } )</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20</a:t>
            </a:fld>
            <a:endParaRPr lang="en-US" sz="1400" dirty="0"/>
          </a:p>
        </p:txBody>
      </p:sp>
      <p:pic>
        <p:nvPicPr>
          <p:cNvPr id="3" name="Picture 2"/>
          <p:cNvPicPr>
            <a:picLocks noChangeAspect="1"/>
          </p:cNvPicPr>
          <p:nvPr/>
        </p:nvPicPr>
        <p:blipFill>
          <a:blip r:embed="rId2"/>
          <a:stretch>
            <a:fillRect/>
          </a:stretch>
        </p:blipFill>
        <p:spPr>
          <a:xfrm>
            <a:off x="1122893" y="2701819"/>
            <a:ext cx="7485922" cy="2002155"/>
          </a:xfrm>
          <a:prstGeom prst="rect">
            <a:avLst/>
          </a:prstGeom>
        </p:spPr>
      </p:pic>
    </p:spTree>
    <p:extLst>
      <p:ext uri="{BB962C8B-B14F-4D97-AF65-F5344CB8AC3E}">
        <p14:creationId xmlns:p14="http://schemas.microsoft.com/office/powerpoint/2010/main" val="11260254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F</a:t>
            </a:r>
            <a:r>
              <a:rPr lang="en-IN" sz="2800" b="1" dirty="0" smtClean="0">
                <a:solidFill>
                  <a:srgbClr val="0070C0"/>
                </a:solidFill>
                <a:latin typeface="Lucida Sans Unicode" panose="020B0602030504020204" pitchFamily="34" charset="0"/>
                <a:cs typeface="Lucida Sans Unicode" panose="020B0602030504020204" pitchFamily="34" charset="0"/>
              </a:rPr>
              <a:t>ind with 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171177" cy="1200329"/>
          </a:xfrm>
          <a:prstGeom prst="rect">
            <a:avLst/>
          </a:prstGeom>
          <a:noFill/>
        </p:spPr>
        <p:txBody>
          <a:bodyPr wrap="square" rtlCol="0">
            <a:spAutoFit/>
          </a:bodyPr>
          <a:lstStyle/>
          <a:p>
            <a:pPr algn="just"/>
            <a:r>
              <a:rPr lang="en-US" sz="2400" dirty="0" smtClean="0"/>
              <a:t>To list the documents which has name starting with the letter </a:t>
            </a:r>
            <a:r>
              <a:rPr lang="en-US" sz="2400" b="1" dirty="0">
                <a:solidFill>
                  <a:srgbClr val="7030A0"/>
                </a:solidFill>
              </a:rPr>
              <a:t>‘a’</a:t>
            </a:r>
          </a:p>
          <a:p>
            <a:pPr algn="just"/>
            <a:r>
              <a:rPr lang="en-US" sz="2400" dirty="0" smtClean="0"/>
              <a:t>	</a:t>
            </a:r>
            <a:r>
              <a:rPr lang="en-US" sz="2400" dirty="0" err="1" smtClean="0"/>
              <a:t>db.student.find</a:t>
            </a:r>
            <a:r>
              <a:rPr lang="en-US" sz="2400" dirty="0"/>
              <a:t>({"name":/^a/</a:t>
            </a:r>
            <a:r>
              <a:rPr lang="en-US" sz="2400" dirty="0" err="1"/>
              <a:t>i</a:t>
            </a:r>
            <a:r>
              <a:rPr lang="en-US" sz="2400" dirty="0" smtClean="0"/>
              <a:t>})</a:t>
            </a:r>
          </a:p>
          <a:p>
            <a:pPr algn="just"/>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21</a:t>
            </a:fld>
            <a:endParaRPr lang="en-US" sz="1400" dirty="0"/>
          </a:p>
        </p:txBody>
      </p:sp>
      <p:pic>
        <p:nvPicPr>
          <p:cNvPr id="7" name="Picture 6"/>
          <p:cNvPicPr>
            <a:picLocks noChangeAspect="1"/>
          </p:cNvPicPr>
          <p:nvPr/>
        </p:nvPicPr>
        <p:blipFill>
          <a:blip r:embed="rId2"/>
          <a:stretch>
            <a:fillRect/>
          </a:stretch>
        </p:blipFill>
        <p:spPr>
          <a:xfrm>
            <a:off x="1228008" y="1820004"/>
            <a:ext cx="8854786" cy="1837595"/>
          </a:xfrm>
          <a:prstGeom prst="rect">
            <a:avLst/>
          </a:prstGeom>
        </p:spPr>
      </p:pic>
    </p:spTree>
    <p:extLst>
      <p:ext uri="{BB962C8B-B14F-4D97-AF65-F5344CB8AC3E}">
        <p14:creationId xmlns:p14="http://schemas.microsoft.com/office/powerpoint/2010/main" val="19392681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Find With </a:t>
            </a:r>
            <a:r>
              <a:rPr lang="en-IN" sz="2800" b="1" dirty="0" smtClean="0">
                <a:solidFill>
                  <a:srgbClr val="0070C0"/>
                </a:solidFill>
                <a:latin typeface="Lucida Sans Unicode" panose="020B0602030504020204" pitchFamily="34" charset="0"/>
                <a:cs typeface="Lucida Sans Unicode" panose="020B0602030504020204" pitchFamily="34" charset="0"/>
              </a:rPr>
              <a:t>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22</a:t>
            </a:fld>
            <a:endParaRPr lang="en-US" sz="1400" dirty="0"/>
          </a:p>
        </p:txBody>
      </p:sp>
      <p:sp>
        <p:nvSpPr>
          <p:cNvPr id="5" name="TextBox 4"/>
          <p:cNvSpPr txBox="1"/>
          <p:nvPr/>
        </p:nvSpPr>
        <p:spPr>
          <a:xfrm>
            <a:off x="1160599" y="788513"/>
            <a:ext cx="10132711" cy="1461939"/>
          </a:xfrm>
          <a:prstGeom prst="rect">
            <a:avLst/>
          </a:prstGeom>
          <a:noFill/>
        </p:spPr>
        <p:txBody>
          <a:bodyPr wrap="square" rtlCol="0">
            <a:spAutoFit/>
          </a:bodyPr>
          <a:lstStyle/>
          <a:p>
            <a:pPr algn="just"/>
            <a:r>
              <a:rPr lang="en-US" sz="2300" dirty="0" smtClean="0"/>
              <a:t>List the documents of student collection with the </a:t>
            </a:r>
            <a:r>
              <a:rPr lang="en-US" sz="2300" dirty="0" err="1" smtClean="0"/>
              <a:t>cgpa</a:t>
            </a:r>
            <a:r>
              <a:rPr lang="en-US" sz="2300" dirty="0" smtClean="0"/>
              <a:t> more than ‘9’ and less than ‘8’</a:t>
            </a:r>
          </a:p>
          <a:p>
            <a:pPr lvl="1" algn="just"/>
            <a:endParaRPr lang="en-US" sz="2200" b="1" dirty="0" smtClean="0"/>
          </a:p>
          <a:p>
            <a:pPr lvl="1" algn="just"/>
            <a:r>
              <a:rPr lang="en-US" sz="2200" b="1" dirty="0" err="1" smtClean="0"/>
              <a:t>db.student.find</a:t>
            </a:r>
            <a:r>
              <a:rPr lang="en-US" sz="2200" b="1" dirty="0" smtClean="0"/>
              <a:t>( {</a:t>
            </a:r>
            <a:r>
              <a:rPr lang="en-US" sz="2200" b="1" dirty="0" err="1" smtClean="0"/>
              <a:t>cgpa</a:t>
            </a:r>
            <a:r>
              <a:rPr lang="en-US" sz="2200" b="1" dirty="0" smtClean="0"/>
              <a:t>: {$</a:t>
            </a:r>
            <a:r>
              <a:rPr lang="en-US" sz="2200" b="1" dirty="0"/>
              <a:t>gt:8</a:t>
            </a:r>
            <a:r>
              <a:rPr lang="en-US" sz="2200" b="1" dirty="0" smtClean="0"/>
              <a:t>, $</a:t>
            </a:r>
            <a:r>
              <a:rPr lang="en-US" sz="2200" b="1" dirty="0"/>
              <a:t>lt:9} </a:t>
            </a:r>
            <a:r>
              <a:rPr lang="en-US" sz="2200" b="1" dirty="0" smtClean="0"/>
              <a:t>} )</a:t>
            </a:r>
          </a:p>
          <a:p>
            <a:pPr lvl="1" algn="just"/>
            <a:endParaRPr lang="en-US" sz="2200" b="1" dirty="0" smtClean="0"/>
          </a:p>
        </p:txBody>
      </p:sp>
      <p:pic>
        <p:nvPicPr>
          <p:cNvPr id="14" name="Picture 13"/>
          <p:cNvPicPr>
            <a:picLocks noChangeAspect="1"/>
          </p:cNvPicPr>
          <p:nvPr/>
        </p:nvPicPr>
        <p:blipFill>
          <a:blip r:embed="rId2"/>
          <a:stretch>
            <a:fillRect/>
          </a:stretch>
        </p:blipFill>
        <p:spPr>
          <a:xfrm>
            <a:off x="1054125" y="3424104"/>
            <a:ext cx="9302095" cy="2580770"/>
          </a:xfrm>
          <a:prstGeom prst="rect">
            <a:avLst/>
          </a:prstGeom>
        </p:spPr>
      </p:pic>
    </p:spTree>
    <p:extLst>
      <p:ext uri="{BB962C8B-B14F-4D97-AF65-F5344CB8AC3E}">
        <p14:creationId xmlns:p14="http://schemas.microsoft.com/office/powerpoint/2010/main" val="1950833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Find With </a:t>
            </a:r>
            <a:r>
              <a:rPr lang="en-IN" sz="2800" b="1" dirty="0" smtClean="0">
                <a:solidFill>
                  <a:srgbClr val="0070C0"/>
                </a:solidFill>
                <a:latin typeface="Lucida Sans Unicode" panose="020B0602030504020204" pitchFamily="34" charset="0"/>
                <a:cs typeface="Lucida Sans Unicode" panose="020B0602030504020204" pitchFamily="34" charset="0"/>
              </a:rPr>
              <a:t>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23</a:t>
            </a:fld>
            <a:endParaRPr lang="en-US" sz="1400" dirty="0"/>
          </a:p>
        </p:txBody>
      </p:sp>
      <p:sp>
        <p:nvSpPr>
          <p:cNvPr id="5" name="TextBox 4"/>
          <p:cNvSpPr txBox="1"/>
          <p:nvPr/>
        </p:nvSpPr>
        <p:spPr>
          <a:xfrm>
            <a:off x="1160599" y="788513"/>
            <a:ext cx="10132711" cy="1815882"/>
          </a:xfrm>
          <a:prstGeom prst="rect">
            <a:avLst/>
          </a:prstGeom>
          <a:noFill/>
        </p:spPr>
        <p:txBody>
          <a:bodyPr wrap="square" rtlCol="0">
            <a:spAutoFit/>
          </a:bodyPr>
          <a:lstStyle/>
          <a:p>
            <a:pPr algn="just"/>
            <a:r>
              <a:rPr lang="en-US" sz="2300" dirty="0" smtClean="0"/>
              <a:t>List the documents of student collection with the </a:t>
            </a:r>
            <a:r>
              <a:rPr lang="en-US" sz="2300" dirty="0" err="1" smtClean="0"/>
              <a:t>cgpa</a:t>
            </a:r>
            <a:r>
              <a:rPr lang="en-US" sz="2300" dirty="0" smtClean="0"/>
              <a:t> more than ‘9’ and less than ‘8’ and without _id</a:t>
            </a:r>
          </a:p>
          <a:p>
            <a:pPr lvl="1" algn="just"/>
            <a:endParaRPr lang="en-US" sz="2200" b="1" dirty="0" smtClean="0"/>
          </a:p>
          <a:p>
            <a:pPr lvl="1" algn="just"/>
            <a:r>
              <a:rPr lang="en-US" sz="2200" b="1" dirty="0" err="1"/>
              <a:t>db.student.find</a:t>
            </a:r>
            <a:r>
              <a:rPr lang="en-US" sz="2200" b="1" dirty="0"/>
              <a:t>( </a:t>
            </a:r>
            <a:r>
              <a:rPr lang="en-US" sz="2200" b="1" dirty="0" smtClean="0"/>
              <a:t>{</a:t>
            </a:r>
            <a:r>
              <a:rPr lang="en-US" sz="2200" b="1" dirty="0" err="1" smtClean="0"/>
              <a:t>cgpa</a:t>
            </a:r>
            <a:r>
              <a:rPr lang="en-US" sz="2200" b="1" dirty="0" smtClean="0"/>
              <a:t>: {$</a:t>
            </a:r>
            <a:r>
              <a:rPr lang="en-US" sz="2200" b="1" dirty="0"/>
              <a:t>gt:8</a:t>
            </a:r>
            <a:r>
              <a:rPr lang="en-US" sz="2200" b="1" dirty="0" smtClean="0"/>
              <a:t>, $</a:t>
            </a:r>
            <a:r>
              <a:rPr lang="en-US" sz="2200" b="1" dirty="0"/>
              <a:t>lt:9} </a:t>
            </a:r>
            <a:r>
              <a:rPr lang="en-US" sz="2200" b="1" dirty="0" smtClean="0"/>
              <a:t>},{_id:0} )</a:t>
            </a:r>
          </a:p>
          <a:p>
            <a:pPr lvl="1" algn="just"/>
            <a:endParaRPr lang="en-US" sz="2200" b="1" dirty="0" smtClean="0"/>
          </a:p>
        </p:txBody>
      </p:sp>
      <p:pic>
        <p:nvPicPr>
          <p:cNvPr id="6" name="Picture 5"/>
          <p:cNvPicPr>
            <a:picLocks noChangeAspect="1"/>
          </p:cNvPicPr>
          <p:nvPr/>
        </p:nvPicPr>
        <p:blipFill>
          <a:blip r:embed="rId2"/>
          <a:stretch>
            <a:fillRect/>
          </a:stretch>
        </p:blipFill>
        <p:spPr>
          <a:xfrm>
            <a:off x="1160598" y="2847254"/>
            <a:ext cx="9595385" cy="2761693"/>
          </a:xfrm>
          <a:prstGeom prst="rect">
            <a:avLst/>
          </a:prstGeom>
        </p:spPr>
      </p:pic>
    </p:spTree>
    <p:extLst>
      <p:ext uri="{BB962C8B-B14F-4D97-AF65-F5344CB8AC3E}">
        <p14:creationId xmlns:p14="http://schemas.microsoft.com/office/powerpoint/2010/main" val="3969240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Find With </a:t>
            </a:r>
            <a:r>
              <a:rPr lang="en-IN" sz="2800" b="1" dirty="0" smtClean="0">
                <a:solidFill>
                  <a:srgbClr val="0070C0"/>
                </a:solidFill>
                <a:latin typeface="Lucida Sans Unicode" panose="020B0602030504020204" pitchFamily="34" charset="0"/>
                <a:cs typeface="Lucida Sans Unicode" panose="020B0602030504020204" pitchFamily="34" charset="0"/>
              </a:rPr>
              <a:t>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24</a:t>
            </a:fld>
            <a:endParaRPr lang="en-US" sz="1400" dirty="0"/>
          </a:p>
        </p:txBody>
      </p:sp>
      <p:sp>
        <p:nvSpPr>
          <p:cNvPr id="5" name="TextBox 4"/>
          <p:cNvSpPr txBox="1"/>
          <p:nvPr/>
        </p:nvSpPr>
        <p:spPr>
          <a:xfrm>
            <a:off x="1160599" y="788513"/>
            <a:ext cx="10132711" cy="1815882"/>
          </a:xfrm>
          <a:prstGeom prst="rect">
            <a:avLst/>
          </a:prstGeom>
          <a:noFill/>
        </p:spPr>
        <p:txBody>
          <a:bodyPr wrap="square" rtlCol="0">
            <a:spAutoFit/>
          </a:bodyPr>
          <a:lstStyle/>
          <a:p>
            <a:pPr algn="just"/>
            <a:r>
              <a:rPr lang="en-US" sz="2300" dirty="0" smtClean="0"/>
              <a:t>List the documents of student collection with the </a:t>
            </a:r>
            <a:r>
              <a:rPr lang="en-US" sz="2300" dirty="0" err="1" smtClean="0"/>
              <a:t>cgpa</a:t>
            </a:r>
            <a:r>
              <a:rPr lang="en-US" sz="2300" dirty="0" smtClean="0"/>
              <a:t> between ‘9’ and ‘8’ and the name starts with the letter ‘a’</a:t>
            </a:r>
          </a:p>
          <a:p>
            <a:pPr lvl="1" algn="just"/>
            <a:endParaRPr lang="en-US" sz="2200" b="1" dirty="0" smtClean="0"/>
          </a:p>
          <a:p>
            <a:pPr lvl="1" algn="just"/>
            <a:r>
              <a:rPr lang="en-US" sz="2200" b="1" dirty="0" err="1" smtClean="0"/>
              <a:t>db.student.find</a:t>
            </a:r>
            <a:r>
              <a:rPr lang="en-US" sz="2200" b="1" dirty="0" smtClean="0"/>
              <a:t>( {$</a:t>
            </a:r>
            <a:r>
              <a:rPr lang="en-US" sz="2200" b="1" dirty="0"/>
              <a:t>and: [{</a:t>
            </a:r>
            <a:r>
              <a:rPr lang="en-US" sz="2200" b="1" dirty="0" err="1"/>
              <a:t>cgpa</a:t>
            </a:r>
            <a:r>
              <a:rPr lang="en-US" sz="2200" b="1" dirty="0"/>
              <a:t>:{$gt:8,$lt:9}},{"name":/^a/</a:t>
            </a:r>
            <a:r>
              <a:rPr lang="en-US" sz="2200" b="1" dirty="0" err="1"/>
              <a:t>i</a:t>
            </a:r>
            <a:r>
              <a:rPr lang="en-US" sz="2200" b="1" dirty="0" smtClean="0"/>
              <a:t>}]})</a:t>
            </a:r>
            <a:endParaRPr lang="en-US" sz="2200" b="1" dirty="0"/>
          </a:p>
          <a:p>
            <a:pPr lvl="1" algn="just"/>
            <a:endParaRPr lang="en-US" sz="2200" b="1" dirty="0" smtClean="0"/>
          </a:p>
        </p:txBody>
      </p:sp>
      <p:pic>
        <p:nvPicPr>
          <p:cNvPr id="3" name="Picture 2"/>
          <p:cNvPicPr>
            <a:picLocks noChangeAspect="1"/>
          </p:cNvPicPr>
          <p:nvPr/>
        </p:nvPicPr>
        <p:blipFill>
          <a:blip r:embed="rId2"/>
          <a:stretch>
            <a:fillRect/>
          </a:stretch>
        </p:blipFill>
        <p:spPr>
          <a:xfrm>
            <a:off x="1228188" y="2748664"/>
            <a:ext cx="9357693" cy="1125752"/>
          </a:xfrm>
          <a:prstGeom prst="rect">
            <a:avLst/>
          </a:prstGeom>
        </p:spPr>
      </p:pic>
    </p:spTree>
    <p:extLst>
      <p:ext uri="{BB962C8B-B14F-4D97-AF65-F5344CB8AC3E}">
        <p14:creationId xmlns:p14="http://schemas.microsoft.com/office/powerpoint/2010/main" val="24173712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Find With </a:t>
            </a:r>
            <a:r>
              <a:rPr lang="en-IN" sz="2800" b="1" dirty="0" smtClean="0">
                <a:solidFill>
                  <a:srgbClr val="0070C0"/>
                </a:solidFill>
                <a:latin typeface="Lucida Sans Unicode" panose="020B0602030504020204" pitchFamily="34" charset="0"/>
                <a:cs typeface="Lucida Sans Unicode" panose="020B0602030504020204" pitchFamily="34" charset="0"/>
              </a:rPr>
              <a:t>Selectors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25</a:t>
            </a:fld>
            <a:endParaRPr lang="en-US" sz="1400" dirty="0"/>
          </a:p>
        </p:txBody>
      </p:sp>
      <p:sp>
        <p:nvSpPr>
          <p:cNvPr id="5" name="TextBox 4"/>
          <p:cNvSpPr txBox="1"/>
          <p:nvPr/>
        </p:nvSpPr>
        <p:spPr>
          <a:xfrm>
            <a:off x="1160599" y="788513"/>
            <a:ext cx="10132711" cy="1815882"/>
          </a:xfrm>
          <a:prstGeom prst="rect">
            <a:avLst/>
          </a:prstGeom>
          <a:noFill/>
        </p:spPr>
        <p:txBody>
          <a:bodyPr wrap="square" rtlCol="0">
            <a:spAutoFit/>
          </a:bodyPr>
          <a:lstStyle/>
          <a:p>
            <a:pPr algn="just"/>
            <a:r>
              <a:rPr lang="en-US" sz="2300" dirty="0" smtClean="0"/>
              <a:t>List the documents of student collection with the </a:t>
            </a:r>
            <a:r>
              <a:rPr lang="en-US" sz="2300" dirty="0" err="1" smtClean="0"/>
              <a:t>cgpa</a:t>
            </a:r>
            <a:r>
              <a:rPr lang="en-US" sz="2300" dirty="0" smtClean="0"/>
              <a:t> between ‘9’ and ‘8’ without ‘_id’ and the name starts with the letter ‘a’</a:t>
            </a:r>
          </a:p>
          <a:p>
            <a:pPr lvl="1" algn="just"/>
            <a:endParaRPr lang="en-US" sz="2200" b="1" dirty="0" smtClean="0"/>
          </a:p>
          <a:p>
            <a:pPr lvl="1" algn="just"/>
            <a:r>
              <a:rPr lang="en-US" sz="2200" b="1" dirty="0" err="1" smtClean="0"/>
              <a:t>db.student.find</a:t>
            </a:r>
            <a:r>
              <a:rPr lang="en-US" sz="2200" b="1" dirty="0" smtClean="0"/>
              <a:t>( {$</a:t>
            </a:r>
            <a:r>
              <a:rPr lang="en-US" sz="2200" b="1" dirty="0"/>
              <a:t>and: [{</a:t>
            </a:r>
            <a:r>
              <a:rPr lang="en-US" sz="2200" b="1" dirty="0" err="1"/>
              <a:t>cgpa</a:t>
            </a:r>
            <a:r>
              <a:rPr lang="en-US" sz="2200" b="1" dirty="0"/>
              <a:t>:{$gt:8,$lt:9}},{"name":/^a/</a:t>
            </a:r>
            <a:r>
              <a:rPr lang="en-US" sz="2200" b="1" dirty="0" err="1"/>
              <a:t>i</a:t>
            </a:r>
            <a:r>
              <a:rPr lang="en-US" sz="2200" b="1" dirty="0"/>
              <a:t>}]},{_id:0})</a:t>
            </a:r>
          </a:p>
          <a:p>
            <a:pPr lvl="1" algn="just"/>
            <a:endParaRPr lang="en-US" sz="2200" b="1" dirty="0" smtClean="0"/>
          </a:p>
        </p:txBody>
      </p:sp>
      <p:pic>
        <p:nvPicPr>
          <p:cNvPr id="7" name="Picture 6"/>
          <p:cNvPicPr>
            <a:picLocks noChangeAspect="1"/>
          </p:cNvPicPr>
          <p:nvPr/>
        </p:nvPicPr>
        <p:blipFill>
          <a:blip r:embed="rId2"/>
          <a:stretch>
            <a:fillRect/>
          </a:stretch>
        </p:blipFill>
        <p:spPr>
          <a:xfrm>
            <a:off x="1245854" y="2604395"/>
            <a:ext cx="8404358" cy="1102366"/>
          </a:xfrm>
          <a:prstGeom prst="rect">
            <a:avLst/>
          </a:prstGeom>
        </p:spPr>
      </p:pic>
    </p:spTree>
    <p:extLst>
      <p:ext uri="{BB962C8B-B14F-4D97-AF65-F5344CB8AC3E}">
        <p14:creationId xmlns:p14="http://schemas.microsoft.com/office/powerpoint/2010/main" val="3178038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Sort in Ascending Order</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171177" cy="830997"/>
          </a:xfrm>
          <a:prstGeom prst="rect">
            <a:avLst/>
          </a:prstGeom>
          <a:noFill/>
        </p:spPr>
        <p:txBody>
          <a:bodyPr wrap="square" rtlCol="0">
            <a:spAutoFit/>
          </a:bodyPr>
          <a:lstStyle/>
          <a:p>
            <a:pPr algn="just"/>
            <a:r>
              <a:rPr lang="en-US" sz="2400" dirty="0" smtClean="0"/>
              <a:t>List the documents in sorted order based on the field </a:t>
            </a:r>
            <a:r>
              <a:rPr lang="en-US" sz="2400" b="1" dirty="0" smtClean="0">
                <a:solidFill>
                  <a:srgbClr val="7030A0"/>
                </a:solidFill>
              </a:rPr>
              <a:t>‘name’:</a:t>
            </a:r>
          </a:p>
          <a:p>
            <a:pPr marL="800100" lvl="1" indent="-342900" algn="just">
              <a:buFont typeface="Wingdings" panose="05000000000000000000" pitchFamily="2" charset="2"/>
              <a:buChar char="Ø"/>
            </a:pPr>
            <a:r>
              <a:rPr lang="en-US" sz="2400" dirty="0" err="1"/>
              <a:t>db.student.find</a:t>
            </a:r>
            <a:r>
              <a:rPr lang="en-US" sz="2400" dirty="0"/>
              <a:t>().</a:t>
            </a:r>
            <a:r>
              <a:rPr lang="en-US" sz="2400" b="1" dirty="0">
                <a:solidFill>
                  <a:srgbClr val="7030A0"/>
                </a:solidFill>
              </a:rPr>
              <a:t>sort({name:1}) </a:t>
            </a:r>
            <a:r>
              <a:rPr lang="en-US" sz="2400" dirty="0" smtClean="0"/>
              <a:t>– ascending order</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26</a:t>
            </a:fld>
            <a:endParaRPr lang="en-US" sz="1400" dirty="0"/>
          </a:p>
        </p:txBody>
      </p:sp>
      <p:pic>
        <p:nvPicPr>
          <p:cNvPr id="6" name="Picture 5"/>
          <p:cNvPicPr>
            <a:picLocks noChangeAspect="1"/>
          </p:cNvPicPr>
          <p:nvPr/>
        </p:nvPicPr>
        <p:blipFill>
          <a:blip r:embed="rId2"/>
          <a:stretch>
            <a:fillRect/>
          </a:stretch>
        </p:blipFill>
        <p:spPr>
          <a:xfrm>
            <a:off x="993556" y="2106579"/>
            <a:ext cx="8782039" cy="3642496"/>
          </a:xfrm>
          <a:prstGeom prst="rect">
            <a:avLst/>
          </a:prstGeom>
        </p:spPr>
      </p:pic>
    </p:spTree>
    <p:extLst>
      <p:ext uri="{BB962C8B-B14F-4D97-AF65-F5344CB8AC3E}">
        <p14:creationId xmlns:p14="http://schemas.microsoft.com/office/powerpoint/2010/main" val="2292063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Sort in Descending Order</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171177" cy="830997"/>
          </a:xfrm>
          <a:prstGeom prst="rect">
            <a:avLst/>
          </a:prstGeom>
          <a:noFill/>
        </p:spPr>
        <p:txBody>
          <a:bodyPr wrap="square" rtlCol="0">
            <a:spAutoFit/>
          </a:bodyPr>
          <a:lstStyle/>
          <a:p>
            <a:pPr algn="just"/>
            <a:r>
              <a:rPr lang="en-US" sz="2400" dirty="0" smtClean="0"/>
              <a:t>List the documents in sorted order based on the field </a:t>
            </a:r>
            <a:r>
              <a:rPr lang="en-US" sz="2400" b="1" dirty="0" smtClean="0">
                <a:solidFill>
                  <a:srgbClr val="7030A0"/>
                </a:solidFill>
              </a:rPr>
              <a:t>‘name’:</a:t>
            </a:r>
          </a:p>
          <a:p>
            <a:pPr marL="800100" lvl="1" indent="-342900" algn="just">
              <a:buFont typeface="Wingdings" panose="05000000000000000000" pitchFamily="2" charset="2"/>
              <a:buChar char="Ø"/>
            </a:pPr>
            <a:r>
              <a:rPr lang="en-US" sz="2400" dirty="0" err="1" smtClean="0"/>
              <a:t>db.student.find</a:t>
            </a:r>
            <a:r>
              <a:rPr lang="en-US" sz="2400" dirty="0" smtClean="0"/>
              <a:t>().</a:t>
            </a:r>
            <a:r>
              <a:rPr lang="en-US" sz="2400" b="1" dirty="0" smtClean="0">
                <a:solidFill>
                  <a:srgbClr val="7030A0"/>
                </a:solidFill>
              </a:rPr>
              <a:t>sort({name:-1}) </a:t>
            </a:r>
            <a:r>
              <a:rPr lang="en-US" sz="2400" dirty="0" smtClean="0"/>
              <a:t>– descending order</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27</a:t>
            </a:fld>
            <a:endParaRPr lang="en-US" sz="1400" dirty="0"/>
          </a:p>
        </p:txBody>
      </p:sp>
      <p:pic>
        <p:nvPicPr>
          <p:cNvPr id="3" name="Picture 2"/>
          <p:cNvPicPr>
            <a:picLocks noChangeAspect="1"/>
          </p:cNvPicPr>
          <p:nvPr/>
        </p:nvPicPr>
        <p:blipFill>
          <a:blip r:embed="rId2"/>
          <a:stretch>
            <a:fillRect/>
          </a:stretch>
        </p:blipFill>
        <p:spPr>
          <a:xfrm>
            <a:off x="1459064" y="2106579"/>
            <a:ext cx="8062008" cy="3884342"/>
          </a:xfrm>
          <a:prstGeom prst="rect">
            <a:avLst/>
          </a:prstGeom>
        </p:spPr>
      </p:pic>
    </p:spTree>
    <p:extLst>
      <p:ext uri="{BB962C8B-B14F-4D97-AF65-F5344CB8AC3E}">
        <p14:creationId xmlns:p14="http://schemas.microsoft.com/office/powerpoint/2010/main" val="3390717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Sort on Multiple Fields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171177" cy="830997"/>
          </a:xfrm>
          <a:prstGeom prst="rect">
            <a:avLst/>
          </a:prstGeom>
          <a:noFill/>
        </p:spPr>
        <p:txBody>
          <a:bodyPr wrap="square" rtlCol="0">
            <a:spAutoFit/>
          </a:bodyPr>
          <a:lstStyle/>
          <a:p>
            <a:pPr algn="just"/>
            <a:r>
              <a:rPr lang="en-US" sz="2400" dirty="0" smtClean="0"/>
              <a:t>Sort on multiple fields</a:t>
            </a:r>
          </a:p>
          <a:p>
            <a:pPr marL="342900" indent="-342900" algn="just">
              <a:buFont typeface="Wingdings" panose="05000000000000000000" pitchFamily="2" charset="2"/>
              <a:buChar char="Ø"/>
            </a:pPr>
            <a:r>
              <a:rPr lang="en-US" sz="2400" dirty="0" err="1" smtClean="0"/>
              <a:t>db.student.find</a:t>
            </a:r>
            <a:r>
              <a:rPr lang="en-US" sz="2400" dirty="0"/>
              <a:t>().sort({name:1,cgpa:-1</a:t>
            </a:r>
            <a:r>
              <a:rPr lang="en-US" sz="2400" dirty="0" smtClean="0"/>
              <a:t>})</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28</a:t>
            </a:fld>
            <a:endParaRPr lang="en-US" sz="1400" dirty="0"/>
          </a:p>
        </p:txBody>
      </p:sp>
      <p:pic>
        <p:nvPicPr>
          <p:cNvPr id="5" name="Picture 4"/>
          <p:cNvPicPr>
            <a:picLocks noChangeAspect="1"/>
          </p:cNvPicPr>
          <p:nvPr/>
        </p:nvPicPr>
        <p:blipFill>
          <a:blip r:embed="rId2"/>
          <a:stretch>
            <a:fillRect/>
          </a:stretch>
        </p:blipFill>
        <p:spPr>
          <a:xfrm>
            <a:off x="984327" y="1998962"/>
            <a:ext cx="8282221" cy="4086860"/>
          </a:xfrm>
          <a:prstGeom prst="rect">
            <a:avLst/>
          </a:prstGeom>
        </p:spPr>
      </p:pic>
    </p:spTree>
    <p:extLst>
      <p:ext uri="{BB962C8B-B14F-4D97-AF65-F5344CB8AC3E}">
        <p14:creationId xmlns:p14="http://schemas.microsoft.com/office/powerpoint/2010/main" val="790559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Sort on Multiple Fields</a:t>
            </a:r>
          </a:p>
        </p:txBody>
      </p:sp>
      <p:sp>
        <p:nvSpPr>
          <p:cNvPr id="8" name="TextBox 7"/>
          <p:cNvSpPr txBox="1"/>
          <p:nvPr/>
        </p:nvSpPr>
        <p:spPr>
          <a:xfrm>
            <a:off x="1122893" y="959913"/>
            <a:ext cx="9171177" cy="830997"/>
          </a:xfrm>
          <a:prstGeom prst="rect">
            <a:avLst/>
          </a:prstGeom>
          <a:noFill/>
        </p:spPr>
        <p:txBody>
          <a:bodyPr wrap="square" rtlCol="0">
            <a:spAutoFit/>
          </a:bodyPr>
          <a:lstStyle/>
          <a:p>
            <a:pPr algn="just"/>
            <a:r>
              <a:rPr lang="en-US" sz="2400" dirty="0" smtClean="0"/>
              <a:t>Sort on multiple fields</a:t>
            </a:r>
          </a:p>
          <a:p>
            <a:pPr marL="342900" indent="-342900" algn="just">
              <a:buFont typeface="Wingdings" panose="05000000000000000000" pitchFamily="2" charset="2"/>
              <a:buChar char="Ø"/>
            </a:pPr>
            <a:r>
              <a:rPr lang="en-US" sz="2400" dirty="0" err="1" smtClean="0"/>
              <a:t>db.student.find</a:t>
            </a:r>
            <a:r>
              <a:rPr lang="en-US" sz="2400" dirty="0"/>
              <a:t>().sort</a:t>
            </a:r>
            <a:r>
              <a:rPr lang="en-US" sz="2400" dirty="0" smtClean="0"/>
              <a:t>({</a:t>
            </a:r>
            <a:r>
              <a:rPr lang="en-US" sz="2400" dirty="0" err="1" smtClean="0"/>
              <a:t>cgpa</a:t>
            </a:r>
            <a:r>
              <a:rPr lang="en-US" sz="2400" dirty="0"/>
              <a:t>:-</a:t>
            </a:r>
            <a:r>
              <a:rPr lang="en-US" sz="2400" dirty="0" smtClean="0"/>
              <a:t>1,name:1})</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29</a:t>
            </a:fld>
            <a:endParaRPr lang="en-US" sz="1400" dirty="0"/>
          </a:p>
        </p:txBody>
      </p:sp>
      <p:pic>
        <p:nvPicPr>
          <p:cNvPr id="3" name="Picture 2"/>
          <p:cNvPicPr>
            <a:picLocks noChangeAspect="1"/>
          </p:cNvPicPr>
          <p:nvPr/>
        </p:nvPicPr>
        <p:blipFill>
          <a:blip r:embed="rId2"/>
          <a:stretch>
            <a:fillRect/>
          </a:stretch>
        </p:blipFill>
        <p:spPr>
          <a:xfrm>
            <a:off x="740640" y="1790909"/>
            <a:ext cx="9346040" cy="4129747"/>
          </a:xfrm>
          <a:prstGeom prst="rect">
            <a:avLst/>
          </a:prstGeom>
        </p:spPr>
      </p:pic>
    </p:spTree>
    <p:extLst>
      <p:ext uri="{BB962C8B-B14F-4D97-AF65-F5344CB8AC3E}">
        <p14:creationId xmlns:p14="http://schemas.microsoft.com/office/powerpoint/2010/main" val="3366868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461665"/>
          </a:xfrm>
          <a:prstGeom prst="rect">
            <a:avLst/>
          </a:prstGeom>
          <a:noFill/>
        </p:spPr>
        <p:txBody>
          <a:bodyPr wrap="square" rtlCol="0">
            <a:spAutoFit/>
          </a:bodyPr>
          <a:lstStyle/>
          <a:p>
            <a:pPr algn="just"/>
            <a:r>
              <a:rPr lang="en-US" sz="2400" b="1" dirty="0" smtClean="0">
                <a:solidFill>
                  <a:srgbClr val="7030A0"/>
                </a:solidFill>
              </a:rPr>
              <a:t>JSON</a:t>
            </a:r>
            <a:r>
              <a:rPr lang="en-US" sz="2400" dirty="0" smtClean="0"/>
              <a:t> based document structure:</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a:t>
            </a:fld>
            <a:endParaRPr lang="en-US" sz="1400" dirty="0"/>
          </a:p>
        </p:txBody>
      </p:sp>
      <p:pic>
        <p:nvPicPr>
          <p:cNvPr id="2050" name="Picture 2" descr="https://www.tutorialsteacher.com/Content/images/mongodb/docu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853" y="1552246"/>
            <a:ext cx="7600950" cy="303847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1350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Cursor</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13466" y="759081"/>
            <a:ext cx="10000736" cy="1200329"/>
          </a:xfrm>
          <a:prstGeom prst="rect">
            <a:avLst/>
          </a:prstGeom>
          <a:noFill/>
        </p:spPr>
        <p:txBody>
          <a:bodyPr wrap="square" rtlCol="0">
            <a:spAutoFit/>
          </a:bodyPr>
          <a:lstStyle/>
          <a:p>
            <a:pPr algn="just"/>
            <a:r>
              <a:rPr lang="en-US" sz="2400" dirty="0" smtClean="0"/>
              <a:t>The </a:t>
            </a:r>
            <a:r>
              <a:rPr lang="en-US" sz="2400" dirty="0"/>
              <a:t>find() method returns a </a:t>
            </a:r>
            <a:r>
              <a:rPr lang="en-US" sz="2400" b="1" dirty="0">
                <a:solidFill>
                  <a:srgbClr val="7030A0"/>
                </a:solidFill>
              </a:rPr>
              <a:t>cursor</a:t>
            </a:r>
            <a:r>
              <a:rPr lang="en-US" sz="2400" dirty="0"/>
              <a:t> object which can be used to iterate the result</a:t>
            </a:r>
            <a:r>
              <a:rPr lang="en-US" sz="2400" dirty="0" smtClean="0"/>
              <a:t>. </a:t>
            </a:r>
            <a:r>
              <a:rPr lang="en-US" sz="2400" b="1" dirty="0">
                <a:solidFill>
                  <a:srgbClr val="7030A0"/>
                </a:solidFill>
              </a:rPr>
              <a:t>next() </a:t>
            </a:r>
            <a:r>
              <a:rPr lang="en-US" sz="2400" dirty="0" smtClean="0"/>
              <a:t>is a method which returns the current document. </a:t>
            </a:r>
            <a:r>
              <a:rPr lang="en-US" sz="2400" b="1" dirty="0" err="1">
                <a:solidFill>
                  <a:srgbClr val="7030A0"/>
                </a:solidFill>
              </a:rPr>
              <a:t>forEach</a:t>
            </a:r>
            <a:r>
              <a:rPr lang="en-US" sz="2400" b="1" dirty="0">
                <a:solidFill>
                  <a:srgbClr val="7030A0"/>
                </a:solidFill>
              </a:rPr>
              <a:t>() </a:t>
            </a:r>
            <a:r>
              <a:rPr lang="en-US" sz="2400" dirty="0" smtClean="0"/>
              <a:t>iterates all documents and the </a:t>
            </a:r>
            <a:r>
              <a:rPr lang="en-US" sz="2400" b="1" dirty="0" err="1" smtClean="0">
                <a:solidFill>
                  <a:srgbClr val="7030A0"/>
                </a:solidFill>
              </a:rPr>
              <a:t>printjson</a:t>
            </a:r>
            <a:r>
              <a:rPr lang="en-US" sz="2400" b="1" dirty="0" smtClean="0">
                <a:solidFill>
                  <a:srgbClr val="7030A0"/>
                </a:solidFill>
              </a:rPr>
              <a:t> </a:t>
            </a:r>
            <a:r>
              <a:rPr lang="en-US" sz="2400" dirty="0" smtClean="0"/>
              <a:t>prints the document in JSON format.</a:t>
            </a:r>
            <a:endParaRPr lang="en-US" sz="2400" dirty="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30</a:t>
            </a:fld>
            <a:endParaRPr lang="en-US" sz="1400" dirty="0"/>
          </a:p>
        </p:txBody>
      </p:sp>
      <p:pic>
        <p:nvPicPr>
          <p:cNvPr id="3" name="Picture 2"/>
          <p:cNvPicPr>
            <a:picLocks noChangeAspect="1"/>
          </p:cNvPicPr>
          <p:nvPr/>
        </p:nvPicPr>
        <p:blipFill>
          <a:blip r:embed="rId2"/>
          <a:stretch>
            <a:fillRect/>
          </a:stretch>
        </p:blipFill>
        <p:spPr>
          <a:xfrm>
            <a:off x="945234" y="2074247"/>
            <a:ext cx="7829790" cy="1398505"/>
          </a:xfrm>
          <a:prstGeom prst="rect">
            <a:avLst/>
          </a:prstGeom>
        </p:spPr>
      </p:pic>
      <p:pic>
        <p:nvPicPr>
          <p:cNvPr id="5" name="Picture 4"/>
          <p:cNvPicPr>
            <a:picLocks noChangeAspect="1"/>
          </p:cNvPicPr>
          <p:nvPr/>
        </p:nvPicPr>
        <p:blipFill>
          <a:blip r:embed="rId3"/>
          <a:stretch>
            <a:fillRect/>
          </a:stretch>
        </p:blipFill>
        <p:spPr>
          <a:xfrm>
            <a:off x="945234" y="3607339"/>
            <a:ext cx="8523398" cy="1299572"/>
          </a:xfrm>
          <a:prstGeom prst="rect">
            <a:avLst/>
          </a:prstGeom>
        </p:spPr>
      </p:pic>
      <p:pic>
        <p:nvPicPr>
          <p:cNvPr id="6" name="Picture 5"/>
          <p:cNvPicPr>
            <a:picLocks noChangeAspect="1"/>
          </p:cNvPicPr>
          <p:nvPr/>
        </p:nvPicPr>
        <p:blipFill>
          <a:blip r:embed="rId4"/>
          <a:stretch>
            <a:fillRect/>
          </a:stretch>
        </p:blipFill>
        <p:spPr>
          <a:xfrm>
            <a:off x="1113466" y="5041498"/>
            <a:ext cx="4846740" cy="1714649"/>
          </a:xfrm>
          <a:prstGeom prst="rect">
            <a:avLst/>
          </a:prstGeom>
        </p:spPr>
      </p:pic>
    </p:spTree>
    <p:extLst>
      <p:ext uri="{BB962C8B-B14F-4D97-AF65-F5344CB8AC3E}">
        <p14:creationId xmlns:p14="http://schemas.microsoft.com/office/powerpoint/2010/main" val="2701403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dirty="0">
                <a:solidFill>
                  <a:srgbClr val="0070C0"/>
                </a:solidFill>
                <a:latin typeface="Lucida Sans Unicode" panose="020B0602030504020204" pitchFamily="34" charset="0"/>
                <a:cs typeface="Lucida Sans Unicode" panose="020B0602030504020204" pitchFamily="34" charset="0"/>
              </a:rPr>
              <a:t>U</a:t>
            </a:r>
            <a:r>
              <a:rPr lang="en-IN" sz="2800" b="1" dirty="0" smtClean="0">
                <a:solidFill>
                  <a:srgbClr val="0070C0"/>
                </a:solidFill>
                <a:latin typeface="Lucida Sans Unicode" panose="020B0602030504020204" pitchFamily="34" charset="0"/>
                <a:cs typeface="Lucida Sans Unicode" panose="020B0602030504020204" pitchFamily="34" charset="0"/>
              </a:rPr>
              <a:t>pdate Documents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10057297" cy="4231928"/>
          </a:xfrm>
          <a:prstGeom prst="rect">
            <a:avLst/>
          </a:prstGeom>
          <a:noFill/>
        </p:spPr>
        <p:txBody>
          <a:bodyPr wrap="square" rtlCol="0">
            <a:spAutoFit/>
          </a:bodyPr>
          <a:lstStyle/>
          <a:p>
            <a:r>
              <a:rPr lang="en-US" sz="2200" dirty="0"/>
              <a:t>MongoDB provides the following methods to update existing documents in a collection</a:t>
            </a:r>
            <a:r>
              <a:rPr lang="en-US" sz="2200" dirty="0" smtClean="0"/>
              <a:t>:</a:t>
            </a:r>
          </a:p>
          <a:p>
            <a:endParaRPr lang="en-US" sz="2200" dirty="0" smtClean="0"/>
          </a:p>
          <a:p>
            <a:pPr>
              <a:spcAft>
                <a:spcPts val="600"/>
              </a:spcAft>
            </a:pPr>
            <a:r>
              <a:rPr lang="en-US" sz="2200" dirty="0" smtClean="0">
                <a:solidFill>
                  <a:srgbClr val="7030A0"/>
                </a:solidFill>
              </a:rPr>
              <a:t>1. </a:t>
            </a:r>
            <a:r>
              <a:rPr lang="en-US" sz="2200" b="1" dirty="0" err="1" smtClean="0">
                <a:solidFill>
                  <a:srgbClr val="7030A0"/>
                </a:solidFill>
              </a:rPr>
              <a:t>db.collection.updateOne</a:t>
            </a:r>
            <a:r>
              <a:rPr lang="en-US" sz="2200" b="1" dirty="0">
                <a:solidFill>
                  <a:srgbClr val="7030A0"/>
                </a:solidFill>
              </a:rPr>
              <a:t>() </a:t>
            </a:r>
            <a:r>
              <a:rPr lang="en-US" sz="2200" dirty="0">
                <a:solidFill>
                  <a:srgbClr val="7030A0"/>
                </a:solidFill>
              </a:rPr>
              <a:t>- </a:t>
            </a:r>
            <a:r>
              <a:rPr lang="en-US" sz="2200" dirty="0" smtClean="0"/>
              <a:t>updates a </a:t>
            </a:r>
            <a:r>
              <a:rPr lang="en-US" sz="2200" dirty="0"/>
              <a:t>single document in a collection that matches with the specified filter criteria. It updates the first matching document even if multiple documents match with the criteria</a:t>
            </a:r>
            <a:r>
              <a:rPr lang="en-US" sz="2200" dirty="0" smtClean="0"/>
              <a:t>. Modifies </a:t>
            </a:r>
            <a:r>
              <a:rPr lang="en-US" sz="2200" dirty="0"/>
              <a:t>a single document in a collection</a:t>
            </a:r>
            <a:r>
              <a:rPr lang="en-US" sz="2200" dirty="0" smtClean="0"/>
              <a:t>. Syntax:</a:t>
            </a:r>
            <a:endParaRPr lang="en-US" sz="2200" dirty="0"/>
          </a:p>
          <a:p>
            <a:pPr lvl="1" algn="just"/>
            <a:r>
              <a:rPr lang="en-US" sz="2200" b="1" dirty="0" err="1">
                <a:solidFill>
                  <a:srgbClr val="7030A0"/>
                </a:solidFill>
              </a:rPr>
              <a:t>db.collection.updateOne</a:t>
            </a:r>
            <a:r>
              <a:rPr lang="en-US" sz="2200" b="1" dirty="0">
                <a:solidFill>
                  <a:srgbClr val="7030A0"/>
                </a:solidFill>
              </a:rPr>
              <a:t>(filter, document)</a:t>
            </a:r>
          </a:p>
          <a:p>
            <a:pPr algn="just"/>
            <a:endParaRPr lang="en-US" sz="2200" b="1" dirty="0" smtClean="0"/>
          </a:p>
          <a:p>
            <a:r>
              <a:rPr lang="en-US" sz="2200" dirty="0"/>
              <a:t>Parameters:</a:t>
            </a:r>
          </a:p>
          <a:p>
            <a:r>
              <a:rPr lang="en-US" sz="2200" i="1" dirty="0">
                <a:solidFill>
                  <a:srgbClr val="7030A0"/>
                </a:solidFill>
              </a:rPr>
              <a:t>filter</a:t>
            </a:r>
            <a:r>
              <a:rPr lang="en-US" sz="2200" dirty="0"/>
              <a:t>: The selection criteria for the update, same as find() method.</a:t>
            </a:r>
          </a:p>
          <a:p>
            <a:r>
              <a:rPr lang="en-US" sz="2200" i="1" dirty="0">
                <a:solidFill>
                  <a:srgbClr val="7030A0"/>
                </a:solidFill>
              </a:rPr>
              <a:t>document</a:t>
            </a:r>
            <a:r>
              <a:rPr lang="en-US" sz="2200" dirty="0"/>
              <a:t>: A document or pipeline that contains modifications to apply.</a:t>
            </a:r>
          </a:p>
          <a:p>
            <a:pPr algn="just"/>
            <a:endParaRPr lang="en-US" sz="2200" dirty="0" smtClean="0"/>
          </a:p>
          <a:p>
            <a:pPr algn="just"/>
            <a:r>
              <a:rPr lang="en-US" sz="2200" dirty="0" smtClean="0"/>
              <a:t>2. </a:t>
            </a:r>
            <a:r>
              <a:rPr lang="en-US" sz="2200" b="1" dirty="0" err="1" smtClean="0">
                <a:solidFill>
                  <a:srgbClr val="7030A0"/>
                </a:solidFill>
              </a:rPr>
              <a:t>db.collection.updateMany</a:t>
            </a:r>
            <a:r>
              <a:rPr lang="en-US" sz="2200" b="1" dirty="0">
                <a:solidFill>
                  <a:srgbClr val="7030A0"/>
                </a:solidFill>
              </a:rPr>
              <a:t>() </a:t>
            </a:r>
            <a:r>
              <a:rPr lang="en-US" sz="2200" dirty="0"/>
              <a:t>- Modifies one or more documents in a collection. </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31</a:t>
            </a:fld>
            <a:endParaRPr lang="en-US" sz="1400" dirty="0"/>
          </a:p>
        </p:txBody>
      </p:sp>
    </p:spTree>
    <p:extLst>
      <p:ext uri="{BB962C8B-B14F-4D97-AF65-F5344CB8AC3E}">
        <p14:creationId xmlns:p14="http://schemas.microsoft.com/office/powerpoint/2010/main" val="435586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866185600"/>
              </p:ext>
            </p:extLst>
          </p:nvPr>
        </p:nvGraphicFramePr>
        <p:xfrm>
          <a:off x="1000327" y="1088769"/>
          <a:ext cx="9854486" cy="2817813"/>
        </p:xfrm>
        <a:graphic>
          <a:graphicData uri="http://schemas.openxmlformats.org/drawingml/2006/table">
            <a:tbl>
              <a:tblPr>
                <a:tableStyleId>{2D5ABB26-0587-4C30-8999-92F81FD0307C}</a:tableStyleId>
              </a:tblPr>
              <a:tblGrid>
                <a:gridCol w="1693712">
                  <a:extLst>
                    <a:ext uri="{9D8B030D-6E8A-4147-A177-3AD203B41FA5}">
                      <a16:colId xmlns="" xmlns:a16="http://schemas.microsoft.com/office/drawing/2014/main" val="2898642651"/>
                    </a:ext>
                  </a:extLst>
                </a:gridCol>
                <a:gridCol w="8160774">
                  <a:extLst>
                    <a:ext uri="{9D8B030D-6E8A-4147-A177-3AD203B41FA5}">
                      <a16:colId xmlns="" xmlns:a16="http://schemas.microsoft.com/office/drawing/2014/main" val="2256754639"/>
                    </a:ext>
                  </a:extLst>
                </a:gridCol>
              </a:tblGrid>
              <a:tr h="190235">
                <a:tc>
                  <a:txBody>
                    <a:bodyPr/>
                    <a:lstStyle/>
                    <a:p>
                      <a:pPr algn="ctr" fontAlgn="base"/>
                      <a:r>
                        <a:rPr lang="en-IN" sz="2200" b="1" dirty="0">
                          <a:effectLst/>
                        </a:rPr>
                        <a:t>Name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2200" b="1" dirty="0">
                          <a:effectLst/>
                        </a:rPr>
                        <a:t>Description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121648337"/>
                  </a:ext>
                </a:extLst>
              </a:tr>
              <a:tr h="380471">
                <a:tc>
                  <a:txBody>
                    <a:bodyPr/>
                    <a:lstStyle/>
                    <a:p>
                      <a:pPr algn="l" fontAlgn="t"/>
                      <a:r>
                        <a:rPr lang="en-IN" sz="2200" u="none" strike="noStrike" dirty="0">
                          <a:effectLst/>
                        </a:rPr>
                        <a:t>$set</a:t>
                      </a:r>
                      <a:endParaRPr lang="en-IN" sz="2200" dirty="0">
                        <a:effectLst/>
                      </a:endParaRPr>
                    </a:p>
                  </a:txBody>
                  <a:tcPr marL="42275"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2200" dirty="0">
                          <a:effectLst/>
                        </a:rPr>
                        <a:t>Sets the value of a field in a document.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21529493"/>
                  </a:ext>
                </a:extLst>
              </a:tr>
              <a:tr h="380471">
                <a:tc>
                  <a:txBody>
                    <a:bodyPr/>
                    <a:lstStyle/>
                    <a:p>
                      <a:pPr algn="l" fontAlgn="t"/>
                      <a:r>
                        <a:rPr lang="en-IN" sz="2200" u="none" strike="noStrike" dirty="0">
                          <a:effectLst/>
                        </a:rPr>
                        <a:t>$inc</a:t>
                      </a:r>
                      <a:endParaRPr lang="en-IN" sz="2200" dirty="0">
                        <a:effectLst/>
                      </a:endParaRPr>
                    </a:p>
                  </a:txBody>
                  <a:tcPr marL="42275"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2200" dirty="0">
                          <a:effectLst/>
                        </a:rPr>
                        <a:t>Increments the value of the field by the specified amount.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134880163"/>
                  </a:ext>
                </a:extLst>
              </a:tr>
              <a:tr h="380471">
                <a:tc>
                  <a:txBody>
                    <a:bodyPr/>
                    <a:lstStyle/>
                    <a:p>
                      <a:pPr algn="l" fontAlgn="t"/>
                      <a:r>
                        <a:rPr lang="en-IN" sz="2200" u="none" strike="noStrike" dirty="0">
                          <a:effectLst/>
                        </a:rPr>
                        <a:t>$mul</a:t>
                      </a:r>
                      <a:endParaRPr lang="en-IN" sz="2200" dirty="0">
                        <a:effectLst/>
                      </a:endParaRPr>
                    </a:p>
                  </a:txBody>
                  <a:tcPr marL="42275"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2200" dirty="0">
                          <a:effectLst/>
                        </a:rPr>
                        <a:t>Multiplies the value of the field by the specified amount.</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569204554"/>
                  </a:ext>
                </a:extLst>
              </a:tr>
              <a:tr h="380471">
                <a:tc>
                  <a:txBody>
                    <a:bodyPr/>
                    <a:lstStyle/>
                    <a:p>
                      <a:pPr algn="l" fontAlgn="t"/>
                      <a:r>
                        <a:rPr lang="en-IN" sz="2200" u="none" strike="noStrike" dirty="0">
                          <a:effectLst/>
                        </a:rPr>
                        <a:t>$min</a:t>
                      </a:r>
                      <a:endParaRPr lang="en-IN" sz="2200" dirty="0">
                        <a:effectLst/>
                      </a:endParaRPr>
                    </a:p>
                  </a:txBody>
                  <a:tcPr marL="42275"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2200" dirty="0">
                          <a:effectLst/>
                        </a:rPr>
                        <a:t>Only updates </a:t>
                      </a:r>
                      <a:r>
                        <a:rPr lang="en-US" sz="2200" b="0" i="0" kern="1200" dirty="0" smtClean="0">
                          <a:solidFill>
                            <a:schemeClr val="tx1"/>
                          </a:solidFill>
                          <a:effectLst/>
                          <a:latin typeface="+mn-lt"/>
                          <a:ea typeface="+mn-ea"/>
                          <a:cs typeface="+mn-cs"/>
                        </a:rPr>
                        <a:t>the value of the field to a specified value </a:t>
                      </a:r>
                      <a:r>
                        <a:rPr lang="en-US" sz="2200" b="0" i="1" kern="1200" dirty="0" smtClean="0">
                          <a:solidFill>
                            <a:schemeClr val="tx1"/>
                          </a:solidFill>
                          <a:effectLst/>
                          <a:latin typeface="+mn-lt"/>
                          <a:ea typeface="+mn-ea"/>
                          <a:cs typeface="+mn-cs"/>
                        </a:rPr>
                        <a:t>if</a:t>
                      </a:r>
                      <a:r>
                        <a:rPr lang="en-US" sz="2200" b="0" i="0" kern="1200" dirty="0" smtClean="0">
                          <a:solidFill>
                            <a:schemeClr val="tx1"/>
                          </a:solidFill>
                          <a:effectLst/>
                          <a:latin typeface="+mn-lt"/>
                          <a:ea typeface="+mn-ea"/>
                          <a:cs typeface="+mn-cs"/>
                        </a:rPr>
                        <a:t> the specified value is </a:t>
                      </a:r>
                      <a:r>
                        <a:rPr lang="en-US" sz="2200" b="1" i="0" kern="1200" dirty="0" smtClean="0">
                          <a:solidFill>
                            <a:schemeClr val="tx1"/>
                          </a:solidFill>
                          <a:effectLst/>
                          <a:latin typeface="+mn-lt"/>
                          <a:ea typeface="+mn-ea"/>
                          <a:cs typeface="+mn-cs"/>
                        </a:rPr>
                        <a:t>less than</a:t>
                      </a:r>
                      <a:r>
                        <a:rPr lang="en-US" sz="2200" b="0" i="0" kern="1200" dirty="0" smtClean="0">
                          <a:solidFill>
                            <a:schemeClr val="tx1"/>
                          </a:solidFill>
                          <a:effectLst/>
                          <a:latin typeface="+mn-lt"/>
                          <a:ea typeface="+mn-ea"/>
                          <a:cs typeface="+mn-cs"/>
                        </a:rPr>
                        <a:t> the current value of the field</a:t>
                      </a:r>
                      <a:endParaRPr lang="en-US" sz="22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77784222"/>
                  </a:ext>
                </a:extLst>
              </a:tr>
              <a:tr h="380471">
                <a:tc>
                  <a:txBody>
                    <a:bodyPr/>
                    <a:lstStyle/>
                    <a:p>
                      <a:pPr algn="l" fontAlgn="t"/>
                      <a:r>
                        <a:rPr lang="en-IN" sz="2200" u="none" strike="noStrike" dirty="0">
                          <a:effectLst/>
                        </a:rPr>
                        <a:t>$max</a:t>
                      </a:r>
                      <a:endParaRPr lang="en-IN" sz="2200" dirty="0">
                        <a:effectLst/>
                      </a:endParaRPr>
                    </a:p>
                  </a:txBody>
                  <a:tcPr marL="42275"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fontAlgn="t"/>
                      <a:r>
                        <a:rPr lang="en-US" sz="2200" dirty="0">
                          <a:effectLst/>
                        </a:rPr>
                        <a:t>Only updates </a:t>
                      </a:r>
                      <a:r>
                        <a:rPr lang="en-US" sz="2200" b="0" i="0" kern="1200" dirty="0" smtClean="0">
                          <a:solidFill>
                            <a:schemeClr val="tx1"/>
                          </a:solidFill>
                          <a:effectLst/>
                          <a:latin typeface="+mn-lt"/>
                          <a:ea typeface="+mn-ea"/>
                          <a:cs typeface="+mn-cs"/>
                        </a:rPr>
                        <a:t>the value of the field to a specified value </a:t>
                      </a:r>
                      <a:r>
                        <a:rPr lang="en-US" sz="2200" b="0" i="1" kern="1200" dirty="0" smtClean="0">
                          <a:solidFill>
                            <a:schemeClr val="tx1"/>
                          </a:solidFill>
                          <a:effectLst/>
                          <a:latin typeface="+mn-lt"/>
                          <a:ea typeface="+mn-ea"/>
                          <a:cs typeface="+mn-cs"/>
                        </a:rPr>
                        <a:t>if</a:t>
                      </a:r>
                      <a:r>
                        <a:rPr lang="en-US" sz="2200" b="0" i="0" kern="1200" dirty="0" smtClean="0">
                          <a:solidFill>
                            <a:schemeClr val="tx1"/>
                          </a:solidFill>
                          <a:effectLst/>
                          <a:latin typeface="+mn-lt"/>
                          <a:ea typeface="+mn-ea"/>
                          <a:cs typeface="+mn-cs"/>
                        </a:rPr>
                        <a:t> the specified value is </a:t>
                      </a:r>
                      <a:r>
                        <a:rPr lang="en-US" sz="2200" b="1" i="0" kern="1200" dirty="0" smtClean="0">
                          <a:solidFill>
                            <a:schemeClr val="tx1"/>
                          </a:solidFill>
                          <a:effectLst/>
                          <a:latin typeface="+mn-lt"/>
                          <a:ea typeface="+mn-ea"/>
                          <a:cs typeface="+mn-cs"/>
                        </a:rPr>
                        <a:t>greater than</a:t>
                      </a:r>
                      <a:r>
                        <a:rPr lang="en-US" sz="2200" b="0" i="0" kern="1200" dirty="0" smtClean="0">
                          <a:solidFill>
                            <a:schemeClr val="tx1"/>
                          </a:solidFill>
                          <a:effectLst/>
                          <a:latin typeface="+mn-lt"/>
                          <a:ea typeface="+mn-ea"/>
                          <a:cs typeface="+mn-cs"/>
                        </a:rPr>
                        <a:t> the current value of the field.</a:t>
                      </a:r>
                      <a:endParaRPr lang="en-US" sz="22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937899932"/>
                  </a:ext>
                </a:extLst>
              </a:tr>
            </a:tbl>
          </a:graphicData>
        </a:graphic>
      </p:graphicFrame>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
        <p:nvSpPr>
          <p:cNvPr id="6" name="TextBox 5"/>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325691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 Set</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33</a:t>
            </a:fld>
            <a:endParaRPr lang="en-US" sz="1400" dirty="0"/>
          </a:p>
        </p:txBody>
      </p:sp>
      <p:grpSp>
        <p:nvGrpSpPr>
          <p:cNvPr id="10" name="Group 9"/>
          <p:cNvGrpSpPr/>
          <p:nvPr/>
        </p:nvGrpSpPr>
        <p:grpSpPr>
          <a:xfrm>
            <a:off x="331965" y="2410002"/>
            <a:ext cx="5776606" cy="3378056"/>
            <a:chOff x="331965" y="2410002"/>
            <a:chExt cx="5776606" cy="3378056"/>
          </a:xfrm>
        </p:grpSpPr>
        <p:pic>
          <p:nvPicPr>
            <p:cNvPr id="5" name="Picture 4"/>
            <p:cNvPicPr>
              <a:picLocks noChangeAspect="1"/>
            </p:cNvPicPr>
            <p:nvPr/>
          </p:nvPicPr>
          <p:blipFill>
            <a:blip r:embed="rId2"/>
            <a:stretch>
              <a:fillRect/>
            </a:stretch>
          </p:blipFill>
          <p:spPr>
            <a:xfrm>
              <a:off x="331966" y="2779334"/>
              <a:ext cx="5776604" cy="3008724"/>
            </a:xfrm>
            <a:prstGeom prst="rect">
              <a:avLst/>
            </a:prstGeom>
          </p:spPr>
        </p:pic>
        <p:sp>
          <p:nvSpPr>
            <p:cNvPr id="7" name="TextBox 6"/>
            <p:cNvSpPr txBox="1"/>
            <p:nvPr/>
          </p:nvSpPr>
          <p:spPr>
            <a:xfrm>
              <a:off x="331965" y="2410002"/>
              <a:ext cx="5776606" cy="369332"/>
            </a:xfrm>
            <a:prstGeom prst="rect">
              <a:avLst/>
            </a:prstGeom>
            <a:solidFill>
              <a:schemeClr val="bg1">
                <a:lumMod val="95000"/>
              </a:schemeClr>
            </a:solidFill>
            <a:ln>
              <a:solidFill>
                <a:schemeClr val="accent1"/>
              </a:solidFill>
            </a:ln>
          </p:spPr>
          <p:txBody>
            <a:bodyPr wrap="square" rtlCol="0">
              <a:spAutoFit/>
            </a:bodyPr>
            <a:lstStyle/>
            <a:p>
              <a:pPr algn="ctr"/>
              <a:r>
                <a:rPr lang="en-IN" dirty="0" smtClean="0"/>
                <a:t>Before Update</a:t>
              </a:r>
              <a:endParaRPr lang="en-IN" dirty="0"/>
            </a:p>
          </p:txBody>
        </p:sp>
      </p:grpSp>
      <p:grpSp>
        <p:nvGrpSpPr>
          <p:cNvPr id="11" name="Group 10"/>
          <p:cNvGrpSpPr/>
          <p:nvPr/>
        </p:nvGrpSpPr>
        <p:grpSpPr>
          <a:xfrm>
            <a:off x="6252881" y="2410493"/>
            <a:ext cx="5747442" cy="3377565"/>
            <a:chOff x="6252881" y="2410493"/>
            <a:chExt cx="5747442" cy="3377565"/>
          </a:xfrm>
        </p:grpSpPr>
        <p:pic>
          <p:nvPicPr>
            <p:cNvPr id="6" name="Picture 5"/>
            <p:cNvPicPr>
              <a:picLocks noChangeAspect="1"/>
            </p:cNvPicPr>
            <p:nvPr/>
          </p:nvPicPr>
          <p:blipFill>
            <a:blip r:embed="rId3"/>
            <a:stretch>
              <a:fillRect/>
            </a:stretch>
          </p:blipFill>
          <p:spPr>
            <a:xfrm>
              <a:off x="6287683" y="2779334"/>
              <a:ext cx="5712640" cy="3008724"/>
            </a:xfrm>
            <a:prstGeom prst="rect">
              <a:avLst/>
            </a:prstGeom>
          </p:spPr>
        </p:pic>
        <p:sp>
          <p:nvSpPr>
            <p:cNvPr id="9" name="TextBox 8"/>
            <p:cNvSpPr txBox="1"/>
            <p:nvPr/>
          </p:nvSpPr>
          <p:spPr>
            <a:xfrm>
              <a:off x="6252881" y="2410493"/>
              <a:ext cx="5747442" cy="369332"/>
            </a:xfrm>
            <a:prstGeom prst="rect">
              <a:avLst/>
            </a:prstGeom>
            <a:solidFill>
              <a:schemeClr val="bg1">
                <a:lumMod val="95000"/>
              </a:schemeClr>
            </a:solidFill>
            <a:ln>
              <a:solidFill>
                <a:schemeClr val="accent1"/>
              </a:solidFill>
            </a:ln>
          </p:spPr>
          <p:txBody>
            <a:bodyPr wrap="square" rtlCol="0">
              <a:spAutoFit/>
            </a:bodyPr>
            <a:lstStyle/>
            <a:p>
              <a:pPr algn="ctr"/>
              <a:r>
                <a:rPr lang="en-IN" dirty="0" smtClean="0"/>
                <a:t>After Update</a:t>
              </a:r>
              <a:endParaRPr lang="en-IN" dirty="0"/>
            </a:p>
          </p:txBody>
        </p:sp>
      </p:grpSp>
      <p:grpSp>
        <p:nvGrpSpPr>
          <p:cNvPr id="8" name="Group 7"/>
          <p:cNvGrpSpPr/>
          <p:nvPr/>
        </p:nvGrpSpPr>
        <p:grpSpPr>
          <a:xfrm>
            <a:off x="331963" y="947295"/>
            <a:ext cx="7438204" cy="1192589"/>
            <a:chOff x="331963" y="947295"/>
            <a:chExt cx="7438204" cy="1192589"/>
          </a:xfrm>
        </p:grpSpPr>
        <p:pic>
          <p:nvPicPr>
            <p:cNvPr id="3" name="Picture 2"/>
            <p:cNvPicPr>
              <a:picLocks noChangeAspect="1"/>
            </p:cNvPicPr>
            <p:nvPr/>
          </p:nvPicPr>
          <p:blipFill>
            <a:blip r:embed="rId4"/>
            <a:stretch>
              <a:fillRect/>
            </a:stretch>
          </p:blipFill>
          <p:spPr>
            <a:xfrm>
              <a:off x="331965" y="1316627"/>
              <a:ext cx="7438202" cy="823257"/>
            </a:xfrm>
            <a:prstGeom prst="rect">
              <a:avLst/>
            </a:prstGeom>
          </p:spPr>
        </p:pic>
        <p:sp>
          <p:nvSpPr>
            <p:cNvPr id="12" name="TextBox 11"/>
            <p:cNvSpPr txBox="1"/>
            <p:nvPr/>
          </p:nvSpPr>
          <p:spPr>
            <a:xfrm>
              <a:off x="331963" y="947295"/>
              <a:ext cx="7438203" cy="369332"/>
            </a:xfrm>
            <a:prstGeom prst="rect">
              <a:avLst/>
            </a:prstGeom>
            <a:solidFill>
              <a:schemeClr val="bg1">
                <a:lumMod val="95000"/>
              </a:schemeClr>
            </a:solidFill>
            <a:ln>
              <a:solidFill>
                <a:schemeClr val="accent1"/>
              </a:solidFill>
            </a:ln>
          </p:spPr>
          <p:txBody>
            <a:bodyPr wrap="square" rtlCol="0">
              <a:spAutoFit/>
            </a:bodyPr>
            <a:lstStyle/>
            <a:p>
              <a:pPr algn="ctr"/>
              <a:r>
                <a:rPr lang="en-IN" dirty="0" smtClean="0"/>
                <a:t>Update Command</a:t>
              </a:r>
              <a:endParaRPr lang="en-IN" dirty="0"/>
            </a:p>
          </p:txBody>
        </p:sp>
      </p:grpSp>
    </p:spTree>
    <p:extLst>
      <p:ext uri="{BB962C8B-B14F-4D97-AF65-F5344CB8AC3E}">
        <p14:creationId xmlns:p14="http://schemas.microsoft.com/office/powerpoint/2010/main" val="666881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34</a:t>
            </a:fld>
            <a:endParaRPr lang="en-US" dirty="0"/>
          </a:p>
        </p:txBody>
      </p:sp>
      <p:sp>
        <p:nvSpPr>
          <p:cNvPr id="6" name="TextBox 5"/>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 </a:t>
            </a:r>
            <a:r>
              <a:rPr lang="en-IN" sz="2800" b="1" dirty="0" err="1" smtClean="0">
                <a:solidFill>
                  <a:srgbClr val="0070C0"/>
                </a:solidFill>
                <a:latin typeface="Lucida Sans Unicode" panose="020B0602030504020204" pitchFamily="34" charset="0"/>
                <a:cs typeface="Lucida Sans Unicode" panose="020B0602030504020204" pitchFamily="34" charset="0"/>
              </a:rPr>
              <a:t>inc</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pic>
        <p:nvPicPr>
          <p:cNvPr id="7" name="Picture 6"/>
          <p:cNvPicPr>
            <a:picLocks noChangeAspect="1"/>
          </p:cNvPicPr>
          <p:nvPr/>
        </p:nvPicPr>
        <p:blipFill>
          <a:blip r:embed="rId2"/>
          <a:stretch>
            <a:fillRect/>
          </a:stretch>
        </p:blipFill>
        <p:spPr>
          <a:xfrm>
            <a:off x="1067403" y="727587"/>
            <a:ext cx="9767745" cy="2320413"/>
          </a:xfrm>
          <a:prstGeom prst="rect">
            <a:avLst/>
          </a:prstGeom>
        </p:spPr>
      </p:pic>
      <p:pic>
        <p:nvPicPr>
          <p:cNvPr id="10" name="Picture 9"/>
          <p:cNvPicPr>
            <a:picLocks noChangeAspect="1"/>
          </p:cNvPicPr>
          <p:nvPr/>
        </p:nvPicPr>
        <p:blipFill>
          <a:blip r:embed="rId3"/>
          <a:stretch>
            <a:fillRect/>
          </a:stretch>
        </p:blipFill>
        <p:spPr>
          <a:xfrm>
            <a:off x="1067403" y="3234813"/>
            <a:ext cx="6942422" cy="495928"/>
          </a:xfrm>
          <a:prstGeom prst="rect">
            <a:avLst/>
          </a:prstGeom>
        </p:spPr>
      </p:pic>
      <p:pic>
        <p:nvPicPr>
          <p:cNvPr id="11" name="Picture 10"/>
          <p:cNvPicPr>
            <a:picLocks noChangeAspect="1"/>
          </p:cNvPicPr>
          <p:nvPr/>
        </p:nvPicPr>
        <p:blipFill>
          <a:blip r:embed="rId4"/>
          <a:stretch>
            <a:fillRect/>
          </a:stretch>
        </p:blipFill>
        <p:spPr>
          <a:xfrm>
            <a:off x="1067403" y="3800547"/>
            <a:ext cx="9767745" cy="2855891"/>
          </a:xfrm>
          <a:prstGeom prst="rect">
            <a:avLst/>
          </a:prstGeom>
        </p:spPr>
      </p:pic>
    </p:spTree>
    <p:extLst>
      <p:ext uri="{BB962C8B-B14F-4D97-AF65-F5344CB8AC3E}">
        <p14:creationId xmlns:p14="http://schemas.microsoft.com/office/powerpoint/2010/main" val="33695021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
        <p:nvSpPr>
          <p:cNvPr id="6" name="TextBox 5"/>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 </a:t>
            </a:r>
            <a:r>
              <a:rPr lang="en-IN" sz="2800" b="1" dirty="0" err="1" smtClean="0">
                <a:solidFill>
                  <a:srgbClr val="0070C0"/>
                </a:solidFill>
                <a:latin typeface="Lucida Sans Unicode" panose="020B0602030504020204" pitchFamily="34" charset="0"/>
                <a:cs typeface="Lucida Sans Unicode" panose="020B0602030504020204" pitchFamily="34" charset="0"/>
              </a:rPr>
              <a:t>mul</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pic>
        <p:nvPicPr>
          <p:cNvPr id="2" name="Picture 1"/>
          <p:cNvPicPr>
            <a:picLocks noChangeAspect="1"/>
          </p:cNvPicPr>
          <p:nvPr/>
        </p:nvPicPr>
        <p:blipFill>
          <a:blip r:embed="rId2"/>
          <a:stretch>
            <a:fillRect/>
          </a:stretch>
        </p:blipFill>
        <p:spPr>
          <a:xfrm>
            <a:off x="927300" y="1016952"/>
            <a:ext cx="8626588" cy="1795074"/>
          </a:xfrm>
          <a:prstGeom prst="rect">
            <a:avLst/>
          </a:prstGeom>
        </p:spPr>
      </p:pic>
      <p:pic>
        <p:nvPicPr>
          <p:cNvPr id="3" name="Picture 2"/>
          <p:cNvPicPr>
            <a:picLocks noChangeAspect="1"/>
          </p:cNvPicPr>
          <p:nvPr/>
        </p:nvPicPr>
        <p:blipFill rotWithShape="1">
          <a:blip r:embed="rId3"/>
          <a:srcRect b="25274"/>
          <a:stretch/>
        </p:blipFill>
        <p:spPr>
          <a:xfrm>
            <a:off x="927300" y="3005648"/>
            <a:ext cx="8626588" cy="465139"/>
          </a:xfrm>
          <a:prstGeom prst="rect">
            <a:avLst/>
          </a:prstGeom>
        </p:spPr>
      </p:pic>
      <p:pic>
        <p:nvPicPr>
          <p:cNvPr id="5" name="Picture 4"/>
          <p:cNvPicPr>
            <a:picLocks noChangeAspect="1"/>
          </p:cNvPicPr>
          <p:nvPr/>
        </p:nvPicPr>
        <p:blipFill>
          <a:blip r:embed="rId4"/>
          <a:stretch>
            <a:fillRect/>
          </a:stretch>
        </p:blipFill>
        <p:spPr>
          <a:xfrm>
            <a:off x="927300" y="3989664"/>
            <a:ext cx="8824725" cy="2342310"/>
          </a:xfrm>
          <a:prstGeom prst="rect">
            <a:avLst/>
          </a:prstGeom>
        </p:spPr>
      </p:pic>
    </p:spTree>
    <p:extLst>
      <p:ext uri="{BB962C8B-B14F-4D97-AF65-F5344CB8AC3E}">
        <p14:creationId xmlns:p14="http://schemas.microsoft.com/office/powerpoint/2010/main" val="53200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36</a:t>
            </a:fld>
            <a:endParaRPr lang="en-US" dirty="0"/>
          </a:p>
        </p:txBody>
      </p:sp>
      <p:sp>
        <p:nvSpPr>
          <p:cNvPr id="6" name="TextBox 5"/>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 min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pic>
        <p:nvPicPr>
          <p:cNvPr id="7" name="Picture 6"/>
          <p:cNvPicPr>
            <a:picLocks noChangeAspect="1"/>
          </p:cNvPicPr>
          <p:nvPr/>
        </p:nvPicPr>
        <p:blipFill>
          <a:blip r:embed="rId2"/>
          <a:stretch>
            <a:fillRect/>
          </a:stretch>
        </p:blipFill>
        <p:spPr>
          <a:xfrm>
            <a:off x="1289120" y="807278"/>
            <a:ext cx="9300221" cy="1994916"/>
          </a:xfrm>
          <a:prstGeom prst="rect">
            <a:avLst/>
          </a:prstGeom>
        </p:spPr>
      </p:pic>
      <p:pic>
        <p:nvPicPr>
          <p:cNvPr id="8" name="Picture 7"/>
          <p:cNvPicPr>
            <a:picLocks noChangeAspect="1"/>
          </p:cNvPicPr>
          <p:nvPr/>
        </p:nvPicPr>
        <p:blipFill>
          <a:blip r:embed="rId3"/>
          <a:stretch>
            <a:fillRect/>
          </a:stretch>
        </p:blipFill>
        <p:spPr>
          <a:xfrm>
            <a:off x="1289120" y="2920829"/>
            <a:ext cx="9300221" cy="451636"/>
          </a:xfrm>
          <a:prstGeom prst="rect">
            <a:avLst/>
          </a:prstGeom>
        </p:spPr>
      </p:pic>
      <p:grpSp>
        <p:nvGrpSpPr>
          <p:cNvPr id="11" name="Group 10"/>
          <p:cNvGrpSpPr/>
          <p:nvPr/>
        </p:nvGrpSpPr>
        <p:grpSpPr>
          <a:xfrm>
            <a:off x="1289120" y="3836772"/>
            <a:ext cx="9447706" cy="2229065"/>
            <a:chOff x="1289120" y="3836772"/>
            <a:chExt cx="9447706" cy="2229065"/>
          </a:xfrm>
        </p:grpSpPr>
        <p:pic>
          <p:nvPicPr>
            <p:cNvPr id="9" name="Picture 8"/>
            <p:cNvPicPr>
              <a:picLocks noChangeAspect="1"/>
            </p:cNvPicPr>
            <p:nvPr/>
          </p:nvPicPr>
          <p:blipFill>
            <a:blip r:embed="rId4"/>
            <a:stretch>
              <a:fillRect/>
            </a:stretch>
          </p:blipFill>
          <p:spPr>
            <a:xfrm>
              <a:off x="1289120" y="3836772"/>
              <a:ext cx="9447706" cy="2229065"/>
            </a:xfrm>
            <a:prstGeom prst="rect">
              <a:avLst/>
            </a:prstGeom>
          </p:spPr>
        </p:pic>
        <p:sp>
          <p:nvSpPr>
            <p:cNvPr id="10" name="Rectangle 9"/>
            <p:cNvSpPr/>
            <p:nvPr/>
          </p:nvSpPr>
          <p:spPr>
            <a:xfrm>
              <a:off x="7098890" y="5358581"/>
              <a:ext cx="776749" cy="39329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2448910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37</a:t>
            </a:fld>
            <a:endParaRPr lang="en-US" dirty="0"/>
          </a:p>
        </p:txBody>
      </p:sp>
      <p:sp>
        <p:nvSpPr>
          <p:cNvPr id="6" name="TextBox 5"/>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Update Operator max</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pic>
        <p:nvPicPr>
          <p:cNvPr id="7" name="Picture 6"/>
          <p:cNvPicPr>
            <a:picLocks noChangeAspect="1"/>
          </p:cNvPicPr>
          <p:nvPr/>
        </p:nvPicPr>
        <p:blipFill>
          <a:blip r:embed="rId2"/>
          <a:stretch>
            <a:fillRect/>
          </a:stretch>
        </p:blipFill>
        <p:spPr>
          <a:xfrm>
            <a:off x="1007316" y="663270"/>
            <a:ext cx="8664691" cy="1823501"/>
          </a:xfrm>
          <a:prstGeom prst="rect">
            <a:avLst/>
          </a:prstGeom>
        </p:spPr>
      </p:pic>
      <p:pic>
        <p:nvPicPr>
          <p:cNvPr id="8" name="Picture 7"/>
          <p:cNvPicPr>
            <a:picLocks noChangeAspect="1"/>
          </p:cNvPicPr>
          <p:nvPr/>
        </p:nvPicPr>
        <p:blipFill>
          <a:blip r:embed="rId3"/>
          <a:stretch>
            <a:fillRect/>
          </a:stretch>
        </p:blipFill>
        <p:spPr>
          <a:xfrm>
            <a:off x="1007316" y="2727578"/>
            <a:ext cx="8504657" cy="458073"/>
          </a:xfrm>
          <a:prstGeom prst="rect">
            <a:avLst/>
          </a:prstGeom>
        </p:spPr>
      </p:pic>
      <p:pic>
        <p:nvPicPr>
          <p:cNvPr id="9" name="Picture 8"/>
          <p:cNvPicPr>
            <a:picLocks noChangeAspect="1"/>
          </p:cNvPicPr>
          <p:nvPr/>
        </p:nvPicPr>
        <p:blipFill>
          <a:blip r:embed="rId4"/>
          <a:stretch>
            <a:fillRect/>
          </a:stretch>
        </p:blipFill>
        <p:spPr>
          <a:xfrm>
            <a:off x="1007315" y="3760153"/>
            <a:ext cx="8854439" cy="1991718"/>
          </a:xfrm>
          <a:prstGeom prst="rect">
            <a:avLst/>
          </a:prstGeom>
        </p:spPr>
      </p:pic>
    </p:spTree>
    <p:extLst>
      <p:ext uri="{BB962C8B-B14F-4D97-AF65-F5344CB8AC3E}">
        <p14:creationId xmlns:p14="http://schemas.microsoft.com/office/powerpoint/2010/main" val="21722243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t>
            </a:r>
            <a:r>
              <a:rPr lang="en-IN" sz="2800" b="1" smtClean="0">
                <a:solidFill>
                  <a:srgbClr val="0070C0"/>
                </a:solidFill>
                <a:latin typeface="Lucida Sans Unicode" panose="020B0602030504020204" pitchFamily="34" charset="0"/>
                <a:cs typeface="Lucida Sans Unicode" panose="020B0602030504020204" pitchFamily="34" charset="0"/>
              </a:rPr>
              <a:t>Delete Commands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1122893" y="959913"/>
            <a:ext cx="9171177" cy="3816429"/>
          </a:xfrm>
          <a:prstGeom prst="rect">
            <a:avLst/>
          </a:prstGeom>
          <a:noFill/>
        </p:spPr>
        <p:txBody>
          <a:bodyPr wrap="square" rtlCol="0">
            <a:spAutoFit/>
          </a:bodyPr>
          <a:lstStyle/>
          <a:p>
            <a:r>
              <a:rPr lang="en-US" sz="2200" dirty="0"/>
              <a:t>MongoDB provides the following methods to delete one or more documents in a collection.</a:t>
            </a:r>
          </a:p>
          <a:p>
            <a:r>
              <a:rPr lang="en-US" sz="2200" b="1" dirty="0" smtClean="0">
                <a:solidFill>
                  <a:srgbClr val="7030A0"/>
                </a:solidFill>
              </a:rPr>
              <a:t>1. </a:t>
            </a:r>
            <a:r>
              <a:rPr lang="en-US" sz="2200" b="1" dirty="0" err="1" smtClean="0">
                <a:solidFill>
                  <a:srgbClr val="7030A0"/>
                </a:solidFill>
              </a:rPr>
              <a:t>db.collection.deleteOne</a:t>
            </a:r>
            <a:r>
              <a:rPr lang="en-US" sz="2200" dirty="0"/>
              <a:t>() - Deletes </a:t>
            </a:r>
            <a:r>
              <a:rPr lang="en-US" sz="2200" dirty="0" smtClean="0"/>
              <a:t>the </a:t>
            </a:r>
            <a:r>
              <a:rPr lang="en-US" sz="2200" dirty="0"/>
              <a:t>first documents that match with the specified filter criteria in a collection</a:t>
            </a:r>
            <a:r>
              <a:rPr lang="en-US" sz="2200" dirty="0" smtClean="0"/>
              <a:t>.</a:t>
            </a:r>
            <a:endParaRPr lang="en-US" sz="2200" dirty="0"/>
          </a:p>
          <a:p>
            <a:r>
              <a:rPr lang="en-US" sz="2200" b="1" dirty="0" smtClean="0">
                <a:solidFill>
                  <a:srgbClr val="7030A0"/>
                </a:solidFill>
              </a:rPr>
              <a:t>2. </a:t>
            </a:r>
            <a:r>
              <a:rPr lang="en-US" sz="2200" b="1" dirty="0" err="1" smtClean="0">
                <a:solidFill>
                  <a:srgbClr val="7030A0"/>
                </a:solidFill>
              </a:rPr>
              <a:t>db.collection.deleteMany</a:t>
            </a:r>
            <a:r>
              <a:rPr lang="en-US" sz="2200" dirty="0"/>
              <a:t>() - Deletes all the documents that match with the specified filter criteria in a collection</a:t>
            </a:r>
            <a:r>
              <a:rPr lang="en-US" sz="2200" dirty="0" smtClean="0"/>
              <a:t>.</a:t>
            </a:r>
          </a:p>
          <a:p>
            <a:r>
              <a:rPr lang="en-US" sz="2200" dirty="0" smtClean="0"/>
              <a:t>Syntax:</a:t>
            </a:r>
          </a:p>
          <a:p>
            <a:pPr lvl="1"/>
            <a:r>
              <a:rPr lang="en-US" sz="2200" b="1" dirty="0" err="1">
                <a:solidFill>
                  <a:srgbClr val="7030A0"/>
                </a:solidFill>
              </a:rPr>
              <a:t>db.collection.deleteOne</a:t>
            </a:r>
            <a:r>
              <a:rPr lang="en-US" sz="2200" b="1" dirty="0">
                <a:solidFill>
                  <a:srgbClr val="7030A0"/>
                </a:solidFill>
              </a:rPr>
              <a:t>(filter</a:t>
            </a:r>
            <a:r>
              <a:rPr lang="en-US" sz="2200" dirty="0" smtClean="0"/>
              <a:t>)</a:t>
            </a:r>
          </a:p>
          <a:p>
            <a:r>
              <a:rPr lang="en-US" sz="2200" dirty="0"/>
              <a:t>Parameters</a:t>
            </a:r>
            <a:r>
              <a:rPr lang="en-US" sz="2200" dirty="0" smtClean="0"/>
              <a:t>: </a:t>
            </a:r>
            <a:r>
              <a:rPr lang="en-IN" sz="2400" dirty="0" err="1">
                <a:solidFill>
                  <a:schemeClr val="accent6">
                    <a:lumMod val="75000"/>
                  </a:schemeClr>
                </a:solidFill>
              </a:rPr>
              <a:t>db.users.deleteOne</a:t>
            </a:r>
            <a:r>
              <a:rPr lang="en-IN" sz="2400" dirty="0">
                <a:solidFill>
                  <a:schemeClr val="accent6">
                    <a:lumMod val="75000"/>
                  </a:schemeClr>
                </a:solidFill>
              </a:rPr>
              <a:t>({ name: "John" })</a:t>
            </a:r>
            <a:endParaRPr lang="en-US" sz="2200" dirty="0">
              <a:solidFill>
                <a:schemeClr val="accent6">
                  <a:lumMod val="75000"/>
                </a:schemeClr>
              </a:solidFill>
            </a:endParaRPr>
          </a:p>
          <a:p>
            <a:r>
              <a:rPr lang="en-US" sz="2200" b="1" dirty="0">
                <a:solidFill>
                  <a:srgbClr val="7030A0"/>
                </a:solidFill>
              </a:rPr>
              <a:t>filter</a:t>
            </a:r>
            <a:r>
              <a:rPr lang="en-US" sz="2200" dirty="0"/>
              <a:t>: The selection criteria for the update, same as find() method</a:t>
            </a:r>
            <a:r>
              <a:rPr lang="en-US" sz="2200" dirty="0" smtClean="0"/>
              <a:t>.</a:t>
            </a:r>
          </a:p>
          <a:p>
            <a:r>
              <a:rPr lang="en-US" sz="2200" dirty="0" smtClean="0"/>
              <a:t>Sample Query: </a:t>
            </a:r>
            <a:r>
              <a:rPr lang="en-US" sz="2200" i="1" dirty="0" err="1" smtClean="0">
                <a:solidFill>
                  <a:srgbClr val="772F85"/>
                </a:solidFill>
              </a:rPr>
              <a:t>db.student.deleteOne</a:t>
            </a:r>
            <a:r>
              <a:rPr lang="en-US" sz="2200" i="1" dirty="0" smtClean="0">
                <a:solidFill>
                  <a:srgbClr val="772F85"/>
                </a:solidFill>
              </a:rPr>
              <a:t>({regnum:”21BIT0200”})</a:t>
            </a:r>
            <a:endParaRPr lang="en-US" sz="2200" i="1" dirty="0">
              <a:solidFill>
                <a:srgbClr val="772F85"/>
              </a:solidFill>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38</a:t>
            </a:fld>
            <a:endParaRPr lang="en-US" sz="1400" dirty="0"/>
          </a:p>
        </p:txBody>
      </p:sp>
      <p:pic>
        <p:nvPicPr>
          <p:cNvPr id="6" name="Picture 5"/>
          <p:cNvPicPr>
            <a:picLocks noChangeAspect="1"/>
          </p:cNvPicPr>
          <p:nvPr/>
        </p:nvPicPr>
        <p:blipFill>
          <a:blip r:embed="rId2"/>
          <a:stretch>
            <a:fillRect/>
          </a:stretch>
        </p:blipFill>
        <p:spPr>
          <a:xfrm>
            <a:off x="1122893" y="4913712"/>
            <a:ext cx="7310238" cy="990686"/>
          </a:xfrm>
          <a:prstGeom prst="rect">
            <a:avLst/>
          </a:prstGeom>
        </p:spPr>
      </p:pic>
    </p:spTree>
    <p:extLst>
      <p:ext uri="{BB962C8B-B14F-4D97-AF65-F5344CB8AC3E}">
        <p14:creationId xmlns:p14="http://schemas.microsoft.com/office/powerpoint/2010/main" val="26777813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References </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8" y="959913"/>
            <a:ext cx="10933991" cy="1569660"/>
          </a:xfrm>
          <a:prstGeom prst="rect">
            <a:avLst/>
          </a:prstGeom>
          <a:noFill/>
        </p:spPr>
        <p:txBody>
          <a:bodyPr wrap="square" rtlCol="0">
            <a:spAutoFit/>
          </a:bodyPr>
          <a:lstStyle/>
          <a:p>
            <a:pPr marL="457200" indent="-457200" algn="just">
              <a:buFont typeface="+mj-lt"/>
              <a:buAutoNum type="arabicPeriod"/>
            </a:pPr>
            <a:r>
              <a:rPr lang="en-US" sz="2400" dirty="0">
                <a:hlinkClick r:id="rId2"/>
              </a:rPr>
              <a:t>https://www.w3schools.com/mongodb</a:t>
            </a:r>
            <a:r>
              <a:rPr lang="en-US" sz="2400" dirty="0" smtClean="0">
                <a:hlinkClick r:id="rId2"/>
              </a:rPr>
              <a:t>/ </a:t>
            </a:r>
          </a:p>
          <a:p>
            <a:pPr marL="457200" indent="-457200" algn="just">
              <a:buFont typeface="+mj-lt"/>
              <a:buAutoNum type="arabicPeriod"/>
            </a:pPr>
            <a:r>
              <a:rPr lang="en-US" sz="2400" dirty="0">
                <a:hlinkClick r:id="rId2"/>
              </a:rPr>
              <a:t>https://</a:t>
            </a:r>
            <a:r>
              <a:rPr lang="en-US" sz="2400" dirty="0" smtClean="0">
                <a:hlinkClick r:id="rId2"/>
              </a:rPr>
              <a:t>www.tutorialspoint.com/mongodb/index.htm</a:t>
            </a:r>
          </a:p>
          <a:p>
            <a:pPr marL="457200" indent="-457200" algn="just">
              <a:buFont typeface="+mj-lt"/>
              <a:buAutoNum type="arabicPeriod"/>
            </a:pPr>
            <a:r>
              <a:rPr lang="en-US" sz="2400" dirty="0">
                <a:hlinkClick r:id="rId2"/>
              </a:rPr>
              <a:t>https://www.tutorialsteacher.com/mongodb</a:t>
            </a:r>
            <a:endParaRPr lang="en-US" sz="2400" dirty="0" smtClean="0">
              <a:hlinkClick r:id="rId2"/>
            </a:endParaRPr>
          </a:p>
          <a:p>
            <a:pPr algn="just"/>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39</a:t>
            </a:fld>
            <a:endParaRPr lang="en-US" sz="1400" dirty="0"/>
          </a:p>
        </p:txBody>
      </p:sp>
    </p:spTree>
    <p:extLst>
      <p:ext uri="{BB962C8B-B14F-4D97-AF65-F5344CB8AC3E}">
        <p14:creationId xmlns:p14="http://schemas.microsoft.com/office/powerpoint/2010/main" val="2912444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Advantages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4154984"/>
          </a:xfrm>
          <a:prstGeom prst="rect">
            <a:avLst/>
          </a:prstGeom>
          <a:noFill/>
        </p:spPr>
        <p:txBody>
          <a:bodyPr wrap="square" rtlCol="0">
            <a:spAutoFit/>
          </a:bodyPr>
          <a:lstStyle/>
          <a:p>
            <a:pPr marL="457200" indent="-457200">
              <a:buFont typeface="+mj-lt"/>
              <a:buAutoNum type="arabicPeriod"/>
            </a:pPr>
            <a:r>
              <a:rPr lang="en-US" sz="2400" dirty="0" smtClean="0"/>
              <a:t>MongoDB </a:t>
            </a:r>
            <a:r>
              <a:rPr lang="en-US" sz="2400" dirty="0"/>
              <a:t>stores data as JSON based document that does not enforce the schema. It allows us to store hierarchical data in a document. This makes it easy to store and retrieve data in an efficient manner.</a:t>
            </a:r>
          </a:p>
          <a:p>
            <a:pPr marL="457200" indent="-457200">
              <a:buFont typeface="+mj-lt"/>
              <a:buAutoNum type="arabicPeriod"/>
            </a:pPr>
            <a:r>
              <a:rPr lang="en-US" sz="2400" dirty="0"/>
              <a:t>It is easy to scale up or down as per the requirement since it is a document based database. MongoDB also allows us to split data across multiple servers.</a:t>
            </a:r>
          </a:p>
          <a:p>
            <a:pPr marL="457200" indent="-457200">
              <a:buFont typeface="+mj-lt"/>
              <a:buAutoNum type="arabicPeriod"/>
            </a:pPr>
            <a:r>
              <a:rPr lang="en-US" sz="2400" dirty="0"/>
              <a:t>MongoDB provides rich features like indexing, aggregation, file store, etc.</a:t>
            </a:r>
          </a:p>
          <a:p>
            <a:pPr marL="457200" indent="-457200">
              <a:buFont typeface="+mj-lt"/>
              <a:buAutoNum type="arabicPeriod"/>
            </a:pPr>
            <a:r>
              <a:rPr lang="en-US" sz="2400" dirty="0"/>
              <a:t>MongoDB performs fast with huge data.</a:t>
            </a:r>
          </a:p>
          <a:p>
            <a:pPr marL="457200" indent="-457200">
              <a:buFont typeface="+mj-lt"/>
              <a:buAutoNum type="arabicPeriod"/>
            </a:pPr>
            <a:r>
              <a:rPr lang="en-US" sz="2400" dirty="0"/>
              <a:t>MongoDB provides drivers to store and fetch data from different applications developed in different technologies such as C#, Java, Python, Node.js, etc.</a:t>
            </a:r>
          </a:p>
          <a:p>
            <a:pPr marL="457200" indent="-457200">
              <a:buFont typeface="+mj-lt"/>
              <a:buAutoNum type="arabicPeriod"/>
            </a:pPr>
            <a:r>
              <a:rPr lang="en-US" sz="2400" dirty="0"/>
              <a:t>MongoDB provides tools to manage MongoDB databases.</a:t>
            </a:r>
          </a:p>
          <a:p>
            <a:pPr marL="457200" indent="-457200" algn="just">
              <a:buFont typeface="+mj-lt"/>
              <a:buAutoNum type="arabicPeriod"/>
            </a:pPr>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4</a:t>
            </a:fld>
            <a:endParaRPr lang="en-US" sz="1400" dirty="0"/>
          </a:p>
        </p:txBody>
      </p:sp>
    </p:spTree>
    <p:extLst>
      <p:ext uri="{BB962C8B-B14F-4D97-AF65-F5344CB8AC3E}">
        <p14:creationId xmlns:p14="http://schemas.microsoft.com/office/powerpoint/2010/main" val="2780847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Introduction</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3046988"/>
          </a:xfrm>
          <a:prstGeom prst="rect">
            <a:avLst/>
          </a:prstGeom>
          <a:noFill/>
        </p:spPr>
        <p:txBody>
          <a:bodyPr wrap="square" rtlCol="0">
            <a:spAutoFit/>
          </a:bodyPr>
          <a:lstStyle/>
          <a:p>
            <a:pPr algn="just"/>
            <a:r>
              <a:rPr lang="en-US" sz="2400" dirty="0" smtClean="0"/>
              <a:t>For, </a:t>
            </a:r>
            <a:r>
              <a:rPr lang="en-US" sz="2400" b="1" dirty="0">
                <a:solidFill>
                  <a:srgbClr val="7030A0"/>
                </a:solidFill>
              </a:rPr>
              <a:t>installation</a:t>
            </a:r>
            <a:r>
              <a:rPr lang="en-US" sz="2400" dirty="0" smtClean="0"/>
              <a:t> refer the following site:</a:t>
            </a:r>
          </a:p>
          <a:p>
            <a:pPr algn="just"/>
            <a:r>
              <a:rPr lang="en-US" sz="2400" dirty="0">
                <a:hlinkClick r:id="rId2"/>
              </a:rPr>
              <a:t>https://</a:t>
            </a:r>
            <a:r>
              <a:rPr lang="en-US" sz="2400" dirty="0" smtClean="0">
                <a:hlinkClick r:id="rId2"/>
              </a:rPr>
              <a:t>www.tutorialsteacher.com/mongodb/install-mongodb</a:t>
            </a:r>
            <a:endParaRPr lang="en-US" sz="2400" dirty="0" smtClean="0"/>
          </a:p>
          <a:p>
            <a:pPr algn="just"/>
            <a:endParaRPr lang="en-US" sz="2400" dirty="0"/>
          </a:p>
          <a:p>
            <a:pPr algn="just"/>
            <a:r>
              <a:rPr lang="en-US" sz="2400" b="1" dirty="0" err="1">
                <a:solidFill>
                  <a:srgbClr val="7030A0"/>
                </a:solidFill>
              </a:rPr>
              <a:t>Mongosh</a:t>
            </a:r>
            <a:r>
              <a:rPr lang="en-US" sz="2400" dirty="0" smtClean="0"/>
              <a:t> – Shell to handle MongoDB queries. It</a:t>
            </a:r>
            <a:r>
              <a:rPr lang="en-US" sz="2400" dirty="0" smtClean="0">
                <a:sym typeface="Wingdings" panose="05000000000000000000" pitchFamily="2" charset="2"/>
              </a:rPr>
              <a:t> is available in the installed folder ‘bin’ (in general, c:\program files\MongoDB\Server\version(4.4)\bin. </a:t>
            </a:r>
          </a:p>
          <a:p>
            <a:pPr algn="just"/>
            <a:r>
              <a:rPr lang="en-US" sz="2400" b="1" dirty="0">
                <a:solidFill>
                  <a:srgbClr val="7030A0"/>
                </a:solidFill>
                <a:sym typeface="Wingdings" panose="05000000000000000000" pitchFamily="2" charset="2"/>
              </a:rPr>
              <a:t>MongoDB Compass </a:t>
            </a:r>
            <a:r>
              <a:rPr lang="en-US" sz="2400" dirty="0" smtClean="0">
                <a:sym typeface="Wingdings" panose="05000000000000000000" pitchFamily="2" charset="2"/>
              </a:rPr>
              <a:t>– It is a GUI oriented platform for querying, aggregating and analyzing the MongoDB data.</a:t>
            </a:r>
          </a:p>
          <a:p>
            <a:pPr algn="just"/>
            <a:endParaRPr lang="en-US" sz="2400" dirty="0" smtClean="0"/>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5</a:t>
            </a:fld>
            <a:endParaRPr lang="en-US" sz="1400" dirty="0"/>
          </a:p>
        </p:txBody>
      </p:sp>
    </p:spTree>
    <p:extLst>
      <p:ext uri="{BB962C8B-B14F-4D97-AF65-F5344CB8AC3E}">
        <p14:creationId xmlns:p14="http://schemas.microsoft.com/office/powerpoint/2010/main" val="2239379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Data Types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6</a:t>
            </a:fld>
            <a:endParaRPr lang="en-US" sz="1400" dirty="0"/>
          </a:p>
        </p:txBody>
      </p:sp>
      <p:sp>
        <p:nvSpPr>
          <p:cNvPr id="5" name="TextBox 4"/>
          <p:cNvSpPr txBox="1"/>
          <p:nvPr/>
        </p:nvSpPr>
        <p:spPr>
          <a:xfrm>
            <a:off x="972063" y="1238133"/>
            <a:ext cx="10358956" cy="3524042"/>
          </a:xfrm>
          <a:prstGeom prst="rect">
            <a:avLst/>
          </a:prstGeom>
          <a:noFill/>
        </p:spPr>
        <p:txBody>
          <a:bodyPr wrap="square" rtlCol="0">
            <a:spAutoFit/>
          </a:bodyPr>
          <a:lstStyle/>
          <a:p>
            <a:pPr>
              <a:spcAft>
                <a:spcPts val="600"/>
              </a:spcAft>
            </a:pPr>
            <a:r>
              <a:rPr lang="en-US" sz="2200" dirty="0" smtClean="0"/>
              <a:t>MongoDB </a:t>
            </a:r>
            <a:r>
              <a:rPr lang="en-US" sz="2200" dirty="0"/>
              <a:t>supports many datatypes. Some of them are −</a:t>
            </a:r>
          </a:p>
          <a:p>
            <a:pPr marL="342900" indent="-342900">
              <a:spcAft>
                <a:spcPts val="600"/>
              </a:spcAft>
              <a:buFont typeface="Wingdings" panose="05000000000000000000" pitchFamily="2" charset="2"/>
              <a:buChar char="Ø"/>
            </a:pPr>
            <a:r>
              <a:rPr lang="en-US" sz="2200" b="1" dirty="0">
                <a:solidFill>
                  <a:srgbClr val="7030A0"/>
                </a:solidFill>
              </a:rPr>
              <a:t>String</a:t>
            </a:r>
            <a:r>
              <a:rPr lang="en-US" sz="2200" dirty="0"/>
              <a:t> − This is the most commonly used datatype to store the data. String in MongoDB must be UTF-8 valid.</a:t>
            </a:r>
          </a:p>
          <a:p>
            <a:pPr marL="342900" indent="-342900">
              <a:spcAft>
                <a:spcPts val="600"/>
              </a:spcAft>
              <a:buFont typeface="Wingdings" panose="05000000000000000000" pitchFamily="2" charset="2"/>
              <a:buChar char="Ø"/>
            </a:pPr>
            <a:r>
              <a:rPr lang="en-US" sz="2200" b="1" dirty="0">
                <a:solidFill>
                  <a:srgbClr val="7030A0"/>
                </a:solidFill>
              </a:rPr>
              <a:t>Integer</a:t>
            </a:r>
            <a:r>
              <a:rPr lang="en-US" sz="2200" dirty="0"/>
              <a:t> − This type is used to store a numerical value. Integer can be 32 bit or 64 bit depending upon your server.</a:t>
            </a:r>
          </a:p>
          <a:p>
            <a:pPr marL="342900" indent="-342900">
              <a:spcAft>
                <a:spcPts val="600"/>
              </a:spcAft>
              <a:buFont typeface="Wingdings" panose="05000000000000000000" pitchFamily="2" charset="2"/>
              <a:buChar char="Ø"/>
            </a:pPr>
            <a:r>
              <a:rPr lang="en-US" sz="2200" b="1" dirty="0">
                <a:solidFill>
                  <a:srgbClr val="7030A0"/>
                </a:solidFill>
              </a:rPr>
              <a:t>Boolean</a:t>
            </a:r>
            <a:r>
              <a:rPr lang="en-US" sz="2200" dirty="0"/>
              <a:t> − This type is used to store a </a:t>
            </a:r>
            <a:r>
              <a:rPr lang="en-US" sz="2200" dirty="0" err="1"/>
              <a:t>boolean</a:t>
            </a:r>
            <a:r>
              <a:rPr lang="en-US" sz="2200" dirty="0"/>
              <a:t> (true/ false) value.</a:t>
            </a:r>
          </a:p>
          <a:p>
            <a:pPr marL="342900" indent="-342900">
              <a:spcAft>
                <a:spcPts val="600"/>
              </a:spcAft>
              <a:buFont typeface="Wingdings" panose="05000000000000000000" pitchFamily="2" charset="2"/>
              <a:buChar char="Ø"/>
            </a:pPr>
            <a:r>
              <a:rPr lang="en-US" sz="2200" b="1" dirty="0">
                <a:solidFill>
                  <a:srgbClr val="7030A0"/>
                </a:solidFill>
              </a:rPr>
              <a:t>Double</a:t>
            </a:r>
            <a:r>
              <a:rPr lang="en-US" sz="2200" dirty="0"/>
              <a:t> − This type is used to store floating point values.</a:t>
            </a:r>
          </a:p>
          <a:p>
            <a:pPr marL="342900" indent="-342900">
              <a:spcAft>
                <a:spcPts val="600"/>
              </a:spcAft>
              <a:buFont typeface="Wingdings" panose="05000000000000000000" pitchFamily="2" charset="2"/>
              <a:buChar char="Ø"/>
            </a:pPr>
            <a:r>
              <a:rPr lang="en-US" sz="2200" b="1" dirty="0">
                <a:solidFill>
                  <a:srgbClr val="7030A0"/>
                </a:solidFill>
              </a:rPr>
              <a:t>Min/ Max keys</a:t>
            </a:r>
            <a:r>
              <a:rPr lang="en-US" sz="2200" dirty="0"/>
              <a:t> − This type is used to compare a value against the lowest and highest BSON elements</a:t>
            </a:r>
            <a:r>
              <a:rPr lang="en-US" sz="2200" dirty="0" smtClean="0"/>
              <a:t>.</a:t>
            </a:r>
            <a:endParaRPr lang="en-US" sz="2200" dirty="0"/>
          </a:p>
        </p:txBody>
      </p:sp>
    </p:spTree>
    <p:extLst>
      <p:ext uri="{BB962C8B-B14F-4D97-AF65-F5344CB8AC3E}">
        <p14:creationId xmlns:p14="http://schemas.microsoft.com/office/powerpoint/2010/main" val="69799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Data Types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7</a:t>
            </a:fld>
            <a:endParaRPr lang="en-US" sz="1400" dirty="0"/>
          </a:p>
        </p:txBody>
      </p:sp>
      <p:sp>
        <p:nvSpPr>
          <p:cNvPr id="5" name="TextBox 4"/>
          <p:cNvSpPr txBox="1"/>
          <p:nvPr/>
        </p:nvSpPr>
        <p:spPr>
          <a:xfrm>
            <a:off x="972063" y="644244"/>
            <a:ext cx="10358956" cy="4247317"/>
          </a:xfrm>
          <a:prstGeom prst="rect">
            <a:avLst/>
          </a:prstGeom>
          <a:noFill/>
        </p:spPr>
        <p:txBody>
          <a:bodyPr wrap="square" rtlCol="0">
            <a:spAutoFit/>
          </a:bodyPr>
          <a:lstStyle/>
          <a:p>
            <a:pPr>
              <a:spcAft>
                <a:spcPts val="600"/>
              </a:spcAft>
            </a:pPr>
            <a:endParaRPr lang="en-US" sz="2400" dirty="0"/>
          </a:p>
          <a:p>
            <a:pPr marL="342900" indent="-342900">
              <a:spcAft>
                <a:spcPts val="600"/>
              </a:spcAft>
              <a:buFont typeface="Wingdings" panose="05000000000000000000" pitchFamily="2" charset="2"/>
              <a:buChar char="Ø"/>
            </a:pPr>
            <a:r>
              <a:rPr lang="en-US" sz="2400" b="1" dirty="0">
                <a:solidFill>
                  <a:srgbClr val="7030A0"/>
                </a:solidFill>
              </a:rPr>
              <a:t>Arrays</a:t>
            </a:r>
            <a:r>
              <a:rPr lang="en-US" sz="2400" dirty="0"/>
              <a:t> − This type is used to store arrays or list or multiple values into one key.</a:t>
            </a:r>
          </a:p>
          <a:p>
            <a:pPr marL="342900" indent="-342900">
              <a:spcAft>
                <a:spcPts val="600"/>
              </a:spcAft>
              <a:buFont typeface="Wingdings" panose="05000000000000000000" pitchFamily="2" charset="2"/>
              <a:buChar char="Ø"/>
            </a:pPr>
            <a:r>
              <a:rPr lang="en-US" sz="2400" b="1" dirty="0">
                <a:solidFill>
                  <a:srgbClr val="7030A0"/>
                </a:solidFill>
              </a:rPr>
              <a:t>Timestamp</a:t>
            </a:r>
            <a:r>
              <a:rPr lang="en-US" sz="2400" dirty="0"/>
              <a:t> − </a:t>
            </a:r>
            <a:r>
              <a:rPr lang="en-US" sz="2400" dirty="0" smtClean="0"/>
              <a:t>timestamp</a:t>
            </a:r>
            <a:r>
              <a:rPr lang="en-US" sz="2400" dirty="0"/>
              <a:t>. This can be handy for recording when a document has been modified or added.</a:t>
            </a:r>
          </a:p>
          <a:p>
            <a:pPr marL="342900" indent="-342900">
              <a:spcAft>
                <a:spcPts val="600"/>
              </a:spcAft>
              <a:buFont typeface="Wingdings" panose="05000000000000000000" pitchFamily="2" charset="2"/>
              <a:buChar char="Ø"/>
            </a:pPr>
            <a:r>
              <a:rPr lang="en-US" sz="2400" b="1" dirty="0">
                <a:solidFill>
                  <a:srgbClr val="7030A0"/>
                </a:solidFill>
              </a:rPr>
              <a:t>Object</a:t>
            </a:r>
            <a:r>
              <a:rPr lang="en-US" sz="2400" dirty="0"/>
              <a:t> − This datatype is used for embedded documents.</a:t>
            </a:r>
          </a:p>
          <a:p>
            <a:pPr marL="342900" indent="-342900">
              <a:spcAft>
                <a:spcPts val="600"/>
              </a:spcAft>
              <a:buFont typeface="Wingdings" panose="05000000000000000000" pitchFamily="2" charset="2"/>
              <a:buChar char="Ø"/>
            </a:pPr>
            <a:r>
              <a:rPr lang="en-US" sz="2400" b="1" dirty="0">
                <a:solidFill>
                  <a:srgbClr val="7030A0"/>
                </a:solidFill>
              </a:rPr>
              <a:t>Null</a:t>
            </a:r>
            <a:r>
              <a:rPr lang="en-US" sz="2400" dirty="0"/>
              <a:t> − This type is used to store a Null value.</a:t>
            </a:r>
          </a:p>
          <a:p>
            <a:pPr marL="342900" indent="-342900">
              <a:spcAft>
                <a:spcPts val="600"/>
              </a:spcAft>
              <a:buFont typeface="Wingdings" panose="05000000000000000000" pitchFamily="2" charset="2"/>
              <a:buChar char="Ø"/>
            </a:pPr>
            <a:r>
              <a:rPr lang="en-US" sz="2400" b="1" dirty="0" smtClean="0">
                <a:solidFill>
                  <a:srgbClr val="7030A0"/>
                </a:solidFill>
              </a:rPr>
              <a:t>Date</a:t>
            </a:r>
            <a:r>
              <a:rPr lang="en-US" sz="2400" b="1" dirty="0"/>
              <a:t> </a:t>
            </a:r>
            <a:r>
              <a:rPr lang="en-US" sz="2400" dirty="0"/>
              <a:t>− This datatype is used to store the current date or time in UNIX time format. You can specify your own date time by creating object of Date and passing day, month, year into it.</a:t>
            </a:r>
          </a:p>
          <a:p>
            <a:pPr marL="342900" indent="-342900">
              <a:spcAft>
                <a:spcPts val="600"/>
              </a:spcAft>
              <a:buFont typeface="Wingdings" panose="05000000000000000000" pitchFamily="2" charset="2"/>
              <a:buChar char="Ø"/>
            </a:pPr>
            <a:r>
              <a:rPr lang="en-US" sz="2400" b="1" dirty="0">
                <a:solidFill>
                  <a:srgbClr val="7030A0"/>
                </a:solidFill>
              </a:rPr>
              <a:t>Object</a:t>
            </a:r>
            <a:r>
              <a:rPr lang="en-US" sz="2400" b="1" dirty="0"/>
              <a:t> </a:t>
            </a:r>
            <a:r>
              <a:rPr lang="en-US" sz="2400" b="1" dirty="0">
                <a:solidFill>
                  <a:srgbClr val="7030A0"/>
                </a:solidFill>
              </a:rPr>
              <a:t>ID</a:t>
            </a:r>
            <a:r>
              <a:rPr lang="en-US" sz="2400" dirty="0"/>
              <a:t> − This datatype is used to store the document’s ID</a:t>
            </a:r>
            <a:r>
              <a:rPr lang="en-US" sz="2400" dirty="0" smtClean="0"/>
              <a:t>.</a:t>
            </a:r>
            <a:endParaRPr lang="en-US" sz="2400" dirty="0"/>
          </a:p>
        </p:txBody>
      </p:sp>
    </p:spTree>
    <p:extLst>
      <p:ext uri="{BB962C8B-B14F-4D97-AF65-F5344CB8AC3E}">
        <p14:creationId xmlns:p14="http://schemas.microsoft.com/office/powerpoint/2010/main" val="3203459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Open MongoDB Console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8</a:t>
            </a:fld>
            <a:endParaRPr lang="en-US" sz="1400" dirty="0"/>
          </a:p>
        </p:txBody>
      </p:sp>
      <p:sp>
        <p:nvSpPr>
          <p:cNvPr id="6" name="TextBox 5"/>
          <p:cNvSpPr txBox="1"/>
          <p:nvPr/>
        </p:nvSpPr>
        <p:spPr>
          <a:xfrm>
            <a:off x="1061295" y="792968"/>
            <a:ext cx="9803350" cy="830997"/>
          </a:xfrm>
          <a:prstGeom prst="rect">
            <a:avLst/>
          </a:prstGeom>
          <a:noFill/>
        </p:spPr>
        <p:txBody>
          <a:bodyPr wrap="square" rtlCol="0">
            <a:spAutoFit/>
          </a:bodyPr>
          <a:lstStyle/>
          <a:p>
            <a:pPr algn="just"/>
            <a:r>
              <a:rPr lang="en-US" sz="2400" dirty="0" smtClean="0"/>
              <a:t>Click the ‘</a:t>
            </a:r>
            <a:r>
              <a:rPr lang="en-US" sz="2400" b="1" dirty="0" smtClean="0">
                <a:solidFill>
                  <a:srgbClr val="7030A0"/>
                </a:solidFill>
              </a:rPr>
              <a:t>mongosh.exe</a:t>
            </a:r>
            <a:r>
              <a:rPr lang="en-US" sz="2400" dirty="0" smtClean="0"/>
              <a:t>’ to open the Mongo shell from the installed folder as highlighted below:</a:t>
            </a:r>
          </a:p>
        </p:txBody>
      </p:sp>
      <p:grpSp>
        <p:nvGrpSpPr>
          <p:cNvPr id="5" name="Group 4"/>
          <p:cNvGrpSpPr/>
          <p:nvPr/>
        </p:nvGrpSpPr>
        <p:grpSpPr>
          <a:xfrm>
            <a:off x="671461" y="1623965"/>
            <a:ext cx="10287892" cy="4625741"/>
            <a:chOff x="671461" y="1623965"/>
            <a:chExt cx="10287892" cy="4625741"/>
          </a:xfrm>
        </p:grpSpPr>
        <p:pic>
          <p:nvPicPr>
            <p:cNvPr id="8" name="Picture 7"/>
            <p:cNvPicPr>
              <a:picLocks noChangeAspect="1"/>
            </p:cNvPicPr>
            <p:nvPr/>
          </p:nvPicPr>
          <p:blipFill>
            <a:blip r:embed="rId2"/>
            <a:stretch>
              <a:fillRect/>
            </a:stretch>
          </p:blipFill>
          <p:spPr>
            <a:xfrm>
              <a:off x="671461" y="1623965"/>
              <a:ext cx="10287892" cy="4625741"/>
            </a:xfrm>
            <a:prstGeom prst="rect">
              <a:avLst/>
            </a:prstGeom>
          </p:spPr>
        </p:pic>
        <p:sp>
          <p:nvSpPr>
            <p:cNvPr id="3" name="Rectangle 2"/>
            <p:cNvSpPr/>
            <p:nvPr/>
          </p:nvSpPr>
          <p:spPr>
            <a:xfrm>
              <a:off x="1229032" y="1828800"/>
              <a:ext cx="6076336" cy="42278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953258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6412" y="121024"/>
            <a:ext cx="9412941"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MongoDB – Commands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8" name="TextBox 7"/>
          <p:cNvSpPr txBox="1"/>
          <p:nvPr/>
        </p:nvSpPr>
        <p:spPr>
          <a:xfrm>
            <a:off x="868369" y="959913"/>
            <a:ext cx="10358956" cy="461665"/>
          </a:xfrm>
          <a:prstGeom prst="rect">
            <a:avLst/>
          </a:prstGeom>
          <a:noFill/>
        </p:spPr>
        <p:txBody>
          <a:bodyPr wrap="square" rtlCol="0">
            <a:spAutoFit/>
          </a:bodyPr>
          <a:lstStyle/>
          <a:p>
            <a:pPr algn="just"/>
            <a:r>
              <a:rPr lang="en-US" sz="2400" dirty="0" smtClean="0"/>
              <a:t>&gt;</a:t>
            </a:r>
            <a:r>
              <a:rPr lang="en-US" sz="2400" b="1" dirty="0">
                <a:solidFill>
                  <a:srgbClr val="7030A0"/>
                </a:solidFill>
              </a:rPr>
              <a:t>show databases </a:t>
            </a:r>
            <a:r>
              <a:rPr lang="en-US" sz="2400" dirty="0" smtClean="0"/>
              <a:t>– List all available databases in MongoDB</a:t>
            </a:r>
          </a:p>
        </p:txBody>
      </p:sp>
      <p:sp>
        <p:nvSpPr>
          <p:cNvPr id="2" name="Slide Number Placeholder 1"/>
          <p:cNvSpPr>
            <a:spLocks noGrp="1"/>
          </p:cNvSpPr>
          <p:nvPr>
            <p:ph type="sldNum" sz="quarter" idx="12"/>
          </p:nvPr>
        </p:nvSpPr>
        <p:spPr>
          <a:xfrm>
            <a:off x="11038144" y="6276059"/>
            <a:ext cx="764215" cy="365125"/>
          </a:xfrm>
        </p:spPr>
        <p:txBody>
          <a:bodyPr/>
          <a:lstStyle/>
          <a:p>
            <a:fld id="{6D22F896-40B5-4ADD-8801-0D06FADFA095}" type="slidenum">
              <a:rPr lang="en-US" sz="1400" smtClean="0"/>
              <a:t>9</a:t>
            </a:fld>
            <a:endParaRPr lang="en-US" sz="1400" dirty="0"/>
          </a:p>
        </p:txBody>
      </p:sp>
      <p:pic>
        <p:nvPicPr>
          <p:cNvPr id="5" name="Picture 4"/>
          <p:cNvPicPr>
            <a:picLocks noChangeAspect="1"/>
          </p:cNvPicPr>
          <p:nvPr/>
        </p:nvPicPr>
        <p:blipFill>
          <a:blip r:embed="rId2"/>
          <a:stretch>
            <a:fillRect/>
          </a:stretch>
        </p:blipFill>
        <p:spPr>
          <a:xfrm>
            <a:off x="1098225" y="1620978"/>
            <a:ext cx="5557099" cy="1806097"/>
          </a:xfrm>
          <a:prstGeom prst="rect">
            <a:avLst/>
          </a:prstGeom>
        </p:spPr>
      </p:pic>
    </p:spTree>
    <p:extLst>
      <p:ext uri="{BB962C8B-B14F-4D97-AF65-F5344CB8AC3E}">
        <p14:creationId xmlns:p14="http://schemas.microsoft.com/office/powerpoint/2010/main" val="1287114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13185</TotalTime>
  <Words>1443</Words>
  <Application>Microsoft Office PowerPoint</Application>
  <PresentationFormat>Custom</PresentationFormat>
  <Paragraphs>242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Droplet</vt:lpstr>
      <vt:lpstr>PMCA601 Full Stack Web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CSE3002 – Internet and web programming</dc:title>
  <dc:creator>Admin</dc:creator>
  <cp:lastModifiedBy>Admin</cp:lastModifiedBy>
  <cp:revision>827</cp:revision>
  <dcterms:created xsi:type="dcterms:W3CDTF">2021-02-05T05:40:39Z</dcterms:created>
  <dcterms:modified xsi:type="dcterms:W3CDTF">2025-03-03T12:13:41Z</dcterms:modified>
</cp:coreProperties>
</file>