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381" r:id="rId3"/>
    <p:sldId id="389" r:id="rId4"/>
    <p:sldId id="390" r:id="rId5"/>
    <p:sldId id="358" r:id="rId6"/>
    <p:sldId id="388" r:id="rId7"/>
    <p:sldId id="382" r:id="rId8"/>
    <p:sldId id="383" r:id="rId9"/>
    <p:sldId id="384" r:id="rId10"/>
    <p:sldId id="385" r:id="rId11"/>
    <p:sldId id="386" r:id="rId12"/>
    <p:sldId id="30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3381"/>
    <a:srgbClr val="772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0729A-C081-4F3C-946B-F155FD695CB0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3461-8931-4EEE-A607-761A35C5F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B9EC-031A-409B-BFC1-8CDFD4E4BDB0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ABF9-4A5A-4ABE-9D99-033406768736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9AE0B-90CE-4950-A3D0-854F6C372AB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B7FF-447F-4A42-8CCA-BC8FA96BD7F5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 smtClean="0">
                <a:solidFill>
                  <a:schemeClr val="tx1"/>
                </a:solidFill>
                <a:effectLst/>
              </a:rPr>
              <a:t>"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48DAA-8129-4081-B82A-FE2A029D12F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A471-ACD2-414D-B501-0B6272904C6A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CD08-6908-4CC9-BD1F-A5937417BEB1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81C2E-5ED8-4F13-9AD3-1C0BBFA2C307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DDC5-3495-45FA-9E9D-D102EF85DEE8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B36E9-6C36-4F15-A42E-30AD44ED4AA9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A273-EBEE-41EF-8E35-20AFD5ACE9C4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7FA93-B9D2-4AC1-8EBB-58D6BA633169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944C-AD19-4EB3-AFF2-E975AD08E4F0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7250B-AD22-4452-92D0-F99C62842E79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323F4-88D6-42DB-BDD9-33DE0B15179D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82649-C043-459B-A74B-8474D591B2CC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E25D-7C1B-487A-BB53-057291F85A11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9300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9244480-3138-4966-AB66-E6E43CAFCD62}" type="datetime1">
              <a:rPr lang="en-US" smtClean="0"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Prof. A. Vijayarani, AP, SITE,VIT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nodej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10" y="935585"/>
            <a:ext cx="11887200" cy="963103"/>
          </a:xfrm>
        </p:spPr>
        <p:txBody>
          <a:bodyPr>
            <a:normAutofit/>
          </a:bodyPr>
          <a:lstStyle/>
          <a:p>
            <a:r>
              <a:rPr lang="en-IN" dirty="0" smtClean="0"/>
              <a:t>PMCA601 Full Stack Web technology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385" y="2527952"/>
            <a:ext cx="10440988" cy="2948616"/>
          </a:xfrm>
        </p:spPr>
        <p:txBody>
          <a:bodyPr>
            <a:normAutofit/>
          </a:bodyPr>
          <a:lstStyle/>
          <a:p>
            <a:r>
              <a:rPr lang="en-IN" sz="2800" b="1" cap="none" dirty="0">
                <a:solidFill>
                  <a:schemeClr val="tx1"/>
                </a:solidFill>
              </a:rPr>
              <a:t>Module – </a:t>
            </a:r>
            <a:r>
              <a:rPr lang="en-IN" sz="2800" b="1" cap="none" dirty="0" smtClean="0">
                <a:solidFill>
                  <a:schemeClr val="tx1"/>
                </a:solidFill>
              </a:rPr>
              <a:t>7 Full Stack Integration and Deployment</a:t>
            </a:r>
            <a:endParaRPr lang="en-IN" sz="2800" b="1" cap="none" dirty="0">
              <a:solidFill>
                <a:schemeClr val="tx1"/>
              </a:solidFill>
            </a:endParaRPr>
          </a:p>
          <a:p>
            <a:pPr algn="just"/>
            <a:r>
              <a:rPr lang="en-IN" sz="2800" cap="none" dirty="0" smtClean="0">
                <a:solidFill>
                  <a:srgbClr val="7030A0"/>
                </a:solidFill>
              </a:rPr>
              <a:t>NoSQL Database – MongoDB Basics – Documents, Collections, Database, Query Language, Installation, The Mongo Shell – MongoDB CRUD Operations – MongoDB Node.js Driver – Schema Initialization – Reading from MongoDB – Writing to MongoDB</a:t>
            </a:r>
          </a:p>
        </p:txBody>
      </p:sp>
    </p:spTree>
    <p:extLst>
      <p:ext uri="{BB962C8B-B14F-4D97-AF65-F5344CB8AC3E}">
        <p14:creationId xmlns:p14="http://schemas.microsoft.com/office/powerpoint/2010/main" val="114300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6</a:t>
            </a:r>
            <a:r>
              <a:rPr lang="en-US" sz="2200" dirty="0" smtClean="0"/>
              <a:t>. Use the Mongoose commands inside an asynchronous functions with the ‘await’ keyword. Below snippet inserts a new document: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10</a:t>
            </a:fld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9799" y="3029946"/>
            <a:ext cx="552451" cy="430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024" y="1817181"/>
            <a:ext cx="11255715" cy="4366638"/>
            <a:chOff x="625024" y="1817181"/>
            <a:chExt cx="11255715" cy="436663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024" y="1817181"/>
              <a:ext cx="11255715" cy="43666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Rectangle 4"/>
            <p:cNvSpPr/>
            <p:nvPr/>
          </p:nvSpPr>
          <p:spPr>
            <a:xfrm>
              <a:off x="4114800" y="2133600"/>
              <a:ext cx="2314575" cy="342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38650" y="3346365"/>
              <a:ext cx="3924300" cy="3429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5045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List Documents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11</a:t>
            </a:fld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19799" y="3029946"/>
            <a:ext cx="552451" cy="430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022918" y="1544863"/>
            <a:ext cx="10036410" cy="2110923"/>
            <a:chOff x="1022918" y="1544863"/>
            <a:chExt cx="10036410" cy="21109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2918" y="1544863"/>
              <a:ext cx="10036410" cy="21109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Rectangle 8"/>
            <p:cNvSpPr/>
            <p:nvPr/>
          </p:nvSpPr>
          <p:spPr>
            <a:xfrm>
              <a:off x="1546412" y="1828800"/>
              <a:ext cx="5159188" cy="3714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41662" y="3059651"/>
              <a:ext cx="2415988" cy="37147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22918" y="3918246"/>
            <a:ext cx="1012572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await keyword is used inside an </a:t>
            </a:r>
            <a:r>
              <a:rPr lang="en-IN" dirty="0" err="1"/>
              <a:t>async</a:t>
            </a:r>
            <a:r>
              <a:rPr lang="en-IN" dirty="0"/>
              <a:t> function to pause its execution and wait for a Promise to resolve before continuing.</a:t>
            </a:r>
          </a:p>
          <a:p>
            <a:r>
              <a:rPr lang="en-IN" dirty="0"/>
              <a:t>The asynchronous function returns an implicit Promise as a result. The </a:t>
            </a:r>
            <a:r>
              <a:rPr lang="en-IN" dirty="0" err="1"/>
              <a:t>async</a:t>
            </a:r>
            <a:r>
              <a:rPr lang="en-IN" dirty="0"/>
              <a:t> function helps to write promise-based code asynchronously via the event loop. </a:t>
            </a:r>
            <a:r>
              <a:rPr lang="en-IN" dirty="0" err="1"/>
              <a:t>Async</a:t>
            </a:r>
            <a:r>
              <a:rPr lang="en-IN" dirty="0"/>
              <a:t> functions will always return a value. Await function can be used inside the asynchronous function to wait for the promise. This forces the code to wait until the promise returns a result. </a:t>
            </a:r>
          </a:p>
          <a:p>
            <a:r>
              <a:rPr lang="en-IN" dirty="0"/>
              <a:t>Hence we are using </a:t>
            </a:r>
            <a:r>
              <a:rPr lang="en-IN" dirty="0" err="1"/>
              <a:t>async</a:t>
            </a:r>
            <a:r>
              <a:rPr lang="en-IN" dirty="0"/>
              <a:t> for </a:t>
            </a:r>
            <a:r>
              <a:rPr lang="en-IN" dirty="0" err="1"/>
              <a:t>insDocFunc</a:t>
            </a:r>
            <a:r>
              <a:rPr lang="en-IN" dirty="0"/>
              <a:t> &amp; </a:t>
            </a:r>
            <a:r>
              <a:rPr lang="en-IN" dirty="0" err="1"/>
              <a:t>app.post</a:t>
            </a:r>
            <a:r>
              <a:rPr lang="en-IN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56007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– References 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368" y="959913"/>
            <a:ext cx="109339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https://www.w3schools.com/mongodb</a:t>
            </a:r>
            <a:r>
              <a:rPr lang="en-US" sz="2400" dirty="0" smtClean="0">
                <a:hlinkClick r:id="rId2"/>
              </a:rPr>
              <a:t>/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www.tutorialspoint.com/mongodb/index.htm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hlinkClick r:id="rId2"/>
              </a:rPr>
              <a:t>https://www.tutorialsteacher.com/mongodb</a:t>
            </a:r>
            <a:endParaRPr lang="en-US" sz="2400" dirty="0" smtClean="0">
              <a:hlinkClick r:id="rId2"/>
            </a:endParaRPr>
          </a:p>
          <a:p>
            <a:pPr algn="just"/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12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4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Mongoose Introduction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Mongoose is an Object Data Modeling (ODM) library for MongoDB. MongoDB is a NoSQL database and Mongoose is used to interact with MongoDB by providing a schema-based solution. The Mongoose acts as the abstraction layer over the MongoDB database. It is generally preferred over using normal MongoDB because it simplifies the process of sending complex queries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2</a:t>
            </a:fld>
            <a:endParaRPr lang="en-US" sz="1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801815" y="2954215"/>
            <a:ext cx="5908431" cy="3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Mongoose Advantages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24" y="826310"/>
            <a:ext cx="105857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E3381"/>
                </a:solidFill>
              </a:rPr>
              <a:t>Schema Definition:</a:t>
            </a:r>
            <a:r>
              <a:rPr lang="en-US" sz="2200" b="1" dirty="0"/>
              <a:t> </a:t>
            </a:r>
            <a:r>
              <a:rPr lang="en-US" sz="2200" dirty="0"/>
              <a:t>Mongoose allows you to define structured schema model for MongoDB collections, because of that you get a clear understanding about the structure of model data.</a:t>
            </a:r>
          </a:p>
          <a:p>
            <a:pPr marL="342900" indent="-342900" algn="just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E3381"/>
                </a:solidFill>
              </a:rPr>
              <a:t>Data Validation:</a:t>
            </a:r>
            <a:r>
              <a:rPr lang="en-US" sz="2200" b="1" dirty="0"/>
              <a:t> </a:t>
            </a:r>
            <a:r>
              <a:rPr lang="en-US" sz="2200" dirty="0"/>
              <a:t>It can be used for data validation, which ensures that only valid and properly formatted data is stored in the database, which helps to manage data integrity.</a:t>
            </a:r>
          </a:p>
          <a:p>
            <a:pPr marL="342900" indent="-342900" algn="just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E3381"/>
                </a:solidFill>
              </a:rPr>
              <a:t>Middleware Support:</a:t>
            </a:r>
            <a:r>
              <a:rPr lang="en-US" sz="2200" b="1" dirty="0"/>
              <a:t> </a:t>
            </a:r>
            <a:r>
              <a:rPr lang="en-US" sz="2200" dirty="0"/>
              <a:t>Mongoose has the support of middleware which helps in the execution of custom logic before or after database operations, that offers flexibility in handling data interactions.</a:t>
            </a:r>
          </a:p>
          <a:p>
            <a:pPr marL="342900" indent="-342900" algn="just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E3381"/>
                </a:solidFill>
              </a:rPr>
              <a:t>Query Building:</a:t>
            </a:r>
            <a:r>
              <a:rPr lang="en-US" sz="2200" b="1" dirty="0"/>
              <a:t> </a:t>
            </a:r>
            <a:r>
              <a:rPr lang="en-US" sz="2200" dirty="0"/>
              <a:t>We don’t have to write those complex queries which we were writing in MongoDB because Mongoose simplifies the process by providing a high-level API that makes it easier to interact with the database.</a:t>
            </a:r>
          </a:p>
          <a:p>
            <a:pPr marL="342900" indent="-342900" algn="just" fontAlgn="base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5E3381"/>
                </a:solidFill>
              </a:rPr>
              <a:t>Modeling Relationships and Population:</a:t>
            </a:r>
            <a:r>
              <a:rPr lang="en-US" sz="2200" b="1" dirty="0"/>
              <a:t> </a:t>
            </a:r>
            <a:r>
              <a:rPr lang="en-US" sz="2200" dirty="0"/>
              <a:t>You can define relationships between different data models and it also supports population, due to this you can work with related data without disturbing database normalization.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764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Mongoose Commands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4</a:t>
            </a:fld>
            <a:endParaRPr lang="en-US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6228"/>
              </p:ext>
            </p:extLst>
          </p:nvPr>
        </p:nvGraphicFramePr>
        <p:xfrm>
          <a:off x="791063" y="1250607"/>
          <a:ext cx="10923638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321">
                  <a:extLst>
                    <a:ext uri="{9D8B030D-6E8A-4147-A177-3AD203B41FA5}">
                      <a16:colId xmlns="" xmlns:a16="http://schemas.microsoft.com/office/drawing/2014/main" val="2346137376"/>
                    </a:ext>
                  </a:extLst>
                </a:gridCol>
                <a:gridCol w="5584723">
                  <a:extLst>
                    <a:ext uri="{9D8B030D-6E8A-4147-A177-3AD203B41FA5}">
                      <a16:colId xmlns="" xmlns:a16="http://schemas.microsoft.com/office/drawing/2014/main" val="2805097549"/>
                    </a:ext>
                  </a:extLst>
                </a:gridCol>
                <a:gridCol w="3716594">
                  <a:extLst>
                    <a:ext uri="{9D8B030D-6E8A-4147-A177-3AD203B41FA5}">
                      <a16:colId xmlns="" xmlns:a16="http://schemas.microsoft.com/office/drawing/2014/main" val="1433468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Commands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542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save()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 facilitates the process of storing the document, along with its associated data, in the designated MongoDB collection,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ModelObj.save</a:t>
                      </a:r>
                      <a:r>
                        <a:rPr lang="en-US" sz="2000" dirty="0" smtClean="0"/>
                        <a:t>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1186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remove the documents from the database according to the condition.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Model.remove</a:t>
                      </a:r>
                      <a:r>
                        <a:rPr lang="en-US" sz="2000" dirty="0" smtClean="0"/>
                        <a:t>({</a:t>
                      </a:r>
                      <a:r>
                        <a:rPr lang="en-US" sz="2000" dirty="0" err="1" smtClean="0"/>
                        <a:t>cgpa</a:t>
                      </a:r>
                      <a:r>
                        <a:rPr lang="en-US" sz="2000" dirty="0" smtClean="0"/>
                        <a:t>:{$lt:4})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4728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first id of the document if at least one document exists in the database that matches the given filter,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otherwise null.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Model.exists</a:t>
                      </a:r>
                      <a:r>
                        <a:rPr lang="en-US" sz="2000" dirty="0" smtClean="0"/>
                        <a:t>({name:’</a:t>
                      </a:r>
                      <a:r>
                        <a:rPr lang="en-US" sz="2000" dirty="0" err="1" smtClean="0"/>
                        <a:t>Anand</a:t>
                      </a:r>
                      <a:r>
                        <a:rPr lang="en-US" sz="2000" dirty="0" smtClean="0"/>
                        <a:t>’})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14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updateMany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update one document in the database without returning it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Model.updateMany</a:t>
                      </a:r>
                      <a:r>
                        <a:rPr lang="en-US" sz="2000" dirty="0" smtClean="0"/>
                        <a:t>({</a:t>
                      </a:r>
                      <a:r>
                        <a:rPr lang="en-US" sz="2000" dirty="0" err="1" smtClean="0"/>
                        <a:t>dept</a:t>
                      </a:r>
                      <a:r>
                        <a:rPr lang="en-US" sz="2000" dirty="0" smtClean="0"/>
                        <a:t>:’IT’}, {</a:t>
                      </a:r>
                      <a:r>
                        <a:rPr lang="en-US" sz="2000" dirty="0" err="1" smtClean="0"/>
                        <a:t>dept</a:t>
                      </a:r>
                      <a:r>
                        <a:rPr lang="en-US" sz="2000" dirty="0" smtClean="0"/>
                        <a:t>:’Information Technology’})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83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used to list all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from the MongoDB database.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Model.find</a:t>
                      </a:r>
                      <a:r>
                        <a:rPr lang="en-US" sz="2000" dirty="0" smtClean="0"/>
                        <a:t>()</a:t>
                      </a:r>
                      <a:endParaRPr lang="en-IN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848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Mongoose Installation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order to access MongoDB </a:t>
            </a:r>
            <a:r>
              <a:rPr lang="en-US" sz="2400" dirty="0" smtClean="0"/>
              <a:t>database through Node.js, the following modules are to be installed:</a:t>
            </a:r>
          </a:p>
          <a:p>
            <a:pPr algn="just"/>
            <a:r>
              <a:rPr lang="en-US" sz="2400" dirty="0" smtClean="0"/>
              <a:t>1. native </a:t>
            </a:r>
            <a:r>
              <a:rPr lang="en-US" sz="2400" dirty="0" err="1" smtClean="0"/>
              <a:t>mongodb</a:t>
            </a:r>
            <a:r>
              <a:rPr lang="en-US" sz="2400" dirty="0" smtClean="0"/>
              <a:t> has to be installed with the following command in node </a:t>
            </a:r>
            <a:r>
              <a:rPr lang="en-US" sz="2400" dirty="0" err="1" smtClean="0"/>
              <a:t>js</a:t>
            </a:r>
            <a:r>
              <a:rPr lang="en-US" sz="2400" dirty="0" smtClean="0"/>
              <a:t> environment:</a:t>
            </a:r>
          </a:p>
          <a:p>
            <a:pPr lvl="1" algn="just"/>
            <a:r>
              <a:rPr lang="en-US" sz="2400" b="1" dirty="0">
                <a:solidFill>
                  <a:srgbClr val="7030A0"/>
                </a:solidFill>
              </a:rPr>
              <a:t>&gt;</a:t>
            </a:r>
            <a:r>
              <a:rPr lang="en-US" sz="2400" b="1" dirty="0" err="1">
                <a:solidFill>
                  <a:srgbClr val="7030A0"/>
                </a:solidFill>
              </a:rPr>
              <a:t>npm</a:t>
            </a:r>
            <a:r>
              <a:rPr lang="en-US" sz="2400" b="1" dirty="0">
                <a:solidFill>
                  <a:srgbClr val="7030A0"/>
                </a:solidFill>
              </a:rPr>
              <a:t> install </a:t>
            </a:r>
            <a:r>
              <a:rPr lang="en-US" sz="2400" b="1" dirty="0" err="1" smtClean="0">
                <a:solidFill>
                  <a:srgbClr val="7030A0"/>
                </a:solidFill>
              </a:rPr>
              <a:t>mongodb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algn="just"/>
            <a:r>
              <a:rPr lang="en-US" sz="2400" dirty="0" smtClean="0"/>
              <a:t>This </a:t>
            </a:r>
            <a:r>
              <a:rPr lang="en-US" sz="2400" dirty="0"/>
              <a:t>will include </a:t>
            </a:r>
            <a:r>
              <a:rPr lang="en-US" sz="2400" b="1" dirty="0" err="1">
                <a:solidFill>
                  <a:srgbClr val="7030A0"/>
                </a:solidFill>
              </a:rPr>
              <a:t>mongodb</a:t>
            </a:r>
            <a:r>
              <a:rPr lang="en-US" sz="2400" dirty="0"/>
              <a:t> folder inside </a:t>
            </a:r>
            <a:r>
              <a:rPr lang="en-US" sz="2400" b="1" dirty="0" err="1">
                <a:solidFill>
                  <a:srgbClr val="7030A0"/>
                </a:solidFill>
              </a:rPr>
              <a:t>node_modules</a:t>
            </a:r>
            <a:r>
              <a:rPr lang="en-US" sz="2400" dirty="0"/>
              <a:t> folder</a:t>
            </a:r>
            <a:r>
              <a:rPr lang="en-US" sz="2400" dirty="0" smtClean="0"/>
              <a:t>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2. Install, </a:t>
            </a:r>
            <a:r>
              <a:rPr lang="en-US" sz="2400" dirty="0"/>
              <a:t>mongoose middleware </a:t>
            </a:r>
            <a:r>
              <a:rPr lang="en-US" sz="2400" dirty="0" smtClean="0"/>
              <a:t>as </a:t>
            </a:r>
            <a:r>
              <a:rPr lang="en-US" sz="2400" dirty="0"/>
              <a:t>shown </a:t>
            </a:r>
            <a:r>
              <a:rPr lang="en-US" sz="2400" dirty="0" smtClean="0"/>
              <a:t>below:</a:t>
            </a:r>
          </a:p>
          <a:p>
            <a:pPr algn="just"/>
            <a:r>
              <a:rPr lang="en-US" sz="2400" dirty="0" smtClean="0"/>
              <a:t>	</a:t>
            </a:r>
            <a:r>
              <a:rPr lang="en-US" sz="2400" b="1" dirty="0">
                <a:solidFill>
                  <a:srgbClr val="7030A0"/>
                </a:solidFill>
              </a:rPr>
              <a:t>&gt;</a:t>
            </a:r>
            <a:r>
              <a:rPr lang="en-US" sz="2400" b="1" dirty="0" err="1">
                <a:solidFill>
                  <a:srgbClr val="7030A0"/>
                </a:solidFill>
              </a:rPr>
              <a:t>npm</a:t>
            </a:r>
            <a:r>
              <a:rPr lang="en-US" sz="2400" b="1" dirty="0">
                <a:solidFill>
                  <a:srgbClr val="7030A0"/>
                </a:solidFill>
              </a:rPr>
              <a:t> install </a:t>
            </a:r>
            <a:r>
              <a:rPr lang="en-US" sz="2400" b="1" dirty="0" smtClean="0">
                <a:solidFill>
                  <a:srgbClr val="7030A0"/>
                </a:solidFill>
              </a:rPr>
              <a:t>mongoose</a:t>
            </a:r>
          </a:p>
          <a:p>
            <a:pPr algn="just"/>
            <a:r>
              <a:rPr lang="en-US" sz="2400" dirty="0"/>
              <a:t>This </a:t>
            </a:r>
            <a:r>
              <a:rPr lang="en-US" sz="2400" dirty="0" smtClean="0"/>
              <a:t>creates </a:t>
            </a:r>
            <a:r>
              <a:rPr lang="en-US" sz="2400" b="1" dirty="0" smtClean="0">
                <a:solidFill>
                  <a:srgbClr val="7030A0"/>
                </a:solidFill>
              </a:rPr>
              <a:t>mongoose</a:t>
            </a:r>
            <a:r>
              <a:rPr lang="en-US" sz="2400" dirty="0" smtClean="0"/>
              <a:t> </a:t>
            </a:r>
            <a:r>
              <a:rPr lang="en-US" sz="2400" dirty="0"/>
              <a:t>folder inside </a:t>
            </a:r>
            <a:r>
              <a:rPr lang="en-US" sz="2400" b="1" dirty="0" err="1">
                <a:solidFill>
                  <a:srgbClr val="7030A0"/>
                </a:solidFill>
              </a:rPr>
              <a:t>node_modules</a:t>
            </a:r>
            <a:r>
              <a:rPr lang="en-US" sz="2400" dirty="0"/>
              <a:t> folder.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02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Accessing MongoDB: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I</a:t>
            </a:r>
            <a:r>
              <a:rPr lang="en-US" sz="2200" dirty="0" smtClean="0"/>
              <a:t>mport </a:t>
            </a:r>
            <a:r>
              <a:rPr lang="en-US" sz="2200" b="1" dirty="0" smtClean="0">
                <a:solidFill>
                  <a:srgbClr val="7030A0"/>
                </a:solidFill>
              </a:rPr>
              <a:t>mongoose</a:t>
            </a:r>
            <a:r>
              <a:rPr lang="en-US" sz="2200" dirty="0" smtClean="0"/>
              <a:t> module. Create an object to refer this.</a:t>
            </a:r>
          </a:p>
          <a:p>
            <a:pPr algn="just"/>
            <a:r>
              <a:rPr lang="en-US" sz="2200" dirty="0"/>
              <a:t>	</a:t>
            </a:r>
            <a:r>
              <a:rPr lang="en-US" sz="2200" dirty="0" err="1" smtClean="0"/>
              <a:t>const</a:t>
            </a:r>
            <a:r>
              <a:rPr lang="en-US" sz="2200" dirty="0" smtClean="0"/>
              <a:t> </a:t>
            </a:r>
            <a:r>
              <a:rPr lang="en-US" sz="2200" dirty="0" err="1" smtClean="0"/>
              <a:t>mongooseObj</a:t>
            </a:r>
            <a:r>
              <a:rPr lang="en-US" sz="2200" dirty="0" smtClean="0"/>
              <a:t> = require(‘mongoose’)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59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2. Establish the connection with MongoDB through the function connect with the connection string. The connection string is: </a:t>
            </a:r>
            <a:r>
              <a:rPr lang="en-US" sz="2200" b="1" dirty="0">
                <a:solidFill>
                  <a:srgbClr val="7030A0"/>
                </a:solidFill>
              </a:rPr>
              <a:t>mongodb://</a:t>
            </a:r>
            <a:r>
              <a:rPr lang="en-US" sz="2200" b="1" dirty="0" smtClean="0">
                <a:solidFill>
                  <a:srgbClr val="7030A0"/>
                </a:solidFill>
              </a:rPr>
              <a:t>localhost:27017. </a:t>
            </a:r>
            <a:r>
              <a:rPr lang="en-US" sz="2200" dirty="0" smtClean="0"/>
              <a:t>Generally,</a:t>
            </a:r>
            <a:r>
              <a:rPr lang="en-US" sz="2200" b="1" dirty="0" smtClean="0">
                <a:solidFill>
                  <a:srgbClr val="7030A0"/>
                </a:solidFill>
              </a:rPr>
              <a:t> </a:t>
            </a:r>
            <a:r>
              <a:rPr lang="en-US" sz="2200" dirty="0" smtClean="0"/>
              <a:t>MongoDB </a:t>
            </a:r>
            <a:r>
              <a:rPr lang="en-US" sz="2200" dirty="0"/>
              <a:t>can access through the port </a:t>
            </a:r>
            <a:r>
              <a:rPr lang="en-US" sz="2200" b="1" dirty="0" smtClean="0">
                <a:solidFill>
                  <a:srgbClr val="7030A0"/>
                </a:solidFill>
              </a:rPr>
              <a:t>27017. </a:t>
            </a:r>
            <a:r>
              <a:rPr lang="en-US" sz="2200" dirty="0" smtClean="0"/>
              <a:t>attach the database name with the connection string. Here, </a:t>
            </a:r>
            <a:r>
              <a:rPr lang="en-US" sz="2200" b="1" dirty="0" smtClean="0">
                <a:solidFill>
                  <a:srgbClr val="5E3381"/>
                </a:solidFill>
              </a:rPr>
              <a:t>Practice</a:t>
            </a:r>
            <a:r>
              <a:rPr lang="en-US" sz="2200" dirty="0" smtClean="0"/>
              <a:t> is the database. MongoDB is </a:t>
            </a:r>
            <a:r>
              <a:rPr lang="en-US" sz="2200" dirty="0" err="1" smtClean="0"/>
              <a:t>casesensitive</a:t>
            </a:r>
            <a:r>
              <a:rPr lang="en-US" sz="2200" dirty="0" smtClean="0"/>
              <a:t>.</a:t>
            </a:r>
            <a:endParaRPr lang="en-US" sz="2200" b="1" dirty="0" smtClean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26248" y="4652247"/>
            <a:ext cx="94297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Here, connection created with a call back function and exception handling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2492945"/>
            <a:ext cx="873327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2893" y="959913"/>
            <a:ext cx="983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3. Define a schema as the structure of the collection.</a:t>
            </a:r>
          </a:p>
          <a:p>
            <a:pPr algn="just"/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8</a:t>
            </a:fld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1326248" y="5093015"/>
            <a:ext cx="94297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This model can use the </a:t>
            </a:r>
            <a:r>
              <a:rPr lang="en-US" sz="2200" dirty="0"/>
              <a:t>M</a:t>
            </a:r>
            <a:r>
              <a:rPr lang="en-US" sz="2200" dirty="0" smtClean="0"/>
              <a:t>ongoDB collection ‘students’ if it is existing, otherwise will create the collection ‘students’ </a:t>
            </a:r>
            <a:endParaRPr 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412" y="1441218"/>
            <a:ext cx="5806943" cy="157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4768" y="3018695"/>
            <a:ext cx="109845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Here, the collection has _id (default key), name and </a:t>
            </a:r>
            <a:r>
              <a:rPr lang="en-US" sz="2200" dirty="0" err="1" smtClean="0"/>
              <a:t>cgpa</a:t>
            </a:r>
            <a:r>
              <a:rPr lang="en-US" sz="2200" dirty="0" smtClean="0"/>
              <a:t> as keys.</a:t>
            </a:r>
          </a:p>
          <a:p>
            <a:r>
              <a:rPr lang="en-US" sz="1400" b="1" dirty="0"/>
              <a:t>Schema</a:t>
            </a:r>
            <a:r>
              <a:rPr lang="en-US" sz="1400" dirty="0"/>
              <a:t> in Mongoose defines the structure of the documents in a </a:t>
            </a:r>
            <a:r>
              <a:rPr lang="en-US" sz="1400" dirty="0" err="1"/>
              <a:t>MongoDB</a:t>
            </a:r>
            <a:r>
              <a:rPr lang="en-US" sz="1400" dirty="0"/>
              <a:t> </a:t>
            </a:r>
            <a:r>
              <a:rPr lang="en-US" sz="1400" dirty="0" err="1"/>
              <a:t>collection.Here</a:t>
            </a:r>
            <a:r>
              <a:rPr lang="en-US" sz="1400" dirty="0"/>
              <a:t>, </a:t>
            </a:r>
            <a:r>
              <a:rPr lang="en-US" sz="1400" dirty="0" err="1"/>
              <a:t>studentSchema</a:t>
            </a:r>
            <a:r>
              <a:rPr lang="en-US" sz="1400" dirty="0"/>
              <a:t> defines a </a:t>
            </a:r>
            <a:r>
              <a:rPr lang="en-US" sz="1400" b="1" dirty="0"/>
              <a:t>Student collection</a:t>
            </a:r>
            <a:r>
              <a:rPr lang="en-US" sz="1400" dirty="0"/>
              <a:t> with the following </a:t>
            </a:r>
            <a:r>
              <a:rPr lang="en-US" sz="1600" dirty="0" err="1"/>
              <a:t>fields:_id</a:t>
            </a:r>
            <a:r>
              <a:rPr lang="en-US" sz="1600" dirty="0"/>
              <a:t>: </a:t>
            </a:r>
            <a:r>
              <a:rPr lang="en-US" sz="1600" b="1" dirty="0"/>
              <a:t>String</a:t>
            </a:r>
            <a:r>
              <a:rPr lang="en-US" sz="1600" dirty="0"/>
              <a:t> (Usually, </a:t>
            </a:r>
            <a:r>
              <a:rPr lang="en-US" sz="1600" dirty="0" err="1"/>
              <a:t>MongoDB</a:t>
            </a:r>
            <a:r>
              <a:rPr lang="en-US" sz="1600" dirty="0"/>
              <a:t> generates _id automatically, but here it’s explicitly defined</a:t>
            </a:r>
            <a:r>
              <a:rPr lang="en-US" sz="1600" dirty="0" smtClean="0"/>
              <a:t>.)name</a:t>
            </a:r>
            <a:r>
              <a:rPr lang="en-US" sz="1600" dirty="0"/>
              <a:t>: </a:t>
            </a:r>
            <a:r>
              <a:rPr lang="en-US" sz="1600" b="1" dirty="0" err="1" smtClean="0"/>
              <a:t>String</a:t>
            </a:r>
            <a:r>
              <a:rPr lang="en-US" sz="1600" dirty="0" err="1" smtClean="0"/>
              <a:t>cgpa:</a:t>
            </a:r>
            <a:r>
              <a:rPr lang="en-US" sz="1600" b="1" dirty="0" err="1" smtClean="0"/>
              <a:t>Number</a:t>
            </a:r>
            <a:endParaRPr lang="en-US" sz="1600" dirty="0"/>
          </a:p>
          <a:p>
            <a:pPr algn="just"/>
            <a:r>
              <a:rPr lang="en-US" sz="2200" dirty="0" smtClean="0"/>
              <a:t>     </a:t>
            </a:r>
          </a:p>
          <a:p>
            <a:pPr algn="just"/>
            <a:r>
              <a:rPr lang="en-US" sz="2200" dirty="0" smtClean="0"/>
              <a:t>4</a:t>
            </a:r>
            <a:r>
              <a:rPr lang="en-US" sz="2200" dirty="0" smtClean="0"/>
              <a:t>. Attach the schema with the model of the collection for query process: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7" y="4496023"/>
            <a:ext cx="10988992" cy="5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1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6412" y="121024"/>
            <a:ext cx="9412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0070C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MongoDB Through Node.js</a:t>
            </a:r>
            <a:endParaRPr lang="en-IN" sz="2800" b="1" dirty="0">
              <a:solidFill>
                <a:srgbClr val="0070C0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41312" y="1400609"/>
            <a:ext cx="98364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/>
              <a:t>5. Attach the data with the object of schema.</a:t>
            </a:r>
          </a:p>
          <a:p>
            <a:pPr algn="just"/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38144" y="6276059"/>
            <a:ext cx="764215" cy="365125"/>
          </a:xfrm>
        </p:spPr>
        <p:txBody>
          <a:bodyPr/>
          <a:lstStyle/>
          <a:p>
            <a:fld id="{6D22F896-40B5-4ADD-8801-0D06FADFA095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08" y="2170050"/>
            <a:ext cx="11443869" cy="512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8" y="3799387"/>
            <a:ext cx="11443869" cy="1867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019799" y="3029946"/>
            <a:ext cx="552451" cy="4308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28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13235</TotalTime>
  <Words>606</Words>
  <Application>Microsoft Office PowerPoint</Application>
  <PresentationFormat>Custom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PMCA601 Full Stack Web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CSE3002 – Internet and web programming</dc:title>
  <dc:creator>Admin</dc:creator>
  <cp:lastModifiedBy>Admin</cp:lastModifiedBy>
  <cp:revision>851</cp:revision>
  <dcterms:created xsi:type="dcterms:W3CDTF">2021-02-05T05:40:39Z</dcterms:created>
  <dcterms:modified xsi:type="dcterms:W3CDTF">2025-03-05T01:34:06Z</dcterms:modified>
</cp:coreProperties>
</file>