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8" r:id="rId2"/>
    <p:sldId id="259" r:id="rId3"/>
    <p:sldId id="260" r:id="rId4"/>
    <p:sldId id="261" r:id="rId5"/>
    <p:sldId id="262" r:id="rId6"/>
    <p:sldId id="264" r:id="rId7"/>
    <p:sldId id="273" r:id="rId8"/>
    <p:sldId id="274" r:id="rId9"/>
    <p:sldId id="276" r:id="rId10"/>
    <p:sldId id="277" r:id="rId11"/>
    <p:sldId id="306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304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6E7E6-0FC8-4C42-AD55-7F5ED95F65E0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3B352-342F-45EB-822E-3FA5292ED3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32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13B352-342F-45EB-822E-3FA5292ED303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95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FD5D-1D7C-4006-8EB6-579BA7A29AC3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EF7-6015-48FF-A0F3-6390D33728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FD5D-1D7C-4006-8EB6-579BA7A29AC3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EF7-6015-48FF-A0F3-6390D33728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FD5D-1D7C-4006-8EB6-579BA7A29AC3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EF7-6015-48FF-A0F3-6390D33728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FD5D-1D7C-4006-8EB6-579BA7A29AC3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EF7-6015-48FF-A0F3-6390D33728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FD5D-1D7C-4006-8EB6-579BA7A29AC3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EF7-6015-48FF-A0F3-6390D33728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FD5D-1D7C-4006-8EB6-579BA7A29AC3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EF7-6015-48FF-A0F3-6390D33728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FD5D-1D7C-4006-8EB6-579BA7A29AC3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EF7-6015-48FF-A0F3-6390D33728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FD5D-1D7C-4006-8EB6-579BA7A29AC3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EF7-6015-48FF-A0F3-6390D33728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FD5D-1D7C-4006-8EB6-579BA7A29AC3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EF7-6015-48FF-A0F3-6390D33728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FD5D-1D7C-4006-8EB6-579BA7A29AC3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EF7-6015-48FF-A0F3-6390D33728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FD5D-1D7C-4006-8EB6-579BA7A29AC3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08EF7-6015-48FF-A0F3-6390D33728D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8FD5D-1D7C-4006-8EB6-579BA7A29AC3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8EF7-6015-48FF-A0F3-6390D33728D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anitha@vit.ac.in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http://www.itee.uq.edu.au/~cogs2010/cmc/chapters/Introduction/ConnectionStructures.gi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704" y="692696"/>
            <a:ext cx="473202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dirty="0" smtClean="0"/>
              <a:t>INTRODUCTION TO </a:t>
            </a:r>
            <a:r>
              <a:rPr sz="4400" dirty="0" smtClean="0"/>
              <a:t>NEURAL</a:t>
            </a:r>
            <a:r>
              <a:rPr sz="4400" spc="-50" dirty="0" smtClean="0"/>
              <a:t> </a:t>
            </a:r>
            <a:r>
              <a:rPr sz="4400" spc="-10" dirty="0"/>
              <a:t>NETWORKS</a:t>
            </a:r>
            <a:endParaRPr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3284984"/>
            <a:ext cx="54006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Dr. A. Anitha</a:t>
            </a:r>
          </a:p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Professor Grade -1</a:t>
            </a:r>
          </a:p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School of Computer Science Engineering and Information Systems</a:t>
            </a:r>
          </a:p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Vellore Institute of Technology</a:t>
            </a:r>
          </a:p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Vellore – 632014</a:t>
            </a:r>
          </a:p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Ph: 9994687528</a:t>
            </a:r>
          </a:p>
          <a:p>
            <a:pPr algn="ctr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Mail id: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  <a:hlinkClick r:id="rId2"/>
              </a:rPr>
              <a:t>aanitha@vit.ac.in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Artificial</a:t>
            </a:r>
            <a:r>
              <a:rPr spc="-130" dirty="0"/>
              <a:t> </a:t>
            </a:r>
            <a:r>
              <a:rPr spc="55" dirty="0"/>
              <a:t>Neuron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48745"/>
            <a:ext cx="8123555" cy="450278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76860" indent="-264160">
              <a:lnSpc>
                <a:spcPct val="100000"/>
              </a:lnSpc>
              <a:spcBef>
                <a:spcPts val="640"/>
              </a:spcBef>
              <a:buClr>
                <a:srgbClr val="6697CC"/>
              </a:buClr>
              <a:buFont typeface="Arial MT"/>
              <a:buChar char="•"/>
              <a:tabLst>
                <a:tab pos="276860" algn="l"/>
              </a:tabLst>
            </a:pPr>
            <a:r>
              <a:rPr sz="2150" spc="-20" dirty="0">
                <a:latin typeface="Microsoft Sans Serif"/>
                <a:cs typeface="Microsoft Sans Serif"/>
              </a:rPr>
              <a:t>The</a:t>
            </a:r>
            <a:r>
              <a:rPr sz="2150" spc="-25" dirty="0">
                <a:latin typeface="Microsoft Sans Serif"/>
                <a:cs typeface="Microsoft Sans Serif"/>
              </a:rPr>
              <a:t> </a:t>
            </a:r>
            <a:r>
              <a:rPr sz="2150" spc="55" dirty="0">
                <a:latin typeface="Microsoft Sans Serif"/>
                <a:cs typeface="Microsoft Sans Serif"/>
              </a:rPr>
              <a:t>artificial</a:t>
            </a:r>
            <a:r>
              <a:rPr sz="2150" spc="-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neuron</a:t>
            </a:r>
            <a:r>
              <a:rPr sz="2150" spc="-30" dirty="0">
                <a:latin typeface="Microsoft Sans Serif"/>
                <a:cs typeface="Microsoft Sans Serif"/>
              </a:rPr>
              <a:t> </a:t>
            </a:r>
            <a:r>
              <a:rPr sz="2150" spc="-65" dirty="0">
                <a:latin typeface="Microsoft Sans Serif"/>
                <a:cs typeface="Microsoft Sans Serif"/>
              </a:rPr>
              <a:t>has</a:t>
            </a:r>
            <a:r>
              <a:rPr sz="2150" spc="-35" dirty="0">
                <a:latin typeface="Microsoft Sans Serif"/>
                <a:cs typeface="Microsoft Sans Serif"/>
              </a:rPr>
              <a:t> </a:t>
            </a:r>
            <a:r>
              <a:rPr sz="2150" spc="90" dirty="0">
                <a:latin typeface="Microsoft Sans Serif"/>
                <a:cs typeface="Microsoft Sans Serif"/>
              </a:rPr>
              <a:t>the</a:t>
            </a:r>
            <a:r>
              <a:rPr sz="2150" spc="-35" dirty="0">
                <a:latin typeface="Microsoft Sans Serif"/>
                <a:cs typeface="Microsoft Sans Serif"/>
              </a:rPr>
              <a:t> </a:t>
            </a:r>
            <a:r>
              <a:rPr sz="2150" spc="80" dirty="0">
                <a:latin typeface="Microsoft Sans Serif"/>
                <a:cs typeface="Microsoft Sans Serif"/>
              </a:rPr>
              <a:t>following</a:t>
            </a:r>
            <a:r>
              <a:rPr sz="2150" spc="-35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characteristics:</a:t>
            </a:r>
            <a:endParaRPr sz="2150">
              <a:latin typeface="Microsoft Sans Serif"/>
              <a:cs typeface="Microsoft Sans Serif"/>
            </a:endParaRPr>
          </a:p>
          <a:p>
            <a:pPr marL="584200" marR="5080" lvl="1" indent="-220345">
              <a:lnSpc>
                <a:spcPct val="100000"/>
              </a:lnSpc>
              <a:spcBef>
                <a:spcPts val="540"/>
              </a:spcBef>
              <a:buClr>
                <a:srgbClr val="6697CC"/>
              </a:buClr>
              <a:buFont typeface="Arial MT"/>
              <a:buChar char="–"/>
              <a:tabLst>
                <a:tab pos="584200" algn="l"/>
              </a:tabLst>
            </a:pPr>
            <a:r>
              <a:rPr sz="2150" dirty="0">
                <a:latin typeface="Microsoft Sans Serif"/>
                <a:cs typeface="Microsoft Sans Serif"/>
              </a:rPr>
              <a:t>A</a:t>
            </a:r>
            <a:r>
              <a:rPr sz="2150" spc="3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neuron</a:t>
            </a:r>
            <a:r>
              <a:rPr sz="2150" spc="40" dirty="0">
                <a:latin typeface="Microsoft Sans Serif"/>
                <a:cs typeface="Microsoft Sans Serif"/>
              </a:rPr>
              <a:t> </a:t>
            </a:r>
            <a:r>
              <a:rPr sz="2150" spc="-20" dirty="0">
                <a:latin typeface="Microsoft Sans Serif"/>
                <a:cs typeface="Microsoft Sans Serif"/>
              </a:rPr>
              <a:t>is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85" dirty="0">
                <a:latin typeface="Microsoft Sans Serif"/>
                <a:cs typeface="Microsoft Sans Serif"/>
              </a:rPr>
              <a:t>a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mathematical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0" dirty="0">
                <a:latin typeface="Microsoft Sans Serif"/>
                <a:cs typeface="Microsoft Sans Serif"/>
              </a:rPr>
              <a:t>function</a:t>
            </a:r>
            <a:r>
              <a:rPr sz="2150" spc="3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modeled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9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working </a:t>
            </a:r>
            <a:r>
              <a:rPr sz="2150" spc="140" dirty="0">
                <a:latin typeface="Microsoft Sans Serif"/>
                <a:cs typeface="Microsoft Sans Serif"/>
              </a:rPr>
              <a:t>of</a:t>
            </a:r>
            <a:r>
              <a:rPr sz="2150" spc="7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biological</a:t>
            </a:r>
            <a:r>
              <a:rPr sz="2150" spc="75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neurons</a:t>
            </a:r>
            <a:endParaRPr sz="2150">
              <a:latin typeface="Microsoft Sans Serif"/>
              <a:cs typeface="Microsoft Sans Serif"/>
            </a:endParaRPr>
          </a:p>
          <a:p>
            <a:pPr marL="583565" lvl="1" indent="-219710">
              <a:lnSpc>
                <a:spcPct val="100000"/>
              </a:lnSpc>
              <a:spcBef>
                <a:spcPts val="530"/>
              </a:spcBef>
              <a:buClr>
                <a:srgbClr val="6697CC"/>
              </a:buClr>
              <a:buFont typeface="Arial MT"/>
              <a:buChar char="–"/>
              <a:tabLst>
                <a:tab pos="583565" algn="l"/>
              </a:tabLst>
            </a:pPr>
            <a:r>
              <a:rPr sz="2150" spc="120" dirty="0">
                <a:latin typeface="Microsoft Sans Serif"/>
                <a:cs typeface="Microsoft Sans Serif"/>
              </a:rPr>
              <a:t>It</a:t>
            </a:r>
            <a:r>
              <a:rPr sz="2150" spc="-30" dirty="0">
                <a:latin typeface="Microsoft Sans Serif"/>
                <a:cs typeface="Microsoft Sans Serif"/>
              </a:rPr>
              <a:t> </a:t>
            </a:r>
            <a:r>
              <a:rPr sz="2150" spc="-20" dirty="0">
                <a:latin typeface="Microsoft Sans Serif"/>
                <a:cs typeface="Microsoft Sans Serif"/>
              </a:rPr>
              <a:t>is</a:t>
            </a:r>
            <a:r>
              <a:rPr sz="2150" spc="-25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an</a:t>
            </a:r>
            <a:r>
              <a:rPr sz="2150" spc="-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elementary</a:t>
            </a:r>
            <a:r>
              <a:rPr sz="2150" spc="-20" dirty="0">
                <a:latin typeface="Microsoft Sans Serif"/>
                <a:cs typeface="Microsoft Sans Serif"/>
              </a:rPr>
              <a:t> </a:t>
            </a:r>
            <a:r>
              <a:rPr sz="2150" spc="85" dirty="0">
                <a:latin typeface="Microsoft Sans Serif"/>
                <a:cs typeface="Microsoft Sans Serif"/>
              </a:rPr>
              <a:t>unit</a:t>
            </a:r>
            <a:r>
              <a:rPr sz="2150" spc="-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in</a:t>
            </a:r>
            <a:r>
              <a:rPr sz="2150" spc="-15" dirty="0">
                <a:latin typeface="Microsoft Sans Serif"/>
                <a:cs typeface="Microsoft Sans Serif"/>
              </a:rPr>
              <a:t> </a:t>
            </a:r>
            <a:r>
              <a:rPr sz="2150" spc="-20" dirty="0">
                <a:latin typeface="Microsoft Sans Serif"/>
                <a:cs typeface="Microsoft Sans Serif"/>
              </a:rPr>
              <a:t>an </a:t>
            </a:r>
            <a:r>
              <a:rPr sz="2150" spc="55" dirty="0">
                <a:latin typeface="Microsoft Sans Serif"/>
                <a:cs typeface="Microsoft Sans Serif"/>
              </a:rPr>
              <a:t>artificial</a:t>
            </a:r>
            <a:r>
              <a:rPr sz="2150" spc="-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neural</a:t>
            </a:r>
            <a:r>
              <a:rPr sz="2150" spc="-15" dirty="0">
                <a:latin typeface="Microsoft Sans Serif"/>
                <a:cs typeface="Microsoft Sans Serif"/>
              </a:rPr>
              <a:t> </a:t>
            </a:r>
            <a:r>
              <a:rPr sz="2150" spc="70" dirty="0">
                <a:latin typeface="Microsoft Sans Serif"/>
                <a:cs typeface="Microsoft Sans Serif"/>
              </a:rPr>
              <a:t>network</a:t>
            </a:r>
            <a:endParaRPr sz="2150">
              <a:latin typeface="Microsoft Sans Serif"/>
              <a:cs typeface="Microsoft Sans Serif"/>
            </a:endParaRPr>
          </a:p>
          <a:p>
            <a:pPr marL="583565" lvl="1" indent="-219710">
              <a:lnSpc>
                <a:spcPct val="100000"/>
              </a:lnSpc>
              <a:spcBef>
                <a:spcPts val="540"/>
              </a:spcBef>
              <a:buClr>
                <a:srgbClr val="6697CC"/>
              </a:buClr>
              <a:buFont typeface="Arial MT"/>
              <a:buChar char="–"/>
              <a:tabLst>
                <a:tab pos="583565" algn="l"/>
              </a:tabLst>
            </a:pPr>
            <a:r>
              <a:rPr sz="2150" dirty="0">
                <a:latin typeface="Microsoft Sans Serif"/>
                <a:cs typeface="Microsoft Sans Serif"/>
              </a:rPr>
              <a:t>One </a:t>
            </a:r>
            <a:r>
              <a:rPr sz="2150" spc="85" dirty="0">
                <a:latin typeface="Microsoft Sans Serif"/>
                <a:cs typeface="Microsoft Sans Serif"/>
              </a:rPr>
              <a:t>or</a:t>
            </a:r>
            <a:r>
              <a:rPr sz="2150" spc="-5" dirty="0">
                <a:latin typeface="Microsoft Sans Serif"/>
                <a:cs typeface="Microsoft Sans Serif"/>
              </a:rPr>
              <a:t> </a:t>
            </a:r>
            <a:r>
              <a:rPr sz="2150" spc="50" dirty="0">
                <a:latin typeface="Microsoft Sans Serif"/>
                <a:cs typeface="Microsoft Sans Serif"/>
              </a:rPr>
              <a:t>more</a:t>
            </a:r>
            <a:r>
              <a:rPr sz="2150" spc="-1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inputs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are</a:t>
            </a:r>
            <a:r>
              <a:rPr sz="2150" spc="-1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separately</a:t>
            </a:r>
            <a:r>
              <a:rPr sz="2150" spc="-10" dirty="0">
                <a:latin typeface="Microsoft Sans Serif"/>
                <a:cs typeface="Microsoft Sans Serif"/>
              </a:rPr>
              <a:t> </a:t>
            </a:r>
            <a:r>
              <a:rPr sz="2150" spc="50" dirty="0">
                <a:latin typeface="Microsoft Sans Serif"/>
                <a:cs typeface="Microsoft Sans Serif"/>
              </a:rPr>
              <a:t>weighted</a:t>
            </a:r>
            <a:endParaRPr sz="2150">
              <a:latin typeface="Microsoft Sans Serif"/>
              <a:cs typeface="Microsoft Sans Serif"/>
            </a:endParaRPr>
          </a:p>
          <a:p>
            <a:pPr marL="584200" marR="124460" lvl="1" indent="-220345">
              <a:lnSpc>
                <a:spcPts val="2570"/>
              </a:lnSpc>
              <a:spcBef>
                <a:spcPts val="635"/>
              </a:spcBef>
              <a:buClr>
                <a:srgbClr val="6697CC"/>
              </a:buClr>
              <a:buFont typeface="Arial MT"/>
              <a:buChar char="–"/>
              <a:tabLst>
                <a:tab pos="584200" algn="l"/>
              </a:tabLst>
            </a:pPr>
            <a:r>
              <a:rPr sz="2150" dirty="0">
                <a:latin typeface="Microsoft Sans Serif"/>
                <a:cs typeface="Microsoft Sans Serif"/>
              </a:rPr>
              <a:t>Inputs</a:t>
            </a:r>
            <a:r>
              <a:rPr sz="2150" spc="-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are</a:t>
            </a:r>
            <a:r>
              <a:rPr sz="2150" spc="-1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summed</a:t>
            </a:r>
            <a:r>
              <a:rPr sz="2150" spc="-1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and</a:t>
            </a:r>
            <a:r>
              <a:rPr sz="2150" spc="-20" dirty="0">
                <a:latin typeface="Microsoft Sans Serif"/>
                <a:cs typeface="Microsoft Sans Serif"/>
              </a:rPr>
              <a:t> </a:t>
            </a:r>
            <a:r>
              <a:rPr sz="2150" spc="-40" dirty="0">
                <a:latin typeface="Microsoft Sans Serif"/>
                <a:cs typeface="Microsoft Sans Serif"/>
              </a:rPr>
              <a:t>passed</a:t>
            </a:r>
            <a:r>
              <a:rPr sz="2150" spc="-15" dirty="0">
                <a:latin typeface="Microsoft Sans Serif"/>
                <a:cs typeface="Microsoft Sans Serif"/>
              </a:rPr>
              <a:t> </a:t>
            </a:r>
            <a:r>
              <a:rPr sz="2150" spc="70" dirty="0">
                <a:latin typeface="Microsoft Sans Serif"/>
                <a:cs typeface="Microsoft Sans Serif"/>
              </a:rPr>
              <a:t>through</a:t>
            </a:r>
            <a:r>
              <a:rPr sz="2150" spc="-20" dirty="0">
                <a:latin typeface="Microsoft Sans Serif"/>
                <a:cs typeface="Microsoft Sans Serif"/>
              </a:rPr>
              <a:t> </a:t>
            </a:r>
            <a:r>
              <a:rPr sz="2150" spc="-85" dirty="0">
                <a:latin typeface="Microsoft Sans Serif"/>
                <a:cs typeface="Microsoft Sans Serif"/>
              </a:rPr>
              <a:t>a</a:t>
            </a:r>
            <a:r>
              <a:rPr sz="2150" spc="-1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nonlinear</a:t>
            </a:r>
            <a:r>
              <a:rPr sz="2150" spc="-15" dirty="0">
                <a:latin typeface="Microsoft Sans Serif"/>
                <a:cs typeface="Microsoft Sans Serif"/>
              </a:rPr>
              <a:t> </a:t>
            </a:r>
            <a:r>
              <a:rPr sz="2150" spc="60" dirty="0">
                <a:latin typeface="Microsoft Sans Serif"/>
                <a:cs typeface="Microsoft Sans Serif"/>
              </a:rPr>
              <a:t>function </a:t>
            </a:r>
            <a:r>
              <a:rPr sz="2150" spc="155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produce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00" dirty="0">
                <a:latin typeface="Microsoft Sans Serif"/>
                <a:cs typeface="Microsoft Sans Serif"/>
              </a:rPr>
              <a:t>output</a:t>
            </a:r>
            <a:endParaRPr sz="2150">
              <a:latin typeface="Microsoft Sans Serif"/>
              <a:cs typeface="Microsoft Sans Serif"/>
            </a:endParaRPr>
          </a:p>
          <a:p>
            <a:pPr marL="583565" lvl="1" indent="-219710">
              <a:lnSpc>
                <a:spcPct val="100000"/>
              </a:lnSpc>
              <a:spcBef>
                <a:spcPts val="455"/>
              </a:spcBef>
              <a:buClr>
                <a:srgbClr val="6697CC"/>
              </a:buClr>
              <a:buFont typeface="Arial MT"/>
              <a:buChar char="–"/>
              <a:tabLst>
                <a:tab pos="583565" algn="l"/>
              </a:tabLst>
            </a:pPr>
            <a:r>
              <a:rPr sz="2150" spc="-25" dirty="0">
                <a:latin typeface="Microsoft Sans Serif"/>
                <a:cs typeface="Microsoft Sans Serif"/>
              </a:rPr>
              <a:t>Every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neuron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holds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spc="-20" dirty="0">
                <a:latin typeface="Microsoft Sans Serif"/>
                <a:cs typeface="Microsoft Sans Serif"/>
              </a:rPr>
              <a:t>an</a:t>
            </a:r>
            <a:r>
              <a:rPr sz="2150" spc="10" dirty="0">
                <a:latin typeface="Microsoft Sans Serif"/>
                <a:cs typeface="Microsoft Sans Serif"/>
              </a:rPr>
              <a:t> </a:t>
            </a:r>
            <a:r>
              <a:rPr sz="2150" spc="55" dirty="0">
                <a:latin typeface="Microsoft Sans Serif"/>
                <a:cs typeface="Microsoft Sans Serif"/>
              </a:rPr>
              <a:t>internal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spc="55" dirty="0">
                <a:latin typeface="Microsoft Sans Serif"/>
                <a:cs typeface="Microsoft Sans Serif"/>
              </a:rPr>
              <a:t>state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called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activation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signal</a:t>
            </a:r>
            <a:endParaRPr sz="2150">
              <a:latin typeface="Microsoft Sans Serif"/>
              <a:cs typeface="Microsoft Sans Serif"/>
            </a:endParaRPr>
          </a:p>
          <a:p>
            <a:pPr marL="584200" marR="612775" lvl="1" indent="-220345">
              <a:lnSpc>
                <a:spcPts val="2570"/>
              </a:lnSpc>
              <a:spcBef>
                <a:spcPts val="635"/>
              </a:spcBef>
              <a:buClr>
                <a:srgbClr val="6697CC"/>
              </a:buClr>
              <a:buFont typeface="Arial MT"/>
              <a:buChar char="–"/>
              <a:tabLst>
                <a:tab pos="584200" algn="l"/>
              </a:tabLst>
            </a:pPr>
            <a:r>
              <a:rPr sz="2150" spc="-100" dirty="0">
                <a:latin typeface="Microsoft Sans Serif"/>
                <a:cs typeface="Microsoft Sans Serif"/>
              </a:rPr>
              <a:t>Each</a:t>
            </a:r>
            <a:r>
              <a:rPr sz="2150" spc="-4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connection</a:t>
            </a:r>
            <a:r>
              <a:rPr sz="2150" spc="-40" dirty="0">
                <a:latin typeface="Microsoft Sans Serif"/>
                <a:cs typeface="Microsoft Sans Serif"/>
              </a:rPr>
              <a:t> </a:t>
            </a:r>
            <a:r>
              <a:rPr sz="2150" spc="50" dirty="0">
                <a:latin typeface="Microsoft Sans Serif"/>
                <a:cs typeface="Microsoft Sans Serif"/>
              </a:rPr>
              <a:t>link</a:t>
            </a:r>
            <a:r>
              <a:rPr sz="2150" spc="-4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carries</a:t>
            </a:r>
            <a:r>
              <a:rPr sz="2150" spc="-3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information</a:t>
            </a:r>
            <a:r>
              <a:rPr sz="2150" spc="-25" dirty="0">
                <a:latin typeface="Microsoft Sans Serif"/>
                <a:cs typeface="Microsoft Sans Serif"/>
              </a:rPr>
              <a:t> </a:t>
            </a:r>
            <a:r>
              <a:rPr sz="2150" spc="55" dirty="0">
                <a:latin typeface="Microsoft Sans Serif"/>
                <a:cs typeface="Microsoft Sans Serif"/>
              </a:rPr>
              <a:t>about</a:t>
            </a:r>
            <a:r>
              <a:rPr sz="2150" spc="-30" dirty="0">
                <a:latin typeface="Microsoft Sans Serif"/>
                <a:cs typeface="Microsoft Sans Serif"/>
              </a:rPr>
              <a:t> </a:t>
            </a:r>
            <a:r>
              <a:rPr sz="2150" spc="90" dirty="0">
                <a:latin typeface="Microsoft Sans Serif"/>
                <a:cs typeface="Microsoft Sans Serif"/>
              </a:rPr>
              <a:t>the</a:t>
            </a:r>
            <a:r>
              <a:rPr sz="2150" spc="-40" dirty="0">
                <a:latin typeface="Microsoft Sans Serif"/>
                <a:cs typeface="Microsoft Sans Serif"/>
              </a:rPr>
              <a:t> </a:t>
            </a:r>
            <a:r>
              <a:rPr sz="2150" spc="65" dirty="0">
                <a:latin typeface="Microsoft Sans Serif"/>
                <a:cs typeface="Microsoft Sans Serif"/>
              </a:rPr>
              <a:t>input </a:t>
            </a:r>
            <a:r>
              <a:rPr sz="2150" spc="-10" dirty="0">
                <a:latin typeface="Microsoft Sans Serif"/>
                <a:cs typeface="Microsoft Sans Serif"/>
              </a:rPr>
              <a:t>signal</a:t>
            </a:r>
            <a:endParaRPr sz="2150">
              <a:latin typeface="Microsoft Sans Serif"/>
              <a:cs typeface="Microsoft Sans Serif"/>
            </a:endParaRPr>
          </a:p>
          <a:p>
            <a:pPr marL="584200" marR="102870" lvl="1" indent="-220345">
              <a:lnSpc>
                <a:spcPct val="100000"/>
              </a:lnSpc>
              <a:spcBef>
                <a:spcPts val="455"/>
              </a:spcBef>
              <a:buClr>
                <a:srgbClr val="6697CC"/>
              </a:buClr>
              <a:buFont typeface="Arial MT"/>
              <a:buChar char="–"/>
              <a:tabLst>
                <a:tab pos="584200" algn="l"/>
              </a:tabLst>
            </a:pPr>
            <a:r>
              <a:rPr sz="2150" spc="-25" dirty="0">
                <a:latin typeface="Microsoft Sans Serif"/>
                <a:cs typeface="Microsoft Sans Serif"/>
              </a:rPr>
              <a:t>Every</a:t>
            </a:r>
            <a:r>
              <a:rPr sz="2150" spc="-1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neuron</a:t>
            </a:r>
            <a:r>
              <a:rPr sz="2150" spc="-15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is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connected</a:t>
            </a:r>
            <a:r>
              <a:rPr sz="2150" spc="-15" dirty="0">
                <a:latin typeface="Microsoft Sans Serif"/>
                <a:cs typeface="Microsoft Sans Serif"/>
              </a:rPr>
              <a:t> </a:t>
            </a:r>
            <a:r>
              <a:rPr sz="2150" spc="155" dirty="0">
                <a:latin typeface="Microsoft Sans Serif"/>
                <a:cs typeface="Microsoft Sans Serif"/>
              </a:rPr>
              <a:t>to</a:t>
            </a:r>
            <a:r>
              <a:rPr sz="2150" spc="-5" dirty="0">
                <a:latin typeface="Microsoft Sans Serif"/>
                <a:cs typeface="Microsoft Sans Serif"/>
              </a:rPr>
              <a:t> </a:t>
            </a:r>
            <a:r>
              <a:rPr sz="2150" spc="55" dirty="0">
                <a:latin typeface="Microsoft Sans Serif"/>
                <a:cs typeface="Microsoft Sans Serif"/>
              </a:rPr>
              <a:t>another</a:t>
            </a:r>
            <a:r>
              <a:rPr sz="2150" spc="-1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neuron via</a:t>
            </a:r>
            <a:r>
              <a:rPr sz="2150" spc="-15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connection </a:t>
            </a:r>
            <a:r>
              <a:rPr sz="2150" spc="30" dirty="0">
                <a:latin typeface="Microsoft Sans Serif"/>
                <a:cs typeface="Microsoft Sans Serif"/>
              </a:rPr>
              <a:t>link</a:t>
            </a:r>
            <a:endParaRPr sz="2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Feb 2023</a:t>
            </a:r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5664A2-5029-452D-8493-00795628BBC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2124075" y="9286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2533" name="Picture 2" descr="http://www.itee.uq.edu.au/~cogs2010/cmc/chapters/Introduction/ConnectionStructures.gif"/>
          <p:cNvPicPr>
            <a:picLocks noChangeAspect="1" noChangeArrowheads="1"/>
          </p:cNvPicPr>
          <p:nvPr/>
        </p:nvPicPr>
        <p:blipFill>
          <a:blip r:embed="rId2" r:link="rId3" cstate="print"/>
          <a:srcRect/>
          <a:stretch>
            <a:fillRect/>
          </a:stretch>
        </p:blipFill>
        <p:spPr bwMode="auto">
          <a:xfrm>
            <a:off x="381000" y="0"/>
            <a:ext cx="76962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592" y="2807639"/>
            <a:ext cx="7704855" cy="34948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Perceptron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00022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9017" y="1519097"/>
            <a:ext cx="7512684" cy="1215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0"/>
              </a:spcBef>
            </a:pPr>
            <a:r>
              <a:rPr sz="2600" spc="-20" dirty="0">
                <a:latin typeface="Microsoft Sans Serif"/>
                <a:cs typeface="Microsoft Sans Serif"/>
              </a:rPr>
              <a:t>A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70" dirty="0">
                <a:latin typeface="Microsoft Sans Serif"/>
                <a:cs typeface="Microsoft Sans Serif"/>
              </a:rPr>
              <a:t>perceptron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-40" dirty="0">
                <a:latin typeface="Microsoft Sans Serif"/>
                <a:cs typeface="Microsoft Sans Serif"/>
              </a:rPr>
              <a:t>is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-105" dirty="0">
                <a:latin typeface="Microsoft Sans Serif"/>
                <a:cs typeface="Microsoft Sans Serif"/>
              </a:rPr>
              <a:t>a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35" dirty="0">
                <a:latin typeface="Microsoft Sans Serif"/>
                <a:cs typeface="Microsoft Sans Serif"/>
              </a:rPr>
              <a:t>neural</a:t>
            </a:r>
            <a:r>
              <a:rPr sz="2600" spc="-105" dirty="0">
                <a:latin typeface="Microsoft Sans Serif"/>
                <a:cs typeface="Microsoft Sans Serif"/>
              </a:rPr>
              <a:t> </a:t>
            </a:r>
            <a:r>
              <a:rPr sz="2600" spc="105" dirty="0">
                <a:latin typeface="Microsoft Sans Serif"/>
                <a:cs typeface="Microsoft Sans Serif"/>
              </a:rPr>
              <a:t>network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110" dirty="0">
                <a:latin typeface="Microsoft Sans Serif"/>
                <a:cs typeface="Microsoft Sans Serif"/>
              </a:rPr>
              <a:t>unit</a:t>
            </a:r>
            <a:r>
              <a:rPr sz="2600" spc="-100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latin typeface="Microsoft Sans Serif"/>
                <a:cs typeface="Microsoft Sans Serif"/>
              </a:rPr>
              <a:t>(an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70" dirty="0">
                <a:latin typeface="Microsoft Sans Serif"/>
                <a:cs typeface="Microsoft Sans Serif"/>
              </a:rPr>
              <a:t>artificial</a:t>
            </a:r>
            <a:r>
              <a:rPr sz="2600" spc="135" dirty="0">
                <a:latin typeface="Microsoft Sans Serif"/>
                <a:cs typeface="Microsoft Sans Serif"/>
              </a:rPr>
              <a:t> </a:t>
            </a:r>
            <a:r>
              <a:rPr sz="2600" spc="35" dirty="0">
                <a:latin typeface="Microsoft Sans Serif"/>
                <a:cs typeface="Microsoft Sans Serif"/>
              </a:rPr>
              <a:t>neuron)</a:t>
            </a:r>
            <a:r>
              <a:rPr sz="2600" spc="-100" dirty="0">
                <a:latin typeface="Microsoft Sans Serif"/>
                <a:cs typeface="Microsoft Sans Serif"/>
              </a:rPr>
              <a:t> </a:t>
            </a:r>
            <a:r>
              <a:rPr sz="2600" spc="135" dirty="0">
                <a:latin typeface="Microsoft Sans Serif"/>
                <a:cs typeface="Microsoft Sans Serif"/>
              </a:rPr>
              <a:t>that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-5" dirty="0">
                <a:latin typeface="Microsoft Sans Serif"/>
                <a:cs typeface="Microsoft Sans Serif"/>
              </a:rPr>
              <a:t>does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50" dirty="0">
                <a:latin typeface="Microsoft Sans Serif"/>
                <a:cs typeface="Microsoft Sans Serif"/>
              </a:rPr>
              <a:t>certain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55" dirty="0">
                <a:latin typeface="Microsoft Sans Serif"/>
                <a:cs typeface="Microsoft Sans Serif"/>
              </a:rPr>
              <a:t>computations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190" dirty="0">
                <a:latin typeface="Microsoft Sans Serif"/>
                <a:cs typeface="Microsoft Sans Serif"/>
              </a:rPr>
              <a:t>to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95" dirty="0">
                <a:latin typeface="Microsoft Sans Serif"/>
                <a:cs typeface="Microsoft Sans Serif"/>
              </a:rPr>
              <a:t>detect</a:t>
            </a:r>
            <a:r>
              <a:rPr sz="2600" spc="75" dirty="0">
                <a:latin typeface="Microsoft Sans Serif"/>
                <a:cs typeface="Microsoft Sans Serif"/>
              </a:rPr>
              <a:t> </a:t>
            </a:r>
            <a:r>
              <a:rPr sz="2600" spc="60" dirty="0">
                <a:latin typeface="Microsoft Sans Serif"/>
                <a:cs typeface="Microsoft Sans Serif"/>
              </a:rPr>
              <a:t>features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105" dirty="0">
                <a:latin typeface="Microsoft Sans Serif"/>
                <a:cs typeface="Microsoft Sans Serif"/>
              </a:rPr>
              <a:t>or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-30" dirty="0">
                <a:latin typeface="Microsoft Sans Serif"/>
                <a:cs typeface="Microsoft Sans Serif"/>
              </a:rPr>
              <a:t>business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55" dirty="0">
                <a:latin typeface="Microsoft Sans Serif"/>
                <a:cs typeface="Microsoft Sans Serif"/>
              </a:rPr>
              <a:t>intelligence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50" dirty="0">
                <a:latin typeface="Microsoft Sans Serif"/>
                <a:cs typeface="Microsoft Sans Serif"/>
              </a:rPr>
              <a:t>in</a:t>
            </a:r>
            <a:r>
              <a:rPr sz="2600" spc="-100" dirty="0">
                <a:latin typeface="Microsoft Sans Serif"/>
                <a:cs typeface="Microsoft Sans Serif"/>
              </a:rPr>
              <a:t> </a:t>
            </a:r>
            <a:r>
              <a:rPr sz="2600" spc="114" dirty="0">
                <a:latin typeface="Microsoft Sans Serif"/>
                <a:cs typeface="Microsoft Sans Serif"/>
              </a:rPr>
              <a:t>the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105" dirty="0">
                <a:latin typeface="Microsoft Sans Serif"/>
                <a:cs typeface="Microsoft Sans Serif"/>
              </a:rPr>
              <a:t>input</a:t>
            </a:r>
            <a:r>
              <a:rPr sz="2600" spc="-100" dirty="0">
                <a:latin typeface="Microsoft Sans Serif"/>
                <a:cs typeface="Microsoft Sans Serif"/>
              </a:rPr>
              <a:t> </a:t>
            </a:r>
            <a:r>
              <a:rPr sz="2600" spc="15" dirty="0">
                <a:latin typeface="Microsoft Sans Serif"/>
                <a:cs typeface="Microsoft Sans Serif"/>
              </a:rPr>
              <a:t>data.</a:t>
            </a:r>
            <a:endParaRPr sz="2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Perceptron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62"/>
            <a:ext cx="8043545" cy="416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800" spc="45" dirty="0">
                <a:latin typeface="Microsoft Sans Serif"/>
                <a:cs typeface="Microsoft Sans Serif"/>
              </a:rPr>
              <a:t>Perceptron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-30" dirty="0">
                <a:latin typeface="Microsoft Sans Serif"/>
                <a:cs typeface="Microsoft Sans Serif"/>
              </a:rPr>
              <a:t>was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70" dirty="0">
                <a:latin typeface="Microsoft Sans Serif"/>
                <a:cs typeface="Microsoft Sans Serif"/>
              </a:rPr>
              <a:t>introduced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by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Frank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Rosenblatt </a:t>
            </a:r>
            <a:r>
              <a:rPr sz="2800" spc="55" dirty="0">
                <a:latin typeface="Microsoft Sans Serif"/>
                <a:cs typeface="Microsoft Sans Serif"/>
              </a:rPr>
              <a:t>in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1957.</a:t>
            </a:r>
            <a:endParaRPr sz="2800" dirty="0">
              <a:latin typeface="Microsoft Sans Serif"/>
              <a:cs typeface="Microsoft Sans Serif"/>
            </a:endParaRPr>
          </a:p>
          <a:p>
            <a:pPr marL="355600" marR="278765" indent="-343535">
              <a:lnSpc>
                <a:spcPct val="100000"/>
              </a:lnSpc>
              <a:spcBef>
                <a:spcPts val="78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Microsoft Sans Serif"/>
                <a:cs typeface="Microsoft Sans Serif"/>
              </a:rPr>
              <a:t>He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proposed</a:t>
            </a:r>
            <a:r>
              <a:rPr sz="2800" spc="-10" dirty="0">
                <a:latin typeface="Microsoft Sans Serif"/>
                <a:cs typeface="Microsoft Sans Serif"/>
              </a:rPr>
              <a:t> </a:t>
            </a:r>
            <a:r>
              <a:rPr sz="2800" spc="-110" dirty="0">
                <a:latin typeface="Microsoft Sans Serif"/>
                <a:cs typeface="Microsoft Sans Serif"/>
              </a:rPr>
              <a:t>a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45" dirty="0">
                <a:latin typeface="Microsoft Sans Serif"/>
                <a:cs typeface="Microsoft Sans Serif"/>
              </a:rPr>
              <a:t>Perceptron</a:t>
            </a:r>
            <a:r>
              <a:rPr sz="2800" spc="-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learning </a:t>
            </a:r>
            <a:r>
              <a:rPr sz="2800" spc="75" dirty="0">
                <a:latin typeface="Microsoft Sans Serif"/>
                <a:cs typeface="Microsoft Sans Serif"/>
              </a:rPr>
              <a:t>rule</a:t>
            </a:r>
            <a:r>
              <a:rPr sz="280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based </a:t>
            </a:r>
            <a:r>
              <a:rPr sz="2800" dirty="0">
                <a:latin typeface="Microsoft Sans Serif"/>
                <a:cs typeface="Microsoft Sans Serif"/>
              </a:rPr>
              <a:t>on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120" dirty="0">
                <a:latin typeface="Microsoft Sans Serif"/>
                <a:cs typeface="Microsoft Sans Serif"/>
              </a:rPr>
              <a:t>the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spc="50" dirty="0">
                <a:latin typeface="Microsoft Sans Serif"/>
                <a:cs typeface="Microsoft Sans Serif"/>
              </a:rPr>
              <a:t>original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MCP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neuron.</a:t>
            </a:r>
            <a:endParaRPr sz="2800" dirty="0">
              <a:latin typeface="Microsoft Sans Serif"/>
              <a:cs typeface="Microsoft Sans Serif"/>
            </a:endParaRPr>
          </a:p>
          <a:p>
            <a:pPr marL="355600" marR="697865" indent="-343535">
              <a:lnSpc>
                <a:spcPct val="100000"/>
              </a:lnSpc>
              <a:spcBef>
                <a:spcPts val="79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Microsoft Sans Serif"/>
                <a:cs typeface="Microsoft Sans Serif"/>
              </a:rPr>
              <a:t>A</a:t>
            </a:r>
            <a:r>
              <a:rPr sz="2800" spc="-125" dirty="0">
                <a:latin typeface="Microsoft Sans Serif"/>
                <a:cs typeface="Microsoft Sans Serif"/>
              </a:rPr>
              <a:t> </a:t>
            </a:r>
            <a:r>
              <a:rPr sz="2800" spc="45" dirty="0">
                <a:latin typeface="Microsoft Sans Serif"/>
                <a:cs typeface="Microsoft Sans Serif"/>
              </a:rPr>
              <a:t>Perceptron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an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algorithm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165" dirty="0">
                <a:latin typeface="Microsoft Sans Serif"/>
                <a:cs typeface="Microsoft Sans Serif"/>
              </a:rPr>
              <a:t>for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supervised </a:t>
            </a:r>
            <a:r>
              <a:rPr sz="2800" dirty="0">
                <a:latin typeface="Microsoft Sans Serif"/>
                <a:cs typeface="Microsoft Sans Serif"/>
              </a:rPr>
              <a:t>learning</a:t>
            </a:r>
            <a:r>
              <a:rPr sz="2800" spc="70" dirty="0">
                <a:latin typeface="Microsoft Sans Serif"/>
                <a:cs typeface="Microsoft Sans Serif"/>
              </a:rPr>
              <a:t> </a:t>
            </a:r>
            <a:r>
              <a:rPr sz="2800" spc="185" dirty="0">
                <a:latin typeface="Microsoft Sans Serif"/>
                <a:cs typeface="Microsoft Sans Serif"/>
              </a:rPr>
              <a:t>of</a:t>
            </a:r>
            <a:r>
              <a:rPr sz="2800" spc="6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binary</a:t>
            </a:r>
            <a:r>
              <a:rPr sz="2800" spc="7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classifiers.</a:t>
            </a:r>
            <a:endParaRPr sz="2800" dirty="0">
              <a:latin typeface="Microsoft Sans Serif"/>
              <a:cs typeface="Microsoft Sans Serif"/>
            </a:endParaRPr>
          </a:p>
          <a:p>
            <a:pPr marL="355600" marR="207010" indent="-343535">
              <a:lnSpc>
                <a:spcPct val="100000"/>
              </a:lnSpc>
              <a:spcBef>
                <a:spcPts val="79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800" spc="-50" dirty="0">
                <a:latin typeface="Microsoft Sans Serif"/>
                <a:cs typeface="Microsoft Sans Serif"/>
              </a:rPr>
              <a:t>This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algorithm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enables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neurons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204" dirty="0">
                <a:latin typeface="Microsoft Sans Serif"/>
                <a:cs typeface="Microsoft Sans Serif"/>
              </a:rPr>
              <a:t>to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learn</a:t>
            </a:r>
            <a:r>
              <a:rPr sz="2800" spc="-60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and </a:t>
            </a:r>
            <a:r>
              <a:rPr sz="2800" spc="-30" dirty="0">
                <a:latin typeface="Microsoft Sans Serif"/>
                <a:cs typeface="Microsoft Sans Serif"/>
              </a:rPr>
              <a:t>processes</a:t>
            </a:r>
            <a:r>
              <a:rPr sz="2800" spc="-4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elements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in</a:t>
            </a:r>
            <a:r>
              <a:rPr sz="2800" spc="-30" dirty="0">
                <a:latin typeface="Microsoft Sans Serif"/>
                <a:cs typeface="Microsoft Sans Serif"/>
              </a:rPr>
              <a:t> </a:t>
            </a:r>
            <a:r>
              <a:rPr sz="2800" spc="125" dirty="0">
                <a:latin typeface="Microsoft Sans Serif"/>
                <a:cs typeface="Microsoft Sans Serif"/>
              </a:rPr>
              <a:t>the</a:t>
            </a:r>
            <a:r>
              <a:rPr sz="2800" spc="-50" dirty="0">
                <a:latin typeface="Microsoft Sans Serif"/>
                <a:cs typeface="Microsoft Sans Serif"/>
              </a:rPr>
              <a:t> </a:t>
            </a:r>
            <a:r>
              <a:rPr sz="2800" spc="75" dirty="0">
                <a:latin typeface="Microsoft Sans Serif"/>
                <a:cs typeface="Microsoft Sans Serif"/>
              </a:rPr>
              <a:t>training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spc="50" dirty="0">
                <a:latin typeface="Microsoft Sans Serif"/>
                <a:cs typeface="Microsoft Sans Serif"/>
              </a:rPr>
              <a:t>set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one</a:t>
            </a:r>
            <a:r>
              <a:rPr sz="2800" spc="-35" dirty="0">
                <a:latin typeface="Microsoft Sans Serif"/>
                <a:cs typeface="Microsoft Sans Serif"/>
              </a:rPr>
              <a:t> </a:t>
            </a:r>
            <a:r>
              <a:rPr sz="2800" spc="114" dirty="0">
                <a:latin typeface="Microsoft Sans Serif"/>
                <a:cs typeface="Microsoft Sans Serif"/>
              </a:rPr>
              <a:t>at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spc="-50" dirty="0">
                <a:latin typeface="Microsoft Sans Serif"/>
                <a:cs typeface="Microsoft Sans Serif"/>
              </a:rPr>
              <a:t>a </a:t>
            </a:r>
            <a:r>
              <a:rPr sz="2800" spc="65" dirty="0">
                <a:latin typeface="Microsoft Sans Serif"/>
                <a:cs typeface="Microsoft Sans Serif"/>
              </a:rPr>
              <a:t>time.</a:t>
            </a:r>
            <a:endParaRPr sz="2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Perceptron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765" y="2178527"/>
            <a:ext cx="6984194" cy="3077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Perceptron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41775"/>
            <a:ext cx="8094345" cy="43668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72415" indent="-259715">
              <a:lnSpc>
                <a:spcPct val="100000"/>
              </a:lnSpc>
              <a:spcBef>
                <a:spcPts val="725"/>
              </a:spcBef>
              <a:buClr>
                <a:srgbClr val="6697CC"/>
              </a:buClr>
              <a:buFont typeface="Arial MT"/>
              <a:buChar char="•"/>
              <a:tabLst>
                <a:tab pos="272415" algn="l"/>
              </a:tabLst>
            </a:pPr>
            <a:r>
              <a:rPr sz="2100" dirty="0">
                <a:latin typeface="Microsoft Sans Serif"/>
                <a:cs typeface="Microsoft Sans Serif"/>
              </a:rPr>
              <a:t>There</a:t>
            </a:r>
            <a:r>
              <a:rPr sz="2100" spc="3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are</a:t>
            </a:r>
            <a:r>
              <a:rPr sz="2100" spc="40" dirty="0">
                <a:latin typeface="Microsoft Sans Serif"/>
                <a:cs typeface="Microsoft Sans Serif"/>
              </a:rPr>
              <a:t> </a:t>
            </a:r>
            <a:r>
              <a:rPr sz="2100" spc="155" dirty="0">
                <a:latin typeface="Microsoft Sans Serif"/>
                <a:cs typeface="Microsoft Sans Serif"/>
              </a:rPr>
              <a:t>two</a:t>
            </a:r>
            <a:r>
              <a:rPr sz="2100" spc="4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types</a:t>
            </a:r>
            <a:r>
              <a:rPr sz="2100" spc="45" dirty="0">
                <a:latin typeface="Microsoft Sans Serif"/>
                <a:cs typeface="Microsoft Sans Serif"/>
              </a:rPr>
              <a:t> </a:t>
            </a:r>
            <a:r>
              <a:rPr sz="2100" spc="155" dirty="0">
                <a:latin typeface="Microsoft Sans Serif"/>
                <a:cs typeface="Microsoft Sans Serif"/>
              </a:rPr>
              <a:t>of</a:t>
            </a:r>
            <a:r>
              <a:rPr sz="2100" spc="3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Perceptrons:</a:t>
            </a:r>
            <a:r>
              <a:rPr sz="2100" spc="50" dirty="0">
                <a:latin typeface="Microsoft Sans Serif"/>
                <a:cs typeface="Microsoft Sans Serif"/>
              </a:rPr>
              <a:t> </a:t>
            </a:r>
            <a:r>
              <a:rPr sz="2100" b="1" dirty="0">
                <a:solidFill>
                  <a:srgbClr val="FF0000"/>
                </a:solidFill>
                <a:latin typeface="Microsoft Sans Serif"/>
                <a:cs typeface="Microsoft Sans Serif"/>
              </a:rPr>
              <a:t>Single</a:t>
            </a:r>
            <a:r>
              <a:rPr sz="2100" b="1" spc="4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b="1" dirty="0">
                <a:solidFill>
                  <a:srgbClr val="FF0000"/>
                </a:solidFill>
                <a:latin typeface="Microsoft Sans Serif"/>
                <a:cs typeface="Microsoft Sans Serif"/>
              </a:rPr>
              <a:t>layer</a:t>
            </a:r>
            <a:r>
              <a:rPr sz="2100" b="1" spc="30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b="1" dirty="0">
                <a:solidFill>
                  <a:srgbClr val="FF0000"/>
                </a:solidFill>
                <a:latin typeface="Microsoft Sans Serif"/>
                <a:cs typeface="Microsoft Sans Serif"/>
              </a:rPr>
              <a:t>and</a:t>
            </a:r>
            <a:r>
              <a:rPr sz="2100" b="1" spc="35" dirty="0">
                <a:solidFill>
                  <a:srgbClr val="FF0000"/>
                </a:solidFill>
                <a:latin typeface="Microsoft Sans Serif"/>
                <a:cs typeface="Microsoft Sans Serif"/>
              </a:rPr>
              <a:t> </a:t>
            </a:r>
            <a:r>
              <a:rPr sz="2100" b="1" spc="45" dirty="0">
                <a:solidFill>
                  <a:srgbClr val="FF0000"/>
                </a:solidFill>
                <a:latin typeface="Microsoft Sans Serif"/>
                <a:cs typeface="Microsoft Sans Serif"/>
              </a:rPr>
              <a:t>Multilayer</a:t>
            </a:r>
            <a:r>
              <a:rPr sz="2100" spc="45" dirty="0">
                <a:latin typeface="Microsoft Sans Serif"/>
                <a:cs typeface="Microsoft Sans Serif"/>
              </a:rPr>
              <a:t>.</a:t>
            </a:r>
            <a:endParaRPr sz="2100" dirty="0">
              <a:latin typeface="Microsoft Sans Serif"/>
              <a:cs typeface="Microsoft Sans Serif"/>
            </a:endParaRPr>
          </a:p>
          <a:p>
            <a:pPr marL="272415" marR="871219" indent="-260350">
              <a:lnSpc>
                <a:spcPct val="100800"/>
              </a:lnSpc>
              <a:spcBef>
                <a:spcPts val="610"/>
              </a:spcBef>
              <a:buClr>
                <a:srgbClr val="6697CC"/>
              </a:buClr>
              <a:buFont typeface="Arial MT"/>
              <a:buChar char="•"/>
              <a:tabLst>
                <a:tab pos="272415" algn="l"/>
              </a:tabLst>
            </a:pPr>
            <a:r>
              <a:rPr sz="2100" dirty="0">
                <a:latin typeface="Microsoft Sans Serif"/>
                <a:cs typeface="Microsoft Sans Serif"/>
              </a:rPr>
              <a:t>Single</a:t>
            </a:r>
            <a:r>
              <a:rPr sz="2100" spc="3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layer</a:t>
            </a:r>
            <a:r>
              <a:rPr sz="2100" spc="3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Perceptrons</a:t>
            </a:r>
            <a:r>
              <a:rPr sz="2100" spc="3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can</a:t>
            </a:r>
            <a:r>
              <a:rPr sz="2100" spc="4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learn</a:t>
            </a:r>
            <a:r>
              <a:rPr sz="2100" spc="40" dirty="0">
                <a:latin typeface="Microsoft Sans Serif"/>
                <a:cs typeface="Microsoft Sans Serif"/>
              </a:rPr>
              <a:t> </a:t>
            </a:r>
            <a:r>
              <a:rPr sz="2100" spc="55" dirty="0">
                <a:latin typeface="Microsoft Sans Serif"/>
                <a:cs typeface="Microsoft Sans Serif"/>
              </a:rPr>
              <a:t>only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spc="45" dirty="0">
                <a:latin typeface="Microsoft Sans Serif"/>
                <a:cs typeface="Microsoft Sans Serif"/>
              </a:rPr>
              <a:t>linearly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separable </a:t>
            </a:r>
            <a:r>
              <a:rPr sz="2100" spc="45" dirty="0">
                <a:latin typeface="Microsoft Sans Serif"/>
                <a:cs typeface="Microsoft Sans Serif"/>
              </a:rPr>
              <a:t>patterns.</a:t>
            </a:r>
            <a:endParaRPr sz="2100" dirty="0">
              <a:latin typeface="Microsoft Sans Serif"/>
              <a:cs typeface="Microsoft Sans Serif"/>
            </a:endParaRPr>
          </a:p>
          <a:p>
            <a:pPr marL="272415" marR="431800" indent="-260350">
              <a:lnSpc>
                <a:spcPct val="100899"/>
              </a:lnSpc>
              <a:spcBef>
                <a:spcPts val="615"/>
              </a:spcBef>
              <a:buClr>
                <a:srgbClr val="6697CC"/>
              </a:buClr>
              <a:buFont typeface="Arial MT"/>
              <a:buChar char="•"/>
              <a:tabLst>
                <a:tab pos="272415" algn="l"/>
              </a:tabLst>
            </a:pPr>
            <a:r>
              <a:rPr sz="2100" spc="70" dirty="0">
                <a:latin typeface="Microsoft Sans Serif"/>
                <a:cs typeface="Microsoft Sans Serif"/>
              </a:rPr>
              <a:t>Multilayer</a:t>
            </a:r>
            <a:r>
              <a:rPr sz="2100" spc="5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Perceptrons</a:t>
            </a:r>
            <a:r>
              <a:rPr sz="2100" spc="60" dirty="0">
                <a:latin typeface="Microsoft Sans Serif"/>
                <a:cs typeface="Microsoft Sans Serif"/>
              </a:rPr>
              <a:t> </a:t>
            </a:r>
            <a:r>
              <a:rPr sz="2100" spc="100" dirty="0">
                <a:latin typeface="Microsoft Sans Serif"/>
                <a:cs typeface="Microsoft Sans Serif"/>
              </a:rPr>
              <a:t>or</a:t>
            </a:r>
            <a:r>
              <a:rPr sz="2100" spc="50" dirty="0">
                <a:latin typeface="Microsoft Sans Serif"/>
                <a:cs typeface="Microsoft Sans Serif"/>
              </a:rPr>
              <a:t> </a:t>
            </a:r>
            <a:r>
              <a:rPr sz="2100" spc="90" dirty="0">
                <a:latin typeface="Microsoft Sans Serif"/>
                <a:cs typeface="Microsoft Sans Serif"/>
              </a:rPr>
              <a:t>feedforward</a:t>
            </a:r>
            <a:r>
              <a:rPr sz="2100" spc="5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neural</a:t>
            </a:r>
            <a:r>
              <a:rPr sz="2100" spc="55" dirty="0">
                <a:latin typeface="Microsoft Sans Serif"/>
                <a:cs typeface="Microsoft Sans Serif"/>
              </a:rPr>
              <a:t> </a:t>
            </a:r>
            <a:r>
              <a:rPr sz="2100" spc="70" dirty="0">
                <a:latin typeface="Microsoft Sans Serif"/>
                <a:cs typeface="Microsoft Sans Serif"/>
              </a:rPr>
              <a:t>networks</a:t>
            </a:r>
            <a:r>
              <a:rPr sz="2100" spc="55" dirty="0">
                <a:latin typeface="Microsoft Sans Serif"/>
                <a:cs typeface="Microsoft Sans Serif"/>
              </a:rPr>
              <a:t> </a:t>
            </a:r>
            <a:r>
              <a:rPr sz="2100" spc="105" dirty="0">
                <a:latin typeface="Microsoft Sans Serif"/>
                <a:cs typeface="Microsoft Sans Serif"/>
              </a:rPr>
              <a:t>with </a:t>
            </a:r>
            <a:r>
              <a:rPr sz="2100" spc="160" dirty="0">
                <a:latin typeface="Microsoft Sans Serif"/>
                <a:cs typeface="Microsoft Sans Serif"/>
              </a:rPr>
              <a:t>two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spc="100" dirty="0">
                <a:latin typeface="Microsoft Sans Serif"/>
                <a:cs typeface="Microsoft Sans Serif"/>
              </a:rPr>
              <a:t>or</a:t>
            </a:r>
            <a:r>
              <a:rPr sz="2100" spc="-55" dirty="0">
                <a:latin typeface="Microsoft Sans Serif"/>
                <a:cs typeface="Microsoft Sans Serif"/>
              </a:rPr>
              <a:t> </a:t>
            </a:r>
            <a:r>
              <a:rPr sz="2100" spc="65" dirty="0">
                <a:latin typeface="Microsoft Sans Serif"/>
                <a:cs typeface="Microsoft Sans Serif"/>
              </a:rPr>
              <a:t>more</a:t>
            </a:r>
            <a:r>
              <a:rPr sz="2100" spc="-4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layers</a:t>
            </a:r>
            <a:r>
              <a:rPr sz="2100" spc="-3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have</a:t>
            </a:r>
            <a:r>
              <a:rPr sz="2100" spc="-50" dirty="0">
                <a:latin typeface="Microsoft Sans Serif"/>
                <a:cs typeface="Microsoft Sans Serif"/>
              </a:rPr>
              <a:t> </a:t>
            </a:r>
            <a:r>
              <a:rPr sz="2100" spc="105" dirty="0">
                <a:latin typeface="Microsoft Sans Serif"/>
                <a:cs typeface="Microsoft Sans Serif"/>
              </a:rPr>
              <a:t>the</a:t>
            </a:r>
            <a:r>
              <a:rPr sz="2100" spc="-35" dirty="0">
                <a:latin typeface="Microsoft Sans Serif"/>
                <a:cs typeface="Microsoft Sans Serif"/>
              </a:rPr>
              <a:t> </a:t>
            </a:r>
            <a:r>
              <a:rPr sz="2100" spc="70" dirty="0">
                <a:latin typeface="Microsoft Sans Serif"/>
                <a:cs typeface="Microsoft Sans Serif"/>
              </a:rPr>
              <a:t>greater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processing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spc="50" dirty="0">
                <a:latin typeface="Microsoft Sans Serif"/>
                <a:cs typeface="Microsoft Sans Serif"/>
              </a:rPr>
              <a:t>power.</a:t>
            </a:r>
            <a:endParaRPr sz="2100" dirty="0">
              <a:latin typeface="Microsoft Sans Serif"/>
              <a:cs typeface="Microsoft Sans Serif"/>
            </a:endParaRPr>
          </a:p>
          <a:p>
            <a:pPr marL="272415" marR="740410" indent="-260350">
              <a:lnSpc>
                <a:spcPct val="101099"/>
              </a:lnSpc>
              <a:spcBef>
                <a:spcPts val="605"/>
              </a:spcBef>
              <a:buClr>
                <a:srgbClr val="6697CC"/>
              </a:buClr>
              <a:buFont typeface="Arial MT"/>
              <a:buChar char="•"/>
              <a:tabLst>
                <a:tab pos="272415" algn="l"/>
              </a:tabLst>
            </a:pPr>
            <a:r>
              <a:rPr sz="2100" dirty="0">
                <a:latin typeface="Microsoft Sans Serif"/>
                <a:cs typeface="Microsoft Sans Serif"/>
              </a:rPr>
              <a:t>The</a:t>
            </a:r>
            <a:r>
              <a:rPr sz="2100" spc="-50" dirty="0">
                <a:latin typeface="Microsoft Sans Serif"/>
                <a:cs typeface="Microsoft Sans Serif"/>
              </a:rPr>
              <a:t> </a:t>
            </a:r>
            <a:r>
              <a:rPr sz="2100" spc="50" dirty="0">
                <a:latin typeface="Microsoft Sans Serif"/>
                <a:cs typeface="Microsoft Sans Serif"/>
              </a:rPr>
              <a:t>Perceptron</a:t>
            </a:r>
            <a:r>
              <a:rPr sz="2100" spc="-55" dirty="0">
                <a:latin typeface="Microsoft Sans Serif"/>
                <a:cs typeface="Microsoft Sans Serif"/>
              </a:rPr>
              <a:t> </a:t>
            </a:r>
            <a:r>
              <a:rPr sz="2100" spc="75" dirty="0">
                <a:latin typeface="Microsoft Sans Serif"/>
                <a:cs typeface="Microsoft Sans Serif"/>
              </a:rPr>
              <a:t>algorithm</a:t>
            </a:r>
            <a:r>
              <a:rPr sz="2100" spc="-6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learns</a:t>
            </a:r>
            <a:r>
              <a:rPr sz="2100" spc="-50" dirty="0">
                <a:latin typeface="Microsoft Sans Serif"/>
                <a:cs typeface="Microsoft Sans Serif"/>
              </a:rPr>
              <a:t> </a:t>
            </a:r>
            <a:r>
              <a:rPr sz="2100" spc="100" dirty="0">
                <a:latin typeface="Microsoft Sans Serif"/>
                <a:cs typeface="Microsoft Sans Serif"/>
              </a:rPr>
              <a:t>the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spc="65" dirty="0">
                <a:latin typeface="Microsoft Sans Serif"/>
                <a:cs typeface="Microsoft Sans Serif"/>
              </a:rPr>
              <a:t>weights</a:t>
            </a:r>
            <a:r>
              <a:rPr sz="2100" spc="-55" dirty="0">
                <a:latin typeface="Microsoft Sans Serif"/>
                <a:cs typeface="Microsoft Sans Serif"/>
              </a:rPr>
              <a:t> </a:t>
            </a:r>
            <a:r>
              <a:rPr sz="2100" spc="135" dirty="0">
                <a:latin typeface="Microsoft Sans Serif"/>
                <a:cs typeface="Microsoft Sans Serif"/>
              </a:rPr>
              <a:t>for</a:t>
            </a:r>
            <a:r>
              <a:rPr sz="2100" spc="-55" dirty="0">
                <a:latin typeface="Microsoft Sans Serif"/>
                <a:cs typeface="Microsoft Sans Serif"/>
              </a:rPr>
              <a:t> </a:t>
            </a:r>
            <a:r>
              <a:rPr sz="2100" spc="100" dirty="0">
                <a:latin typeface="Microsoft Sans Serif"/>
                <a:cs typeface="Microsoft Sans Serif"/>
              </a:rPr>
              <a:t>the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spc="90" dirty="0">
                <a:latin typeface="Microsoft Sans Serif"/>
                <a:cs typeface="Microsoft Sans Serif"/>
              </a:rPr>
              <a:t>input </a:t>
            </a:r>
            <a:r>
              <a:rPr sz="2100" dirty="0">
                <a:latin typeface="Microsoft Sans Serif"/>
                <a:cs typeface="Microsoft Sans Serif"/>
              </a:rPr>
              <a:t>signals</a:t>
            </a:r>
            <a:r>
              <a:rPr sz="2100" spc="-15" dirty="0">
                <a:latin typeface="Microsoft Sans Serif"/>
                <a:cs typeface="Microsoft Sans Serif"/>
              </a:rPr>
              <a:t> </a:t>
            </a:r>
            <a:r>
              <a:rPr sz="2100" spc="60" dirty="0">
                <a:latin typeface="Microsoft Sans Serif"/>
                <a:cs typeface="Microsoft Sans Serif"/>
              </a:rPr>
              <a:t>in</a:t>
            </a:r>
            <a:r>
              <a:rPr sz="2100" spc="-20" dirty="0">
                <a:latin typeface="Microsoft Sans Serif"/>
                <a:cs typeface="Microsoft Sans Serif"/>
              </a:rPr>
              <a:t> </a:t>
            </a:r>
            <a:r>
              <a:rPr sz="2100" spc="80" dirty="0">
                <a:latin typeface="Microsoft Sans Serif"/>
                <a:cs typeface="Microsoft Sans Serif"/>
              </a:rPr>
              <a:t>order</a:t>
            </a:r>
            <a:r>
              <a:rPr sz="2100" spc="-15" dirty="0">
                <a:latin typeface="Microsoft Sans Serif"/>
                <a:cs typeface="Microsoft Sans Serif"/>
              </a:rPr>
              <a:t> </a:t>
            </a:r>
            <a:r>
              <a:rPr sz="2100" spc="170" dirty="0">
                <a:latin typeface="Microsoft Sans Serif"/>
                <a:cs typeface="Microsoft Sans Serif"/>
              </a:rPr>
              <a:t>to</a:t>
            </a:r>
            <a:r>
              <a:rPr sz="2100" spc="-20" dirty="0">
                <a:latin typeface="Microsoft Sans Serif"/>
                <a:cs typeface="Microsoft Sans Serif"/>
              </a:rPr>
              <a:t> </a:t>
            </a:r>
            <a:r>
              <a:rPr sz="2100" spc="60" dirty="0">
                <a:latin typeface="Microsoft Sans Serif"/>
                <a:cs typeface="Microsoft Sans Serif"/>
              </a:rPr>
              <a:t>draw</a:t>
            </a:r>
            <a:r>
              <a:rPr sz="2100" spc="-5" dirty="0">
                <a:latin typeface="Microsoft Sans Serif"/>
                <a:cs typeface="Microsoft Sans Serif"/>
              </a:rPr>
              <a:t> </a:t>
            </a:r>
            <a:r>
              <a:rPr sz="2100" spc="-60" dirty="0">
                <a:latin typeface="Microsoft Sans Serif"/>
                <a:cs typeface="Microsoft Sans Serif"/>
              </a:rPr>
              <a:t>a</a:t>
            </a:r>
            <a:r>
              <a:rPr sz="2100" spc="-3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linear</a:t>
            </a:r>
            <a:r>
              <a:rPr sz="2100" spc="-3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decision</a:t>
            </a:r>
            <a:r>
              <a:rPr sz="2100" spc="-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boundary.</a:t>
            </a:r>
            <a:endParaRPr sz="2100" dirty="0">
              <a:latin typeface="Microsoft Sans Serif"/>
              <a:cs typeface="Microsoft Sans Serif"/>
            </a:endParaRPr>
          </a:p>
          <a:p>
            <a:pPr marL="272415" marR="951230" indent="-260350">
              <a:lnSpc>
                <a:spcPct val="101099"/>
              </a:lnSpc>
              <a:spcBef>
                <a:spcPts val="605"/>
              </a:spcBef>
              <a:buClr>
                <a:srgbClr val="6697CC"/>
              </a:buClr>
              <a:buFont typeface="Arial MT"/>
              <a:buChar char="•"/>
              <a:tabLst>
                <a:tab pos="272415" algn="l"/>
              </a:tabLst>
            </a:pPr>
            <a:r>
              <a:rPr sz="2100" spc="-20" dirty="0">
                <a:latin typeface="Microsoft Sans Serif"/>
                <a:cs typeface="Microsoft Sans Serif"/>
              </a:rPr>
              <a:t>This</a:t>
            </a:r>
            <a:r>
              <a:rPr sz="2100" spc="1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enables</a:t>
            </a:r>
            <a:r>
              <a:rPr sz="2100" spc="2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you</a:t>
            </a:r>
            <a:r>
              <a:rPr sz="2100" spc="30" dirty="0">
                <a:latin typeface="Microsoft Sans Serif"/>
                <a:cs typeface="Microsoft Sans Serif"/>
              </a:rPr>
              <a:t> </a:t>
            </a:r>
            <a:r>
              <a:rPr sz="2100" spc="170" dirty="0">
                <a:latin typeface="Microsoft Sans Serif"/>
                <a:cs typeface="Microsoft Sans Serif"/>
              </a:rPr>
              <a:t>to</a:t>
            </a:r>
            <a:r>
              <a:rPr sz="2100" spc="1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distinguish</a:t>
            </a:r>
            <a:r>
              <a:rPr sz="2100" spc="15" dirty="0">
                <a:latin typeface="Microsoft Sans Serif"/>
                <a:cs typeface="Microsoft Sans Serif"/>
              </a:rPr>
              <a:t> </a:t>
            </a:r>
            <a:r>
              <a:rPr sz="2100" spc="80" dirty="0">
                <a:latin typeface="Microsoft Sans Serif"/>
                <a:cs typeface="Microsoft Sans Serif"/>
              </a:rPr>
              <a:t>between</a:t>
            </a:r>
            <a:r>
              <a:rPr sz="2100" spc="25" dirty="0">
                <a:latin typeface="Microsoft Sans Serif"/>
                <a:cs typeface="Microsoft Sans Serif"/>
              </a:rPr>
              <a:t> </a:t>
            </a:r>
            <a:r>
              <a:rPr sz="2100" spc="100" dirty="0">
                <a:latin typeface="Microsoft Sans Serif"/>
                <a:cs typeface="Microsoft Sans Serif"/>
              </a:rPr>
              <a:t>the</a:t>
            </a:r>
            <a:r>
              <a:rPr sz="2100" spc="20" dirty="0">
                <a:latin typeface="Microsoft Sans Serif"/>
                <a:cs typeface="Microsoft Sans Serif"/>
              </a:rPr>
              <a:t> </a:t>
            </a:r>
            <a:r>
              <a:rPr sz="2100" spc="160" dirty="0">
                <a:latin typeface="Microsoft Sans Serif"/>
                <a:cs typeface="Microsoft Sans Serif"/>
              </a:rPr>
              <a:t>two</a:t>
            </a:r>
            <a:r>
              <a:rPr sz="2100" spc="15" dirty="0">
                <a:latin typeface="Microsoft Sans Serif"/>
                <a:cs typeface="Microsoft Sans Serif"/>
              </a:rPr>
              <a:t> </a:t>
            </a:r>
            <a:r>
              <a:rPr sz="2100" spc="35" dirty="0">
                <a:latin typeface="Microsoft Sans Serif"/>
                <a:cs typeface="Microsoft Sans Serif"/>
              </a:rPr>
              <a:t>linearly </a:t>
            </a:r>
            <a:r>
              <a:rPr sz="2100" dirty="0">
                <a:latin typeface="Microsoft Sans Serif"/>
                <a:cs typeface="Microsoft Sans Serif"/>
              </a:rPr>
              <a:t>separable</a:t>
            </a:r>
            <a:r>
              <a:rPr sz="2100" spc="-5" dirty="0">
                <a:latin typeface="Microsoft Sans Serif"/>
                <a:cs typeface="Microsoft Sans Serif"/>
              </a:rPr>
              <a:t> </a:t>
            </a:r>
            <a:r>
              <a:rPr sz="2100" spc="-55" dirty="0">
                <a:latin typeface="Microsoft Sans Serif"/>
                <a:cs typeface="Microsoft Sans Serif"/>
              </a:rPr>
              <a:t>classes</a:t>
            </a:r>
            <a:r>
              <a:rPr sz="2100" spc="-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+1</a:t>
            </a:r>
            <a:r>
              <a:rPr sz="2100" spc="-1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and</a:t>
            </a:r>
            <a:r>
              <a:rPr sz="2100" spc="-10" dirty="0">
                <a:latin typeface="Microsoft Sans Serif"/>
                <a:cs typeface="Microsoft Sans Serif"/>
              </a:rPr>
              <a:t> </a:t>
            </a:r>
            <a:r>
              <a:rPr sz="2100" spc="-80" dirty="0">
                <a:latin typeface="Microsoft Sans Serif"/>
                <a:cs typeface="Microsoft Sans Serif"/>
              </a:rPr>
              <a:t>-</a:t>
            </a:r>
            <a:r>
              <a:rPr sz="2100" spc="-35" dirty="0">
                <a:latin typeface="Microsoft Sans Serif"/>
                <a:cs typeface="Microsoft Sans Serif"/>
              </a:rPr>
              <a:t>1.</a:t>
            </a:r>
            <a:endParaRPr sz="2100" dirty="0">
              <a:latin typeface="Microsoft Sans Serif"/>
              <a:cs typeface="Microsoft Sans Serif"/>
            </a:endParaRPr>
          </a:p>
          <a:p>
            <a:pPr marL="272415" marR="5080" indent="-260350">
              <a:lnSpc>
                <a:spcPct val="101000"/>
              </a:lnSpc>
              <a:spcBef>
                <a:spcPts val="600"/>
              </a:spcBef>
              <a:buClr>
                <a:srgbClr val="6697CC"/>
              </a:buClr>
              <a:buFont typeface="Arial MT"/>
              <a:buChar char="•"/>
              <a:tabLst>
                <a:tab pos="272415" algn="l"/>
              </a:tabLst>
            </a:pPr>
            <a:r>
              <a:rPr sz="2100" spc="55" dirty="0">
                <a:latin typeface="Microsoft Sans Serif"/>
                <a:cs typeface="Microsoft Sans Serif"/>
              </a:rPr>
              <a:t>Note:</a:t>
            </a:r>
            <a:r>
              <a:rPr sz="2100" spc="-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Supervised</a:t>
            </a:r>
            <a:r>
              <a:rPr sz="2100" spc="-1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Learning</a:t>
            </a:r>
            <a:r>
              <a:rPr sz="2100" spc="-1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is</a:t>
            </a:r>
            <a:r>
              <a:rPr sz="2100" spc="-10" dirty="0">
                <a:latin typeface="Microsoft Sans Serif"/>
                <a:cs typeface="Microsoft Sans Serif"/>
              </a:rPr>
              <a:t> </a:t>
            </a:r>
            <a:r>
              <a:rPr sz="2100" spc="-60" dirty="0">
                <a:latin typeface="Microsoft Sans Serif"/>
                <a:cs typeface="Microsoft Sans Serif"/>
              </a:rPr>
              <a:t>a</a:t>
            </a:r>
            <a:r>
              <a:rPr sz="2100" spc="-25" dirty="0">
                <a:latin typeface="Microsoft Sans Serif"/>
                <a:cs typeface="Microsoft Sans Serif"/>
              </a:rPr>
              <a:t> </a:t>
            </a:r>
            <a:r>
              <a:rPr sz="2100" spc="85" dirty="0">
                <a:latin typeface="Microsoft Sans Serif"/>
                <a:cs typeface="Microsoft Sans Serif"/>
              </a:rPr>
              <a:t>type</a:t>
            </a:r>
            <a:r>
              <a:rPr sz="2100" spc="-5" dirty="0">
                <a:latin typeface="Microsoft Sans Serif"/>
                <a:cs typeface="Microsoft Sans Serif"/>
              </a:rPr>
              <a:t> </a:t>
            </a:r>
            <a:r>
              <a:rPr sz="2100" spc="155" dirty="0">
                <a:latin typeface="Microsoft Sans Serif"/>
                <a:cs typeface="Microsoft Sans Serif"/>
              </a:rPr>
              <a:t>of</a:t>
            </a:r>
            <a:r>
              <a:rPr sz="2100" spc="-1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Machine</a:t>
            </a:r>
            <a:r>
              <a:rPr sz="2100" spc="-1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Learning</a:t>
            </a:r>
            <a:r>
              <a:rPr sz="2100" spc="-1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used</a:t>
            </a:r>
            <a:r>
              <a:rPr sz="2100" spc="-15" dirty="0">
                <a:latin typeface="Microsoft Sans Serif"/>
                <a:cs typeface="Microsoft Sans Serif"/>
              </a:rPr>
              <a:t> </a:t>
            </a:r>
            <a:r>
              <a:rPr sz="2100" spc="145" dirty="0">
                <a:latin typeface="Microsoft Sans Serif"/>
                <a:cs typeface="Microsoft Sans Serif"/>
              </a:rPr>
              <a:t>to </a:t>
            </a:r>
            <a:r>
              <a:rPr sz="2100" dirty="0">
                <a:latin typeface="Microsoft Sans Serif"/>
                <a:cs typeface="Microsoft Sans Serif"/>
              </a:rPr>
              <a:t>learn</a:t>
            </a:r>
            <a:r>
              <a:rPr sz="2100" spc="6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models</a:t>
            </a:r>
            <a:r>
              <a:rPr sz="2100" spc="50" dirty="0">
                <a:latin typeface="Microsoft Sans Serif"/>
                <a:cs typeface="Microsoft Sans Serif"/>
              </a:rPr>
              <a:t> </a:t>
            </a:r>
            <a:r>
              <a:rPr sz="2100" spc="120" dirty="0">
                <a:latin typeface="Microsoft Sans Serif"/>
                <a:cs typeface="Microsoft Sans Serif"/>
              </a:rPr>
              <a:t>from</a:t>
            </a:r>
            <a:r>
              <a:rPr sz="2100" spc="5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labeled</a:t>
            </a:r>
            <a:r>
              <a:rPr sz="2100" spc="45" dirty="0">
                <a:latin typeface="Microsoft Sans Serif"/>
                <a:cs typeface="Microsoft Sans Serif"/>
              </a:rPr>
              <a:t> </a:t>
            </a:r>
            <a:r>
              <a:rPr sz="2100" spc="70" dirty="0">
                <a:latin typeface="Microsoft Sans Serif"/>
                <a:cs typeface="Microsoft Sans Serif"/>
              </a:rPr>
              <a:t>training</a:t>
            </a:r>
            <a:r>
              <a:rPr sz="2100" spc="4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data.</a:t>
            </a:r>
            <a:r>
              <a:rPr sz="2100" spc="60" dirty="0">
                <a:latin typeface="Microsoft Sans Serif"/>
                <a:cs typeface="Microsoft Sans Serif"/>
              </a:rPr>
              <a:t> </a:t>
            </a:r>
            <a:r>
              <a:rPr sz="2100" spc="120" dirty="0">
                <a:latin typeface="Microsoft Sans Serif"/>
                <a:cs typeface="Microsoft Sans Serif"/>
              </a:rPr>
              <a:t>It</a:t>
            </a:r>
            <a:r>
              <a:rPr sz="2100" spc="4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enables</a:t>
            </a:r>
            <a:r>
              <a:rPr sz="2100" spc="55" dirty="0">
                <a:latin typeface="Microsoft Sans Serif"/>
                <a:cs typeface="Microsoft Sans Serif"/>
              </a:rPr>
              <a:t> </a:t>
            </a:r>
            <a:r>
              <a:rPr sz="2100" spc="120" dirty="0">
                <a:latin typeface="Microsoft Sans Serif"/>
                <a:cs typeface="Microsoft Sans Serif"/>
              </a:rPr>
              <a:t>output </a:t>
            </a:r>
            <a:r>
              <a:rPr sz="2100" spc="70" dirty="0">
                <a:latin typeface="Microsoft Sans Serif"/>
                <a:cs typeface="Microsoft Sans Serif"/>
              </a:rPr>
              <a:t>prediction</a:t>
            </a:r>
            <a:r>
              <a:rPr sz="2100" spc="-35" dirty="0">
                <a:latin typeface="Microsoft Sans Serif"/>
                <a:cs typeface="Microsoft Sans Serif"/>
              </a:rPr>
              <a:t> </a:t>
            </a:r>
            <a:r>
              <a:rPr sz="2100" spc="135" dirty="0">
                <a:latin typeface="Microsoft Sans Serif"/>
                <a:cs typeface="Microsoft Sans Serif"/>
              </a:rPr>
              <a:t>for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spc="114" dirty="0">
                <a:latin typeface="Microsoft Sans Serif"/>
                <a:cs typeface="Microsoft Sans Serif"/>
              </a:rPr>
              <a:t>future</a:t>
            </a:r>
            <a:r>
              <a:rPr sz="2100" spc="-40" dirty="0">
                <a:latin typeface="Microsoft Sans Serif"/>
                <a:cs typeface="Microsoft Sans Serif"/>
              </a:rPr>
              <a:t> </a:t>
            </a:r>
            <a:r>
              <a:rPr sz="2100" spc="100" dirty="0">
                <a:latin typeface="Microsoft Sans Serif"/>
                <a:cs typeface="Microsoft Sans Serif"/>
              </a:rPr>
              <a:t>or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unseen</a:t>
            </a:r>
            <a:r>
              <a:rPr sz="2100" spc="-3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data.</a:t>
            </a:r>
            <a:endParaRPr sz="2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0351" y="3742575"/>
            <a:ext cx="6119634" cy="2494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276038"/>
            <a:ext cx="698838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2860" algn="l"/>
              </a:tabLst>
            </a:pPr>
            <a:r>
              <a:rPr spc="65" dirty="0"/>
              <a:t>Perceptron</a:t>
            </a:r>
            <a:r>
              <a:rPr dirty="0"/>
              <a:t>	Learning</a:t>
            </a:r>
            <a:r>
              <a:rPr spc="65" dirty="0"/>
              <a:t> </a:t>
            </a:r>
            <a:r>
              <a:rPr spc="-20" dirty="0"/>
              <a:t>Rule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00022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67544" y="1052736"/>
            <a:ext cx="8229600" cy="3143365"/>
          </a:xfrm>
          <a:prstGeom prst="rect">
            <a:avLst/>
          </a:prstGeom>
        </p:spPr>
        <p:txBody>
          <a:bodyPr vert="horz" wrap="square" lIns="0" tIns="85285" rIns="0" bIns="0" rtlCol="0">
            <a:spAutoFit/>
          </a:bodyPr>
          <a:lstStyle/>
          <a:p>
            <a:pPr marL="68580" marR="5080">
              <a:lnSpc>
                <a:spcPct val="100200"/>
              </a:lnSpc>
              <a:spcBef>
                <a:spcPts val="90"/>
              </a:spcBef>
            </a:pPr>
            <a:r>
              <a:rPr spc="45" dirty="0"/>
              <a:t>Perceptron</a:t>
            </a:r>
            <a:r>
              <a:rPr spc="-30" dirty="0"/>
              <a:t> </a:t>
            </a:r>
            <a:r>
              <a:rPr dirty="0"/>
              <a:t>Learning</a:t>
            </a:r>
            <a:r>
              <a:rPr spc="-35" dirty="0"/>
              <a:t> </a:t>
            </a:r>
            <a:r>
              <a:rPr spc="-10" dirty="0"/>
              <a:t>Rule</a:t>
            </a:r>
            <a:r>
              <a:rPr spc="-40" dirty="0"/>
              <a:t> </a:t>
            </a:r>
            <a:r>
              <a:rPr dirty="0"/>
              <a:t>states</a:t>
            </a:r>
            <a:r>
              <a:rPr spc="-25" dirty="0"/>
              <a:t> </a:t>
            </a:r>
            <a:r>
              <a:rPr spc="135" dirty="0"/>
              <a:t>that</a:t>
            </a:r>
            <a:r>
              <a:rPr spc="-45" dirty="0"/>
              <a:t> </a:t>
            </a:r>
            <a:r>
              <a:rPr spc="110" dirty="0"/>
              <a:t>the</a:t>
            </a:r>
            <a:r>
              <a:rPr spc="-35" dirty="0"/>
              <a:t> </a:t>
            </a:r>
            <a:r>
              <a:rPr spc="70" dirty="0"/>
              <a:t>algorithm </a:t>
            </a:r>
            <a:r>
              <a:rPr spc="80" dirty="0"/>
              <a:t>would</a:t>
            </a:r>
            <a:r>
              <a:rPr spc="-40" dirty="0"/>
              <a:t> </a:t>
            </a:r>
            <a:r>
              <a:rPr spc="50" dirty="0"/>
              <a:t>automatically</a:t>
            </a:r>
            <a:r>
              <a:rPr spc="-40" dirty="0"/>
              <a:t> </a:t>
            </a:r>
            <a:r>
              <a:rPr dirty="0"/>
              <a:t>learn</a:t>
            </a:r>
            <a:r>
              <a:rPr spc="-35" dirty="0"/>
              <a:t> </a:t>
            </a:r>
            <a:r>
              <a:rPr spc="110" dirty="0"/>
              <a:t>the</a:t>
            </a:r>
            <a:r>
              <a:rPr spc="-50" dirty="0"/>
              <a:t> </a:t>
            </a:r>
            <a:r>
              <a:rPr spc="85" dirty="0"/>
              <a:t>optimal</a:t>
            </a:r>
            <a:r>
              <a:rPr spc="-50" dirty="0"/>
              <a:t> </a:t>
            </a:r>
            <a:r>
              <a:rPr spc="85" dirty="0"/>
              <a:t>weight </a:t>
            </a:r>
            <a:r>
              <a:rPr spc="40" dirty="0"/>
              <a:t>coefficients.</a:t>
            </a:r>
          </a:p>
          <a:p>
            <a:pPr marL="68580" marR="287020">
              <a:lnSpc>
                <a:spcPct val="100000"/>
              </a:lnSpc>
              <a:spcBef>
                <a:spcPts val="800"/>
              </a:spcBef>
            </a:pPr>
            <a:r>
              <a:rPr spc="-10" dirty="0"/>
              <a:t>The</a:t>
            </a:r>
            <a:r>
              <a:rPr spc="-80" dirty="0"/>
              <a:t> </a:t>
            </a:r>
            <a:r>
              <a:rPr spc="100" dirty="0"/>
              <a:t>input</a:t>
            </a:r>
            <a:r>
              <a:rPr spc="-80" dirty="0"/>
              <a:t> </a:t>
            </a:r>
            <a:r>
              <a:rPr spc="60" dirty="0"/>
              <a:t>features</a:t>
            </a:r>
            <a:r>
              <a:rPr spc="-80" dirty="0"/>
              <a:t> </a:t>
            </a:r>
            <a:r>
              <a:rPr dirty="0"/>
              <a:t>are</a:t>
            </a:r>
            <a:r>
              <a:rPr spc="-90" dirty="0"/>
              <a:t> </a:t>
            </a:r>
            <a:r>
              <a:rPr spc="90" dirty="0"/>
              <a:t>then</a:t>
            </a:r>
            <a:r>
              <a:rPr spc="-75" dirty="0"/>
              <a:t> </a:t>
            </a:r>
            <a:r>
              <a:rPr spc="90" dirty="0"/>
              <a:t>multiplied</a:t>
            </a:r>
            <a:r>
              <a:rPr spc="-80" dirty="0"/>
              <a:t> </a:t>
            </a:r>
            <a:r>
              <a:rPr spc="135" dirty="0"/>
              <a:t>with</a:t>
            </a:r>
            <a:r>
              <a:rPr spc="-80" dirty="0"/>
              <a:t> </a:t>
            </a:r>
            <a:r>
              <a:rPr spc="-10" dirty="0"/>
              <a:t>these </a:t>
            </a:r>
            <a:r>
              <a:rPr spc="60" dirty="0"/>
              <a:t>weights</a:t>
            </a:r>
            <a:r>
              <a:rPr spc="-50" dirty="0"/>
              <a:t> </a:t>
            </a:r>
            <a:r>
              <a:rPr spc="195" dirty="0"/>
              <a:t>to</a:t>
            </a:r>
            <a:r>
              <a:rPr spc="-55" dirty="0"/>
              <a:t> </a:t>
            </a:r>
            <a:r>
              <a:rPr spc="75" dirty="0"/>
              <a:t>determine</a:t>
            </a:r>
            <a:r>
              <a:rPr spc="-50" dirty="0"/>
              <a:t> </a:t>
            </a:r>
            <a:r>
              <a:rPr spc="170" dirty="0"/>
              <a:t>if</a:t>
            </a:r>
            <a:r>
              <a:rPr spc="-40" dirty="0"/>
              <a:t> </a:t>
            </a:r>
            <a:r>
              <a:rPr spc="-110" dirty="0"/>
              <a:t>a</a:t>
            </a:r>
            <a:r>
              <a:rPr spc="-50" dirty="0"/>
              <a:t> </a:t>
            </a:r>
            <a:r>
              <a:rPr dirty="0"/>
              <a:t>neuron</a:t>
            </a:r>
            <a:r>
              <a:rPr spc="-35" dirty="0"/>
              <a:t> </a:t>
            </a:r>
            <a:r>
              <a:rPr spc="65" dirty="0"/>
              <a:t>fires</a:t>
            </a:r>
            <a:r>
              <a:rPr spc="-40" dirty="0"/>
              <a:t> </a:t>
            </a:r>
            <a:r>
              <a:rPr spc="100" dirty="0"/>
              <a:t>or</a:t>
            </a:r>
            <a:r>
              <a:rPr spc="-45" dirty="0"/>
              <a:t> </a:t>
            </a:r>
            <a:r>
              <a:rPr spc="60" dirty="0"/>
              <a:t>not.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2791701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Perceptron</a:t>
            </a:r>
            <a:r>
              <a:rPr spc="-120" dirty="0"/>
              <a:t> </a:t>
            </a:r>
            <a:r>
              <a:rPr spc="12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62"/>
            <a:ext cx="8114030" cy="4257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0515" marR="43815" indent="-298450">
              <a:lnSpc>
                <a:spcPct val="101200"/>
              </a:lnSpc>
              <a:spcBef>
                <a:spcPts val="95"/>
              </a:spcBef>
              <a:buClr>
                <a:srgbClr val="6697CC"/>
              </a:buClr>
              <a:buFont typeface="Arial MT"/>
              <a:buChar char="•"/>
              <a:tabLst>
                <a:tab pos="310515" algn="l"/>
              </a:tabLst>
            </a:pPr>
            <a:r>
              <a:rPr sz="2400" spc="60" dirty="0">
                <a:latin typeface="Microsoft Sans Serif"/>
                <a:cs typeface="Microsoft Sans Serif"/>
              </a:rPr>
              <a:t>Perceptron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is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90" dirty="0">
                <a:latin typeface="Microsoft Sans Serif"/>
                <a:cs typeface="Microsoft Sans Serif"/>
              </a:rPr>
              <a:t>a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95" dirty="0">
                <a:latin typeface="Microsoft Sans Serif"/>
                <a:cs typeface="Microsoft Sans Serif"/>
              </a:rPr>
              <a:t>function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140" dirty="0">
                <a:latin typeface="Microsoft Sans Serif"/>
                <a:cs typeface="Microsoft Sans Serif"/>
              </a:rPr>
              <a:t>that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maps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its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input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90" dirty="0">
                <a:latin typeface="Microsoft Sans Serif"/>
                <a:cs typeface="Microsoft Sans Serif"/>
              </a:rPr>
              <a:t>“x,”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which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is </a:t>
            </a:r>
            <a:r>
              <a:rPr sz="2400" spc="90" dirty="0">
                <a:latin typeface="Microsoft Sans Serif"/>
                <a:cs typeface="Microsoft Sans Serif"/>
              </a:rPr>
              <a:t>multiplied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135" dirty="0">
                <a:latin typeface="Microsoft Sans Serif"/>
                <a:cs typeface="Microsoft Sans Serif"/>
              </a:rPr>
              <a:t>with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114" dirty="0">
                <a:latin typeface="Microsoft Sans Serif"/>
                <a:cs typeface="Microsoft Sans Serif"/>
              </a:rPr>
              <a:t>the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learned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95" dirty="0">
                <a:latin typeface="Microsoft Sans Serif"/>
                <a:cs typeface="Microsoft Sans Serif"/>
              </a:rPr>
              <a:t>weight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coefficient;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an </a:t>
            </a:r>
            <a:r>
              <a:rPr sz="2400" spc="145" dirty="0">
                <a:latin typeface="Microsoft Sans Serif"/>
                <a:cs typeface="Microsoft Sans Serif"/>
              </a:rPr>
              <a:t>output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value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”f(x)”is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35" dirty="0">
                <a:latin typeface="Microsoft Sans Serif"/>
                <a:cs typeface="Microsoft Sans Serif"/>
              </a:rPr>
              <a:t>generated.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6697CC"/>
              </a:buClr>
              <a:buFont typeface="Arial MT"/>
              <a:buChar char="•"/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15"/>
              </a:spcBef>
              <a:buClr>
                <a:srgbClr val="6697CC"/>
              </a:buClr>
              <a:buFont typeface="Arial MT"/>
              <a:buChar char="•"/>
            </a:pPr>
            <a:endParaRPr sz="2400">
              <a:latin typeface="Microsoft Sans Serif"/>
              <a:cs typeface="Microsoft Sans Serif"/>
            </a:endParaRPr>
          </a:p>
          <a:p>
            <a:pPr marL="310515" indent="-297815">
              <a:lnSpc>
                <a:spcPct val="100000"/>
              </a:lnSpc>
              <a:buClr>
                <a:srgbClr val="6697CC"/>
              </a:buClr>
              <a:buFont typeface="Arial MT"/>
              <a:buChar char="•"/>
              <a:tabLst>
                <a:tab pos="310515" algn="l"/>
              </a:tabLst>
            </a:pPr>
            <a:r>
              <a:rPr sz="2400" dirty="0">
                <a:latin typeface="Microsoft Sans Serif"/>
                <a:cs typeface="Microsoft Sans Serif"/>
              </a:rPr>
              <a:t>In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spc="114" dirty="0">
                <a:latin typeface="Microsoft Sans Serif"/>
                <a:cs typeface="Microsoft Sans Serif"/>
              </a:rPr>
              <a:t>the</a:t>
            </a:r>
            <a:r>
              <a:rPr sz="2400" spc="-20" dirty="0">
                <a:latin typeface="Microsoft Sans Serif"/>
                <a:cs typeface="Microsoft Sans Serif"/>
              </a:rPr>
              <a:t> </a:t>
            </a:r>
            <a:r>
              <a:rPr sz="2400" spc="65" dirty="0">
                <a:latin typeface="Microsoft Sans Serif"/>
                <a:cs typeface="Microsoft Sans Serif"/>
              </a:rPr>
              <a:t>equation</a:t>
            </a:r>
            <a:r>
              <a:rPr sz="2400" spc="-1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given</a:t>
            </a:r>
            <a:r>
              <a:rPr sz="2400" spc="-1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above:</a:t>
            </a:r>
            <a:endParaRPr sz="2400">
              <a:latin typeface="Microsoft Sans Serif"/>
              <a:cs typeface="Microsoft Sans Serif"/>
            </a:endParaRPr>
          </a:p>
          <a:p>
            <a:pPr marL="310515">
              <a:lnSpc>
                <a:spcPct val="100000"/>
              </a:lnSpc>
              <a:spcBef>
                <a:spcPts val="720"/>
              </a:spcBef>
            </a:pPr>
            <a:r>
              <a:rPr sz="2400" spc="180" dirty="0">
                <a:latin typeface="Microsoft Sans Serif"/>
                <a:cs typeface="Microsoft Sans Serif"/>
              </a:rPr>
              <a:t>“w”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vector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of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real-valued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55" dirty="0">
                <a:latin typeface="Microsoft Sans Serif"/>
                <a:cs typeface="Microsoft Sans Serif"/>
              </a:rPr>
              <a:t>weights</a:t>
            </a:r>
            <a:endParaRPr sz="2400">
              <a:latin typeface="Microsoft Sans Serif"/>
              <a:cs typeface="Microsoft Sans Serif"/>
            </a:endParaRPr>
          </a:p>
          <a:p>
            <a:pPr marL="310515" marR="5080">
              <a:lnSpc>
                <a:spcPct val="101400"/>
              </a:lnSpc>
              <a:spcBef>
                <a:spcPts val="690"/>
              </a:spcBef>
            </a:pPr>
            <a:r>
              <a:rPr sz="2400" spc="155" dirty="0">
                <a:latin typeface="Microsoft Sans Serif"/>
                <a:cs typeface="Microsoft Sans Serif"/>
              </a:rPr>
              <a:t>“b”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bias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(an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80" dirty="0">
                <a:latin typeface="Microsoft Sans Serif"/>
                <a:cs typeface="Microsoft Sans Serif"/>
              </a:rPr>
              <a:t>element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135" dirty="0">
                <a:latin typeface="Microsoft Sans Serif"/>
                <a:cs typeface="Microsoft Sans Serif"/>
              </a:rPr>
              <a:t>that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adjusts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114" dirty="0">
                <a:latin typeface="Microsoft Sans Serif"/>
                <a:cs typeface="Microsoft Sans Serif"/>
              </a:rPr>
              <a:t>the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boundary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away </a:t>
            </a:r>
            <a:r>
              <a:rPr sz="2400" spc="135" dirty="0">
                <a:latin typeface="Microsoft Sans Serif"/>
                <a:cs typeface="Microsoft Sans Serif"/>
              </a:rPr>
              <a:t>from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origin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135" dirty="0">
                <a:latin typeface="Microsoft Sans Serif"/>
                <a:cs typeface="Microsoft Sans Serif"/>
              </a:rPr>
              <a:t>without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any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dependence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70" dirty="0">
                <a:latin typeface="Microsoft Sans Serif"/>
                <a:cs typeface="Microsoft Sans Serif"/>
              </a:rPr>
              <a:t>on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120" dirty="0">
                <a:latin typeface="Microsoft Sans Serif"/>
                <a:cs typeface="Microsoft Sans Serif"/>
              </a:rPr>
              <a:t>the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input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value)</a:t>
            </a:r>
            <a:endParaRPr sz="2400">
              <a:latin typeface="Microsoft Sans Serif"/>
              <a:cs typeface="Microsoft Sans Serif"/>
            </a:endParaRPr>
          </a:p>
          <a:p>
            <a:pPr marL="310515">
              <a:lnSpc>
                <a:spcPct val="100000"/>
              </a:lnSpc>
              <a:spcBef>
                <a:spcPts val="730"/>
              </a:spcBef>
            </a:pPr>
            <a:r>
              <a:rPr sz="2400" spc="140" dirty="0">
                <a:latin typeface="Microsoft Sans Serif"/>
                <a:cs typeface="Microsoft Sans Serif"/>
              </a:rPr>
              <a:t>“x”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=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75" dirty="0">
                <a:latin typeface="Microsoft Sans Serif"/>
                <a:cs typeface="Microsoft Sans Serif"/>
              </a:rPr>
              <a:t>vector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180" dirty="0">
                <a:latin typeface="Microsoft Sans Serif"/>
                <a:cs typeface="Microsoft Sans Serif"/>
              </a:rPr>
              <a:t>of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105" dirty="0">
                <a:latin typeface="Microsoft Sans Serif"/>
                <a:cs typeface="Microsoft Sans Serif"/>
              </a:rPr>
              <a:t>input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x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values</a:t>
            </a:r>
            <a:endParaRPr sz="24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4002" y="2735643"/>
            <a:ext cx="3269157" cy="8020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Perceptron</a:t>
            </a:r>
            <a:r>
              <a:rPr spc="-120" dirty="0"/>
              <a:t> </a:t>
            </a:r>
            <a:r>
              <a:rPr spc="12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9017" y="1517662"/>
            <a:ext cx="67259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70" dirty="0">
                <a:latin typeface="Microsoft Sans Serif"/>
                <a:cs typeface="Microsoft Sans Serif"/>
              </a:rPr>
              <a:t>“m”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=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50" dirty="0">
                <a:latin typeface="Microsoft Sans Serif"/>
                <a:cs typeface="Microsoft Sans Serif"/>
              </a:rPr>
              <a:t>number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180" dirty="0">
                <a:latin typeface="Microsoft Sans Serif"/>
                <a:cs typeface="Microsoft Sans Serif"/>
              </a:rPr>
              <a:t>of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65" dirty="0">
                <a:latin typeface="Microsoft Sans Serif"/>
                <a:cs typeface="Microsoft Sans Serif"/>
              </a:rPr>
              <a:t>inputs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210" dirty="0">
                <a:latin typeface="Microsoft Sans Serif"/>
                <a:cs typeface="Microsoft Sans Serif"/>
              </a:rPr>
              <a:t>to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125" dirty="0">
                <a:latin typeface="Microsoft Sans Serif"/>
                <a:cs typeface="Microsoft Sans Serif"/>
              </a:rPr>
              <a:t>the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Perceptron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626904"/>
            <a:ext cx="7988300" cy="130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  <a:tab pos="7607934" algn="l"/>
              </a:tabLst>
            </a:pPr>
            <a:r>
              <a:rPr sz="2800" spc="-20" dirty="0">
                <a:latin typeface="Microsoft Sans Serif"/>
                <a:cs typeface="Microsoft Sans Serif"/>
              </a:rPr>
              <a:t>The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145" dirty="0">
                <a:latin typeface="Microsoft Sans Serif"/>
                <a:cs typeface="Microsoft Sans Serif"/>
              </a:rPr>
              <a:t>output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-55" dirty="0">
                <a:latin typeface="Microsoft Sans Serif"/>
                <a:cs typeface="Microsoft Sans Serif"/>
              </a:rPr>
              <a:t>can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be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50" dirty="0">
                <a:latin typeface="Microsoft Sans Serif"/>
                <a:cs typeface="Microsoft Sans Serif"/>
              </a:rPr>
              <a:t>represented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-135" dirty="0">
                <a:latin typeface="Microsoft Sans Serif"/>
                <a:cs typeface="Microsoft Sans Serif"/>
              </a:rPr>
              <a:t>as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145" dirty="0">
                <a:latin typeface="Microsoft Sans Serif"/>
                <a:cs typeface="Microsoft Sans Serif"/>
              </a:rPr>
              <a:t>“1”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100" dirty="0">
                <a:latin typeface="Microsoft Sans Serif"/>
                <a:cs typeface="Microsoft Sans Serif"/>
              </a:rPr>
              <a:t>or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60" dirty="0">
                <a:latin typeface="Microsoft Sans Serif"/>
                <a:cs typeface="Microsoft Sans Serif"/>
              </a:rPr>
              <a:t>“0.”</a:t>
            </a:r>
            <a:r>
              <a:rPr sz="2800" dirty="0">
                <a:latin typeface="Microsoft Sans Serif"/>
                <a:cs typeface="Microsoft Sans Serif"/>
              </a:rPr>
              <a:t>	</a:t>
            </a:r>
            <a:r>
              <a:rPr sz="2800" spc="135" dirty="0">
                <a:latin typeface="Microsoft Sans Serif"/>
                <a:cs typeface="Microsoft Sans Serif"/>
              </a:rPr>
              <a:t>It </a:t>
            </a:r>
            <a:r>
              <a:rPr sz="2800" spc="-50" dirty="0">
                <a:latin typeface="Microsoft Sans Serif"/>
                <a:cs typeface="Microsoft Sans Serif"/>
              </a:rPr>
              <a:t>can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also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be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50" dirty="0">
                <a:latin typeface="Microsoft Sans Serif"/>
                <a:cs typeface="Microsoft Sans Serif"/>
              </a:rPr>
              <a:t>represented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-140" dirty="0">
                <a:latin typeface="Microsoft Sans Serif"/>
                <a:cs typeface="Microsoft Sans Serif"/>
              </a:rPr>
              <a:t>as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145" dirty="0">
                <a:latin typeface="Microsoft Sans Serif"/>
                <a:cs typeface="Microsoft Sans Serif"/>
              </a:rPr>
              <a:t>“1”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100" dirty="0">
                <a:latin typeface="Microsoft Sans Serif"/>
                <a:cs typeface="Microsoft Sans Serif"/>
              </a:rPr>
              <a:t>or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85" dirty="0">
                <a:latin typeface="Microsoft Sans Serif"/>
                <a:cs typeface="Microsoft Sans Serif"/>
              </a:rPr>
              <a:t>“-</a:t>
            </a:r>
            <a:r>
              <a:rPr sz="2800" spc="50" dirty="0">
                <a:latin typeface="Microsoft Sans Serif"/>
                <a:cs typeface="Microsoft Sans Serif"/>
              </a:rPr>
              <a:t>1” </a:t>
            </a:r>
            <a:r>
              <a:rPr sz="2800" dirty="0">
                <a:latin typeface="Microsoft Sans Serif"/>
                <a:cs typeface="Microsoft Sans Serif"/>
              </a:rPr>
              <a:t>depending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50" dirty="0">
                <a:latin typeface="Microsoft Sans Serif"/>
                <a:cs typeface="Microsoft Sans Serif"/>
              </a:rPr>
              <a:t>on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which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55" dirty="0">
                <a:latin typeface="Microsoft Sans Serif"/>
                <a:cs typeface="Microsoft Sans Serif"/>
              </a:rPr>
              <a:t>activation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95" dirty="0">
                <a:latin typeface="Microsoft Sans Serif"/>
                <a:cs typeface="Microsoft Sans Serif"/>
              </a:rPr>
              <a:t>function</a:t>
            </a:r>
            <a:r>
              <a:rPr sz="2800" spc="-10" dirty="0">
                <a:latin typeface="Microsoft Sans Serif"/>
                <a:cs typeface="Microsoft Sans Serif"/>
              </a:rPr>
              <a:t> is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used.</a:t>
            </a:r>
            <a:endParaRPr sz="28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0996" y="2271966"/>
            <a:ext cx="1683003" cy="1230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9845" y="3859229"/>
            <a:ext cx="5942051" cy="22944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Inputs</a:t>
            </a:r>
            <a:r>
              <a:rPr spc="-135" dirty="0"/>
              <a:t> </a:t>
            </a:r>
            <a:r>
              <a:rPr spc="245" dirty="0"/>
              <a:t>of</a:t>
            </a:r>
            <a:r>
              <a:rPr spc="-114" dirty="0"/>
              <a:t> </a:t>
            </a:r>
            <a:r>
              <a:rPr spc="65" dirty="0"/>
              <a:t>Perceptron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00022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920" rIns="0" bIns="0" rtlCol="0">
            <a:spAutoFit/>
          </a:bodyPr>
          <a:lstStyle/>
          <a:p>
            <a:pPr marL="68580" marR="5080">
              <a:lnSpc>
                <a:spcPct val="100099"/>
              </a:lnSpc>
              <a:spcBef>
                <a:spcPts val="95"/>
              </a:spcBef>
            </a:pPr>
            <a:r>
              <a:rPr dirty="0"/>
              <a:t>A</a:t>
            </a:r>
            <a:r>
              <a:rPr spc="25" dirty="0"/>
              <a:t> </a:t>
            </a:r>
            <a:r>
              <a:rPr spc="45" dirty="0"/>
              <a:t>Perceptron</a:t>
            </a:r>
            <a:r>
              <a:rPr spc="30" dirty="0"/>
              <a:t> </a:t>
            </a:r>
            <a:r>
              <a:rPr dirty="0"/>
              <a:t>accepts</a:t>
            </a:r>
            <a:r>
              <a:rPr spc="20" dirty="0"/>
              <a:t> </a:t>
            </a:r>
            <a:r>
              <a:rPr dirty="0"/>
              <a:t>inputs,</a:t>
            </a:r>
            <a:r>
              <a:rPr spc="10" dirty="0"/>
              <a:t> </a:t>
            </a:r>
            <a:r>
              <a:rPr dirty="0"/>
              <a:t>moderates</a:t>
            </a:r>
            <a:r>
              <a:rPr spc="30" dirty="0"/>
              <a:t> </a:t>
            </a:r>
            <a:r>
              <a:rPr spc="95" dirty="0"/>
              <a:t>them</a:t>
            </a:r>
            <a:r>
              <a:rPr spc="35" dirty="0"/>
              <a:t> </a:t>
            </a:r>
            <a:r>
              <a:rPr spc="110" dirty="0"/>
              <a:t>with </a:t>
            </a:r>
            <a:r>
              <a:rPr dirty="0"/>
              <a:t>certain</a:t>
            </a:r>
            <a:r>
              <a:rPr spc="-5" dirty="0"/>
              <a:t> </a:t>
            </a:r>
            <a:r>
              <a:rPr spc="95" dirty="0"/>
              <a:t>weight</a:t>
            </a:r>
            <a:r>
              <a:rPr spc="-15" dirty="0"/>
              <a:t> </a:t>
            </a:r>
            <a:r>
              <a:rPr spc="-25" dirty="0"/>
              <a:t>values,</a:t>
            </a:r>
            <a:r>
              <a:rPr spc="-15" dirty="0"/>
              <a:t> </a:t>
            </a:r>
            <a:r>
              <a:rPr spc="90" dirty="0"/>
              <a:t>then</a:t>
            </a:r>
            <a:r>
              <a:rPr dirty="0"/>
              <a:t> applies</a:t>
            </a:r>
            <a:r>
              <a:rPr spc="-10" dirty="0"/>
              <a:t> </a:t>
            </a:r>
            <a:r>
              <a:rPr spc="90" dirty="0"/>
              <a:t>the </a:t>
            </a:r>
            <a:r>
              <a:rPr spc="80" dirty="0"/>
              <a:t>transformation</a:t>
            </a:r>
            <a:r>
              <a:rPr spc="-75" dirty="0"/>
              <a:t> </a:t>
            </a:r>
            <a:r>
              <a:rPr spc="90" dirty="0"/>
              <a:t>function</a:t>
            </a:r>
            <a:r>
              <a:rPr spc="-70" dirty="0"/>
              <a:t> </a:t>
            </a:r>
            <a:r>
              <a:rPr spc="195" dirty="0"/>
              <a:t>to</a:t>
            </a:r>
            <a:r>
              <a:rPr spc="-85" dirty="0"/>
              <a:t> </a:t>
            </a:r>
            <a:r>
              <a:rPr spc="140" dirty="0"/>
              <a:t>output</a:t>
            </a:r>
            <a:r>
              <a:rPr spc="-85" dirty="0"/>
              <a:t> </a:t>
            </a:r>
            <a:r>
              <a:rPr spc="114" dirty="0"/>
              <a:t>the</a:t>
            </a:r>
            <a:r>
              <a:rPr spc="-85" dirty="0"/>
              <a:t> </a:t>
            </a:r>
            <a:r>
              <a:rPr spc="75" dirty="0"/>
              <a:t>final</a:t>
            </a:r>
            <a:r>
              <a:rPr spc="-80" dirty="0"/>
              <a:t> </a:t>
            </a:r>
            <a:r>
              <a:rPr spc="40" dirty="0"/>
              <a:t>result. </a:t>
            </a:r>
            <a:r>
              <a:rPr spc="-10" dirty="0"/>
              <a:t>The</a:t>
            </a:r>
            <a:r>
              <a:rPr spc="-95" dirty="0"/>
              <a:t> </a:t>
            </a:r>
            <a:r>
              <a:rPr dirty="0"/>
              <a:t>above</a:t>
            </a:r>
            <a:r>
              <a:rPr spc="-100" dirty="0"/>
              <a:t> </a:t>
            </a:r>
            <a:r>
              <a:rPr spc="80" dirty="0"/>
              <a:t>below</a:t>
            </a:r>
            <a:r>
              <a:rPr spc="-95" dirty="0"/>
              <a:t> </a:t>
            </a:r>
            <a:r>
              <a:rPr dirty="0"/>
              <a:t>shows</a:t>
            </a:r>
            <a:r>
              <a:rPr spc="-100" dirty="0"/>
              <a:t> </a:t>
            </a:r>
            <a:r>
              <a:rPr spc="-110" dirty="0"/>
              <a:t>a</a:t>
            </a:r>
            <a:r>
              <a:rPr spc="-95" dirty="0"/>
              <a:t> </a:t>
            </a:r>
            <a:r>
              <a:rPr spc="45" dirty="0"/>
              <a:t>Perceptron</a:t>
            </a:r>
            <a:r>
              <a:rPr spc="-90" dirty="0"/>
              <a:t> </a:t>
            </a:r>
            <a:r>
              <a:rPr spc="130" dirty="0"/>
              <a:t>with</a:t>
            </a:r>
            <a:r>
              <a:rPr spc="-95" dirty="0"/>
              <a:t> </a:t>
            </a:r>
            <a:r>
              <a:rPr spc="-50" dirty="0"/>
              <a:t>a </a:t>
            </a:r>
            <a:r>
              <a:rPr dirty="0"/>
              <a:t>Boolean</a:t>
            </a:r>
            <a:r>
              <a:rPr spc="40" dirty="0"/>
              <a:t> </a:t>
            </a:r>
            <a:r>
              <a:rPr spc="95" dirty="0"/>
              <a:t>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1640" y="475590"/>
            <a:ext cx="6264696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NEURAL</a:t>
            </a:r>
            <a:r>
              <a:rPr spc="-50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506"/>
            <a:ext cx="8070850" cy="390397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neural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network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processing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device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It is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either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algorithm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actual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hardware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Its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design</a:t>
            </a:r>
            <a:r>
              <a:rPr sz="2400" b="1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b="1" spc="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inspired</a:t>
            </a:r>
            <a:r>
              <a:rPr sz="2400" b="1" spc="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sz="2400" b="1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</a:t>
            </a:r>
            <a:r>
              <a:rPr sz="2400" b="1" spc="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design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functioning</a:t>
            </a:r>
            <a:r>
              <a:rPr sz="2400" b="1" spc="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animal </a:t>
            </a:r>
            <a:r>
              <a:rPr sz="2400" b="1" spc="-5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brains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components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thereof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ability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learn</a:t>
            </a:r>
            <a:r>
              <a:rPr sz="2400" b="1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by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50"/>
                </a:solidFill>
                <a:latin typeface="Calibri"/>
                <a:cs typeface="Calibri"/>
              </a:rPr>
              <a:t>example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made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very</a:t>
            </a:r>
            <a:r>
              <a:rPr sz="24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flexible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24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powerful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</a:t>
            </a:r>
            <a:r>
              <a:rPr sz="2400" spc="-15" dirty="0">
                <a:latin typeface="Calibri"/>
                <a:cs typeface="Calibri"/>
              </a:rPr>
              <a:t> 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10" dirty="0">
                <a:latin typeface="Calibri"/>
                <a:cs typeface="Calibri"/>
              </a:rPr>
              <a:t> well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suited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real-time</a:t>
            </a:r>
            <a:r>
              <a:rPr sz="2400" b="1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50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They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50"/>
                </a:solidFill>
                <a:latin typeface="Calibri"/>
                <a:cs typeface="Calibri"/>
              </a:rPr>
              <a:t>fast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response</a:t>
            </a:r>
            <a:r>
              <a:rPr sz="2400" b="1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less</a:t>
            </a:r>
            <a:r>
              <a:rPr sz="2400" b="1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computational</a:t>
            </a:r>
            <a:r>
              <a:rPr sz="2400" b="1" spc="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times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They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parallel</a:t>
            </a:r>
            <a:r>
              <a:rPr sz="2400" b="1" spc="-15" dirty="0">
                <a:solidFill>
                  <a:srgbClr val="00AF50"/>
                </a:solidFill>
                <a:latin typeface="Calibri"/>
                <a:cs typeface="Calibri"/>
              </a:rPr>
              <a:t> architecture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Inputs</a:t>
            </a:r>
            <a:r>
              <a:rPr spc="-135" dirty="0"/>
              <a:t> </a:t>
            </a:r>
            <a:r>
              <a:rPr spc="245" dirty="0"/>
              <a:t>of</a:t>
            </a:r>
            <a:r>
              <a:rPr spc="-114" dirty="0"/>
              <a:t> </a:t>
            </a:r>
            <a:r>
              <a:rPr spc="65" dirty="0"/>
              <a:t>Perceptron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0022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285" rIns="0" bIns="0" rtlCol="0">
            <a:spAutoFit/>
          </a:bodyPr>
          <a:lstStyle/>
          <a:p>
            <a:pPr marL="68580" marR="5080">
              <a:lnSpc>
                <a:spcPct val="100200"/>
              </a:lnSpc>
              <a:spcBef>
                <a:spcPts val="90"/>
              </a:spcBef>
            </a:pPr>
            <a:r>
              <a:rPr dirty="0"/>
              <a:t>A</a:t>
            </a:r>
            <a:r>
              <a:rPr spc="-100" dirty="0"/>
              <a:t> </a:t>
            </a:r>
            <a:r>
              <a:rPr dirty="0"/>
              <a:t>Boolean</a:t>
            </a:r>
            <a:r>
              <a:rPr spc="-90" dirty="0"/>
              <a:t> </a:t>
            </a:r>
            <a:r>
              <a:rPr spc="140" dirty="0"/>
              <a:t>output</a:t>
            </a:r>
            <a:r>
              <a:rPr spc="-110" dirty="0"/>
              <a:t> </a:t>
            </a:r>
            <a:r>
              <a:rPr dirty="0"/>
              <a:t>is</a:t>
            </a:r>
            <a:r>
              <a:rPr spc="-90" dirty="0"/>
              <a:t> </a:t>
            </a:r>
            <a:r>
              <a:rPr spc="-10" dirty="0"/>
              <a:t>based</a:t>
            </a:r>
            <a:r>
              <a:rPr spc="-105" dirty="0"/>
              <a:t> </a:t>
            </a:r>
            <a:r>
              <a:rPr spc="50" dirty="0"/>
              <a:t>on</a:t>
            </a:r>
            <a:r>
              <a:rPr spc="-90" dirty="0"/>
              <a:t> </a:t>
            </a:r>
            <a:r>
              <a:rPr spc="60" dirty="0"/>
              <a:t>inputs</a:t>
            </a:r>
            <a:r>
              <a:rPr spc="-105" dirty="0"/>
              <a:t> </a:t>
            </a:r>
            <a:r>
              <a:rPr spc="-35" dirty="0"/>
              <a:t>such</a:t>
            </a:r>
            <a:r>
              <a:rPr spc="-95" dirty="0"/>
              <a:t> </a:t>
            </a:r>
            <a:r>
              <a:rPr spc="-25" dirty="0"/>
              <a:t>as </a:t>
            </a:r>
            <a:r>
              <a:rPr dirty="0"/>
              <a:t>salaried,</a:t>
            </a:r>
            <a:r>
              <a:rPr spc="-30" dirty="0"/>
              <a:t> </a:t>
            </a:r>
            <a:r>
              <a:rPr dirty="0"/>
              <a:t>married,</a:t>
            </a:r>
            <a:r>
              <a:rPr spc="-45" dirty="0"/>
              <a:t> </a:t>
            </a:r>
            <a:r>
              <a:rPr spc="-35" dirty="0"/>
              <a:t>age,</a:t>
            </a:r>
            <a:r>
              <a:rPr spc="-30" dirty="0"/>
              <a:t> </a:t>
            </a:r>
            <a:r>
              <a:rPr dirty="0"/>
              <a:t>past</a:t>
            </a:r>
            <a:r>
              <a:rPr spc="-35" dirty="0"/>
              <a:t> </a:t>
            </a:r>
            <a:r>
              <a:rPr spc="80" dirty="0"/>
              <a:t>credit</a:t>
            </a:r>
            <a:r>
              <a:rPr spc="-35" dirty="0"/>
              <a:t> </a:t>
            </a:r>
            <a:r>
              <a:rPr spc="80" dirty="0"/>
              <a:t>profile,</a:t>
            </a:r>
            <a:r>
              <a:rPr spc="-30" dirty="0"/>
              <a:t> </a:t>
            </a:r>
            <a:r>
              <a:rPr dirty="0"/>
              <a:t>etc.</a:t>
            </a:r>
            <a:r>
              <a:rPr spc="-40" dirty="0"/>
              <a:t> </a:t>
            </a:r>
            <a:r>
              <a:rPr spc="145" dirty="0"/>
              <a:t>It</a:t>
            </a:r>
            <a:r>
              <a:rPr spc="-35" dirty="0"/>
              <a:t> </a:t>
            </a:r>
            <a:r>
              <a:rPr spc="-25" dirty="0"/>
              <a:t>has </a:t>
            </a:r>
            <a:r>
              <a:rPr spc="50" dirty="0"/>
              <a:t>only</a:t>
            </a:r>
            <a:r>
              <a:rPr spc="-70" dirty="0"/>
              <a:t> </a:t>
            </a:r>
            <a:r>
              <a:rPr spc="170" dirty="0"/>
              <a:t>two</a:t>
            </a:r>
            <a:r>
              <a:rPr spc="-75" dirty="0"/>
              <a:t> </a:t>
            </a:r>
            <a:r>
              <a:rPr spc="-20" dirty="0"/>
              <a:t>values:</a:t>
            </a:r>
            <a:r>
              <a:rPr spc="-90" dirty="0"/>
              <a:t> </a:t>
            </a:r>
            <a:r>
              <a:rPr spc="-120" dirty="0"/>
              <a:t>Yes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No</a:t>
            </a:r>
            <a:r>
              <a:rPr spc="-75" dirty="0"/>
              <a:t> </a:t>
            </a:r>
            <a:r>
              <a:rPr spc="105" dirty="0"/>
              <a:t>or</a:t>
            </a:r>
            <a:r>
              <a:rPr spc="-80" dirty="0"/>
              <a:t> </a:t>
            </a:r>
            <a:r>
              <a:rPr dirty="0"/>
              <a:t>True</a:t>
            </a:r>
            <a:r>
              <a:rPr spc="-8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10" dirty="0"/>
              <a:t>False.</a:t>
            </a:r>
          </a:p>
          <a:p>
            <a:pPr marL="68580" marR="64135">
              <a:lnSpc>
                <a:spcPct val="100000"/>
              </a:lnSpc>
              <a:spcBef>
                <a:spcPts val="800"/>
              </a:spcBef>
            </a:pPr>
            <a:r>
              <a:rPr spc="-10" dirty="0"/>
              <a:t>The</a:t>
            </a:r>
            <a:r>
              <a:rPr spc="-25" dirty="0"/>
              <a:t> </a:t>
            </a:r>
            <a:r>
              <a:rPr dirty="0"/>
              <a:t>summation</a:t>
            </a:r>
            <a:r>
              <a:rPr spc="-25" dirty="0"/>
              <a:t> </a:t>
            </a:r>
            <a:r>
              <a:rPr spc="90" dirty="0"/>
              <a:t>function</a:t>
            </a:r>
            <a:r>
              <a:rPr spc="-20" dirty="0"/>
              <a:t> </a:t>
            </a:r>
            <a:r>
              <a:rPr spc="-10" dirty="0"/>
              <a:t>“∑”</a:t>
            </a:r>
            <a:r>
              <a:rPr spc="-40" dirty="0"/>
              <a:t> </a:t>
            </a:r>
            <a:r>
              <a:rPr spc="70" dirty="0"/>
              <a:t>multiplies</a:t>
            </a:r>
            <a:r>
              <a:rPr spc="-35" dirty="0"/>
              <a:t> </a:t>
            </a:r>
            <a:r>
              <a:rPr dirty="0"/>
              <a:t>all</a:t>
            </a:r>
            <a:r>
              <a:rPr spc="-45" dirty="0"/>
              <a:t> </a:t>
            </a:r>
            <a:r>
              <a:rPr spc="65" dirty="0"/>
              <a:t>inputs</a:t>
            </a:r>
            <a:r>
              <a:rPr spc="-35" dirty="0"/>
              <a:t> </a:t>
            </a:r>
            <a:r>
              <a:rPr spc="145" dirty="0"/>
              <a:t>of “x”</a:t>
            </a:r>
            <a:r>
              <a:rPr spc="-95" dirty="0"/>
              <a:t> </a:t>
            </a:r>
            <a:r>
              <a:rPr dirty="0"/>
              <a:t>by</a:t>
            </a:r>
            <a:r>
              <a:rPr spc="-90" dirty="0"/>
              <a:t> </a:t>
            </a:r>
            <a:r>
              <a:rPr spc="60" dirty="0"/>
              <a:t>weights</a:t>
            </a:r>
            <a:r>
              <a:rPr spc="-80" dirty="0"/>
              <a:t> </a:t>
            </a:r>
            <a:r>
              <a:rPr spc="185" dirty="0"/>
              <a:t>“w”</a:t>
            </a:r>
            <a:r>
              <a:rPr spc="-95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90" dirty="0"/>
              <a:t>then</a:t>
            </a:r>
            <a:r>
              <a:rPr spc="-80" dirty="0"/>
              <a:t> </a:t>
            </a:r>
            <a:r>
              <a:rPr spc="-10" dirty="0"/>
              <a:t>adds</a:t>
            </a:r>
            <a:r>
              <a:rPr spc="-90" dirty="0"/>
              <a:t> </a:t>
            </a:r>
            <a:r>
              <a:rPr spc="100" dirty="0"/>
              <a:t>them</a:t>
            </a:r>
            <a:r>
              <a:rPr spc="-85" dirty="0"/>
              <a:t> </a:t>
            </a:r>
            <a:r>
              <a:rPr spc="50" dirty="0"/>
              <a:t>up</a:t>
            </a:r>
            <a:r>
              <a:rPr spc="-80" dirty="0"/>
              <a:t> </a:t>
            </a:r>
            <a:r>
              <a:rPr spc="-25" dirty="0"/>
              <a:t>as </a:t>
            </a:r>
            <a:r>
              <a:rPr spc="55" dirty="0"/>
              <a:t>follows: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2791701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624" y="5373216"/>
            <a:ext cx="6817321" cy="575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Activation</a:t>
            </a:r>
            <a:r>
              <a:rPr spc="-95" dirty="0"/>
              <a:t> </a:t>
            </a:r>
            <a:r>
              <a:rPr spc="12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0022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920" rIns="0" bIns="0" rtlCol="0">
            <a:spAutoFit/>
          </a:bodyPr>
          <a:lstStyle/>
          <a:p>
            <a:pPr marL="68580" marR="5080">
              <a:lnSpc>
                <a:spcPct val="100099"/>
              </a:lnSpc>
              <a:spcBef>
                <a:spcPts val="95"/>
              </a:spcBef>
            </a:pPr>
            <a:r>
              <a:rPr spc="-10" dirty="0"/>
              <a:t>The</a:t>
            </a:r>
            <a:r>
              <a:rPr spc="-80" dirty="0"/>
              <a:t> </a:t>
            </a:r>
            <a:r>
              <a:rPr spc="55" dirty="0"/>
              <a:t>activation</a:t>
            </a:r>
            <a:r>
              <a:rPr spc="-80" dirty="0"/>
              <a:t> </a:t>
            </a:r>
            <a:r>
              <a:rPr spc="90" dirty="0"/>
              <a:t>function</a:t>
            </a:r>
            <a:r>
              <a:rPr spc="-75" dirty="0"/>
              <a:t> </a:t>
            </a:r>
            <a:r>
              <a:rPr dirty="0"/>
              <a:t>applies</a:t>
            </a:r>
            <a:r>
              <a:rPr spc="-90" dirty="0"/>
              <a:t> </a:t>
            </a:r>
            <a:r>
              <a:rPr spc="-110" dirty="0"/>
              <a:t>a</a:t>
            </a:r>
            <a:r>
              <a:rPr spc="-90" dirty="0"/>
              <a:t> </a:t>
            </a:r>
            <a:r>
              <a:rPr spc="55" dirty="0"/>
              <a:t>step</a:t>
            </a:r>
            <a:r>
              <a:rPr spc="-75" dirty="0"/>
              <a:t> </a:t>
            </a:r>
            <a:r>
              <a:rPr spc="70" dirty="0"/>
              <a:t>rule</a:t>
            </a:r>
            <a:r>
              <a:rPr spc="-90" dirty="0"/>
              <a:t> </a:t>
            </a:r>
            <a:r>
              <a:rPr spc="40" dirty="0"/>
              <a:t>(convert </a:t>
            </a:r>
            <a:r>
              <a:rPr spc="110" dirty="0"/>
              <a:t>the</a:t>
            </a:r>
            <a:r>
              <a:rPr spc="-85" dirty="0"/>
              <a:t> </a:t>
            </a:r>
            <a:r>
              <a:rPr dirty="0"/>
              <a:t>numerical</a:t>
            </a:r>
            <a:r>
              <a:rPr spc="-90" dirty="0"/>
              <a:t> </a:t>
            </a:r>
            <a:r>
              <a:rPr spc="140" dirty="0"/>
              <a:t>output</a:t>
            </a:r>
            <a:r>
              <a:rPr spc="-85" dirty="0"/>
              <a:t> </a:t>
            </a:r>
            <a:r>
              <a:rPr spc="120" dirty="0"/>
              <a:t>into</a:t>
            </a:r>
            <a:r>
              <a:rPr spc="-85" dirty="0"/>
              <a:t> </a:t>
            </a:r>
            <a:r>
              <a:rPr dirty="0"/>
              <a:t>+1</a:t>
            </a:r>
            <a:r>
              <a:rPr spc="-85" dirty="0"/>
              <a:t> </a:t>
            </a:r>
            <a:r>
              <a:rPr spc="105" dirty="0"/>
              <a:t>or</a:t>
            </a:r>
            <a:r>
              <a:rPr spc="-80" dirty="0"/>
              <a:t> </a:t>
            </a:r>
            <a:r>
              <a:rPr spc="-35" dirty="0"/>
              <a:t>-</a:t>
            </a:r>
            <a:r>
              <a:rPr dirty="0"/>
              <a:t>1)</a:t>
            </a:r>
            <a:r>
              <a:rPr spc="-80" dirty="0"/>
              <a:t> </a:t>
            </a:r>
            <a:r>
              <a:rPr spc="190" dirty="0"/>
              <a:t>to</a:t>
            </a:r>
            <a:r>
              <a:rPr spc="-75" dirty="0"/>
              <a:t> </a:t>
            </a:r>
            <a:r>
              <a:rPr spc="-20" dirty="0"/>
              <a:t>check</a:t>
            </a:r>
            <a:r>
              <a:rPr spc="-80" dirty="0"/>
              <a:t> </a:t>
            </a:r>
            <a:r>
              <a:rPr spc="170" dirty="0"/>
              <a:t>if</a:t>
            </a:r>
            <a:r>
              <a:rPr spc="-75" dirty="0"/>
              <a:t> </a:t>
            </a:r>
            <a:r>
              <a:rPr spc="85" dirty="0"/>
              <a:t>the </a:t>
            </a:r>
            <a:r>
              <a:rPr spc="135" dirty="0"/>
              <a:t>output</a:t>
            </a:r>
            <a:r>
              <a:rPr spc="-90" dirty="0"/>
              <a:t> </a:t>
            </a:r>
            <a:r>
              <a:rPr spc="165" dirty="0"/>
              <a:t>of</a:t>
            </a:r>
            <a:r>
              <a:rPr spc="-85" dirty="0"/>
              <a:t> </a:t>
            </a:r>
            <a:r>
              <a:rPr spc="114" dirty="0"/>
              <a:t>the</a:t>
            </a:r>
            <a:r>
              <a:rPr spc="-90" dirty="0"/>
              <a:t> </a:t>
            </a:r>
            <a:r>
              <a:rPr spc="80" dirty="0"/>
              <a:t>weighting</a:t>
            </a:r>
            <a:r>
              <a:rPr spc="-95" dirty="0"/>
              <a:t> </a:t>
            </a:r>
            <a:r>
              <a:rPr spc="90" dirty="0"/>
              <a:t>function</a:t>
            </a:r>
            <a:r>
              <a:rPr spc="-80" dirty="0"/>
              <a:t> </a:t>
            </a:r>
            <a:r>
              <a:rPr dirty="0"/>
              <a:t>is</a:t>
            </a:r>
            <a:r>
              <a:rPr spc="-90" dirty="0"/>
              <a:t> </a:t>
            </a:r>
            <a:r>
              <a:rPr spc="70" dirty="0"/>
              <a:t>greater</a:t>
            </a:r>
            <a:r>
              <a:rPr spc="-90" dirty="0"/>
              <a:t> </a:t>
            </a:r>
            <a:r>
              <a:rPr spc="50" dirty="0"/>
              <a:t>than </a:t>
            </a:r>
            <a:r>
              <a:rPr dirty="0"/>
              <a:t>zero</a:t>
            </a:r>
            <a:r>
              <a:rPr spc="-35" dirty="0"/>
              <a:t> </a:t>
            </a:r>
            <a:r>
              <a:rPr spc="100" dirty="0"/>
              <a:t>or</a:t>
            </a:r>
            <a:r>
              <a:rPr spc="-30" dirty="0"/>
              <a:t> </a:t>
            </a:r>
            <a:r>
              <a:rPr spc="60" dirty="0"/>
              <a:t>not.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32" y="4005064"/>
            <a:ext cx="6381356" cy="2590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380" y="2637303"/>
            <a:ext cx="3069908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Activation</a:t>
            </a:r>
            <a:r>
              <a:rPr sz="4000" spc="-170" dirty="0"/>
              <a:t> </a:t>
            </a:r>
            <a:r>
              <a:rPr sz="4000" spc="-10" dirty="0"/>
              <a:t>Functions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7864" y="-1"/>
            <a:ext cx="5796135" cy="685799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4294967295"/>
          </p:nvPr>
        </p:nvSpPr>
        <p:spPr>
          <a:xfrm>
            <a:off x="8320468" y="6464985"/>
            <a:ext cx="164306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pPr marL="12700">
                <a:lnSpc>
                  <a:spcPts val="1240"/>
                </a:lnSpc>
              </a:pPr>
              <a:t>22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2549"/>
            <a:ext cx="12827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0854" y="1518742"/>
            <a:ext cx="175006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dirty="0">
                <a:latin typeface="Microsoft Sans Serif"/>
                <a:cs typeface="Microsoft Sans Serif"/>
              </a:rPr>
              <a:t>For</a:t>
            </a:r>
            <a:r>
              <a:rPr sz="2300" spc="-40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example: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5174" y="2403982"/>
            <a:ext cx="7418070" cy="1264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110" dirty="0">
                <a:latin typeface="Microsoft Sans Serif"/>
                <a:cs typeface="Microsoft Sans Serif"/>
              </a:rPr>
              <a:t>If</a:t>
            </a:r>
            <a:r>
              <a:rPr sz="2300" spc="-60" dirty="0">
                <a:latin typeface="Microsoft Sans Serif"/>
                <a:cs typeface="Microsoft Sans Serif"/>
              </a:rPr>
              <a:t> </a:t>
            </a:r>
            <a:r>
              <a:rPr sz="2300" spc="-459" dirty="0">
                <a:latin typeface="Microsoft Sans Serif"/>
                <a:cs typeface="Microsoft Sans Serif"/>
              </a:rPr>
              <a:t>∑</a:t>
            </a:r>
            <a:r>
              <a:rPr sz="2300" spc="-5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wixi&gt;</a:t>
            </a:r>
            <a:r>
              <a:rPr sz="2300" spc="-5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0</a:t>
            </a:r>
            <a:r>
              <a:rPr sz="2300" spc="-5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=&gt;</a:t>
            </a:r>
            <a:r>
              <a:rPr sz="2300" spc="-50" dirty="0">
                <a:latin typeface="Microsoft Sans Serif"/>
                <a:cs typeface="Microsoft Sans Serif"/>
              </a:rPr>
              <a:t> </a:t>
            </a:r>
            <a:r>
              <a:rPr sz="2300" spc="100" dirty="0">
                <a:latin typeface="Microsoft Sans Serif"/>
                <a:cs typeface="Microsoft Sans Serif"/>
              </a:rPr>
              <a:t>then</a:t>
            </a:r>
            <a:r>
              <a:rPr sz="2300" spc="-55" dirty="0">
                <a:latin typeface="Microsoft Sans Serif"/>
                <a:cs typeface="Microsoft Sans Serif"/>
              </a:rPr>
              <a:t> </a:t>
            </a:r>
            <a:r>
              <a:rPr sz="2300" spc="75" dirty="0">
                <a:latin typeface="Microsoft Sans Serif"/>
                <a:cs typeface="Microsoft Sans Serif"/>
              </a:rPr>
              <a:t>final</a:t>
            </a:r>
            <a:r>
              <a:rPr sz="2300" spc="-50" dirty="0">
                <a:latin typeface="Microsoft Sans Serif"/>
                <a:cs typeface="Microsoft Sans Serif"/>
              </a:rPr>
              <a:t> </a:t>
            </a:r>
            <a:r>
              <a:rPr sz="2300" spc="140" dirty="0">
                <a:latin typeface="Microsoft Sans Serif"/>
                <a:cs typeface="Microsoft Sans Serif"/>
              </a:rPr>
              <a:t>output</a:t>
            </a:r>
            <a:r>
              <a:rPr sz="2300" spc="-60" dirty="0">
                <a:latin typeface="Microsoft Sans Serif"/>
                <a:cs typeface="Microsoft Sans Serif"/>
              </a:rPr>
              <a:t> </a:t>
            </a:r>
            <a:r>
              <a:rPr sz="2300" spc="155" dirty="0">
                <a:latin typeface="Microsoft Sans Serif"/>
                <a:cs typeface="Microsoft Sans Serif"/>
              </a:rPr>
              <a:t>“o”</a:t>
            </a:r>
            <a:r>
              <a:rPr sz="2300" spc="-5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=</a:t>
            </a:r>
            <a:r>
              <a:rPr sz="2300" spc="-5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1</a:t>
            </a:r>
            <a:r>
              <a:rPr sz="2300" spc="-50" dirty="0">
                <a:latin typeface="Microsoft Sans Serif"/>
                <a:cs typeface="Microsoft Sans Serif"/>
              </a:rPr>
              <a:t> </a:t>
            </a:r>
            <a:r>
              <a:rPr sz="2300" spc="-20" dirty="0">
                <a:latin typeface="Microsoft Sans Serif"/>
                <a:cs typeface="Microsoft Sans Serif"/>
              </a:rPr>
              <a:t>(issue</a:t>
            </a:r>
            <a:r>
              <a:rPr sz="2300" spc="-5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bank</a:t>
            </a:r>
            <a:r>
              <a:rPr sz="2300" spc="-45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loan)</a:t>
            </a:r>
            <a:endParaRPr sz="2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614"/>
              </a:spcBef>
            </a:pPr>
            <a:endParaRPr sz="2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300" spc="-65" dirty="0">
                <a:latin typeface="Microsoft Sans Serif"/>
                <a:cs typeface="Microsoft Sans Serif"/>
              </a:rPr>
              <a:t>Else,</a:t>
            </a:r>
            <a:r>
              <a:rPr sz="2300" spc="-45" dirty="0">
                <a:latin typeface="Microsoft Sans Serif"/>
                <a:cs typeface="Microsoft Sans Serif"/>
              </a:rPr>
              <a:t> </a:t>
            </a:r>
            <a:r>
              <a:rPr sz="2300" spc="75" dirty="0">
                <a:latin typeface="Microsoft Sans Serif"/>
                <a:cs typeface="Microsoft Sans Serif"/>
              </a:rPr>
              <a:t>final</a:t>
            </a:r>
            <a:r>
              <a:rPr sz="2300" spc="-35" dirty="0">
                <a:latin typeface="Microsoft Sans Serif"/>
                <a:cs typeface="Microsoft Sans Serif"/>
              </a:rPr>
              <a:t> </a:t>
            </a:r>
            <a:r>
              <a:rPr sz="2300" spc="135" dirty="0">
                <a:latin typeface="Microsoft Sans Serif"/>
                <a:cs typeface="Microsoft Sans Serif"/>
              </a:rPr>
              <a:t>output</a:t>
            </a:r>
            <a:r>
              <a:rPr sz="2300" spc="-30" dirty="0">
                <a:latin typeface="Microsoft Sans Serif"/>
                <a:cs typeface="Microsoft Sans Serif"/>
              </a:rPr>
              <a:t> </a:t>
            </a:r>
            <a:r>
              <a:rPr sz="2300" spc="155" dirty="0">
                <a:latin typeface="Microsoft Sans Serif"/>
                <a:cs typeface="Microsoft Sans Serif"/>
              </a:rPr>
              <a:t>“o”</a:t>
            </a:r>
            <a:r>
              <a:rPr sz="2300" spc="-4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=</a:t>
            </a:r>
            <a:r>
              <a:rPr sz="2300" spc="-45" dirty="0">
                <a:latin typeface="Microsoft Sans Serif"/>
                <a:cs typeface="Microsoft Sans Serif"/>
              </a:rPr>
              <a:t> </a:t>
            </a:r>
            <a:r>
              <a:rPr sz="2300" spc="-80" dirty="0">
                <a:latin typeface="Microsoft Sans Serif"/>
                <a:cs typeface="Microsoft Sans Serif"/>
              </a:rPr>
              <a:t>-</a:t>
            </a:r>
            <a:r>
              <a:rPr sz="2300" dirty="0">
                <a:latin typeface="Microsoft Sans Serif"/>
                <a:cs typeface="Microsoft Sans Serif"/>
              </a:rPr>
              <a:t>1</a:t>
            </a:r>
            <a:r>
              <a:rPr sz="2300" spc="-3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(deny</a:t>
            </a:r>
            <a:r>
              <a:rPr sz="2300" spc="-4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bank</a:t>
            </a:r>
            <a:r>
              <a:rPr sz="2300" spc="-30" dirty="0">
                <a:latin typeface="Microsoft Sans Serif"/>
                <a:cs typeface="Microsoft Sans Serif"/>
              </a:rPr>
              <a:t> </a:t>
            </a:r>
            <a:r>
              <a:rPr sz="2300" spc="-10" dirty="0">
                <a:latin typeface="Microsoft Sans Serif"/>
                <a:cs typeface="Microsoft Sans Serif"/>
              </a:rPr>
              <a:t>loan)</a:t>
            </a:r>
            <a:endParaRPr sz="23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159338"/>
            <a:ext cx="12827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0854" y="4175899"/>
            <a:ext cx="7762875" cy="1788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sz="2300" dirty="0">
                <a:latin typeface="Microsoft Sans Serif"/>
                <a:cs typeface="Microsoft Sans Serif"/>
              </a:rPr>
              <a:t>Step</a:t>
            </a:r>
            <a:r>
              <a:rPr sz="2300" spc="-40" dirty="0">
                <a:latin typeface="Microsoft Sans Serif"/>
                <a:cs typeface="Microsoft Sans Serif"/>
              </a:rPr>
              <a:t> </a:t>
            </a:r>
            <a:r>
              <a:rPr sz="2300" spc="90" dirty="0">
                <a:latin typeface="Microsoft Sans Serif"/>
                <a:cs typeface="Microsoft Sans Serif"/>
              </a:rPr>
              <a:t>function</a:t>
            </a:r>
            <a:r>
              <a:rPr sz="2300" spc="-45" dirty="0">
                <a:latin typeface="Microsoft Sans Serif"/>
                <a:cs typeface="Microsoft Sans Serif"/>
              </a:rPr>
              <a:t> </a:t>
            </a:r>
            <a:r>
              <a:rPr sz="2300" spc="55" dirty="0">
                <a:latin typeface="Microsoft Sans Serif"/>
                <a:cs typeface="Microsoft Sans Serif"/>
              </a:rPr>
              <a:t>gets</a:t>
            </a:r>
            <a:r>
              <a:rPr sz="2300" spc="-40" dirty="0">
                <a:latin typeface="Microsoft Sans Serif"/>
                <a:cs typeface="Microsoft Sans Serif"/>
              </a:rPr>
              <a:t> </a:t>
            </a:r>
            <a:r>
              <a:rPr sz="2300" spc="85" dirty="0">
                <a:latin typeface="Microsoft Sans Serif"/>
                <a:cs typeface="Microsoft Sans Serif"/>
              </a:rPr>
              <a:t>triggered</a:t>
            </a:r>
            <a:r>
              <a:rPr sz="2300" spc="-4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above</a:t>
            </a:r>
            <a:r>
              <a:rPr sz="2300" spc="-4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</a:t>
            </a:r>
            <a:r>
              <a:rPr sz="2300" spc="-40" dirty="0">
                <a:latin typeface="Microsoft Sans Serif"/>
                <a:cs typeface="Microsoft Sans Serif"/>
              </a:rPr>
              <a:t> </a:t>
            </a:r>
            <a:r>
              <a:rPr sz="2300" spc="50" dirty="0">
                <a:latin typeface="Microsoft Sans Serif"/>
                <a:cs typeface="Microsoft Sans Serif"/>
              </a:rPr>
              <a:t>certain</a:t>
            </a:r>
            <a:r>
              <a:rPr sz="2300" spc="-4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value</a:t>
            </a:r>
            <a:r>
              <a:rPr sz="2300" spc="-45" dirty="0">
                <a:latin typeface="Microsoft Sans Serif"/>
                <a:cs typeface="Microsoft Sans Serif"/>
              </a:rPr>
              <a:t> </a:t>
            </a:r>
            <a:r>
              <a:rPr sz="2300" spc="160" dirty="0">
                <a:latin typeface="Microsoft Sans Serif"/>
                <a:cs typeface="Microsoft Sans Serif"/>
              </a:rPr>
              <a:t>of</a:t>
            </a:r>
            <a:r>
              <a:rPr sz="2300" spc="-40" dirty="0">
                <a:latin typeface="Microsoft Sans Serif"/>
                <a:cs typeface="Microsoft Sans Serif"/>
              </a:rPr>
              <a:t> </a:t>
            </a:r>
            <a:r>
              <a:rPr sz="2300" spc="90" dirty="0">
                <a:latin typeface="Microsoft Sans Serif"/>
                <a:cs typeface="Microsoft Sans Serif"/>
              </a:rPr>
              <a:t>the </a:t>
            </a:r>
            <a:r>
              <a:rPr sz="2300" spc="60" dirty="0">
                <a:latin typeface="Microsoft Sans Serif"/>
                <a:cs typeface="Microsoft Sans Serif"/>
              </a:rPr>
              <a:t>neuron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spc="105" dirty="0">
                <a:latin typeface="Microsoft Sans Serif"/>
                <a:cs typeface="Microsoft Sans Serif"/>
              </a:rPr>
              <a:t>output;</a:t>
            </a:r>
            <a:r>
              <a:rPr sz="2300" spc="-3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else</a:t>
            </a:r>
            <a:r>
              <a:rPr sz="2300" spc="-20" dirty="0">
                <a:latin typeface="Microsoft Sans Serif"/>
                <a:cs typeface="Microsoft Sans Serif"/>
              </a:rPr>
              <a:t> </a:t>
            </a:r>
            <a:r>
              <a:rPr sz="2300" spc="170" dirty="0">
                <a:latin typeface="Microsoft Sans Serif"/>
                <a:cs typeface="Microsoft Sans Serif"/>
              </a:rPr>
              <a:t>it</a:t>
            </a:r>
            <a:r>
              <a:rPr sz="2300" spc="-10" dirty="0">
                <a:latin typeface="Microsoft Sans Serif"/>
                <a:cs typeface="Microsoft Sans Serif"/>
              </a:rPr>
              <a:t> </a:t>
            </a:r>
            <a:r>
              <a:rPr sz="2300" spc="100" dirty="0">
                <a:latin typeface="Microsoft Sans Serif"/>
                <a:cs typeface="Microsoft Sans Serif"/>
              </a:rPr>
              <a:t>outputs</a:t>
            </a:r>
            <a:r>
              <a:rPr sz="2300" spc="-2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zero.</a:t>
            </a:r>
            <a:r>
              <a:rPr sz="2300" spc="-35" dirty="0">
                <a:latin typeface="Microsoft Sans Serif"/>
                <a:cs typeface="Microsoft Sans Serif"/>
              </a:rPr>
              <a:t> </a:t>
            </a:r>
            <a:r>
              <a:rPr sz="2300" spc="-30" dirty="0">
                <a:latin typeface="Microsoft Sans Serif"/>
                <a:cs typeface="Microsoft Sans Serif"/>
              </a:rPr>
              <a:t>Sign</a:t>
            </a:r>
            <a:r>
              <a:rPr sz="2300" spc="-2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Function</a:t>
            </a:r>
            <a:r>
              <a:rPr sz="2300" spc="-20" dirty="0">
                <a:latin typeface="Microsoft Sans Serif"/>
                <a:cs typeface="Microsoft Sans Serif"/>
              </a:rPr>
              <a:t> </a:t>
            </a:r>
            <a:r>
              <a:rPr sz="2300" spc="90" dirty="0">
                <a:latin typeface="Microsoft Sans Serif"/>
                <a:cs typeface="Microsoft Sans Serif"/>
              </a:rPr>
              <a:t>outputs</a:t>
            </a:r>
            <a:endParaRPr sz="2300">
              <a:latin typeface="Microsoft Sans Serif"/>
              <a:cs typeface="Microsoft Sans Serif"/>
            </a:endParaRPr>
          </a:p>
          <a:p>
            <a:pPr marL="12700" marR="274320">
              <a:lnSpc>
                <a:spcPts val="2780"/>
              </a:lnSpc>
              <a:spcBef>
                <a:spcPts val="85"/>
              </a:spcBef>
            </a:pPr>
            <a:r>
              <a:rPr sz="2300" dirty="0">
                <a:latin typeface="Microsoft Sans Serif"/>
                <a:cs typeface="Microsoft Sans Serif"/>
              </a:rPr>
              <a:t>+1</a:t>
            </a:r>
            <a:r>
              <a:rPr sz="2300" spc="-70" dirty="0">
                <a:latin typeface="Microsoft Sans Serif"/>
                <a:cs typeface="Microsoft Sans Serif"/>
              </a:rPr>
              <a:t> </a:t>
            </a:r>
            <a:r>
              <a:rPr sz="2300" spc="95" dirty="0">
                <a:latin typeface="Microsoft Sans Serif"/>
                <a:cs typeface="Microsoft Sans Serif"/>
              </a:rPr>
              <a:t>or</a:t>
            </a:r>
            <a:r>
              <a:rPr sz="2300" spc="-80" dirty="0">
                <a:latin typeface="Microsoft Sans Serif"/>
                <a:cs typeface="Microsoft Sans Serif"/>
              </a:rPr>
              <a:t> -</a:t>
            </a:r>
            <a:r>
              <a:rPr sz="2300" dirty="0">
                <a:latin typeface="Microsoft Sans Serif"/>
                <a:cs typeface="Microsoft Sans Serif"/>
              </a:rPr>
              <a:t>1</a:t>
            </a:r>
            <a:r>
              <a:rPr sz="2300" spc="-70" dirty="0">
                <a:latin typeface="Microsoft Sans Serif"/>
                <a:cs typeface="Microsoft Sans Serif"/>
              </a:rPr>
              <a:t> </a:t>
            </a:r>
            <a:r>
              <a:rPr sz="2300" spc="55" dirty="0">
                <a:latin typeface="Microsoft Sans Serif"/>
                <a:cs typeface="Microsoft Sans Serif"/>
              </a:rPr>
              <a:t>depending</a:t>
            </a:r>
            <a:r>
              <a:rPr sz="2300" spc="-70" dirty="0">
                <a:latin typeface="Microsoft Sans Serif"/>
                <a:cs typeface="Microsoft Sans Serif"/>
              </a:rPr>
              <a:t> </a:t>
            </a:r>
            <a:r>
              <a:rPr sz="2300" spc="60" dirty="0">
                <a:latin typeface="Microsoft Sans Serif"/>
                <a:cs typeface="Microsoft Sans Serif"/>
              </a:rPr>
              <a:t>on</a:t>
            </a:r>
            <a:r>
              <a:rPr sz="2300" spc="-75" dirty="0">
                <a:latin typeface="Microsoft Sans Serif"/>
                <a:cs typeface="Microsoft Sans Serif"/>
              </a:rPr>
              <a:t> </a:t>
            </a:r>
            <a:r>
              <a:rPr sz="2300" spc="90" dirty="0">
                <a:latin typeface="Microsoft Sans Serif"/>
                <a:cs typeface="Microsoft Sans Serif"/>
              </a:rPr>
              <a:t>whether</a:t>
            </a:r>
            <a:r>
              <a:rPr sz="2300" spc="-70" dirty="0">
                <a:latin typeface="Microsoft Sans Serif"/>
                <a:cs typeface="Microsoft Sans Serif"/>
              </a:rPr>
              <a:t> </a:t>
            </a:r>
            <a:r>
              <a:rPr sz="2300" spc="55" dirty="0">
                <a:latin typeface="Microsoft Sans Serif"/>
                <a:cs typeface="Microsoft Sans Serif"/>
              </a:rPr>
              <a:t>neuron</a:t>
            </a:r>
            <a:r>
              <a:rPr sz="2300" spc="-75" dirty="0">
                <a:latin typeface="Microsoft Sans Serif"/>
                <a:cs typeface="Microsoft Sans Serif"/>
              </a:rPr>
              <a:t> </a:t>
            </a:r>
            <a:r>
              <a:rPr sz="2300" spc="135" dirty="0">
                <a:latin typeface="Microsoft Sans Serif"/>
                <a:cs typeface="Microsoft Sans Serif"/>
              </a:rPr>
              <a:t>output</a:t>
            </a:r>
            <a:r>
              <a:rPr sz="2300" spc="-7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is</a:t>
            </a:r>
            <a:r>
              <a:rPr sz="2300" spc="-75" dirty="0">
                <a:latin typeface="Microsoft Sans Serif"/>
                <a:cs typeface="Microsoft Sans Serif"/>
              </a:rPr>
              <a:t> </a:t>
            </a:r>
            <a:r>
              <a:rPr sz="2300" spc="65" dirty="0">
                <a:latin typeface="Microsoft Sans Serif"/>
                <a:cs typeface="Microsoft Sans Serif"/>
              </a:rPr>
              <a:t>greater </a:t>
            </a:r>
            <a:r>
              <a:rPr sz="2300" spc="75" dirty="0">
                <a:latin typeface="Microsoft Sans Serif"/>
                <a:cs typeface="Microsoft Sans Serif"/>
              </a:rPr>
              <a:t>than</a:t>
            </a:r>
            <a:r>
              <a:rPr sz="2300" spc="-4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zero</a:t>
            </a:r>
            <a:r>
              <a:rPr sz="2300" spc="-30" dirty="0">
                <a:latin typeface="Microsoft Sans Serif"/>
                <a:cs typeface="Microsoft Sans Serif"/>
              </a:rPr>
              <a:t> </a:t>
            </a:r>
            <a:r>
              <a:rPr sz="2300" spc="95" dirty="0">
                <a:latin typeface="Microsoft Sans Serif"/>
                <a:cs typeface="Microsoft Sans Serif"/>
              </a:rPr>
              <a:t>or</a:t>
            </a:r>
            <a:r>
              <a:rPr sz="2300" spc="-35" dirty="0">
                <a:latin typeface="Microsoft Sans Serif"/>
                <a:cs typeface="Microsoft Sans Serif"/>
              </a:rPr>
              <a:t> </a:t>
            </a:r>
            <a:r>
              <a:rPr sz="2300" spc="85" dirty="0">
                <a:latin typeface="Microsoft Sans Serif"/>
                <a:cs typeface="Microsoft Sans Serif"/>
              </a:rPr>
              <a:t>not.</a:t>
            </a:r>
            <a:r>
              <a:rPr sz="2300" spc="-5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Sigmoid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is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spc="114" dirty="0">
                <a:latin typeface="Microsoft Sans Serif"/>
                <a:cs typeface="Microsoft Sans Serif"/>
              </a:rPr>
              <a:t>the</a:t>
            </a:r>
            <a:r>
              <a:rPr sz="2300" spc="-30" dirty="0">
                <a:latin typeface="Microsoft Sans Serif"/>
                <a:cs typeface="Microsoft Sans Serif"/>
              </a:rPr>
              <a:t> </a:t>
            </a:r>
            <a:r>
              <a:rPr sz="2300" spc="-200" dirty="0">
                <a:latin typeface="Microsoft Sans Serif"/>
                <a:cs typeface="Microsoft Sans Serif"/>
              </a:rPr>
              <a:t>S-</a:t>
            </a:r>
            <a:r>
              <a:rPr sz="2300" dirty="0">
                <a:latin typeface="Microsoft Sans Serif"/>
                <a:cs typeface="Microsoft Sans Serif"/>
              </a:rPr>
              <a:t>curve</a:t>
            </a:r>
            <a:r>
              <a:rPr sz="2300" spc="-30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and</a:t>
            </a:r>
            <a:r>
              <a:rPr sz="2300" spc="-30" dirty="0">
                <a:latin typeface="Microsoft Sans Serif"/>
                <a:cs typeface="Microsoft Sans Serif"/>
              </a:rPr>
              <a:t> </a:t>
            </a:r>
            <a:r>
              <a:rPr sz="2300" spc="100" dirty="0">
                <a:latin typeface="Microsoft Sans Serif"/>
                <a:cs typeface="Microsoft Sans Serif"/>
              </a:rPr>
              <a:t>outputs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spc="-50" dirty="0">
                <a:latin typeface="Microsoft Sans Serif"/>
                <a:cs typeface="Microsoft Sans Serif"/>
              </a:rPr>
              <a:t>a </a:t>
            </a:r>
            <a:r>
              <a:rPr sz="2300" dirty="0">
                <a:latin typeface="Microsoft Sans Serif"/>
                <a:cs typeface="Microsoft Sans Serif"/>
              </a:rPr>
              <a:t>value</a:t>
            </a:r>
            <a:r>
              <a:rPr sz="2300" spc="-20" dirty="0">
                <a:latin typeface="Microsoft Sans Serif"/>
                <a:cs typeface="Microsoft Sans Serif"/>
              </a:rPr>
              <a:t> </a:t>
            </a:r>
            <a:r>
              <a:rPr sz="2300" spc="80" dirty="0">
                <a:latin typeface="Microsoft Sans Serif"/>
                <a:cs typeface="Microsoft Sans Serif"/>
              </a:rPr>
              <a:t>between</a:t>
            </a:r>
            <a:r>
              <a:rPr sz="2300" spc="-1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0</a:t>
            </a:r>
            <a:r>
              <a:rPr sz="2300" spc="-25" dirty="0">
                <a:latin typeface="Microsoft Sans Serif"/>
                <a:cs typeface="Microsoft Sans Serif"/>
              </a:rPr>
              <a:t> </a:t>
            </a:r>
            <a:r>
              <a:rPr sz="2300" dirty="0">
                <a:latin typeface="Microsoft Sans Serif"/>
                <a:cs typeface="Microsoft Sans Serif"/>
              </a:rPr>
              <a:t>and</a:t>
            </a:r>
            <a:r>
              <a:rPr sz="2300" spc="-25" dirty="0">
                <a:latin typeface="Microsoft Sans Serif"/>
                <a:cs typeface="Microsoft Sans Serif"/>
              </a:rPr>
              <a:t> 1.</a:t>
            </a:r>
            <a:endParaRPr sz="2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Output</a:t>
            </a:r>
            <a:r>
              <a:rPr spc="-135" dirty="0"/>
              <a:t> </a:t>
            </a:r>
            <a:r>
              <a:rPr spc="245" dirty="0"/>
              <a:t>of</a:t>
            </a:r>
            <a:r>
              <a:rPr spc="-125" dirty="0"/>
              <a:t> </a:t>
            </a:r>
            <a:r>
              <a:rPr spc="65" dirty="0"/>
              <a:t>Perceptron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2181"/>
            <a:ext cx="12382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6820" y="1518742"/>
            <a:ext cx="443230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45" dirty="0">
                <a:latin typeface="Microsoft Sans Serif"/>
                <a:cs typeface="Microsoft Sans Serif"/>
              </a:rPr>
              <a:t>Perceptron</a:t>
            </a:r>
            <a:r>
              <a:rPr sz="2200" spc="-30" dirty="0">
                <a:latin typeface="Microsoft Sans Serif"/>
                <a:cs typeface="Microsoft Sans Serif"/>
              </a:rPr>
              <a:t> </a:t>
            </a:r>
            <a:r>
              <a:rPr sz="2200" spc="114" dirty="0">
                <a:latin typeface="Microsoft Sans Serif"/>
                <a:cs typeface="Microsoft Sans Serif"/>
              </a:rPr>
              <a:t>with</a:t>
            </a:r>
            <a:r>
              <a:rPr sz="2200" spc="-25" dirty="0">
                <a:latin typeface="Microsoft Sans Serif"/>
                <a:cs typeface="Microsoft Sans Serif"/>
              </a:rPr>
              <a:t> </a:t>
            </a:r>
            <a:r>
              <a:rPr sz="2200" spc="-80" dirty="0">
                <a:latin typeface="Microsoft Sans Serif"/>
                <a:cs typeface="Microsoft Sans Serif"/>
              </a:rPr>
              <a:t>a</a:t>
            </a:r>
            <a:r>
              <a:rPr sz="2200" spc="-35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Boolean</a:t>
            </a:r>
            <a:r>
              <a:rPr sz="2200" spc="-25" dirty="0">
                <a:latin typeface="Microsoft Sans Serif"/>
                <a:cs typeface="Microsoft Sans Serif"/>
              </a:rPr>
              <a:t> </a:t>
            </a:r>
            <a:r>
              <a:rPr sz="2200" spc="85" dirty="0">
                <a:latin typeface="Microsoft Sans Serif"/>
                <a:cs typeface="Microsoft Sans Serif"/>
              </a:rPr>
              <a:t>output: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349258"/>
            <a:ext cx="12382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6820" y="2364739"/>
            <a:ext cx="184467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latin typeface="Microsoft Sans Serif"/>
                <a:cs typeface="Microsoft Sans Serif"/>
              </a:rPr>
              <a:t>Inputs:</a:t>
            </a:r>
            <a:r>
              <a:rPr sz="2200" spc="114" dirty="0">
                <a:latin typeface="Microsoft Sans Serif"/>
                <a:cs typeface="Microsoft Sans Serif"/>
              </a:rPr>
              <a:t> </a:t>
            </a:r>
            <a:r>
              <a:rPr sz="2200" spc="190" dirty="0">
                <a:latin typeface="Microsoft Sans Serif"/>
                <a:cs typeface="Microsoft Sans Serif"/>
              </a:rPr>
              <a:t>x1…xn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196348"/>
            <a:ext cx="12382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6820" y="3211817"/>
            <a:ext cx="239268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85" dirty="0">
                <a:latin typeface="Microsoft Sans Serif"/>
                <a:cs typeface="Microsoft Sans Serif"/>
              </a:rPr>
              <a:t>Output:</a:t>
            </a:r>
            <a:r>
              <a:rPr sz="2200" spc="-55" dirty="0">
                <a:latin typeface="Microsoft Sans Serif"/>
                <a:cs typeface="Microsoft Sans Serif"/>
              </a:rPr>
              <a:t> </a:t>
            </a:r>
            <a:r>
              <a:rPr sz="2200" spc="95" dirty="0">
                <a:latin typeface="Microsoft Sans Serif"/>
                <a:cs typeface="Microsoft Sans Serif"/>
              </a:rPr>
              <a:t>o(x1….xn)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4466425"/>
            <a:ext cx="12382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6820" y="4481538"/>
            <a:ext cx="7166609" cy="700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0"/>
              </a:spcBef>
            </a:pPr>
            <a:r>
              <a:rPr sz="2200" dirty="0">
                <a:latin typeface="Microsoft Sans Serif"/>
                <a:cs typeface="Microsoft Sans Serif"/>
              </a:rPr>
              <a:t>Weights:</a:t>
            </a:r>
            <a:r>
              <a:rPr sz="2200" spc="-3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wi=&gt;</a:t>
            </a:r>
            <a:r>
              <a:rPr sz="2200" spc="-15" dirty="0">
                <a:latin typeface="Microsoft Sans Serif"/>
                <a:cs typeface="Microsoft Sans Serif"/>
              </a:rPr>
              <a:t> </a:t>
            </a:r>
            <a:r>
              <a:rPr sz="2200" spc="80" dirty="0">
                <a:latin typeface="Microsoft Sans Serif"/>
                <a:cs typeface="Microsoft Sans Serif"/>
              </a:rPr>
              <a:t>contribution</a:t>
            </a:r>
            <a:r>
              <a:rPr sz="2200" spc="-25" dirty="0">
                <a:latin typeface="Microsoft Sans Serif"/>
                <a:cs typeface="Microsoft Sans Serif"/>
              </a:rPr>
              <a:t> </a:t>
            </a:r>
            <a:r>
              <a:rPr sz="2200" spc="155" dirty="0">
                <a:latin typeface="Microsoft Sans Serif"/>
                <a:cs typeface="Microsoft Sans Serif"/>
              </a:rPr>
              <a:t>of</a:t>
            </a:r>
            <a:r>
              <a:rPr sz="2200" spc="-30" dirty="0">
                <a:latin typeface="Microsoft Sans Serif"/>
                <a:cs typeface="Microsoft Sans Serif"/>
              </a:rPr>
              <a:t> </a:t>
            </a:r>
            <a:r>
              <a:rPr sz="2200" spc="90" dirty="0">
                <a:latin typeface="Microsoft Sans Serif"/>
                <a:cs typeface="Microsoft Sans Serif"/>
              </a:rPr>
              <a:t>input</a:t>
            </a:r>
            <a:r>
              <a:rPr sz="2200" spc="-30" dirty="0">
                <a:latin typeface="Microsoft Sans Serif"/>
                <a:cs typeface="Microsoft Sans Serif"/>
              </a:rPr>
              <a:t> </a:t>
            </a:r>
            <a:r>
              <a:rPr sz="2200" dirty="0">
                <a:latin typeface="Microsoft Sans Serif"/>
                <a:cs typeface="Microsoft Sans Serif"/>
              </a:rPr>
              <a:t>xi</a:t>
            </a:r>
            <a:r>
              <a:rPr sz="2200" spc="-20" dirty="0">
                <a:latin typeface="Microsoft Sans Serif"/>
                <a:cs typeface="Microsoft Sans Serif"/>
              </a:rPr>
              <a:t> </a:t>
            </a:r>
            <a:r>
              <a:rPr sz="2200" spc="170" dirty="0">
                <a:latin typeface="Microsoft Sans Serif"/>
                <a:cs typeface="Microsoft Sans Serif"/>
              </a:rPr>
              <a:t>to</a:t>
            </a:r>
            <a:r>
              <a:rPr sz="2200" spc="-25" dirty="0">
                <a:latin typeface="Microsoft Sans Serif"/>
                <a:cs typeface="Microsoft Sans Serif"/>
              </a:rPr>
              <a:t> </a:t>
            </a:r>
            <a:r>
              <a:rPr sz="2200" spc="100" dirty="0">
                <a:latin typeface="Microsoft Sans Serif"/>
                <a:cs typeface="Microsoft Sans Serif"/>
              </a:rPr>
              <a:t>the</a:t>
            </a:r>
            <a:r>
              <a:rPr sz="2200" spc="-25" dirty="0">
                <a:latin typeface="Microsoft Sans Serif"/>
                <a:cs typeface="Microsoft Sans Serif"/>
              </a:rPr>
              <a:t> </a:t>
            </a:r>
            <a:r>
              <a:rPr sz="2200" spc="35" dirty="0">
                <a:latin typeface="Microsoft Sans Serif"/>
                <a:cs typeface="Microsoft Sans Serif"/>
              </a:rPr>
              <a:t>Perceptron </a:t>
            </a:r>
            <a:r>
              <a:rPr sz="2200" spc="85" dirty="0">
                <a:latin typeface="Microsoft Sans Serif"/>
                <a:cs typeface="Microsoft Sans Serif"/>
              </a:rPr>
              <a:t>output;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6820" y="5665228"/>
            <a:ext cx="292798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dirty="0">
                <a:latin typeface="Microsoft Sans Serif"/>
                <a:cs typeface="Microsoft Sans Serif"/>
              </a:rPr>
              <a:t>w0=&gt;</a:t>
            </a:r>
            <a:r>
              <a:rPr sz="2200" spc="-75" dirty="0">
                <a:latin typeface="Microsoft Sans Serif"/>
                <a:cs typeface="Microsoft Sans Serif"/>
              </a:rPr>
              <a:t> </a:t>
            </a:r>
            <a:r>
              <a:rPr sz="2200" spc="-10" dirty="0">
                <a:latin typeface="Microsoft Sans Serif"/>
                <a:cs typeface="Microsoft Sans Serif"/>
              </a:rPr>
              <a:t>bias</a:t>
            </a:r>
            <a:r>
              <a:rPr sz="2200" spc="-75" dirty="0">
                <a:latin typeface="Microsoft Sans Serif"/>
                <a:cs typeface="Microsoft Sans Serif"/>
              </a:rPr>
              <a:t> </a:t>
            </a:r>
            <a:r>
              <a:rPr sz="2200" spc="90" dirty="0">
                <a:latin typeface="Microsoft Sans Serif"/>
                <a:cs typeface="Microsoft Sans Serif"/>
              </a:rPr>
              <a:t>or</a:t>
            </a:r>
            <a:r>
              <a:rPr sz="2200" spc="-70" dirty="0">
                <a:latin typeface="Microsoft Sans Serif"/>
                <a:cs typeface="Microsoft Sans Serif"/>
              </a:rPr>
              <a:t> </a:t>
            </a:r>
            <a:r>
              <a:rPr sz="2200" spc="50" dirty="0">
                <a:latin typeface="Microsoft Sans Serif"/>
                <a:cs typeface="Microsoft Sans Serif"/>
              </a:rPr>
              <a:t>threshold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445" y="3762362"/>
            <a:ext cx="5414035" cy="557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Output</a:t>
            </a:r>
            <a:r>
              <a:rPr spc="-135" dirty="0"/>
              <a:t> </a:t>
            </a:r>
            <a:r>
              <a:rPr spc="245" dirty="0"/>
              <a:t>of</a:t>
            </a:r>
            <a:r>
              <a:rPr spc="-125" dirty="0"/>
              <a:t> </a:t>
            </a:r>
            <a:r>
              <a:rPr spc="65" dirty="0"/>
              <a:t>Perceptron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0022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017" y="1519097"/>
            <a:ext cx="7190740" cy="1215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z="2600" spc="120" dirty="0">
                <a:latin typeface="Microsoft Sans Serif"/>
                <a:cs typeface="Microsoft Sans Serif"/>
              </a:rPr>
              <a:t>If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-114" dirty="0">
                <a:latin typeface="Microsoft Sans Serif"/>
                <a:cs typeface="Microsoft Sans Serif"/>
              </a:rPr>
              <a:t>∑w.x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&gt;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0,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135" dirty="0">
                <a:latin typeface="Microsoft Sans Serif"/>
                <a:cs typeface="Microsoft Sans Serif"/>
              </a:rPr>
              <a:t>output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is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+1,</a:t>
            </a:r>
            <a:r>
              <a:rPr sz="2600" spc="-10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else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-60" dirty="0">
                <a:latin typeface="Microsoft Sans Serif"/>
                <a:cs typeface="Microsoft Sans Serif"/>
              </a:rPr>
              <a:t>-</a:t>
            </a:r>
            <a:r>
              <a:rPr sz="2600" spc="-65" dirty="0">
                <a:latin typeface="Microsoft Sans Serif"/>
                <a:cs typeface="Microsoft Sans Serif"/>
              </a:rPr>
              <a:t>1.</a:t>
            </a:r>
            <a:r>
              <a:rPr sz="2600" spc="-10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The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neuron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30" dirty="0">
                <a:latin typeface="Microsoft Sans Serif"/>
                <a:cs typeface="Microsoft Sans Serif"/>
              </a:rPr>
              <a:t>gets </a:t>
            </a:r>
            <a:r>
              <a:rPr sz="2600" spc="85" dirty="0">
                <a:latin typeface="Microsoft Sans Serif"/>
                <a:cs typeface="Microsoft Sans Serif"/>
              </a:rPr>
              <a:t>triggered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only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when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80" dirty="0">
                <a:latin typeface="Microsoft Sans Serif"/>
                <a:cs typeface="Microsoft Sans Serif"/>
              </a:rPr>
              <a:t>weighted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105" dirty="0">
                <a:latin typeface="Microsoft Sans Serif"/>
                <a:cs typeface="Microsoft Sans Serif"/>
              </a:rPr>
              <a:t>input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reaches</a:t>
            </a:r>
            <a:r>
              <a:rPr sz="2600" spc="-15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a </a:t>
            </a:r>
            <a:r>
              <a:rPr sz="2600" dirty="0">
                <a:latin typeface="Microsoft Sans Serif"/>
                <a:cs typeface="Microsoft Sans Serif"/>
              </a:rPr>
              <a:t>certain</a:t>
            </a:r>
            <a:r>
              <a:rPr sz="2600" spc="90" dirty="0">
                <a:latin typeface="Microsoft Sans Serif"/>
                <a:cs typeface="Microsoft Sans Serif"/>
              </a:rPr>
              <a:t> </a:t>
            </a:r>
            <a:r>
              <a:rPr sz="2600" spc="65" dirty="0">
                <a:latin typeface="Microsoft Sans Serif"/>
                <a:cs typeface="Microsoft Sans Serif"/>
              </a:rPr>
              <a:t>threshold</a:t>
            </a:r>
            <a:r>
              <a:rPr sz="2600" spc="9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value.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286415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017" y="4305490"/>
            <a:ext cx="7698740" cy="1713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0"/>
              </a:spcBef>
            </a:pPr>
            <a:r>
              <a:rPr sz="2600" dirty="0">
                <a:latin typeface="Microsoft Sans Serif"/>
                <a:cs typeface="Microsoft Sans Serif"/>
              </a:rPr>
              <a:t>An</a:t>
            </a:r>
            <a:r>
              <a:rPr sz="2600" spc="-35" dirty="0">
                <a:latin typeface="Microsoft Sans Serif"/>
                <a:cs typeface="Microsoft Sans Serif"/>
              </a:rPr>
              <a:t> </a:t>
            </a:r>
            <a:r>
              <a:rPr sz="2600" spc="135" dirty="0">
                <a:latin typeface="Microsoft Sans Serif"/>
                <a:cs typeface="Microsoft Sans Serif"/>
              </a:rPr>
              <a:t>output</a:t>
            </a:r>
            <a:r>
              <a:rPr sz="2600" spc="-40" dirty="0">
                <a:latin typeface="Microsoft Sans Serif"/>
                <a:cs typeface="Microsoft Sans Serif"/>
              </a:rPr>
              <a:t> </a:t>
            </a:r>
            <a:r>
              <a:rPr sz="2600" spc="165" dirty="0">
                <a:latin typeface="Microsoft Sans Serif"/>
                <a:cs typeface="Microsoft Sans Serif"/>
              </a:rPr>
              <a:t>of</a:t>
            </a:r>
            <a:r>
              <a:rPr sz="2600" spc="-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+1</a:t>
            </a:r>
            <a:r>
              <a:rPr sz="2600" spc="-4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specifies</a:t>
            </a:r>
            <a:r>
              <a:rPr sz="2600" spc="-45" dirty="0">
                <a:latin typeface="Microsoft Sans Serif"/>
                <a:cs typeface="Microsoft Sans Serif"/>
              </a:rPr>
              <a:t> </a:t>
            </a:r>
            <a:r>
              <a:rPr sz="2600" spc="135" dirty="0">
                <a:latin typeface="Microsoft Sans Serif"/>
                <a:cs typeface="Microsoft Sans Serif"/>
              </a:rPr>
              <a:t>that</a:t>
            </a:r>
            <a:r>
              <a:rPr sz="2600" spc="-50" dirty="0">
                <a:latin typeface="Microsoft Sans Serif"/>
                <a:cs typeface="Microsoft Sans Serif"/>
              </a:rPr>
              <a:t> </a:t>
            </a:r>
            <a:r>
              <a:rPr sz="2600" spc="110" dirty="0">
                <a:latin typeface="Microsoft Sans Serif"/>
                <a:cs typeface="Microsoft Sans Serif"/>
              </a:rPr>
              <a:t>the</a:t>
            </a:r>
            <a:r>
              <a:rPr sz="2600" spc="-3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neuron</a:t>
            </a:r>
            <a:r>
              <a:rPr sz="2600" spc="-30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is </a:t>
            </a:r>
            <a:r>
              <a:rPr sz="2600" spc="70" dirty="0">
                <a:latin typeface="Microsoft Sans Serif"/>
                <a:cs typeface="Microsoft Sans Serif"/>
              </a:rPr>
              <a:t>triggered.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An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output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170" dirty="0">
                <a:latin typeface="Microsoft Sans Serif"/>
                <a:cs typeface="Microsoft Sans Serif"/>
              </a:rPr>
              <a:t>of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spc="-35" dirty="0">
                <a:latin typeface="Microsoft Sans Serif"/>
                <a:cs typeface="Microsoft Sans Serif"/>
              </a:rPr>
              <a:t>-</a:t>
            </a:r>
            <a:r>
              <a:rPr sz="2600" dirty="0">
                <a:latin typeface="Microsoft Sans Serif"/>
                <a:cs typeface="Microsoft Sans Serif"/>
              </a:rPr>
              <a:t>1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specifies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135" dirty="0">
                <a:latin typeface="Microsoft Sans Serif"/>
                <a:cs typeface="Microsoft Sans Serif"/>
              </a:rPr>
              <a:t>that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10" dirty="0">
                <a:latin typeface="Microsoft Sans Serif"/>
                <a:cs typeface="Microsoft Sans Serif"/>
              </a:rPr>
              <a:t>the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neuron </a:t>
            </a:r>
            <a:r>
              <a:rPr sz="2600" spc="70" dirty="0">
                <a:latin typeface="Microsoft Sans Serif"/>
                <a:cs typeface="Microsoft Sans Serif"/>
              </a:rPr>
              <a:t>did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not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114" dirty="0">
                <a:latin typeface="Microsoft Sans Serif"/>
                <a:cs typeface="Microsoft Sans Serif"/>
              </a:rPr>
              <a:t>get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60" dirty="0">
                <a:latin typeface="Microsoft Sans Serif"/>
                <a:cs typeface="Microsoft Sans Serif"/>
              </a:rPr>
              <a:t>triggered.</a:t>
            </a:r>
            <a:endParaRPr sz="2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600" spc="65" dirty="0">
                <a:latin typeface="Microsoft Sans Serif"/>
                <a:cs typeface="Microsoft Sans Serif"/>
              </a:rPr>
              <a:t>“sgn”</a:t>
            </a:r>
            <a:r>
              <a:rPr sz="2600" spc="-10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stands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60" dirty="0">
                <a:latin typeface="Microsoft Sans Serif"/>
                <a:cs typeface="Microsoft Sans Serif"/>
              </a:rPr>
              <a:t>for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sign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90" dirty="0">
                <a:latin typeface="Microsoft Sans Serif"/>
                <a:cs typeface="Microsoft Sans Serif"/>
              </a:rPr>
              <a:t>function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130" dirty="0">
                <a:latin typeface="Microsoft Sans Serif"/>
                <a:cs typeface="Microsoft Sans Serif"/>
              </a:rPr>
              <a:t>with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140" dirty="0">
                <a:latin typeface="Microsoft Sans Serif"/>
                <a:cs typeface="Microsoft Sans Serif"/>
              </a:rPr>
              <a:t>output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+1</a:t>
            </a:r>
            <a:r>
              <a:rPr sz="2600" spc="-100" dirty="0">
                <a:latin typeface="Microsoft Sans Serif"/>
                <a:cs typeface="Microsoft Sans Serif"/>
              </a:rPr>
              <a:t> </a:t>
            </a:r>
            <a:r>
              <a:rPr sz="2600" spc="105" dirty="0">
                <a:latin typeface="Microsoft Sans Serif"/>
                <a:cs typeface="Microsoft Sans Serif"/>
              </a:rPr>
              <a:t>or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-60" dirty="0">
                <a:latin typeface="Microsoft Sans Serif"/>
                <a:cs typeface="Microsoft Sans Serif"/>
              </a:rPr>
              <a:t>-</a:t>
            </a:r>
            <a:r>
              <a:rPr sz="2600" spc="-25" dirty="0">
                <a:latin typeface="Microsoft Sans Serif"/>
                <a:cs typeface="Microsoft Sans Serif"/>
              </a:rPr>
              <a:t>1.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5578094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6005" y="2879636"/>
            <a:ext cx="2647442" cy="1437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Error</a:t>
            </a:r>
            <a:r>
              <a:rPr spc="-120" dirty="0"/>
              <a:t> </a:t>
            </a:r>
            <a:r>
              <a:rPr spc="70" dirty="0"/>
              <a:t>in</a:t>
            </a:r>
            <a:r>
              <a:rPr spc="-125" dirty="0"/>
              <a:t> </a:t>
            </a:r>
            <a:r>
              <a:rPr spc="60" dirty="0"/>
              <a:t>Perceptron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662"/>
            <a:ext cx="7841615" cy="225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800" dirty="0">
                <a:latin typeface="Microsoft Sans Serif"/>
                <a:cs typeface="Microsoft Sans Serif"/>
              </a:rPr>
              <a:t>In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125" dirty="0">
                <a:latin typeface="Microsoft Sans Serif"/>
                <a:cs typeface="Microsoft Sans Serif"/>
              </a:rPr>
              <a:t>the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45" dirty="0">
                <a:latin typeface="Microsoft Sans Serif"/>
                <a:cs typeface="Microsoft Sans Serif"/>
              </a:rPr>
              <a:t>Perceptron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Learning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-40" dirty="0">
                <a:latin typeface="Microsoft Sans Serif"/>
                <a:cs typeface="Microsoft Sans Serif"/>
              </a:rPr>
              <a:t>Rule,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125" dirty="0">
                <a:latin typeface="Microsoft Sans Serif"/>
                <a:cs typeface="Microsoft Sans Serif"/>
              </a:rPr>
              <a:t>the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spc="60" dirty="0">
                <a:latin typeface="Microsoft Sans Serif"/>
                <a:cs typeface="Microsoft Sans Serif"/>
              </a:rPr>
              <a:t>predicted </a:t>
            </a:r>
            <a:r>
              <a:rPr sz="2800" spc="145" dirty="0">
                <a:latin typeface="Microsoft Sans Serif"/>
                <a:cs typeface="Microsoft Sans Serif"/>
              </a:rPr>
              <a:t>output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is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compared</a:t>
            </a:r>
            <a:r>
              <a:rPr sz="2800" spc="-80" dirty="0">
                <a:latin typeface="Microsoft Sans Serif"/>
                <a:cs typeface="Microsoft Sans Serif"/>
              </a:rPr>
              <a:t> </a:t>
            </a:r>
            <a:r>
              <a:rPr sz="2800" spc="140" dirty="0">
                <a:latin typeface="Microsoft Sans Serif"/>
                <a:cs typeface="Microsoft Sans Serif"/>
              </a:rPr>
              <a:t>with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spc="120" dirty="0">
                <a:latin typeface="Microsoft Sans Serif"/>
                <a:cs typeface="Microsoft Sans Serif"/>
              </a:rPr>
              <a:t>the</a:t>
            </a:r>
            <a:r>
              <a:rPr sz="2800" spc="-75" dirty="0">
                <a:latin typeface="Microsoft Sans Serif"/>
                <a:cs typeface="Microsoft Sans Serif"/>
              </a:rPr>
              <a:t> </a:t>
            </a:r>
            <a:r>
              <a:rPr sz="2800" spc="60" dirty="0">
                <a:latin typeface="Microsoft Sans Serif"/>
                <a:cs typeface="Microsoft Sans Serif"/>
              </a:rPr>
              <a:t>known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spc="100" dirty="0">
                <a:latin typeface="Microsoft Sans Serif"/>
                <a:cs typeface="Microsoft Sans Serif"/>
              </a:rPr>
              <a:t>output.</a:t>
            </a:r>
            <a:endParaRPr sz="2800">
              <a:latin typeface="Microsoft Sans Serif"/>
              <a:cs typeface="Microsoft Sans Serif"/>
            </a:endParaRPr>
          </a:p>
          <a:p>
            <a:pPr marL="355600" marR="434340" indent="-343535">
              <a:lnSpc>
                <a:spcPct val="100000"/>
              </a:lnSpc>
              <a:spcBef>
                <a:spcPts val="780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800" spc="135" dirty="0">
                <a:latin typeface="Microsoft Sans Serif"/>
                <a:cs typeface="Microsoft Sans Serif"/>
              </a:rPr>
              <a:t>If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200" dirty="0">
                <a:latin typeface="Microsoft Sans Serif"/>
                <a:cs typeface="Microsoft Sans Serif"/>
              </a:rPr>
              <a:t>it</a:t>
            </a:r>
            <a:r>
              <a:rPr sz="2800" spc="-8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does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150" dirty="0">
                <a:latin typeface="Microsoft Sans Serif"/>
                <a:cs typeface="Microsoft Sans Serif"/>
              </a:rPr>
              <a:t>not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match,</a:t>
            </a:r>
            <a:r>
              <a:rPr sz="2800" spc="-90" dirty="0">
                <a:latin typeface="Microsoft Sans Serif"/>
                <a:cs typeface="Microsoft Sans Serif"/>
              </a:rPr>
              <a:t> </a:t>
            </a:r>
            <a:r>
              <a:rPr sz="2800" spc="120" dirty="0">
                <a:latin typeface="Microsoft Sans Serif"/>
                <a:cs typeface="Microsoft Sans Serif"/>
              </a:rPr>
              <a:t>the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90" dirty="0">
                <a:latin typeface="Microsoft Sans Serif"/>
                <a:cs typeface="Microsoft Sans Serif"/>
              </a:rPr>
              <a:t>error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is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45" dirty="0">
                <a:latin typeface="Microsoft Sans Serif"/>
                <a:cs typeface="Microsoft Sans Serif"/>
              </a:rPr>
              <a:t>propagated </a:t>
            </a:r>
            <a:r>
              <a:rPr sz="2800" dirty="0">
                <a:latin typeface="Microsoft Sans Serif"/>
                <a:cs typeface="Microsoft Sans Serif"/>
              </a:rPr>
              <a:t>backward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spc="210" dirty="0">
                <a:latin typeface="Microsoft Sans Serif"/>
                <a:cs typeface="Microsoft Sans Serif"/>
              </a:rPr>
              <a:t>to</a:t>
            </a:r>
            <a:r>
              <a:rPr sz="2800" spc="-70" dirty="0">
                <a:latin typeface="Microsoft Sans Serif"/>
                <a:cs typeface="Microsoft Sans Serif"/>
              </a:rPr>
              <a:t> </a:t>
            </a:r>
            <a:r>
              <a:rPr sz="2800" spc="65" dirty="0">
                <a:latin typeface="Microsoft Sans Serif"/>
                <a:cs typeface="Microsoft Sans Serif"/>
              </a:rPr>
              <a:t>allow</a:t>
            </a:r>
            <a:r>
              <a:rPr sz="2800" spc="-65" dirty="0">
                <a:latin typeface="Microsoft Sans Serif"/>
                <a:cs typeface="Microsoft Sans Serif"/>
              </a:rPr>
              <a:t> </a:t>
            </a:r>
            <a:r>
              <a:rPr sz="2800" spc="100" dirty="0">
                <a:latin typeface="Microsoft Sans Serif"/>
                <a:cs typeface="Microsoft Sans Serif"/>
              </a:rPr>
              <a:t>weight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spc="65" dirty="0">
                <a:latin typeface="Microsoft Sans Serif"/>
                <a:cs typeface="Microsoft Sans Serif"/>
              </a:rPr>
              <a:t>adjustment</a:t>
            </a:r>
            <a:r>
              <a:rPr sz="2800" spc="-55" dirty="0">
                <a:latin typeface="Microsoft Sans Serif"/>
                <a:cs typeface="Microsoft Sans Serif"/>
              </a:rPr>
              <a:t> </a:t>
            </a:r>
            <a:r>
              <a:rPr sz="2800" spc="170" dirty="0">
                <a:latin typeface="Microsoft Sans Serif"/>
                <a:cs typeface="Microsoft Sans Serif"/>
              </a:rPr>
              <a:t>to </a:t>
            </a:r>
            <a:r>
              <a:rPr sz="2800" spc="-10" dirty="0">
                <a:latin typeface="Microsoft Sans Serif"/>
                <a:cs typeface="Microsoft Sans Serif"/>
              </a:rPr>
              <a:t>happen.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Perceptron</a:t>
            </a:r>
            <a:r>
              <a:rPr spc="-65" dirty="0"/>
              <a:t> </a:t>
            </a:r>
            <a:r>
              <a:rPr dirty="0"/>
              <a:t>decision</a:t>
            </a:r>
            <a:r>
              <a:rPr spc="-55" dirty="0"/>
              <a:t> </a:t>
            </a:r>
            <a:r>
              <a:rPr spc="12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0022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017" y="1519097"/>
            <a:ext cx="77050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Microsoft Sans Serif"/>
                <a:cs typeface="Microsoft Sans Serif"/>
              </a:rPr>
              <a:t>A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decision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90" dirty="0">
                <a:latin typeface="Microsoft Sans Serif"/>
                <a:cs typeface="Microsoft Sans Serif"/>
              </a:rPr>
              <a:t>function</a:t>
            </a:r>
            <a:r>
              <a:rPr sz="2600" spc="-6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φ(z)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spc="170" dirty="0">
                <a:latin typeface="Microsoft Sans Serif"/>
                <a:cs typeface="Microsoft Sans Serif"/>
              </a:rPr>
              <a:t>of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spc="50" dirty="0">
                <a:latin typeface="Microsoft Sans Serif"/>
                <a:cs typeface="Microsoft Sans Serif"/>
              </a:rPr>
              <a:t>Perceptron</a:t>
            </a:r>
            <a:r>
              <a:rPr sz="2600" spc="-6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is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75" dirty="0">
                <a:latin typeface="Microsoft Sans Serif"/>
                <a:cs typeface="Microsoft Sans Serif"/>
              </a:rPr>
              <a:t>defined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170" dirty="0">
                <a:latin typeface="Microsoft Sans Serif"/>
                <a:cs typeface="Microsoft Sans Serif"/>
              </a:rPr>
              <a:t>to </a:t>
            </a:r>
            <a:r>
              <a:rPr sz="2600" spc="60" dirty="0">
                <a:latin typeface="Microsoft Sans Serif"/>
                <a:cs typeface="Microsoft Sans Serif"/>
              </a:rPr>
              <a:t>take</a:t>
            </a:r>
            <a:r>
              <a:rPr sz="2600" spc="-45" dirty="0">
                <a:latin typeface="Microsoft Sans Serif"/>
                <a:cs typeface="Microsoft Sans Serif"/>
              </a:rPr>
              <a:t> </a:t>
            </a:r>
            <a:r>
              <a:rPr sz="2600" spc="-110" dirty="0">
                <a:latin typeface="Microsoft Sans Serif"/>
                <a:cs typeface="Microsoft Sans Serif"/>
              </a:rPr>
              <a:t>a</a:t>
            </a:r>
            <a:r>
              <a:rPr sz="2600" spc="-6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linear</a:t>
            </a:r>
            <a:r>
              <a:rPr sz="2600" spc="-50" dirty="0">
                <a:latin typeface="Microsoft Sans Serif"/>
                <a:cs typeface="Microsoft Sans Serif"/>
              </a:rPr>
              <a:t> </a:t>
            </a:r>
            <a:r>
              <a:rPr sz="2600" spc="50" dirty="0">
                <a:latin typeface="Microsoft Sans Serif"/>
                <a:cs typeface="Microsoft Sans Serif"/>
              </a:rPr>
              <a:t>combination</a:t>
            </a:r>
            <a:r>
              <a:rPr sz="2600" spc="-45" dirty="0">
                <a:latin typeface="Microsoft Sans Serif"/>
                <a:cs typeface="Microsoft Sans Serif"/>
              </a:rPr>
              <a:t> </a:t>
            </a:r>
            <a:r>
              <a:rPr sz="2600" spc="170" dirty="0">
                <a:latin typeface="Microsoft Sans Serif"/>
                <a:cs typeface="Microsoft Sans Serif"/>
              </a:rPr>
              <a:t>of</a:t>
            </a:r>
            <a:r>
              <a:rPr sz="2600" spc="-5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x</a:t>
            </a:r>
            <a:r>
              <a:rPr sz="2600" spc="-4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and</a:t>
            </a:r>
            <a:r>
              <a:rPr sz="2600" spc="-40" dirty="0">
                <a:latin typeface="Microsoft Sans Serif"/>
                <a:cs typeface="Microsoft Sans Serif"/>
              </a:rPr>
              <a:t> </a:t>
            </a:r>
            <a:r>
              <a:rPr sz="2600" spc="130" dirty="0">
                <a:latin typeface="Microsoft Sans Serif"/>
                <a:cs typeface="Microsoft Sans Serif"/>
              </a:rPr>
              <a:t>w</a:t>
            </a:r>
            <a:r>
              <a:rPr sz="2600" spc="-4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vectors.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9997" y="3062871"/>
            <a:ext cx="4319993" cy="2264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Perceptron:</a:t>
            </a:r>
            <a:r>
              <a:rPr spc="-130" dirty="0"/>
              <a:t> </a:t>
            </a:r>
            <a:r>
              <a:rPr dirty="0"/>
              <a:t>Decision</a:t>
            </a:r>
            <a:r>
              <a:rPr spc="-130" dirty="0"/>
              <a:t> </a:t>
            </a:r>
            <a:r>
              <a:rPr spc="35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0022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017" y="1519097"/>
            <a:ext cx="6988809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Microsoft Sans Serif"/>
                <a:cs typeface="Microsoft Sans Serif"/>
              </a:rPr>
              <a:t>The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value</a:t>
            </a:r>
            <a:r>
              <a:rPr sz="2600" spc="-80" dirty="0">
                <a:latin typeface="Microsoft Sans Serif"/>
                <a:cs typeface="Microsoft Sans Serif"/>
              </a:rPr>
              <a:t> z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50" dirty="0">
                <a:latin typeface="Microsoft Sans Serif"/>
                <a:cs typeface="Microsoft Sans Serif"/>
              </a:rPr>
              <a:t>in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spc="114" dirty="0">
                <a:latin typeface="Microsoft Sans Serif"/>
                <a:cs typeface="Microsoft Sans Serif"/>
              </a:rPr>
              <a:t>the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decision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90" dirty="0">
                <a:latin typeface="Microsoft Sans Serif"/>
                <a:cs typeface="Microsoft Sans Serif"/>
              </a:rPr>
              <a:t>function</a:t>
            </a:r>
            <a:r>
              <a:rPr sz="2600" spc="-7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is</a:t>
            </a:r>
            <a:r>
              <a:rPr sz="2600" spc="-8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given</a:t>
            </a:r>
            <a:r>
              <a:rPr sz="2600" spc="-75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by: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2496857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017" y="2514854"/>
            <a:ext cx="7017384" cy="819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Microsoft Sans Serif"/>
                <a:cs typeface="Microsoft Sans Serif"/>
              </a:rPr>
              <a:t>The</a:t>
            </a:r>
            <a:r>
              <a:rPr sz="2600" spc="-114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decision</a:t>
            </a:r>
            <a:r>
              <a:rPr sz="2600" spc="-110" dirty="0">
                <a:latin typeface="Microsoft Sans Serif"/>
                <a:cs typeface="Microsoft Sans Serif"/>
              </a:rPr>
              <a:t> </a:t>
            </a:r>
            <a:r>
              <a:rPr sz="2600" spc="90" dirty="0">
                <a:latin typeface="Microsoft Sans Serif"/>
                <a:cs typeface="Microsoft Sans Serif"/>
              </a:rPr>
              <a:t>function</a:t>
            </a:r>
            <a:r>
              <a:rPr sz="2600" spc="-114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is</a:t>
            </a:r>
            <a:r>
              <a:rPr sz="2600" spc="-11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+1</a:t>
            </a:r>
            <a:r>
              <a:rPr sz="2600" spc="-125" dirty="0">
                <a:latin typeface="Microsoft Sans Serif"/>
                <a:cs typeface="Microsoft Sans Serif"/>
              </a:rPr>
              <a:t> </a:t>
            </a:r>
            <a:r>
              <a:rPr sz="2600" spc="170" dirty="0">
                <a:latin typeface="Microsoft Sans Serif"/>
                <a:cs typeface="Microsoft Sans Serif"/>
              </a:rPr>
              <a:t>if</a:t>
            </a:r>
            <a:r>
              <a:rPr sz="2600" spc="-1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z</a:t>
            </a:r>
            <a:r>
              <a:rPr sz="2600" spc="-1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is</a:t>
            </a:r>
            <a:r>
              <a:rPr sz="2600" spc="-120" dirty="0">
                <a:latin typeface="Microsoft Sans Serif"/>
                <a:cs typeface="Microsoft Sans Serif"/>
              </a:rPr>
              <a:t> </a:t>
            </a:r>
            <a:r>
              <a:rPr sz="2600" spc="70" dirty="0">
                <a:latin typeface="Microsoft Sans Serif"/>
                <a:cs typeface="Microsoft Sans Serif"/>
              </a:rPr>
              <a:t>greater</a:t>
            </a:r>
            <a:r>
              <a:rPr sz="2600" spc="-114" dirty="0">
                <a:latin typeface="Microsoft Sans Serif"/>
                <a:cs typeface="Microsoft Sans Serif"/>
              </a:rPr>
              <a:t> </a:t>
            </a:r>
            <a:r>
              <a:rPr sz="2600" spc="70" dirty="0">
                <a:latin typeface="Microsoft Sans Serif"/>
                <a:cs typeface="Microsoft Sans Serif"/>
              </a:rPr>
              <a:t>than</a:t>
            </a:r>
            <a:r>
              <a:rPr sz="2600" spc="-114" dirty="0">
                <a:latin typeface="Microsoft Sans Serif"/>
                <a:cs typeface="Microsoft Sans Serif"/>
              </a:rPr>
              <a:t> </a:t>
            </a:r>
            <a:r>
              <a:rPr sz="2600" spc="-50" dirty="0">
                <a:latin typeface="Microsoft Sans Serif"/>
                <a:cs typeface="Microsoft Sans Serif"/>
              </a:rPr>
              <a:t>a </a:t>
            </a:r>
            <a:r>
              <a:rPr sz="2600" spc="65" dirty="0">
                <a:latin typeface="Microsoft Sans Serif"/>
                <a:cs typeface="Microsoft Sans Serif"/>
              </a:rPr>
              <a:t>threshold</a:t>
            </a:r>
            <a:r>
              <a:rPr sz="2600" spc="-10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θ,</a:t>
            </a:r>
            <a:r>
              <a:rPr sz="2600" spc="-10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and</a:t>
            </a:r>
            <a:r>
              <a:rPr sz="2600" spc="-105" dirty="0">
                <a:latin typeface="Microsoft Sans Serif"/>
                <a:cs typeface="Microsoft Sans Serif"/>
              </a:rPr>
              <a:t> </a:t>
            </a:r>
            <a:r>
              <a:rPr sz="2600" spc="190" dirty="0">
                <a:latin typeface="Microsoft Sans Serif"/>
                <a:cs typeface="Microsoft Sans Serif"/>
              </a:rPr>
              <a:t>it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is</a:t>
            </a:r>
            <a:r>
              <a:rPr sz="2600" spc="-105" dirty="0">
                <a:latin typeface="Microsoft Sans Serif"/>
                <a:cs typeface="Microsoft Sans Serif"/>
              </a:rPr>
              <a:t> </a:t>
            </a:r>
            <a:r>
              <a:rPr sz="2600" spc="-35" dirty="0">
                <a:latin typeface="Microsoft Sans Serif"/>
                <a:cs typeface="Microsoft Sans Serif"/>
              </a:rPr>
              <a:t>-</a:t>
            </a:r>
            <a:r>
              <a:rPr sz="2600" dirty="0">
                <a:latin typeface="Microsoft Sans Serif"/>
                <a:cs typeface="Microsoft Sans Serif"/>
              </a:rPr>
              <a:t>1</a:t>
            </a:r>
            <a:r>
              <a:rPr sz="2600" spc="-100" dirty="0">
                <a:latin typeface="Microsoft Sans Serif"/>
                <a:cs typeface="Microsoft Sans Serif"/>
              </a:rPr>
              <a:t> </a:t>
            </a:r>
            <a:r>
              <a:rPr sz="2600" spc="40" dirty="0">
                <a:latin typeface="Microsoft Sans Serif"/>
                <a:cs typeface="Microsoft Sans Serif"/>
              </a:rPr>
              <a:t>otherwise.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387939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017" y="4407014"/>
            <a:ext cx="490982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40" dirty="0">
                <a:latin typeface="Microsoft Sans Serif"/>
                <a:cs typeface="Microsoft Sans Serif"/>
              </a:rPr>
              <a:t>This</a:t>
            </a:r>
            <a:r>
              <a:rPr sz="2600" spc="-10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is</a:t>
            </a:r>
            <a:r>
              <a:rPr sz="2600" spc="-110" dirty="0">
                <a:latin typeface="Microsoft Sans Serif"/>
                <a:cs typeface="Microsoft Sans Serif"/>
              </a:rPr>
              <a:t> </a:t>
            </a:r>
            <a:r>
              <a:rPr sz="2600" spc="110" dirty="0">
                <a:latin typeface="Microsoft Sans Serif"/>
                <a:cs typeface="Microsoft Sans Serif"/>
              </a:rPr>
              <a:t>the</a:t>
            </a:r>
            <a:r>
              <a:rPr sz="2600" spc="-110" dirty="0">
                <a:latin typeface="Microsoft Sans Serif"/>
                <a:cs typeface="Microsoft Sans Serif"/>
              </a:rPr>
              <a:t> </a:t>
            </a:r>
            <a:r>
              <a:rPr sz="2600" spc="45" dirty="0">
                <a:latin typeface="Microsoft Sans Serif"/>
                <a:cs typeface="Microsoft Sans Serif"/>
              </a:rPr>
              <a:t>Perceptron</a:t>
            </a:r>
            <a:r>
              <a:rPr sz="2600" spc="-100" dirty="0">
                <a:latin typeface="Microsoft Sans Serif"/>
                <a:cs typeface="Microsoft Sans Serif"/>
              </a:rPr>
              <a:t> </a:t>
            </a:r>
            <a:r>
              <a:rPr sz="2600" spc="50" dirty="0">
                <a:latin typeface="Microsoft Sans Serif"/>
                <a:cs typeface="Microsoft Sans Serif"/>
              </a:rPr>
              <a:t>algorithm.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7437" y="2068195"/>
            <a:ext cx="3274555" cy="3636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0004" y="3527640"/>
            <a:ext cx="2421356" cy="791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Bias</a:t>
            </a:r>
            <a:r>
              <a:rPr spc="-160" dirty="0"/>
              <a:t> </a:t>
            </a:r>
            <a:r>
              <a:rPr spc="85" dirty="0"/>
              <a:t>Unit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0022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017" y="1519097"/>
            <a:ext cx="7228840" cy="1215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200"/>
              </a:lnSpc>
              <a:spcBef>
                <a:spcPts val="90"/>
              </a:spcBef>
            </a:pPr>
            <a:r>
              <a:rPr sz="2600" dirty="0">
                <a:latin typeface="Microsoft Sans Serif"/>
                <a:cs typeface="Microsoft Sans Serif"/>
              </a:rPr>
              <a:t>For</a:t>
            </a:r>
            <a:r>
              <a:rPr sz="2600" spc="-2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simplicity,</a:t>
            </a:r>
            <a:r>
              <a:rPr sz="2600" spc="-25" dirty="0">
                <a:latin typeface="Microsoft Sans Serif"/>
                <a:cs typeface="Microsoft Sans Serif"/>
              </a:rPr>
              <a:t> </a:t>
            </a:r>
            <a:r>
              <a:rPr sz="2600" spc="110" dirty="0">
                <a:latin typeface="Microsoft Sans Serif"/>
                <a:cs typeface="Microsoft Sans Serif"/>
              </a:rPr>
              <a:t>the</a:t>
            </a:r>
            <a:r>
              <a:rPr sz="2600" spc="-30" dirty="0">
                <a:latin typeface="Microsoft Sans Serif"/>
                <a:cs typeface="Microsoft Sans Serif"/>
              </a:rPr>
              <a:t> </a:t>
            </a:r>
            <a:r>
              <a:rPr sz="2600" spc="65" dirty="0">
                <a:latin typeface="Microsoft Sans Serif"/>
                <a:cs typeface="Microsoft Sans Serif"/>
              </a:rPr>
              <a:t>threshold</a:t>
            </a:r>
            <a:r>
              <a:rPr sz="2600" spc="-25" dirty="0">
                <a:latin typeface="Microsoft Sans Serif"/>
                <a:cs typeface="Microsoft Sans Serif"/>
              </a:rPr>
              <a:t> </a:t>
            </a:r>
            <a:r>
              <a:rPr sz="2600" spc="100" dirty="0">
                <a:latin typeface="Microsoft Sans Serif"/>
                <a:cs typeface="Microsoft Sans Serif"/>
              </a:rPr>
              <a:t>θ</a:t>
            </a:r>
            <a:r>
              <a:rPr sz="2600" spc="-10" dirty="0">
                <a:latin typeface="Microsoft Sans Serif"/>
                <a:cs typeface="Microsoft Sans Serif"/>
              </a:rPr>
              <a:t> </a:t>
            </a:r>
            <a:r>
              <a:rPr sz="2600" spc="-45" dirty="0">
                <a:latin typeface="Microsoft Sans Serif"/>
                <a:cs typeface="Microsoft Sans Serif"/>
              </a:rPr>
              <a:t>can</a:t>
            </a:r>
            <a:r>
              <a:rPr sz="2600" spc="-2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be</a:t>
            </a:r>
            <a:r>
              <a:rPr sz="2600" spc="-25" dirty="0">
                <a:latin typeface="Microsoft Sans Serif"/>
                <a:cs typeface="Microsoft Sans Serif"/>
              </a:rPr>
              <a:t> </a:t>
            </a:r>
            <a:r>
              <a:rPr sz="2600" spc="95" dirty="0">
                <a:latin typeface="Microsoft Sans Serif"/>
                <a:cs typeface="Microsoft Sans Serif"/>
              </a:rPr>
              <a:t>brought</a:t>
            </a:r>
            <a:r>
              <a:rPr sz="2600" spc="-35" dirty="0">
                <a:latin typeface="Microsoft Sans Serif"/>
                <a:cs typeface="Microsoft Sans Serif"/>
              </a:rPr>
              <a:t> </a:t>
            </a:r>
            <a:r>
              <a:rPr sz="2600" spc="170" dirty="0">
                <a:latin typeface="Microsoft Sans Serif"/>
                <a:cs typeface="Microsoft Sans Serif"/>
              </a:rPr>
              <a:t>to </a:t>
            </a:r>
            <a:r>
              <a:rPr sz="2600" spc="110" dirty="0">
                <a:latin typeface="Microsoft Sans Serif"/>
                <a:cs typeface="Microsoft Sans Serif"/>
              </a:rPr>
              <a:t>the</a:t>
            </a:r>
            <a:r>
              <a:rPr sz="2600" spc="-120" dirty="0">
                <a:latin typeface="Microsoft Sans Serif"/>
                <a:cs typeface="Microsoft Sans Serif"/>
              </a:rPr>
              <a:t> </a:t>
            </a:r>
            <a:r>
              <a:rPr sz="2600" spc="175" dirty="0">
                <a:latin typeface="Microsoft Sans Serif"/>
                <a:cs typeface="Microsoft Sans Serif"/>
              </a:rPr>
              <a:t>left</a:t>
            </a:r>
            <a:r>
              <a:rPr sz="2600" spc="-5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and</a:t>
            </a:r>
            <a:r>
              <a:rPr sz="2600" spc="-45" dirty="0">
                <a:latin typeface="Microsoft Sans Serif"/>
                <a:cs typeface="Microsoft Sans Serif"/>
              </a:rPr>
              <a:t> </a:t>
            </a:r>
            <a:r>
              <a:rPr sz="2600" spc="55" dirty="0">
                <a:latin typeface="Microsoft Sans Serif"/>
                <a:cs typeface="Microsoft Sans Serif"/>
              </a:rPr>
              <a:t>represented</a:t>
            </a:r>
            <a:r>
              <a:rPr sz="2600" spc="-45" dirty="0">
                <a:latin typeface="Microsoft Sans Serif"/>
                <a:cs typeface="Microsoft Sans Serif"/>
              </a:rPr>
              <a:t> </a:t>
            </a:r>
            <a:r>
              <a:rPr sz="2600" spc="-175" dirty="0">
                <a:latin typeface="Microsoft Sans Serif"/>
                <a:cs typeface="Microsoft Sans Serif"/>
              </a:rPr>
              <a:t>as</a:t>
            </a:r>
            <a:r>
              <a:rPr sz="2600" dirty="0">
                <a:latin typeface="Microsoft Sans Serif"/>
                <a:cs typeface="Microsoft Sans Serif"/>
              </a:rPr>
              <a:t> w0x0,</a:t>
            </a:r>
            <a:r>
              <a:rPr sz="2600" spc="-65" dirty="0">
                <a:latin typeface="Microsoft Sans Serif"/>
                <a:cs typeface="Microsoft Sans Serif"/>
              </a:rPr>
              <a:t> </a:t>
            </a:r>
            <a:r>
              <a:rPr sz="2600" spc="55" dirty="0">
                <a:latin typeface="Microsoft Sans Serif"/>
                <a:cs typeface="Microsoft Sans Serif"/>
              </a:rPr>
              <a:t>where</a:t>
            </a:r>
            <a:r>
              <a:rPr sz="2600" spc="-6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w0=</a:t>
            </a:r>
            <a:r>
              <a:rPr sz="2600" spc="-55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-</a:t>
            </a:r>
            <a:r>
              <a:rPr sz="2600" spc="-50" dirty="0">
                <a:latin typeface="Microsoft Sans Serif"/>
                <a:cs typeface="Microsoft Sans Serif"/>
              </a:rPr>
              <a:t>θ </a:t>
            </a:r>
            <a:r>
              <a:rPr sz="2600" dirty="0">
                <a:latin typeface="Microsoft Sans Serif"/>
                <a:cs typeface="Microsoft Sans Serif"/>
              </a:rPr>
              <a:t>and</a:t>
            </a:r>
            <a:r>
              <a:rPr sz="2600" spc="-114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x0=</a:t>
            </a:r>
            <a:r>
              <a:rPr sz="2600" spc="-120" dirty="0">
                <a:latin typeface="Microsoft Sans Serif"/>
                <a:cs typeface="Microsoft Sans Serif"/>
              </a:rPr>
              <a:t> </a:t>
            </a:r>
            <a:r>
              <a:rPr sz="2600" spc="-25" dirty="0">
                <a:latin typeface="Microsoft Sans Serif"/>
                <a:cs typeface="Microsoft Sans Serif"/>
              </a:rPr>
              <a:t>1.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290658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9017" y="3308299"/>
            <a:ext cx="5337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2805" algn="l"/>
              </a:tabLst>
            </a:pPr>
            <a:r>
              <a:rPr sz="2600" spc="-10" dirty="0">
                <a:latin typeface="Microsoft Sans Serif"/>
                <a:cs typeface="Microsoft Sans Serif"/>
              </a:rPr>
              <a:t>The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value</a:t>
            </a:r>
            <a:r>
              <a:rPr sz="2600" spc="-100" dirty="0">
                <a:latin typeface="Microsoft Sans Serif"/>
                <a:cs typeface="Microsoft Sans Serif"/>
              </a:rPr>
              <a:t> </a:t>
            </a:r>
            <a:r>
              <a:rPr sz="2600" spc="50" dirty="0">
                <a:latin typeface="Microsoft Sans Serif"/>
                <a:cs typeface="Microsoft Sans Serif"/>
              </a:rPr>
              <a:t>w0</a:t>
            </a:r>
            <a:r>
              <a:rPr sz="2600" dirty="0">
                <a:latin typeface="Microsoft Sans Serif"/>
                <a:cs typeface="Microsoft Sans Serif"/>
              </a:rPr>
              <a:t>	is</a:t>
            </a:r>
            <a:r>
              <a:rPr sz="2600" spc="-10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called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110" dirty="0">
                <a:latin typeface="Microsoft Sans Serif"/>
                <a:cs typeface="Microsoft Sans Serif"/>
              </a:rPr>
              <a:t>the</a:t>
            </a:r>
            <a:r>
              <a:rPr sz="2600" spc="-10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bias</a:t>
            </a:r>
            <a:r>
              <a:rPr sz="2600" spc="-95" dirty="0">
                <a:latin typeface="Microsoft Sans Serif"/>
                <a:cs typeface="Microsoft Sans Serif"/>
              </a:rPr>
              <a:t> </a:t>
            </a:r>
            <a:r>
              <a:rPr sz="2600" spc="50" dirty="0">
                <a:latin typeface="Microsoft Sans Serif"/>
                <a:cs typeface="Microsoft Sans Serif"/>
              </a:rPr>
              <a:t>unit.</a:t>
            </a:r>
            <a:endParaRPr sz="2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286415"/>
            <a:ext cx="1409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9017" y="4305490"/>
            <a:ext cx="55060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latin typeface="Microsoft Sans Serif"/>
                <a:cs typeface="Microsoft Sans Serif"/>
              </a:rPr>
              <a:t>The</a:t>
            </a:r>
            <a:r>
              <a:rPr sz="2600" spc="-100" dirty="0">
                <a:latin typeface="Microsoft Sans Serif"/>
                <a:cs typeface="Microsoft Sans Serif"/>
              </a:rPr>
              <a:t> </a:t>
            </a:r>
            <a:r>
              <a:rPr sz="2600" dirty="0">
                <a:latin typeface="Microsoft Sans Serif"/>
                <a:cs typeface="Microsoft Sans Serif"/>
              </a:rPr>
              <a:t>decision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90" dirty="0">
                <a:latin typeface="Microsoft Sans Serif"/>
                <a:cs typeface="Microsoft Sans Serif"/>
              </a:rPr>
              <a:t>function</a:t>
            </a:r>
            <a:r>
              <a:rPr sz="2600" spc="-90" dirty="0">
                <a:latin typeface="Microsoft Sans Serif"/>
                <a:cs typeface="Microsoft Sans Serif"/>
              </a:rPr>
              <a:t> </a:t>
            </a:r>
            <a:r>
              <a:rPr sz="2600" spc="90" dirty="0">
                <a:latin typeface="Microsoft Sans Serif"/>
                <a:cs typeface="Microsoft Sans Serif"/>
              </a:rPr>
              <a:t>then</a:t>
            </a:r>
            <a:r>
              <a:rPr sz="2600" spc="-85" dirty="0">
                <a:latin typeface="Microsoft Sans Serif"/>
                <a:cs typeface="Microsoft Sans Serif"/>
              </a:rPr>
              <a:t> </a:t>
            </a:r>
            <a:r>
              <a:rPr sz="2600" spc="-10" dirty="0">
                <a:latin typeface="Microsoft Sans Serif"/>
                <a:cs typeface="Microsoft Sans Serif"/>
              </a:rPr>
              <a:t>becomes:</a:t>
            </a:r>
            <a:endParaRPr sz="2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4001" y="2807639"/>
            <a:ext cx="4700524" cy="43200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3361" y="5010848"/>
            <a:ext cx="2708643" cy="8927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7361" y="563702"/>
            <a:ext cx="25933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HUMAN</a:t>
            </a:r>
            <a:r>
              <a:rPr spc="-60" dirty="0"/>
              <a:t> </a:t>
            </a:r>
            <a:r>
              <a:rPr dirty="0"/>
              <a:t>BRAIN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0510"/>
            <a:ext cx="8074025" cy="47815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amazing</a:t>
            </a:r>
            <a:r>
              <a:rPr sz="2400" b="1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processor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Its</a:t>
            </a:r>
            <a:r>
              <a:rPr sz="2400" spc="-20" dirty="0">
                <a:latin typeface="Calibri"/>
                <a:cs typeface="Calibri"/>
              </a:rPr>
              <a:t> exact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working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still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mystery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Basic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elements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specific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type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of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cells</a:t>
            </a:r>
            <a:r>
              <a:rPr sz="2400" b="1" dirty="0">
                <a:latin typeface="Calibri"/>
                <a:cs typeface="Calibri"/>
              </a:rPr>
              <a:t>,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neurons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Neurons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regenerate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grow</a:t>
            </a:r>
            <a:r>
              <a:rPr sz="2400" b="1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50"/>
                </a:solidFill>
                <a:latin typeface="Calibri"/>
                <a:cs typeface="Calibri"/>
              </a:rPr>
              <a:t>after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 loss or</a:t>
            </a:r>
            <a:r>
              <a:rPr sz="2400" b="1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damage</a:t>
            </a:r>
            <a:r>
              <a:rPr sz="2400" spc="-5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Neurons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abilities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Remember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Think</a:t>
            </a: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Apply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previous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experiences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our every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Human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brain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comprises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100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billion neurons (10^11)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Each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neuron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connected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200,000 </a:t>
            </a:r>
            <a:r>
              <a:rPr sz="2400" spc="-5" dirty="0">
                <a:latin typeface="Calibri"/>
                <a:cs typeface="Calibri"/>
              </a:rPr>
              <a:t>other </a:t>
            </a:r>
            <a:r>
              <a:rPr sz="2400" spc="-10" dirty="0">
                <a:latin typeface="Calibri"/>
                <a:cs typeface="Calibri"/>
              </a:rPr>
              <a:t>neurons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  <a:tab pos="1313815" algn="l"/>
                <a:tab pos="1727200" algn="l"/>
                <a:tab pos="2766695" algn="l"/>
                <a:tab pos="3568700" algn="l"/>
                <a:tab pos="4533265" algn="l"/>
                <a:tab pos="5298440" algn="l"/>
                <a:tab pos="5601970" algn="l"/>
                <a:tab pos="6824345" algn="l"/>
                <a:tab pos="7453630" algn="l"/>
              </a:tabLst>
            </a:pPr>
            <a:r>
              <a:rPr sz="2400" b="1" spc="-45" dirty="0">
                <a:solidFill>
                  <a:srgbClr val="FF0000"/>
                </a:solidFill>
                <a:latin typeface="Calibri"/>
                <a:cs typeface="Calibri"/>
              </a:rPr>
              <a:t>P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r	</a:t>
            </a:r>
            <a:r>
              <a:rPr sz="2400" b="1" spc="5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f	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h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uman	mi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d	</a:t>
            </a:r>
            <a:r>
              <a:rPr sz="2400" b="1" spc="-25" dirty="0">
                <a:latin typeface="Calibri"/>
                <a:cs typeface="Calibri"/>
              </a:rPr>
              <a:t>c</a:t>
            </a:r>
            <a:r>
              <a:rPr sz="2400" b="1" dirty="0">
                <a:latin typeface="Calibri"/>
                <a:cs typeface="Calibri"/>
              </a:rPr>
              <a:t>o</a:t>
            </a:r>
            <a:r>
              <a:rPr sz="2400" b="1" spc="5" dirty="0">
                <a:latin typeface="Calibri"/>
                <a:cs typeface="Calibri"/>
              </a:rPr>
              <a:t>m</a:t>
            </a:r>
            <a:r>
              <a:rPr sz="2400" b="1" spc="-5" dirty="0">
                <a:latin typeface="Calibri"/>
                <a:cs typeface="Calibri"/>
              </a:rPr>
              <a:t>e</a:t>
            </a:r>
            <a:r>
              <a:rPr sz="2400" b="1" dirty="0">
                <a:latin typeface="Calibri"/>
                <a:cs typeface="Calibri"/>
              </a:rPr>
              <a:t>s	</a:t>
            </a:r>
            <a:r>
              <a:rPr sz="2400" b="1" spc="-5" dirty="0">
                <a:latin typeface="Calibri"/>
                <a:cs typeface="Calibri"/>
              </a:rPr>
              <a:t>f</a:t>
            </a:r>
            <a:r>
              <a:rPr sz="2400" b="1" spc="-30" dirty="0">
                <a:latin typeface="Calibri"/>
                <a:cs typeface="Calibri"/>
              </a:rPr>
              <a:t>r</a:t>
            </a:r>
            <a:r>
              <a:rPr sz="2400" b="1" spc="-10" dirty="0">
                <a:latin typeface="Calibri"/>
                <a:cs typeface="Calibri"/>
              </a:rPr>
              <a:t>o</a:t>
            </a:r>
            <a:r>
              <a:rPr sz="2400" b="1" dirty="0">
                <a:latin typeface="Calibri"/>
                <a:cs typeface="Calibri"/>
              </a:rPr>
              <a:t>m	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#	N</a:t>
            </a:r>
            <a:r>
              <a:rPr sz="2400" b="1" spc="5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400" b="1" spc="-20" dirty="0">
                <a:solidFill>
                  <a:srgbClr val="00AF50"/>
                </a:solidFill>
                <a:latin typeface="Calibri"/>
                <a:cs typeface="Calibri"/>
              </a:rPr>
              <a:t>u</a:t>
            </a:r>
            <a:r>
              <a:rPr sz="2400" b="1" spc="-30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ns	</a:t>
            </a:r>
            <a:r>
              <a:rPr sz="2400" b="1" dirty="0">
                <a:latin typeface="Calibri"/>
                <a:cs typeface="Calibri"/>
              </a:rPr>
              <a:t>and	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h</a:t>
            </a:r>
            <a:r>
              <a:rPr sz="2400" b="1" spc="10" dirty="0">
                <a:solidFill>
                  <a:srgbClr val="00AF5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ir 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multiple</a:t>
            </a:r>
            <a:r>
              <a:rPr sz="2400" b="1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interconnections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1999" y="3455631"/>
            <a:ext cx="4881973" cy="27495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Output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517662"/>
            <a:ext cx="7769225" cy="1730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99800"/>
              </a:lnSpc>
              <a:spcBef>
                <a:spcPts val="105"/>
              </a:spcBef>
              <a:buClr>
                <a:srgbClr val="6697CC"/>
              </a:buClr>
              <a:buFont typeface="Arial MT"/>
              <a:buChar char="•"/>
              <a:tabLst>
                <a:tab pos="355600" algn="l"/>
              </a:tabLst>
            </a:pPr>
            <a:r>
              <a:rPr sz="2800" spc="-20" dirty="0">
                <a:latin typeface="Microsoft Sans Serif"/>
                <a:cs typeface="Microsoft Sans Serif"/>
              </a:rPr>
              <a:t>The</a:t>
            </a:r>
            <a:r>
              <a:rPr sz="2800" spc="-125" dirty="0">
                <a:latin typeface="Microsoft Sans Serif"/>
                <a:cs typeface="Microsoft Sans Serif"/>
              </a:rPr>
              <a:t> </a:t>
            </a:r>
            <a:r>
              <a:rPr sz="2800" spc="105" dirty="0">
                <a:latin typeface="Microsoft Sans Serif"/>
                <a:cs typeface="Microsoft Sans Serif"/>
              </a:rPr>
              <a:t>figure</a:t>
            </a:r>
            <a:r>
              <a:rPr sz="2800" spc="-13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shows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75" dirty="0">
                <a:latin typeface="Microsoft Sans Serif"/>
                <a:cs typeface="Microsoft Sans Serif"/>
              </a:rPr>
              <a:t>how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120" dirty="0">
                <a:latin typeface="Microsoft Sans Serif"/>
                <a:cs typeface="Microsoft Sans Serif"/>
              </a:rPr>
              <a:t>the</a:t>
            </a:r>
            <a:r>
              <a:rPr sz="2800" spc="-1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decision</a:t>
            </a:r>
            <a:r>
              <a:rPr sz="2800" spc="-114" dirty="0">
                <a:latin typeface="Microsoft Sans Serif"/>
                <a:cs typeface="Microsoft Sans Serif"/>
              </a:rPr>
              <a:t> </a:t>
            </a:r>
            <a:r>
              <a:rPr sz="2800" spc="85" dirty="0">
                <a:latin typeface="Microsoft Sans Serif"/>
                <a:cs typeface="Microsoft Sans Serif"/>
              </a:rPr>
              <a:t>function </a:t>
            </a:r>
            <a:r>
              <a:rPr sz="2800" spc="-65" dirty="0">
                <a:latin typeface="Microsoft Sans Serif"/>
                <a:cs typeface="Microsoft Sans Serif"/>
              </a:rPr>
              <a:t>squashes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wTx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spc="210" dirty="0">
                <a:latin typeface="Microsoft Sans Serif"/>
                <a:cs typeface="Microsoft Sans Serif"/>
              </a:rPr>
              <a:t>to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95" dirty="0">
                <a:latin typeface="Microsoft Sans Serif"/>
                <a:cs typeface="Microsoft Sans Serif"/>
              </a:rPr>
              <a:t>either</a:t>
            </a:r>
            <a:r>
              <a:rPr sz="2800" spc="-10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+1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100" dirty="0">
                <a:latin typeface="Microsoft Sans Serif"/>
                <a:cs typeface="Microsoft Sans Serif"/>
              </a:rPr>
              <a:t>or</a:t>
            </a:r>
            <a:r>
              <a:rPr sz="2800" spc="-100" dirty="0">
                <a:latin typeface="Microsoft Sans Serif"/>
                <a:cs typeface="Microsoft Sans Serif"/>
              </a:rPr>
              <a:t> </a:t>
            </a:r>
            <a:r>
              <a:rPr sz="2800" spc="-45" dirty="0">
                <a:latin typeface="Microsoft Sans Serif"/>
                <a:cs typeface="Microsoft Sans Serif"/>
              </a:rPr>
              <a:t>-</a:t>
            </a:r>
            <a:r>
              <a:rPr sz="2800" dirty="0">
                <a:latin typeface="Microsoft Sans Serif"/>
                <a:cs typeface="Microsoft Sans Serif"/>
              </a:rPr>
              <a:t>1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and</a:t>
            </a:r>
            <a:r>
              <a:rPr sz="2800" spc="-110" dirty="0">
                <a:latin typeface="Microsoft Sans Serif"/>
                <a:cs typeface="Microsoft Sans Serif"/>
              </a:rPr>
              <a:t> </a:t>
            </a:r>
            <a:r>
              <a:rPr sz="2800" spc="80" dirty="0">
                <a:latin typeface="Microsoft Sans Serif"/>
                <a:cs typeface="Microsoft Sans Serif"/>
              </a:rPr>
              <a:t>how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200" dirty="0">
                <a:latin typeface="Microsoft Sans Serif"/>
                <a:cs typeface="Microsoft Sans Serif"/>
              </a:rPr>
              <a:t>it</a:t>
            </a:r>
            <a:r>
              <a:rPr sz="2800" spc="-95" dirty="0">
                <a:latin typeface="Microsoft Sans Serif"/>
                <a:cs typeface="Microsoft Sans Serif"/>
              </a:rPr>
              <a:t> </a:t>
            </a:r>
            <a:r>
              <a:rPr sz="2800" spc="-25" dirty="0">
                <a:latin typeface="Microsoft Sans Serif"/>
                <a:cs typeface="Microsoft Sans Serif"/>
              </a:rPr>
              <a:t>can </a:t>
            </a:r>
            <a:r>
              <a:rPr sz="2800" dirty="0">
                <a:latin typeface="Microsoft Sans Serif"/>
                <a:cs typeface="Microsoft Sans Serif"/>
              </a:rPr>
              <a:t>be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used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210" dirty="0">
                <a:latin typeface="Microsoft Sans Serif"/>
                <a:cs typeface="Microsoft Sans Serif"/>
              </a:rPr>
              <a:t>to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dirty="0">
                <a:latin typeface="Microsoft Sans Serif"/>
                <a:cs typeface="Microsoft Sans Serif"/>
              </a:rPr>
              <a:t>discriminate</a:t>
            </a:r>
            <a:r>
              <a:rPr sz="2800" spc="-20" dirty="0">
                <a:latin typeface="Microsoft Sans Serif"/>
                <a:cs typeface="Microsoft Sans Serif"/>
              </a:rPr>
              <a:t> </a:t>
            </a:r>
            <a:r>
              <a:rPr sz="2800" spc="75" dirty="0">
                <a:latin typeface="Microsoft Sans Serif"/>
                <a:cs typeface="Microsoft Sans Serif"/>
              </a:rPr>
              <a:t>between</a:t>
            </a:r>
            <a:r>
              <a:rPr sz="2800" spc="-15" dirty="0">
                <a:latin typeface="Microsoft Sans Serif"/>
                <a:cs typeface="Microsoft Sans Serif"/>
              </a:rPr>
              <a:t> </a:t>
            </a:r>
            <a:r>
              <a:rPr sz="2800" spc="185" dirty="0">
                <a:latin typeface="Microsoft Sans Serif"/>
                <a:cs typeface="Microsoft Sans Serif"/>
              </a:rPr>
              <a:t>two</a:t>
            </a:r>
            <a:r>
              <a:rPr sz="2800" spc="-25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linearly </a:t>
            </a:r>
            <a:r>
              <a:rPr sz="2800" dirty="0">
                <a:latin typeface="Microsoft Sans Serif"/>
                <a:cs typeface="Microsoft Sans Serif"/>
              </a:rPr>
              <a:t>separable</a:t>
            </a:r>
            <a:r>
              <a:rPr sz="2800" spc="-120" dirty="0">
                <a:latin typeface="Microsoft Sans Serif"/>
                <a:cs typeface="Microsoft Sans Serif"/>
              </a:rPr>
              <a:t> </a:t>
            </a:r>
            <a:r>
              <a:rPr sz="2800" spc="-10" dirty="0">
                <a:latin typeface="Microsoft Sans Serif"/>
                <a:cs typeface="Microsoft Sans Serif"/>
              </a:rPr>
              <a:t>classes.</a:t>
            </a:r>
            <a:endParaRPr sz="2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Perceptron</a:t>
            </a:r>
            <a:r>
              <a:rPr spc="-135" dirty="0"/>
              <a:t> </a:t>
            </a:r>
            <a:r>
              <a:rPr spc="150" dirty="0"/>
              <a:t>at</a:t>
            </a:r>
            <a:r>
              <a:rPr spc="-110" dirty="0"/>
              <a:t> </a:t>
            </a:r>
            <a:r>
              <a:rPr spc="-140" dirty="0"/>
              <a:t>a</a:t>
            </a:r>
            <a:r>
              <a:rPr spc="-114" dirty="0"/>
              <a:t> </a:t>
            </a:r>
            <a:r>
              <a:rPr spc="-50" dirty="0"/>
              <a:t>Glance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3629"/>
            <a:ext cx="12255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spc="-50" dirty="0">
                <a:solidFill>
                  <a:srgbClr val="6697CC"/>
                </a:solidFill>
                <a:latin typeface="Arial MT"/>
                <a:cs typeface="Arial MT"/>
              </a:rPr>
              <a:t>•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150" spc="55" dirty="0"/>
              <a:t>Perceptron</a:t>
            </a:r>
            <a:r>
              <a:rPr sz="2150" spc="-65" dirty="0"/>
              <a:t> </a:t>
            </a:r>
            <a:r>
              <a:rPr sz="2150" spc="-45" dirty="0"/>
              <a:t>has</a:t>
            </a:r>
            <a:r>
              <a:rPr sz="2150" spc="-65" dirty="0"/>
              <a:t> </a:t>
            </a:r>
            <a:r>
              <a:rPr sz="2150" spc="105" dirty="0"/>
              <a:t>the</a:t>
            </a:r>
            <a:r>
              <a:rPr sz="2150" spc="-50" dirty="0"/>
              <a:t> </a:t>
            </a:r>
            <a:r>
              <a:rPr sz="2150" spc="95" dirty="0"/>
              <a:t>following</a:t>
            </a:r>
            <a:r>
              <a:rPr sz="2150" spc="-65" dirty="0"/>
              <a:t> </a:t>
            </a:r>
            <a:r>
              <a:rPr sz="2150" spc="-10" dirty="0"/>
              <a:t>characteristics:</a:t>
            </a:r>
            <a:endParaRPr sz="2150"/>
          </a:p>
          <a:p>
            <a:pPr marL="349250" marR="725170" indent="-240665">
              <a:lnSpc>
                <a:spcPct val="102000"/>
              </a:lnSpc>
              <a:spcBef>
                <a:spcPts val="565"/>
              </a:spcBef>
              <a:buClr>
                <a:srgbClr val="6697CC"/>
              </a:buClr>
              <a:buFont typeface="Arial MT"/>
              <a:buChar char="–"/>
              <a:tabLst>
                <a:tab pos="349250" algn="l"/>
              </a:tabLst>
            </a:pPr>
            <a:r>
              <a:rPr sz="2150" spc="55" dirty="0"/>
              <a:t>Perceptron</a:t>
            </a:r>
            <a:r>
              <a:rPr sz="2150" spc="-50" dirty="0"/>
              <a:t> </a:t>
            </a:r>
            <a:r>
              <a:rPr sz="2150" dirty="0"/>
              <a:t>is</a:t>
            </a:r>
            <a:r>
              <a:rPr sz="2150" spc="-55" dirty="0"/>
              <a:t> </a:t>
            </a:r>
            <a:r>
              <a:rPr sz="2150" dirty="0"/>
              <a:t>an</a:t>
            </a:r>
            <a:r>
              <a:rPr sz="2150" spc="-45" dirty="0"/>
              <a:t> </a:t>
            </a:r>
            <a:r>
              <a:rPr sz="2150" spc="80" dirty="0"/>
              <a:t>algorithm</a:t>
            </a:r>
            <a:r>
              <a:rPr sz="2150" spc="-45" dirty="0"/>
              <a:t> </a:t>
            </a:r>
            <a:r>
              <a:rPr sz="2150" spc="145" dirty="0"/>
              <a:t>for</a:t>
            </a:r>
            <a:r>
              <a:rPr sz="2150" spc="-55" dirty="0"/>
              <a:t> </a:t>
            </a:r>
            <a:r>
              <a:rPr sz="2150" dirty="0"/>
              <a:t>Supervised</a:t>
            </a:r>
            <a:r>
              <a:rPr sz="2150" spc="-45" dirty="0"/>
              <a:t> </a:t>
            </a:r>
            <a:r>
              <a:rPr sz="2150" dirty="0"/>
              <a:t>Learning</a:t>
            </a:r>
            <a:r>
              <a:rPr sz="2150" spc="-55" dirty="0"/>
              <a:t> </a:t>
            </a:r>
            <a:r>
              <a:rPr sz="2150" spc="135" dirty="0"/>
              <a:t>of </a:t>
            </a:r>
            <a:r>
              <a:rPr sz="2150" dirty="0"/>
              <a:t>single</a:t>
            </a:r>
            <a:r>
              <a:rPr sz="2150" spc="130" dirty="0"/>
              <a:t> </a:t>
            </a:r>
            <a:r>
              <a:rPr sz="2150" dirty="0"/>
              <a:t>layer</a:t>
            </a:r>
            <a:r>
              <a:rPr sz="2150" spc="135" dirty="0"/>
              <a:t> </a:t>
            </a:r>
            <a:r>
              <a:rPr sz="2150" dirty="0"/>
              <a:t>binary</a:t>
            </a:r>
            <a:r>
              <a:rPr sz="2150" spc="135" dirty="0"/>
              <a:t> </a:t>
            </a:r>
            <a:r>
              <a:rPr sz="2150" dirty="0"/>
              <a:t>linear</a:t>
            </a:r>
            <a:r>
              <a:rPr sz="2150" spc="130" dirty="0"/>
              <a:t> </a:t>
            </a:r>
            <a:r>
              <a:rPr sz="2150" spc="-10" dirty="0"/>
              <a:t>classifier.</a:t>
            </a:r>
            <a:endParaRPr sz="2150"/>
          </a:p>
          <a:p>
            <a:pPr marL="108585">
              <a:lnSpc>
                <a:spcPct val="100000"/>
              </a:lnSpc>
              <a:spcBef>
                <a:spcPts val="620"/>
              </a:spcBef>
            </a:pPr>
            <a:r>
              <a:rPr sz="3225" baseline="2583" dirty="0">
                <a:solidFill>
                  <a:srgbClr val="6697CC"/>
                </a:solidFill>
                <a:latin typeface="Arial MT"/>
                <a:cs typeface="Arial MT"/>
              </a:rPr>
              <a:t>–</a:t>
            </a:r>
            <a:r>
              <a:rPr sz="3225" spc="157" baseline="2583" dirty="0">
                <a:solidFill>
                  <a:srgbClr val="6697CC"/>
                </a:solidFill>
                <a:latin typeface="Arial MT"/>
                <a:cs typeface="Arial MT"/>
              </a:rPr>
              <a:t> </a:t>
            </a:r>
            <a:r>
              <a:rPr sz="2150" spc="75" dirty="0"/>
              <a:t>Optimal</a:t>
            </a:r>
            <a:r>
              <a:rPr sz="2150" spc="-55" dirty="0"/>
              <a:t> </a:t>
            </a:r>
            <a:r>
              <a:rPr sz="2150" spc="95" dirty="0"/>
              <a:t>weight</a:t>
            </a:r>
            <a:r>
              <a:rPr sz="2150" spc="-50" dirty="0"/>
              <a:t> </a:t>
            </a:r>
            <a:r>
              <a:rPr sz="2150" spc="65" dirty="0"/>
              <a:t>coefficients</a:t>
            </a:r>
            <a:r>
              <a:rPr sz="2150" spc="-55" dirty="0"/>
              <a:t> </a:t>
            </a:r>
            <a:r>
              <a:rPr sz="2150" dirty="0"/>
              <a:t>are</a:t>
            </a:r>
            <a:r>
              <a:rPr sz="2150" spc="-45" dirty="0"/>
              <a:t> </a:t>
            </a:r>
            <a:r>
              <a:rPr sz="2150" spc="55" dirty="0"/>
              <a:t>automatically</a:t>
            </a:r>
            <a:r>
              <a:rPr sz="2150" spc="-65" dirty="0"/>
              <a:t> </a:t>
            </a:r>
            <a:r>
              <a:rPr sz="2150" spc="-10" dirty="0"/>
              <a:t>learned.</a:t>
            </a:r>
            <a:endParaRPr sz="2150">
              <a:latin typeface="Arial MT"/>
              <a:cs typeface="Arial MT"/>
            </a:endParaRPr>
          </a:p>
          <a:p>
            <a:pPr marL="349250" marR="5080" indent="-240665">
              <a:lnSpc>
                <a:spcPct val="101499"/>
              </a:lnSpc>
              <a:spcBef>
                <a:spcPts val="595"/>
              </a:spcBef>
              <a:buClr>
                <a:srgbClr val="6697CC"/>
              </a:buClr>
              <a:buFont typeface="Arial MT"/>
              <a:buChar char="–"/>
              <a:tabLst>
                <a:tab pos="349250" algn="l"/>
              </a:tabLst>
            </a:pPr>
            <a:r>
              <a:rPr sz="2150" spc="45" dirty="0"/>
              <a:t>Weights</a:t>
            </a:r>
            <a:r>
              <a:rPr sz="2150" spc="-50" dirty="0"/>
              <a:t> </a:t>
            </a:r>
            <a:r>
              <a:rPr sz="2150" dirty="0"/>
              <a:t>are</a:t>
            </a:r>
            <a:r>
              <a:rPr sz="2150" spc="-35" dirty="0"/>
              <a:t> </a:t>
            </a:r>
            <a:r>
              <a:rPr sz="2150" spc="85" dirty="0"/>
              <a:t>multiplied</a:t>
            </a:r>
            <a:r>
              <a:rPr sz="2150" spc="-45" dirty="0"/>
              <a:t> </a:t>
            </a:r>
            <a:r>
              <a:rPr sz="2150" spc="125" dirty="0"/>
              <a:t>with</a:t>
            </a:r>
            <a:r>
              <a:rPr sz="2150" spc="-40" dirty="0"/>
              <a:t> </a:t>
            </a:r>
            <a:r>
              <a:rPr sz="2150" spc="105" dirty="0"/>
              <a:t>the</a:t>
            </a:r>
            <a:r>
              <a:rPr sz="2150" spc="-50" dirty="0"/>
              <a:t> </a:t>
            </a:r>
            <a:r>
              <a:rPr sz="2150" spc="95" dirty="0"/>
              <a:t>input</a:t>
            </a:r>
            <a:r>
              <a:rPr sz="2150" spc="-40" dirty="0"/>
              <a:t> </a:t>
            </a:r>
            <a:r>
              <a:rPr sz="2150" spc="60" dirty="0"/>
              <a:t>features</a:t>
            </a:r>
            <a:r>
              <a:rPr sz="2150" spc="-50" dirty="0"/>
              <a:t> </a:t>
            </a:r>
            <a:r>
              <a:rPr sz="2150" dirty="0"/>
              <a:t>and</a:t>
            </a:r>
            <a:r>
              <a:rPr sz="2150" spc="-40" dirty="0"/>
              <a:t> </a:t>
            </a:r>
            <a:r>
              <a:rPr sz="2150" spc="-10" dirty="0"/>
              <a:t>decision </a:t>
            </a:r>
            <a:r>
              <a:rPr sz="2150" dirty="0"/>
              <a:t>is</a:t>
            </a:r>
            <a:r>
              <a:rPr sz="2150" spc="-65" dirty="0"/>
              <a:t> </a:t>
            </a:r>
            <a:r>
              <a:rPr sz="2150" dirty="0"/>
              <a:t>made</a:t>
            </a:r>
            <a:r>
              <a:rPr sz="2150" spc="-70" dirty="0"/>
              <a:t> </a:t>
            </a:r>
            <a:r>
              <a:rPr sz="2150" spc="150" dirty="0"/>
              <a:t>if</a:t>
            </a:r>
            <a:r>
              <a:rPr sz="2150" spc="-70" dirty="0"/>
              <a:t> </a:t>
            </a:r>
            <a:r>
              <a:rPr sz="2150" spc="105" dirty="0"/>
              <a:t>the</a:t>
            </a:r>
            <a:r>
              <a:rPr sz="2150" spc="-60" dirty="0"/>
              <a:t> </a:t>
            </a:r>
            <a:r>
              <a:rPr sz="2150" spc="55" dirty="0"/>
              <a:t>neuron</a:t>
            </a:r>
            <a:r>
              <a:rPr sz="2150" spc="-70" dirty="0"/>
              <a:t> </a:t>
            </a:r>
            <a:r>
              <a:rPr sz="2150" dirty="0"/>
              <a:t>is</a:t>
            </a:r>
            <a:r>
              <a:rPr sz="2150" spc="-65" dirty="0"/>
              <a:t> </a:t>
            </a:r>
            <a:r>
              <a:rPr sz="2150" spc="100" dirty="0"/>
              <a:t>fired</a:t>
            </a:r>
            <a:r>
              <a:rPr sz="2150" spc="-65" dirty="0"/>
              <a:t> </a:t>
            </a:r>
            <a:r>
              <a:rPr sz="2150" spc="105" dirty="0"/>
              <a:t>or</a:t>
            </a:r>
            <a:r>
              <a:rPr sz="2150" spc="-70" dirty="0"/>
              <a:t> </a:t>
            </a:r>
            <a:r>
              <a:rPr sz="2150" spc="60" dirty="0"/>
              <a:t>not.</a:t>
            </a:r>
            <a:endParaRPr sz="2150"/>
          </a:p>
          <a:p>
            <a:pPr marL="349250" marR="726440" indent="-240665">
              <a:lnSpc>
                <a:spcPct val="101600"/>
              </a:lnSpc>
              <a:spcBef>
                <a:spcPts val="585"/>
              </a:spcBef>
              <a:buClr>
                <a:srgbClr val="6697CC"/>
              </a:buClr>
              <a:buFont typeface="Arial MT"/>
              <a:buChar char="–"/>
              <a:tabLst>
                <a:tab pos="349250" algn="l"/>
              </a:tabLst>
            </a:pPr>
            <a:r>
              <a:rPr sz="2150" spc="65" dirty="0"/>
              <a:t>Activation</a:t>
            </a:r>
            <a:r>
              <a:rPr sz="2150" spc="-50" dirty="0"/>
              <a:t> </a:t>
            </a:r>
            <a:r>
              <a:rPr sz="2150" spc="85" dirty="0"/>
              <a:t>function</a:t>
            </a:r>
            <a:r>
              <a:rPr sz="2150" spc="-50" dirty="0"/>
              <a:t> </a:t>
            </a:r>
            <a:r>
              <a:rPr sz="2150" dirty="0"/>
              <a:t>applies</a:t>
            </a:r>
            <a:r>
              <a:rPr sz="2150" spc="-45" dirty="0"/>
              <a:t> </a:t>
            </a:r>
            <a:r>
              <a:rPr sz="2150" spc="-80" dirty="0"/>
              <a:t>a</a:t>
            </a:r>
            <a:r>
              <a:rPr sz="2150" spc="-55" dirty="0"/>
              <a:t> </a:t>
            </a:r>
            <a:r>
              <a:rPr sz="2150" spc="60" dirty="0"/>
              <a:t>step</a:t>
            </a:r>
            <a:r>
              <a:rPr sz="2150" spc="-50" dirty="0"/>
              <a:t> </a:t>
            </a:r>
            <a:r>
              <a:rPr sz="2150" spc="70" dirty="0"/>
              <a:t>rule</a:t>
            </a:r>
            <a:r>
              <a:rPr sz="2150" spc="-40" dirty="0"/>
              <a:t> </a:t>
            </a:r>
            <a:r>
              <a:rPr sz="2150" spc="175" dirty="0"/>
              <a:t>to</a:t>
            </a:r>
            <a:r>
              <a:rPr sz="2150" spc="-50" dirty="0"/>
              <a:t> </a:t>
            </a:r>
            <a:r>
              <a:rPr sz="2150" dirty="0"/>
              <a:t>check</a:t>
            </a:r>
            <a:r>
              <a:rPr sz="2150" spc="-55" dirty="0"/>
              <a:t> </a:t>
            </a:r>
            <a:r>
              <a:rPr sz="2150" spc="150" dirty="0"/>
              <a:t>if</a:t>
            </a:r>
            <a:r>
              <a:rPr sz="2150" spc="-55" dirty="0"/>
              <a:t> </a:t>
            </a:r>
            <a:r>
              <a:rPr sz="2150" spc="80" dirty="0"/>
              <a:t>the </a:t>
            </a:r>
            <a:r>
              <a:rPr sz="2150" spc="125" dirty="0"/>
              <a:t>output</a:t>
            </a:r>
            <a:r>
              <a:rPr sz="2150" spc="-65" dirty="0"/>
              <a:t> </a:t>
            </a:r>
            <a:r>
              <a:rPr sz="2150" spc="155" dirty="0"/>
              <a:t>of</a:t>
            </a:r>
            <a:r>
              <a:rPr sz="2150" spc="-60" dirty="0"/>
              <a:t> </a:t>
            </a:r>
            <a:r>
              <a:rPr sz="2150" spc="100" dirty="0"/>
              <a:t>the</a:t>
            </a:r>
            <a:r>
              <a:rPr sz="2150" spc="-55" dirty="0"/>
              <a:t> </a:t>
            </a:r>
            <a:r>
              <a:rPr sz="2150" spc="80" dirty="0"/>
              <a:t>weighting</a:t>
            </a:r>
            <a:r>
              <a:rPr sz="2150" spc="-60" dirty="0"/>
              <a:t> </a:t>
            </a:r>
            <a:r>
              <a:rPr sz="2150" spc="85" dirty="0"/>
              <a:t>function</a:t>
            </a:r>
            <a:r>
              <a:rPr sz="2150" spc="-65" dirty="0"/>
              <a:t> </a:t>
            </a:r>
            <a:r>
              <a:rPr sz="2150" dirty="0"/>
              <a:t>is</a:t>
            </a:r>
            <a:r>
              <a:rPr sz="2150" spc="-65" dirty="0"/>
              <a:t> </a:t>
            </a:r>
            <a:r>
              <a:rPr sz="2150" spc="70" dirty="0"/>
              <a:t>greater</a:t>
            </a:r>
            <a:r>
              <a:rPr sz="2150" spc="-70" dirty="0"/>
              <a:t> </a:t>
            </a:r>
            <a:r>
              <a:rPr sz="2150" spc="70" dirty="0"/>
              <a:t>than</a:t>
            </a:r>
            <a:r>
              <a:rPr sz="2150" spc="-65" dirty="0"/>
              <a:t> </a:t>
            </a:r>
            <a:r>
              <a:rPr sz="2150" spc="-10" dirty="0"/>
              <a:t>zero.</a:t>
            </a:r>
            <a:endParaRPr sz="2150"/>
          </a:p>
          <a:p>
            <a:pPr marL="349250" marR="168275" indent="-240665">
              <a:lnSpc>
                <a:spcPct val="102000"/>
              </a:lnSpc>
              <a:spcBef>
                <a:spcPts val="565"/>
              </a:spcBef>
              <a:buClr>
                <a:srgbClr val="6697CC"/>
              </a:buClr>
              <a:buFont typeface="Arial MT"/>
              <a:buChar char="–"/>
              <a:tabLst>
                <a:tab pos="349250" algn="l"/>
              </a:tabLst>
            </a:pPr>
            <a:r>
              <a:rPr sz="2150" dirty="0"/>
              <a:t>Linear</a:t>
            </a:r>
            <a:r>
              <a:rPr sz="2150" spc="55" dirty="0"/>
              <a:t> </a:t>
            </a:r>
            <a:r>
              <a:rPr sz="2150" dirty="0"/>
              <a:t>decision</a:t>
            </a:r>
            <a:r>
              <a:rPr sz="2150" spc="55" dirty="0"/>
              <a:t> </a:t>
            </a:r>
            <a:r>
              <a:rPr sz="2150" dirty="0"/>
              <a:t>boundary</a:t>
            </a:r>
            <a:r>
              <a:rPr sz="2150" spc="55" dirty="0"/>
              <a:t> </a:t>
            </a:r>
            <a:r>
              <a:rPr sz="2150" dirty="0"/>
              <a:t>is</a:t>
            </a:r>
            <a:r>
              <a:rPr sz="2150" spc="55" dirty="0"/>
              <a:t> drawn</a:t>
            </a:r>
            <a:r>
              <a:rPr sz="2150" spc="50" dirty="0"/>
              <a:t> </a:t>
            </a:r>
            <a:r>
              <a:rPr sz="2150" dirty="0"/>
              <a:t>enabling</a:t>
            </a:r>
            <a:r>
              <a:rPr sz="2150" spc="45" dirty="0"/>
              <a:t> </a:t>
            </a:r>
            <a:r>
              <a:rPr sz="2150" spc="105" dirty="0"/>
              <a:t>the</a:t>
            </a:r>
            <a:r>
              <a:rPr sz="2150" spc="65" dirty="0"/>
              <a:t> </a:t>
            </a:r>
            <a:r>
              <a:rPr sz="2150" spc="60" dirty="0"/>
              <a:t>distinction </a:t>
            </a:r>
            <a:r>
              <a:rPr sz="2150" spc="80" dirty="0"/>
              <a:t>between</a:t>
            </a:r>
            <a:r>
              <a:rPr sz="2150" spc="-50" dirty="0"/>
              <a:t> </a:t>
            </a:r>
            <a:r>
              <a:rPr sz="2150" spc="105" dirty="0"/>
              <a:t>the</a:t>
            </a:r>
            <a:r>
              <a:rPr sz="2150" spc="-40" dirty="0"/>
              <a:t> </a:t>
            </a:r>
            <a:r>
              <a:rPr sz="2150" spc="160" dirty="0"/>
              <a:t>two</a:t>
            </a:r>
            <a:r>
              <a:rPr sz="2150" spc="-55" dirty="0"/>
              <a:t> </a:t>
            </a:r>
            <a:r>
              <a:rPr sz="2150" spc="45" dirty="0"/>
              <a:t>linearly</a:t>
            </a:r>
            <a:r>
              <a:rPr sz="2150" spc="-55" dirty="0"/>
              <a:t> </a:t>
            </a:r>
            <a:r>
              <a:rPr sz="2150" dirty="0"/>
              <a:t>separable</a:t>
            </a:r>
            <a:r>
              <a:rPr sz="2150" spc="-35" dirty="0"/>
              <a:t> </a:t>
            </a:r>
            <a:r>
              <a:rPr sz="2150" spc="-45" dirty="0"/>
              <a:t>classes </a:t>
            </a:r>
            <a:r>
              <a:rPr sz="2150" dirty="0"/>
              <a:t>+1</a:t>
            </a:r>
            <a:r>
              <a:rPr sz="2150" spc="-40" dirty="0"/>
              <a:t> </a:t>
            </a:r>
            <a:r>
              <a:rPr sz="2150" dirty="0"/>
              <a:t>and</a:t>
            </a:r>
            <a:r>
              <a:rPr sz="2150" spc="-45" dirty="0"/>
              <a:t> </a:t>
            </a:r>
            <a:r>
              <a:rPr sz="2150" spc="-75" dirty="0"/>
              <a:t>-</a:t>
            </a:r>
            <a:r>
              <a:rPr sz="2150" spc="-25" dirty="0"/>
              <a:t>1.</a:t>
            </a:r>
            <a:endParaRPr sz="2150"/>
          </a:p>
          <a:p>
            <a:pPr marL="349250" marR="137160" indent="-240665">
              <a:lnSpc>
                <a:spcPct val="101499"/>
              </a:lnSpc>
              <a:spcBef>
                <a:spcPts val="585"/>
              </a:spcBef>
              <a:buClr>
                <a:srgbClr val="6697CC"/>
              </a:buClr>
              <a:buFont typeface="Arial MT"/>
              <a:buChar char="–"/>
              <a:tabLst>
                <a:tab pos="349250" algn="l"/>
              </a:tabLst>
            </a:pPr>
            <a:r>
              <a:rPr sz="2150" spc="110" dirty="0"/>
              <a:t>If</a:t>
            </a:r>
            <a:r>
              <a:rPr sz="2150" spc="-80" dirty="0"/>
              <a:t> </a:t>
            </a:r>
            <a:r>
              <a:rPr sz="2150" spc="105" dirty="0"/>
              <a:t>the</a:t>
            </a:r>
            <a:r>
              <a:rPr sz="2150" spc="-75" dirty="0"/>
              <a:t> </a:t>
            </a:r>
            <a:r>
              <a:rPr sz="2150" dirty="0"/>
              <a:t>sum</a:t>
            </a:r>
            <a:r>
              <a:rPr sz="2150" spc="-65" dirty="0"/>
              <a:t> </a:t>
            </a:r>
            <a:r>
              <a:rPr sz="2150" spc="160" dirty="0"/>
              <a:t>of</a:t>
            </a:r>
            <a:r>
              <a:rPr sz="2150" spc="-75" dirty="0"/>
              <a:t> </a:t>
            </a:r>
            <a:r>
              <a:rPr sz="2150" spc="105" dirty="0"/>
              <a:t>the</a:t>
            </a:r>
            <a:r>
              <a:rPr sz="2150" spc="-65" dirty="0"/>
              <a:t> </a:t>
            </a:r>
            <a:r>
              <a:rPr sz="2150" spc="95" dirty="0"/>
              <a:t>input</a:t>
            </a:r>
            <a:r>
              <a:rPr sz="2150" spc="-70" dirty="0"/>
              <a:t> </a:t>
            </a:r>
            <a:r>
              <a:rPr sz="2150" dirty="0"/>
              <a:t>signals</a:t>
            </a:r>
            <a:r>
              <a:rPr sz="2150" spc="-70" dirty="0"/>
              <a:t> </a:t>
            </a:r>
            <a:r>
              <a:rPr sz="2150" dirty="0"/>
              <a:t>exceeds</a:t>
            </a:r>
            <a:r>
              <a:rPr sz="2150" spc="-70" dirty="0"/>
              <a:t> </a:t>
            </a:r>
            <a:r>
              <a:rPr sz="2150" spc="-80" dirty="0"/>
              <a:t>a</a:t>
            </a:r>
            <a:r>
              <a:rPr sz="2150" spc="-75" dirty="0"/>
              <a:t> </a:t>
            </a:r>
            <a:r>
              <a:rPr sz="2150" spc="55" dirty="0"/>
              <a:t>certain</a:t>
            </a:r>
            <a:r>
              <a:rPr sz="2150" spc="-80" dirty="0"/>
              <a:t> </a:t>
            </a:r>
            <a:r>
              <a:rPr sz="2150" spc="40" dirty="0"/>
              <a:t>threshold, </a:t>
            </a:r>
            <a:r>
              <a:rPr sz="2150" spc="165" dirty="0"/>
              <a:t>it</a:t>
            </a:r>
            <a:r>
              <a:rPr sz="2150" spc="-80" dirty="0"/>
              <a:t> </a:t>
            </a:r>
            <a:r>
              <a:rPr sz="2150" spc="95" dirty="0"/>
              <a:t>outputs</a:t>
            </a:r>
            <a:r>
              <a:rPr sz="2150" spc="-85" dirty="0"/>
              <a:t> </a:t>
            </a:r>
            <a:r>
              <a:rPr sz="2150" dirty="0"/>
              <a:t>a</a:t>
            </a:r>
            <a:r>
              <a:rPr sz="2150" spc="-75" dirty="0"/>
              <a:t> </a:t>
            </a:r>
            <a:r>
              <a:rPr sz="2150" dirty="0"/>
              <a:t>signal;</a:t>
            </a:r>
            <a:r>
              <a:rPr sz="2150" spc="-80" dirty="0"/>
              <a:t> </a:t>
            </a:r>
            <a:r>
              <a:rPr sz="2150" spc="55" dirty="0"/>
              <a:t>otherwise,</a:t>
            </a:r>
            <a:r>
              <a:rPr sz="2150" spc="-80" dirty="0"/>
              <a:t> </a:t>
            </a:r>
            <a:r>
              <a:rPr sz="2150" spc="90" dirty="0"/>
              <a:t>there</a:t>
            </a:r>
            <a:r>
              <a:rPr sz="2150" spc="-85" dirty="0"/>
              <a:t> </a:t>
            </a:r>
            <a:r>
              <a:rPr sz="2150" dirty="0"/>
              <a:t>is</a:t>
            </a:r>
            <a:r>
              <a:rPr sz="2150" spc="-85" dirty="0"/>
              <a:t> </a:t>
            </a:r>
            <a:r>
              <a:rPr sz="2150" spc="60" dirty="0"/>
              <a:t>no</a:t>
            </a:r>
            <a:r>
              <a:rPr sz="2150" spc="-80" dirty="0"/>
              <a:t> </a:t>
            </a:r>
            <a:r>
              <a:rPr sz="2150" spc="90" dirty="0"/>
              <a:t>output.</a:t>
            </a:r>
            <a:endParaRPr sz="21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Single Layer perceptron Example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Consider a single perceptron with Sign activation function. The perceptron is represented by weight vector [ 0.4 -0.3  0.1]t and bias =0, if the input vector to the perceptron is X=‘0,2 0.6 0.5] then the output is ??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7965223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3356992"/>
            <a:ext cx="4608512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for MLP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052736"/>
            <a:ext cx="8306637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60648"/>
            <a:ext cx="7255008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32656"/>
            <a:ext cx="821765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88640"/>
            <a:ext cx="779665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404664"/>
            <a:ext cx="8279646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790630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7563" y="4393252"/>
            <a:ext cx="7690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Try with step activation function </a:t>
            </a:r>
            <a:r>
              <a:rPr lang="en-IN" sz="2800" dirty="0" smtClean="0">
                <a:solidFill>
                  <a:srgbClr val="FF0000"/>
                </a:solidFill>
              </a:rPr>
              <a:t>(y=0, if the value is negative (z&lt;0) and y=1, if the value is positive (z&gt;0) and </a:t>
            </a:r>
            <a:r>
              <a:rPr lang="en-IN" sz="2800" dirty="0" smtClean="0">
                <a:solidFill>
                  <a:srgbClr val="FF0000"/>
                </a:solidFill>
              </a:rPr>
              <a:t>check the output for the same above input.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0952" y="563702"/>
            <a:ext cx="45656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spc="-45" dirty="0"/>
              <a:t> </a:t>
            </a:r>
            <a:r>
              <a:rPr dirty="0"/>
              <a:t>NEURAL</a:t>
            </a:r>
            <a:r>
              <a:rPr spc="-40" dirty="0"/>
              <a:t> </a:t>
            </a:r>
            <a:r>
              <a:rPr spc="-5" dirty="0"/>
              <a:t>NETWORKS?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661"/>
            <a:ext cx="807339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ever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wondered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why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tasks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dead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human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incredibly </a:t>
            </a:r>
            <a:r>
              <a:rPr sz="2400" spc="-10" dirty="0">
                <a:latin typeface="Calibri"/>
                <a:cs typeface="Calibri"/>
              </a:rPr>
              <a:t>difficult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0" dirty="0">
                <a:latin typeface="Calibri"/>
                <a:cs typeface="Calibri"/>
              </a:rPr>
              <a:t> computers?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296539"/>
            <a:ext cx="8072755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Artificial </a:t>
            </a:r>
            <a:r>
              <a:rPr sz="2400" spc="-15" dirty="0">
                <a:latin typeface="Calibri"/>
                <a:cs typeface="Calibri"/>
              </a:rPr>
              <a:t>neural networks (ANN)were </a:t>
            </a:r>
            <a:r>
              <a:rPr sz="2400" spc="-5" dirty="0">
                <a:latin typeface="Calibri"/>
                <a:cs typeface="Calibri"/>
              </a:rPr>
              <a:t>inspired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central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nervous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system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humans.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marR="635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spc="-25" dirty="0">
                <a:latin typeface="Calibri"/>
                <a:cs typeface="Calibri"/>
              </a:rPr>
              <a:t>Like </a:t>
            </a:r>
            <a:r>
              <a:rPr sz="2400" dirty="0">
                <a:latin typeface="Calibri"/>
                <a:cs typeface="Calibri"/>
              </a:rPr>
              <a:t>their </a:t>
            </a:r>
            <a:r>
              <a:rPr sz="2400" spc="-10" dirty="0">
                <a:latin typeface="Calibri"/>
                <a:cs typeface="Calibri"/>
              </a:rPr>
              <a:t>biological counterpart, </a:t>
            </a:r>
            <a:r>
              <a:rPr sz="2400" spc="-35" dirty="0">
                <a:latin typeface="Calibri"/>
                <a:cs typeface="Calibri"/>
              </a:rPr>
              <a:t>ANN’s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built upon </a:t>
            </a:r>
            <a:r>
              <a:rPr sz="2400" spc="-10" dirty="0">
                <a:latin typeface="Calibri"/>
                <a:cs typeface="Calibri"/>
              </a:rPr>
              <a:t>simple </a:t>
            </a:r>
            <a:r>
              <a:rPr sz="2400" spc="-5" dirty="0">
                <a:latin typeface="Calibri"/>
                <a:cs typeface="Calibri"/>
              </a:rPr>
              <a:t> signal </a:t>
            </a:r>
            <a:r>
              <a:rPr sz="2400" spc="-10" dirty="0">
                <a:latin typeface="Calibri"/>
                <a:cs typeface="Calibri"/>
              </a:rPr>
              <a:t>processing </a:t>
            </a:r>
            <a:r>
              <a:rPr sz="2400" spc="-5" dirty="0">
                <a:latin typeface="Calibri"/>
                <a:cs typeface="Calibri"/>
              </a:rPr>
              <a:t>elements (Called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artificial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neurons</a:t>
            </a:r>
            <a:r>
              <a:rPr sz="2400" spc="-5" dirty="0">
                <a:latin typeface="Calibri"/>
                <a:cs typeface="Calibri"/>
              </a:rPr>
              <a:t>)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spc="-10" dirty="0">
                <a:latin typeface="Calibri"/>
                <a:cs typeface="Calibri"/>
              </a:rPr>
              <a:t> connected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together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large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mesh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80728"/>
            <a:ext cx="8278842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6469" y="502742"/>
            <a:ext cx="62179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WHAT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NEURAL </a:t>
            </a:r>
            <a:r>
              <a:rPr spc="-10" dirty="0"/>
              <a:t>NETWORKS</a:t>
            </a:r>
            <a:r>
              <a:rPr spc="-20" dirty="0"/>
              <a:t> </a:t>
            </a:r>
            <a:r>
              <a:rPr spc="-5" dirty="0"/>
              <a:t>DO?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76247"/>
            <a:ext cx="8073390" cy="478155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55600" marR="6985" indent="-342900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0" dirty="0">
                <a:latin typeface="Calibri"/>
                <a:cs typeface="Calibri"/>
              </a:rPr>
              <a:t>ANN’s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been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successfully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applied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problem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domains: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Classify</a:t>
            </a:r>
            <a:r>
              <a:rPr sz="2400" b="1" spc="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by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recognizing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 patterns.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spc="-10" dirty="0">
                <a:latin typeface="Calibri"/>
                <a:cs typeface="Calibri"/>
              </a:rPr>
              <a:t> that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picture?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  <a:tab pos="1582420" algn="l"/>
                <a:tab pos="3277235" algn="l"/>
                <a:tab pos="3942079" algn="l"/>
                <a:tab pos="5566410" algn="l"/>
                <a:tab pos="6650355" algn="l"/>
                <a:tab pos="7511415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	ano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alies	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r	n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v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eltie</a:t>
            </a:r>
            <a:r>
              <a:rPr sz="2400" b="1" spc="10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,	</a:t>
            </a:r>
            <a:r>
              <a:rPr sz="2400" dirty="0">
                <a:latin typeface="Calibri"/>
                <a:cs typeface="Calibri"/>
              </a:rPr>
              <a:t>when	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t	</a:t>
            </a:r>
            <a:r>
              <a:rPr sz="2400" spc="-5" dirty="0">
                <a:latin typeface="Calibri"/>
                <a:cs typeface="Calibri"/>
              </a:rPr>
              <a:t>d</a:t>
            </a:r>
            <a:r>
              <a:rPr sz="2400" spc="-25" dirty="0">
                <a:latin typeface="Calibri"/>
                <a:cs typeface="Calibri"/>
              </a:rPr>
              <a:t>at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5" dirty="0">
                <a:latin typeface="Calibri"/>
                <a:cs typeface="Calibri"/>
              </a:rPr>
              <a:t>does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not </a:t>
            </a:r>
            <a:r>
              <a:rPr sz="2400" spc="-10" dirty="0">
                <a:latin typeface="Calibri"/>
                <a:cs typeface="Calibri"/>
              </a:rPr>
              <a:t>match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usual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patterns.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truck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driver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risk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falling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asleep?</a:t>
            </a:r>
            <a:endParaRPr sz="2400">
              <a:latin typeface="Calibri"/>
              <a:cs typeface="Calibri"/>
            </a:endParaRPr>
          </a:p>
          <a:p>
            <a:pPr marL="355600" marR="7620" indent="-342900">
              <a:lnSpc>
                <a:spcPts val="2310"/>
              </a:lnSpc>
              <a:spcBef>
                <a:spcPts val="55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seismic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events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showing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normal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ground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motion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big</a:t>
            </a:r>
            <a:r>
              <a:rPr sz="2400" spc="-10" dirty="0">
                <a:latin typeface="Calibri"/>
                <a:cs typeface="Calibri"/>
              </a:rPr>
              <a:t> earthquake?</a:t>
            </a:r>
            <a:endParaRPr sz="2400">
              <a:latin typeface="Calibri"/>
              <a:cs typeface="Calibri"/>
            </a:endParaRPr>
          </a:p>
          <a:p>
            <a:pPr marL="355600" marR="6985" indent="-342900">
              <a:lnSpc>
                <a:spcPct val="80000"/>
              </a:lnSpc>
              <a:spcBef>
                <a:spcPts val="590"/>
              </a:spcBef>
              <a:buFont typeface="Arial MT"/>
              <a:buChar char="•"/>
              <a:tabLst>
                <a:tab pos="354965" algn="l"/>
                <a:tab pos="355600" algn="l"/>
                <a:tab pos="1504315" algn="l"/>
                <a:tab pos="2629535" algn="l"/>
                <a:tab pos="3176905" algn="l"/>
                <a:tab pos="4495165" algn="l"/>
                <a:tab pos="4984750" algn="l"/>
                <a:tab pos="6221730" algn="l"/>
                <a:tab pos="7792084" algn="l"/>
              </a:tabLst>
            </a:pP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400" b="1" spc="5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ss	signals,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ampl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15" dirty="0">
                <a:latin typeface="Calibri"/>
                <a:cs typeface="Calibri"/>
              </a:rPr>
              <a:t>b</a:t>
            </a:r>
            <a:r>
              <a:rPr sz="2400" dirty="0">
                <a:latin typeface="Calibri"/>
                <a:cs typeface="Calibri"/>
              </a:rPr>
              <a:t>y	</a:t>
            </a:r>
            <a:r>
              <a:rPr sz="2400" spc="-5" dirty="0">
                <a:latin typeface="Calibri"/>
                <a:cs typeface="Calibri"/>
              </a:rPr>
              <a:t>fil</a:t>
            </a:r>
            <a:r>
              <a:rPr sz="2400" spc="-2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20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5" dirty="0">
                <a:latin typeface="Calibri"/>
                <a:cs typeface="Calibri"/>
              </a:rPr>
              <a:t>sepa</a:t>
            </a:r>
            <a:r>
              <a:rPr sz="2400" spc="-45" dirty="0">
                <a:latin typeface="Calibri"/>
                <a:cs typeface="Calibri"/>
              </a:rPr>
              <a:t>r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tin</a:t>
            </a:r>
            <a:r>
              <a:rPr sz="2400" spc="15" dirty="0">
                <a:latin typeface="Calibri"/>
                <a:cs typeface="Calibri"/>
              </a:rPr>
              <a:t>g</a:t>
            </a:r>
            <a:r>
              <a:rPr sz="2400" dirty="0">
                <a:latin typeface="Calibri"/>
                <a:cs typeface="Calibri"/>
              </a:rPr>
              <a:t>,	</a:t>
            </a:r>
            <a:r>
              <a:rPr sz="2400" spc="-10" dirty="0">
                <a:latin typeface="Calibri"/>
                <a:cs typeface="Calibri"/>
              </a:rPr>
              <a:t>or  compressing.</a:t>
            </a:r>
            <a:endParaRPr sz="2400">
              <a:latin typeface="Calibri"/>
              <a:cs typeface="Calibri"/>
            </a:endParaRPr>
          </a:p>
          <a:p>
            <a:pPr marL="355600" marR="5715" indent="-342900">
              <a:lnSpc>
                <a:spcPts val="2310"/>
              </a:lnSpc>
              <a:spcBef>
                <a:spcPts val="550"/>
              </a:spcBef>
              <a:buFont typeface="Arial MT"/>
              <a:buChar char="•"/>
              <a:tabLst>
                <a:tab pos="354965" algn="l"/>
                <a:tab pos="355600" algn="l"/>
                <a:tab pos="2159635" algn="l"/>
                <a:tab pos="2475230" algn="l"/>
                <a:tab pos="3395979" algn="l"/>
                <a:tab pos="5523865" algn="l"/>
                <a:tab pos="6042025" algn="l"/>
                <a:tab pos="7593965" algn="l"/>
              </a:tabLst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p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x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400" b="1" spc="-2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e	a	</a:t>
            </a:r>
            <a:r>
              <a:rPr sz="2400" b="1" spc="-30" dirty="0">
                <a:solidFill>
                  <a:srgbClr val="C0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rg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t	</a:t>
            </a:r>
            <a:r>
              <a:rPr sz="2400" b="1" spc="-5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nct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400" spc="5" dirty="0">
                <a:latin typeface="Calibri"/>
                <a:cs typeface="Calibri"/>
              </a:rPr>
              <a:t>–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spc="5" dirty="0">
                <a:latin typeface="Calibri"/>
                <a:cs typeface="Calibri"/>
              </a:rPr>
              <a:t>s</a:t>
            </a:r>
            <a:r>
              <a:rPr sz="2400" spc="-20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fu</a:t>
            </a:r>
            <a:r>
              <a:rPr sz="2400" dirty="0">
                <a:latin typeface="Calibri"/>
                <a:cs typeface="Calibri"/>
              </a:rPr>
              <a:t>l	</a:t>
            </a:r>
            <a:r>
              <a:rPr sz="2400" spc="-50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5" dirty="0">
                <a:latin typeface="Calibri"/>
                <a:cs typeface="Calibri"/>
              </a:rPr>
              <a:t>p</a:t>
            </a:r>
            <a:r>
              <a:rPr sz="2400" spc="-2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edi</a:t>
            </a:r>
            <a:r>
              <a:rPr sz="2400" spc="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tions	</a:t>
            </a:r>
            <a:r>
              <a:rPr sz="2400" spc="-1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nd  </a:t>
            </a:r>
            <a:r>
              <a:rPr sz="2400" spc="-15" dirty="0">
                <a:latin typeface="Calibri"/>
                <a:cs typeface="Calibri"/>
              </a:rPr>
              <a:t>forecasting.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Will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5" dirty="0">
                <a:latin typeface="Calibri"/>
                <a:cs typeface="Calibri"/>
              </a:rPr>
              <a:t> storm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turn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tornado?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2357" y="563702"/>
            <a:ext cx="64909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ARTIFICIAL</a:t>
            </a:r>
            <a:r>
              <a:rPr spc="-20" dirty="0"/>
              <a:t> </a:t>
            </a:r>
            <a:r>
              <a:rPr dirty="0"/>
              <a:t>NEURAL</a:t>
            </a:r>
            <a:r>
              <a:rPr spc="-30" dirty="0"/>
              <a:t> </a:t>
            </a:r>
            <a:r>
              <a:rPr spc="-5" dirty="0"/>
              <a:t>NETWORKS</a:t>
            </a:r>
            <a:r>
              <a:rPr spc="-15" dirty="0"/>
              <a:t> </a:t>
            </a:r>
            <a:r>
              <a:rPr dirty="0"/>
              <a:t>(ANN)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3929"/>
            <a:ext cx="8071484" cy="34645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Artificial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Neural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information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processing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systems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Constructed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implemented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model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human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brain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main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objective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neural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research </a:t>
            </a:r>
            <a:r>
              <a:rPr sz="2400" spc="-5" dirty="0">
                <a:latin typeface="Calibri"/>
                <a:cs typeface="Calibri"/>
              </a:rPr>
              <a:t>is: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develop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a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computational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device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for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modeling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brain</a:t>
            </a:r>
            <a:endParaRPr sz="2400">
              <a:latin typeface="Calibri"/>
              <a:cs typeface="Calibri"/>
            </a:endParaRPr>
          </a:p>
          <a:p>
            <a:pPr marL="355600" marR="635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14" dirty="0">
                <a:latin typeface="Calibri"/>
                <a:cs typeface="Calibri"/>
              </a:rPr>
              <a:t>To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perform</a:t>
            </a:r>
            <a:r>
              <a:rPr sz="2400" b="1" spc="1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various</a:t>
            </a:r>
            <a:r>
              <a:rPr sz="2400" b="1" spc="1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computational</a:t>
            </a:r>
            <a:r>
              <a:rPr sz="2400" b="1" spc="1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tasks</a:t>
            </a:r>
            <a:r>
              <a:rPr sz="2400" b="1" spc="1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400" b="1" spc="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Calibri"/>
                <a:cs typeface="Calibri"/>
              </a:rPr>
              <a:t>faster</a:t>
            </a:r>
            <a:r>
              <a:rPr sz="2400" b="1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FF0000"/>
                </a:solidFill>
                <a:latin typeface="Calibri"/>
                <a:cs typeface="Calibri"/>
              </a:rPr>
              <a:t>rate</a:t>
            </a:r>
            <a:r>
              <a:rPr sz="2400" b="1" spc="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than </a:t>
            </a:r>
            <a:r>
              <a:rPr sz="2400" b="1" spc="-5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400" b="1" spc="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traditional </a:t>
            </a:r>
            <a:r>
              <a:rPr sz="2400" b="1" spc="-15" dirty="0">
                <a:solidFill>
                  <a:srgbClr val="00AF50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274450"/>
            <a:ext cx="7084219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Schematic </a:t>
            </a:r>
            <a:r>
              <a:rPr sz="4400" spc="-10" dirty="0"/>
              <a:t>diagram</a:t>
            </a:r>
            <a:r>
              <a:rPr sz="4400" spc="-15" dirty="0"/>
              <a:t> </a:t>
            </a:r>
            <a:r>
              <a:rPr sz="4400" spc="-35" dirty="0"/>
              <a:t>for</a:t>
            </a:r>
            <a:r>
              <a:rPr sz="4400" spc="-10" dirty="0"/>
              <a:t> </a:t>
            </a:r>
            <a:r>
              <a:rPr sz="4400" dirty="0"/>
              <a:t>a </a:t>
            </a:r>
            <a:r>
              <a:rPr sz="4400" spc="-10" dirty="0"/>
              <a:t>biological</a:t>
            </a:r>
            <a:r>
              <a:rPr sz="4400" spc="25" dirty="0"/>
              <a:t> </a:t>
            </a:r>
            <a:r>
              <a:rPr sz="4400" spc="-15" dirty="0"/>
              <a:t>neuron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124200" y="6461968"/>
            <a:ext cx="289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mtClean="0"/>
              <a:t>Dr. A.Anitha, SITE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61968"/>
            <a:ext cx="2133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2142744"/>
            <a:ext cx="8064896" cy="3413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274450"/>
            <a:ext cx="7266146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Architecture</a:t>
            </a:r>
            <a:r>
              <a:rPr sz="4400" spc="-35" dirty="0"/>
              <a:t> </a:t>
            </a:r>
            <a:r>
              <a:rPr sz="4400" dirty="0"/>
              <a:t>of</a:t>
            </a:r>
            <a:r>
              <a:rPr sz="4400" spc="-5" dirty="0"/>
              <a:t> </a:t>
            </a:r>
            <a:r>
              <a:rPr sz="4400" dirty="0"/>
              <a:t>Simple</a:t>
            </a:r>
            <a:r>
              <a:rPr sz="4400" spc="-20" dirty="0"/>
              <a:t> </a:t>
            </a:r>
            <a:r>
              <a:rPr sz="4400" spc="-5" dirty="0"/>
              <a:t>Artificial </a:t>
            </a:r>
            <a:r>
              <a:rPr sz="4400" spc="-20" dirty="0"/>
              <a:t>Neuron</a:t>
            </a:r>
            <a:r>
              <a:rPr sz="4400" spc="-10" dirty="0"/>
              <a:t> net</a:t>
            </a:r>
            <a:endParaRPr sz="4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3124200" y="6461968"/>
            <a:ext cx="2895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IN" smtClean="0"/>
              <a:t>Dr. A.Anitha, SITE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6553200" y="6461968"/>
            <a:ext cx="21336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1869949"/>
            <a:ext cx="3994590" cy="244144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717160" y="2661920"/>
            <a:ext cx="3970020" cy="3296920"/>
            <a:chOff x="6289547" y="2661920"/>
            <a:chExt cx="5293360" cy="32969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6623" y="2889504"/>
              <a:ext cx="4837176" cy="28407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89548" y="2661919"/>
              <a:ext cx="5293360" cy="3296920"/>
            </a:xfrm>
            <a:custGeom>
              <a:avLst/>
              <a:gdLst/>
              <a:ahLst/>
              <a:cxnLst/>
              <a:rect l="l" t="t" r="r" b="b"/>
              <a:pathLst>
                <a:path w="5293359" h="3296920">
                  <a:moveTo>
                    <a:pt x="5109972" y="182880"/>
                  </a:moveTo>
                  <a:lnTo>
                    <a:pt x="182880" y="182880"/>
                  </a:lnTo>
                  <a:lnTo>
                    <a:pt x="182880" y="228600"/>
                  </a:lnTo>
                  <a:lnTo>
                    <a:pt x="182880" y="3068320"/>
                  </a:lnTo>
                  <a:lnTo>
                    <a:pt x="182880" y="3114040"/>
                  </a:lnTo>
                  <a:lnTo>
                    <a:pt x="5109972" y="3114040"/>
                  </a:lnTo>
                  <a:lnTo>
                    <a:pt x="5109972" y="3068320"/>
                  </a:lnTo>
                  <a:lnTo>
                    <a:pt x="5109972" y="229108"/>
                  </a:lnTo>
                  <a:lnTo>
                    <a:pt x="5064252" y="229108"/>
                  </a:lnTo>
                  <a:lnTo>
                    <a:pt x="5064252" y="3068320"/>
                  </a:lnTo>
                  <a:lnTo>
                    <a:pt x="228600" y="3068320"/>
                  </a:lnTo>
                  <a:lnTo>
                    <a:pt x="228600" y="228600"/>
                  </a:lnTo>
                  <a:lnTo>
                    <a:pt x="5109972" y="228600"/>
                  </a:lnTo>
                  <a:lnTo>
                    <a:pt x="5109972" y="182880"/>
                  </a:lnTo>
                  <a:close/>
                </a:path>
                <a:path w="5293359" h="3296920">
                  <a:moveTo>
                    <a:pt x="5292852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0" y="3159760"/>
                  </a:lnTo>
                  <a:lnTo>
                    <a:pt x="0" y="3296920"/>
                  </a:lnTo>
                  <a:lnTo>
                    <a:pt x="5292852" y="3296920"/>
                  </a:lnTo>
                  <a:lnTo>
                    <a:pt x="5292852" y="3159760"/>
                  </a:lnTo>
                  <a:lnTo>
                    <a:pt x="5292852" y="137668"/>
                  </a:lnTo>
                  <a:lnTo>
                    <a:pt x="5155692" y="137668"/>
                  </a:lnTo>
                  <a:lnTo>
                    <a:pt x="5155692" y="3159760"/>
                  </a:lnTo>
                  <a:lnTo>
                    <a:pt x="137160" y="3159760"/>
                  </a:lnTo>
                  <a:lnTo>
                    <a:pt x="137160" y="137160"/>
                  </a:lnTo>
                  <a:lnTo>
                    <a:pt x="5292852" y="137160"/>
                  </a:lnTo>
                  <a:lnTo>
                    <a:pt x="52928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Biological </a:t>
            </a:r>
            <a:r>
              <a:rPr spc="-114" dirty="0"/>
              <a:t>vs.</a:t>
            </a:r>
            <a:r>
              <a:rPr spc="5" dirty="0"/>
              <a:t> </a:t>
            </a:r>
            <a:r>
              <a:rPr spc="110" dirty="0"/>
              <a:t>Artificial</a:t>
            </a:r>
            <a:r>
              <a:rPr spc="10" dirty="0"/>
              <a:t> </a:t>
            </a:r>
            <a:r>
              <a:rPr spc="55" dirty="0"/>
              <a:t>Neuron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702" y="2055121"/>
            <a:ext cx="6861153" cy="3310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2079</TotalTime>
  <Words>1503</Words>
  <Application>Microsoft Office PowerPoint</Application>
  <PresentationFormat>On-screen Show (4:3)</PresentationFormat>
  <Paragraphs>178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INTRODUCTION TO NEURAL NETWORKS</vt:lpstr>
      <vt:lpstr>NEURAL NETWORKS</vt:lpstr>
      <vt:lpstr>HUMAN BRAIN</vt:lpstr>
      <vt:lpstr>WHY NEURAL NETWORKS?</vt:lpstr>
      <vt:lpstr>WHAT CAN NEURAL NETWORKS DO?</vt:lpstr>
      <vt:lpstr>ARTIFICIAL NEURAL NETWORKS (ANN)</vt:lpstr>
      <vt:lpstr>Schematic diagram for a biological neuron</vt:lpstr>
      <vt:lpstr>Architecture of Simple Artificial Neuron net</vt:lpstr>
      <vt:lpstr>Biological vs. Artificial Neuron</vt:lpstr>
      <vt:lpstr>Artificial Neuron</vt:lpstr>
      <vt:lpstr>PowerPoint Presentation</vt:lpstr>
      <vt:lpstr>Perceptron</vt:lpstr>
      <vt:lpstr>Perceptron</vt:lpstr>
      <vt:lpstr>Perceptron</vt:lpstr>
      <vt:lpstr>Perceptron</vt:lpstr>
      <vt:lpstr>Perceptron Learning Rule</vt:lpstr>
      <vt:lpstr>Perceptron function</vt:lpstr>
      <vt:lpstr>Perceptron function</vt:lpstr>
      <vt:lpstr>Inputs of Perceptron</vt:lpstr>
      <vt:lpstr>Inputs of Perceptron</vt:lpstr>
      <vt:lpstr>Activation function</vt:lpstr>
      <vt:lpstr>Activation Functions</vt:lpstr>
      <vt:lpstr>Example</vt:lpstr>
      <vt:lpstr>Output of Perceptron</vt:lpstr>
      <vt:lpstr>Output of Perceptron</vt:lpstr>
      <vt:lpstr>Error in Perceptron</vt:lpstr>
      <vt:lpstr>Perceptron decision function</vt:lpstr>
      <vt:lpstr>Perceptron: Decision Function</vt:lpstr>
      <vt:lpstr>Bias Unit</vt:lpstr>
      <vt:lpstr>Output</vt:lpstr>
      <vt:lpstr>Perceptron at a Glance</vt:lpstr>
      <vt:lpstr>Single Layer perceptron Example </vt:lpstr>
      <vt:lpstr>Solution</vt:lpstr>
      <vt:lpstr>Example for MLP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NEURAL NETWORKS</dc:title>
  <dc:creator>admin</dc:creator>
  <cp:lastModifiedBy>Admin</cp:lastModifiedBy>
  <cp:revision>9</cp:revision>
  <dcterms:created xsi:type="dcterms:W3CDTF">2025-01-17T18:01:18Z</dcterms:created>
  <dcterms:modified xsi:type="dcterms:W3CDTF">2025-01-22T11:49:59Z</dcterms:modified>
</cp:coreProperties>
</file>