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60" r:id="rId7"/>
    <p:sldId id="261" r:id="rId8"/>
    <p:sldId id="262"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9B"/>
    <a:srgbClr val="FFD8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1B2C-DBF0-0941-3972-50BBD58B4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E7B6DE-5F34-81F8-587B-A45FBA096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47EE797-FA92-E5E6-F8F0-E0660D75A030}"/>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B06B7EDB-88F3-002F-6AEE-CFFB1C3D1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B87631-9AFF-8586-97FA-98FBF67FDDD4}"/>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317223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8640-90E3-C9E0-1D2C-227BE29F0E6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04B47B-374F-ECF8-41B3-1116D219C2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0931E7-8823-BF35-549E-40CFB54924EA}"/>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8D62D265-7303-AB6C-23D4-B3E116F55C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1A0B37-ABF0-BD33-BAC0-A394BE017114}"/>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102863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01DD1-7C82-DDC3-1324-5DCA77E35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0F3EFF-AE2F-AB6A-EF88-CE4E8DE52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58F3A3-DF47-2D34-DA9F-83ADA17A7658}"/>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58F01376-06E2-75D9-CA91-645132F567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81A02-5BF4-8DE5-BFB2-C1739C0E152E}"/>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9082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783C-AF57-7DE2-7465-6E4AE1E57B2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BF1A69-D318-6DAF-32F9-431D25138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CC7E99-1565-6FEC-874A-E69C9F22BD0B}"/>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8309B2BD-AD2A-3F96-40B5-86DEED5C31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0EFE40-6300-2626-553D-C89E293AC9B2}"/>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410064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76B-FEA6-1525-E6F3-FCDC7EDC7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770DFC-0642-D6C1-AD75-4537CEDC79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6CFCDA-EF7B-6829-B239-7743C42BC715}"/>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C43AA3C6-8A7D-474E-D71B-8580627F69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58CDB5-D624-FFAF-9FE7-14504172B1CB}"/>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27632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A7E5-820D-EA05-DD5A-C14A6CA651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2C1285-ADF9-B1D1-E4AE-C6E1C1C73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70CB41-CDA6-6CFA-E47E-777DE9AA4A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F33872-56D4-4A86-0718-0E3465FC1285}"/>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6" name="Footer Placeholder 5">
            <a:extLst>
              <a:ext uri="{FF2B5EF4-FFF2-40B4-BE49-F238E27FC236}">
                <a16:creationId xmlns:a16="http://schemas.microsoft.com/office/drawing/2014/main" id="{1B14D54F-B737-6339-5713-64BABA75F5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B516F6-1C8C-9E45-D326-91568B917298}"/>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1347258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B427-34CD-9EA6-D908-379557F764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5F3BCA-EB7D-539F-932F-E61FC477D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B30C7B-14F3-CE0B-ED72-404793109A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6DC0EFD-1B09-6379-A9C1-556B82CC1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7DFCD-13C2-C17B-95A4-D1DDFB029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B8E520-3343-F263-A0CA-C46547DC2816}"/>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8" name="Footer Placeholder 7">
            <a:extLst>
              <a:ext uri="{FF2B5EF4-FFF2-40B4-BE49-F238E27FC236}">
                <a16:creationId xmlns:a16="http://schemas.microsoft.com/office/drawing/2014/main" id="{29388346-8D7A-5912-533B-57B215178A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CD4EE10-443B-D648-EB79-4DADB00BA68F}"/>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249081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60874-5B56-87C5-8FED-D6F1539AC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F847DF9-988E-29C1-AE31-9F172B9397AD}"/>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4" name="Footer Placeholder 3">
            <a:extLst>
              <a:ext uri="{FF2B5EF4-FFF2-40B4-BE49-F238E27FC236}">
                <a16:creationId xmlns:a16="http://schemas.microsoft.com/office/drawing/2014/main" id="{C08AFD06-9972-E885-1C67-D132CCD2EB7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5FF358-5311-AE99-C986-A16A1A7BFE17}"/>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186637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6D76E-343C-0AC8-8114-321020972407}"/>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3" name="Footer Placeholder 2">
            <a:extLst>
              <a:ext uri="{FF2B5EF4-FFF2-40B4-BE49-F238E27FC236}">
                <a16:creationId xmlns:a16="http://schemas.microsoft.com/office/drawing/2014/main" id="{3B4DF46A-478F-7A55-C892-1DDD2BE0FA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EE061B-A08D-0184-369D-E9AD05CB6C16}"/>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196640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3313-5374-4DFA-85DE-F61FD9A53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076B1E-395B-8C0C-AF0C-52618C0DE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88780C-5A56-36F6-A4B6-8AA90EDC54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58F7-1225-CB2C-3C7D-BD91F1B44C44}"/>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6" name="Footer Placeholder 5">
            <a:extLst>
              <a:ext uri="{FF2B5EF4-FFF2-40B4-BE49-F238E27FC236}">
                <a16:creationId xmlns:a16="http://schemas.microsoft.com/office/drawing/2014/main" id="{9C303379-54A5-1AA5-FC45-0E16FDB7FD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999DF0-A416-6E25-52AE-724E51A2C6B6}"/>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311286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5A0F-9889-5AEF-6B4C-9BF342C69F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F8FC0D-B063-5539-1791-114DAD80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E82BC77-23EF-D4C0-426B-1867088E0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C82D9-D666-9262-947A-D5202F4ADEFD}"/>
              </a:ext>
            </a:extLst>
          </p:cNvPr>
          <p:cNvSpPr>
            <a:spLocks noGrp="1"/>
          </p:cNvSpPr>
          <p:nvPr>
            <p:ph type="dt" sz="half" idx="10"/>
          </p:nvPr>
        </p:nvSpPr>
        <p:spPr/>
        <p:txBody>
          <a:bodyPr/>
          <a:lstStyle/>
          <a:p>
            <a:fld id="{2034DEB7-D1C5-4703-ADBD-E369C0491C56}" type="datetimeFigureOut">
              <a:rPr lang="en-GB" smtClean="0"/>
              <a:t>11/04/2025</a:t>
            </a:fld>
            <a:endParaRPr lang="en-GB"/>
          </a:p>
        </p:txBody>
      </p:sp>
      <p:sp>
        <p:nvSpPr>
          <p:cNvPr id="6" name="Footer Placeholder 5">
            <a:extLst>
              <a:ext uri="{FF2B5EF4-FFF2-40B4-BE49-F238E27FC236}">
                <a16:creationId xmlns:a16="http://schemas.microsoft.com/office/drawing/2014/main" id="{C23391F2-3C86-E2FB-2333-4E6D9E49DB9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A504C0-C7FE-2605-113A-1461B80B9CA6}"/>
              </a:ext>
            </a:extLst>
          </p:cNvPr>
          <p:cNvSpPr>
            <a:spLocks noGrp="1"/>
          </p:cNvSpPr>
          <p:nvPr>
            <p:ph type="sldNum" sz="quarter" idx="12"/>
          </p:nvPr>
        </p:nvSpPr>
        <p:spPr/>
        <p:txBody>
          <a:bodyPr/>
          <a:lstStyle/>
          <a:p>
            <a:fld id="{66214273-BDCD-4E66-9D49-43A2B9480CDB}" type="slidenum">
              <a:rPr lang="en-GB" smtClean="0"/>
              <a:t>‹#›</a:t>
            </a:fld>
            <a:endParaRPr lang="en-GB"/>
          </a:p>
        </p:txBody>
      </p:sp>
    </p:spTree>
    <p:extLst>
      <p:ext uri="{BB962C8B-B14F-4D97-AF65-F5344CB8AC3E}">
        <p14:creationId xmlns:p14="http://schemas.microsoft.com/office/powerpoint/2010/main" val="287185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8C8F8-FFE0-736A-B3FA-3265F0299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013191-D421-3AD7-5BBF-0EA49F240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79DB36-2D80-0E57-9A3F-0771BE23B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34DEB7-D1C5-4703-ADBD-E369C0491C56}" type="datetimeFigureOut">
              <a:rPr lang="en-GB" smtClean="0"/>
              <a:t>11/04/2025</a:t>
            </a:fld>
            <a:endParaRPr lang="en-GB"/>
          </a:p>
        </p:txBody>
      </p:sp>
      <p:sp>
        <p:nvSpPr>
          <p:cNvPr id="5" name="Footer Placeholder 4">
            <a:extLst>
              <a:ext uri="{FF2B5EF4-FFF2-40B4-BE49-F238E27FC236}">
                <a16:creationId xmlns:a16="http://schemas.microsoft.com/office/drawing/2014/main" id="{9888A37C-ACC7-9B6D-52CD-CF70D62AD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035886C-4657-E39D-4A66-2DA1E900C5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214273-BDCD-4E66-9D49-43A2B9480CDB}" type="slidenum">
              <a:rPr lang="en-GB" smtClean="0"/>
              <a:t>‹#›</a:t>
            </a:fld>
            <a:endParaRPr lang="en-GB"/>
          </a:p>
        </p:txBody>
      </p:sp>
    </p:spTree>
    <p:extLst>
      <p:ext uri="{BB962C8B-B14F-4D97-AF65-F5344CB8AC3E}">
        <p14:creationId xmlns:p14="http://schemas.microsoft.com/office/powerpoint/2010/main" val="196506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edureka.co/blog/devops-vs-agile-everything-you-need-to-kno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FCB3-9B73-B492-471D-7A18816F2CAF}"/>
              </a:ext>
            </a:extLst>
          </p:cNvPr>
          <p:cNvSpPr>
            <a:spLocks noGrp="1"/>
          </p:cNvSpPr>
          <p:nvPr>
            <p:ph type="ctrTitle"/>
          </p:nvPr>
        </p:nvSpPr>
        <p:spPr/>
        <p:txBody>
          <a:bodyPr/>
          <a:lstStyle/>
          <a:p>
            <a:r>
              <a:rPr lang="en-GB" dirty="0"/>
              <a:t>DevOps</a:t>
            </a:r>
          </a:p>
        </p:txBody>
      </p:sp>
      <p:sp>
        <p:nvSpPr>
          <p:cNvPr id="3" name="Subtitle 2">
            <a:extLst>
              <a:ext uri="{FF2B5EF4-FFF2-40B4-BE49-F238E27FC236}">
                <a16:creationId xmlns:a16="http://schemas.microsoft.com/office/drawing/2014/main" id="{DE6CA51B-AE28-1FF0-525D-B170D18DC9E4}"/>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3091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9204517-2F36-7810-B0B2-BF4F114FF272}"/>
              </a:ext>
            </a:extLst>
          </p:cNvPr>
          <p:cNvPicPr>
            <a:picLocks noChangeAspect="1"/>
          </p:cNvPicPr>
          <p:nvPr/>
        </p:nvPicPr>
        <p:blipFill>
          <a:blip r:embed="rId2"/>
          <a:stretch>
            <a:fillRect/>
          </a:stretch>
        </p:blipFill>
        <p:spPr>
          <a:xfrm>
            <a:off x="2714273" y="2147281"/>
            <a:ext cx="7138017" cy="3882303"/>
          </a:xfrm>
          <a:prstGeom prst="rect">
            <a:avLst/>
          </a:prstGeom>
        </p:spPr>
      </p:pic>
      <p:sp>
        <p:nvSpPr>
          <p:cNvPr id="2" name="Title 1">
            <a:extLst>
              <a:ext uri="{FF2B5EF4-FFF2-40B4-BE49-F238E27FC236}">
                <a16:creationId xmlns:a16="http://schemas.microsoft.com/office/drawing/2014/main" id="{82B9BC6A-0F98-B05A-73C5-232B25178CF6}"/>
              </a:ext>
            </a:extLst>
          </p:cNvPr>
          <p:cNvSpPr>
            <a:spLocks noGrp="1"/>
          </p:cNvSpPr>
          <p:nvPr>
            <p:ph type="title"/>
          </p:nvPr>
        </p:nvSpPr>
        <p:spPr/>
        <p:txBody>
          <a:bodyPr/>
          <a:lstStyle/>
          <a:p>
            <a:r>
              <a:rPr lang="en-GB" dirty="0"/>
              <a:t>DevOps Lifecycle</a:t>
            </a:r>
          </a:p>
        </p:txBody>
      </p:sp>
      <p:pic>
        <p:nvPicPr>
          <p:cNvPr id="10" name="Content Placeholder 9">
            <a:extLst>
              <a:ext uri="{FF2B5EF4-FFF2-40B4-BE49-F238E27FC236}">
                <a16:creationId xmlns:a16="http://schemas.microsoft.com/office/drawing/2014/main" id="{A9B49CF4-6849-FDC2-278E-F66C9BD28845}"/>
              </a:ext>
            </a:extLst>
          </p:cNvPr>
          <p:cNvPicPr>
            <a:picLocks noGrp="1" noChangeAspect="1"/>
          </p:cNvPicPr>
          <p:nvPr>
            <p:ph idx="1"/>
          </p:nvPr>
        </p:nvPicPr>
        <p:blipFill>
          <a:blip r:embed="rId3"/>
          <a:stretch>
            <a:fillRect/>
          </a:stretch>
        </p:blipFill>
        <p:spPr>
          <a:xfrm>
            <a:off x="8281321" y="5342888"/>
            <a:ext cx="257211" cy="285790"/>
          </a:xfrm>
        </p:spPr>
      </p:pic>
      <p:pic>
        <p:nvPicPr>
          <p:cNvPr id="8" name="Picture 7">
            <a:extLst>
              <a:ext uri="{FF2B5EF4-FFF2-40B4-BE49-F238E27FC236}">
                <a16:creationId xmlns:a16="http://schemas.microsoft.com/office/drawing/2014/main" id="{31B1F861-00BC-EBDD-14AC-5CE610FC181A}"/>
              </a:ext>
            </a:extLst>
          </p:cNvPr>
          <p:cNvPicPr>
            <a:picLocks noChangeAspect="1"/>
          </p:cNvPicPr>
          <p:nvPr/>
        </p:nvPicPr>
        <p:blipFill>
          <a:blip r:embed="rId4"/>
          <a:stretch>
            <a:fillRect/>
          </a:stretch>
        </p:blipFill>
        <p:spPr>
          <a:xfrm rot="3717316">
            <a:off x="8185730" y="5181918"/>
            <a:ext cx="727638" cy="343975"/>
          </a:xfrm>
          <a:prstGeom prst="rect">
            <a:avLst/>
          </a:prstGeom>
        </p:spPr>
      </p:pic>
      <p:pic>
        <p:nvPicPr>
          <p:cNvPr id="13" name="Picture 12">
            <a:extLst>
              <a:ext uri="{FF2B5EF4-FFF2-40B4-BE49-F238E27FC236}">
                <a16:creationId xmlns:a16="http://schemas.microsoft.com/office/drawing/2014/main" id="{83A459AE-BFB7-C664-D632-0B5458E7C8E3}"/>
              </a:ext>
            </a:extLst>
          </p:cNvPr>
          <p:cNvPicPr>
            <a:picLocks noChangeAspect="1"/>
          </p:cNvPicPr>
          <p:nvPr/>
        </p:nvPicPr>
        <p:blipFill>
          <a:blip r:embed="rId5"/>
          <a:stretch>
            <a:fillRect/>
          </a:stretch>
        </p:blipFill>
        <p:spPr>
          <a:xfrm rot="19306796">
            <a:off x="8615185" y="5540542"/>
            <a:ext cx="257211" cy="228633"/>
          </a:xfrm>
          <a:prstGeom prst="rect">
            <a:avLst/>
          </a:prstGeom>
        </p:spPr>
      </p:pic>
      <p:sp>
        <p:nvSpPr>
          <p:cNvPr id="14" name="Rectangle 13">
            <a:extLst>
              <a:ext uri="{FF2B5EF4-FFF2-40B4-BE49-F238E27FC236}">
                <a16:creationId xmlns:a16="http://schemas.microsoft.com/office/drawing/2014/main" id="{93A4B5B5-C458-DCD3-397D-AE4BECCF7107}"/>
              </a:ext>
            </a:extLst>
          </p:cNvPr>
          <p:cNvSpPr/>
          <p:nvPr/>
        </p:nvSpPr>
        <p:spPr>
          <a:xfrm>
            <a:off x="8409926" y="5118572"/>
            <a:ext cx="741493" cy="33875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&amp;</a:t>
            </a:r>
          </a:p>
        </p:txBody>
      </p:sp>
    </p:spTree>
    <p:extLst>
      <p:ext uri="{BB962C8B-B14F-4D97-AF65-F5344CB8AC3E}">
        <p14:creationId xmlns:p14="http://schemas.microsoft.com/office/powerpoint/2010/main" val="12629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C046-6BBF-A929-1F05-729DFD5C3573}"/>
              </a:ext>
            </a:extLst>
          </p:cNvPr>
          <p:cNvSpPr>
            <a:spLocks noGrp="1"/>
          </p:cNvSpPr>
          <p:nvPr>
            <p:ph type="title"/>
          </p:nvPr>
        </p:nvSpPr>
        <p:spPr/>
        <p:txBody>
          <a:bodyPr/>
          <a:lstStyle/>
          <a:p>
            <a:r>
              <a:rPr lang="en-GB" dirty="0"/>
              <a:t>DevOps Lifecycle</a:t>
            </a:r>
          </a:p>
        </p:txBody>
      </p:sp>
      <p:sp>
        <p:nvSpPr>
          <p:cNvPr id="3" name="Content Placeholder 2">
            <a:extLst>
              <a:ext uri="{FF2B5EF4-FFF2-40B4-BE49-F238E27FC236}">
                <a16:creationId xmlns:a16="http://schemas.microsoft.com/office/drawing/2014/main" id="{207F7FA5-276A-E612-3360-7E4C0F3873A4}"/>
              </a:ext>
            </a:extLst>
          </p:cNvPr>
          <p:cNvSpPr>
            <a:spLocks noGrp="1"/>
          </p:cNvSpPr>
          <p:nvPr>
            <p:ph idx="1"/>
          </p:nvPr>
        </p:nvSpPr>
        <p:spPr/>
        <p:txBody>
          <a:bodyPr>
            <a:normAutofit fontScale="85000" lnSpcReduction="20000"/>
          </a:bodyPr>
          <a:lstStyle/>
          <a:p>
            <a:pPr marL="0" marR="0">
              <a:lnSpc>
                <a:spcPct val="120000"/>
              </a:lnSpc>
              <a:spcBef>
                <a:spcPts val="0"/>
              </a:spcBef>
              <a:buNone/>
            </a:pPr>
            <a:r>
              <a:rPr lang="en-GB" dirty="0"/>
              <a:t>1. Plan (Continuous Planning &amp; Collaboration)*  </a:t>
            </a:r>
          </a:p>
          <a:p>
            <a:pPr marL="0" indent="0">
              <a:lnSpc>
                <a:spcPct val="120000"/>
              </a:lnSpc>
              <a:spcBef>
                <a:spcPts val="0"/>
              </a:spcBef>
              <a:buNone/>
            </a:pPr>
            <a:r>
              <a:rPr lang="en-GB" dirty="0"/>
              <a:t>🔹 Goal: Define project scope, requirements, and objectives.  </a:t>
            </a:r>
          </a:p>
          <a:p>
            <a:pPr marL="0" indent="0">
              <a:lnSpc>
                <a:spcPct val="120000"/>
              </a:lnSpc>
              <a:spcBef>
                <a:spcPts val="0"/>
              </a:spcBef>
              <a:buNone/>
            </a:pPr>
            <a:r>
              <a:rPr lang="en-GB" dirty="0"/>
              <a:t>🔹 Teams collaborate to align business and technical goals.  </a:t>
            </a:r>
          </a:p>
          <a:p>
            <a:pPr marL="0" indent="0">
              <a:lnSpc>
                <a:spcPct val="120000"/>
              </a:lnSpc>
              <a:spcBef>
                <a:spcPts val="0"/>
              </a:spcBef>
              <a:buNone/>
            </a:pPr>
            <a:r>
              <a:rPr lang="en-GB" dirty="0"/>
              <a:t>🔹 Agile methodologies (Scrum, Kanban) are commonly used.  </a:t>
            </a:r>
          </a:p>
          <a:p>
            <a:pPr marL="0" marR="0">
              <a:lnSpc>
                <a:spcPct val="120000"/>
              </a:lnSpc>
              <a:spcBef>
                <a:spcPts val="0"/>
              </a:spcBef>
              <a:buNone/>
            </a:pPr>
            <a:r>
              <a:rPr lang="en-GB" dirty="0"/>
              <a:t>🔹Example Tools: Jira, Trello, Azure Boards  </a:t>
            </a:r>
          </a:p>
          <a:p>
            <a:pPr marL="0" marR="0">
              <a:lnSpc>
                <a:spcPct val="120000"/>
              </a:lnSpc>
              <a:spcBef>
                <a:spcPts val="0"/>
              </a:spcBef>
              <a:buNone/>
            </a:pPr>
            <a:endParaRPr lang="en-GB" dirty="0"/>
          </a:p>
          <a:p>
            <a:pPr marL="0" marR="0">
              <a:lnSpc>
                <a:spcPct val="120000"/>
              </a:lnSpc>
              <a:spcBef>
                <a:spcPts val="0"/>
              </a:spcBef>
              <a:buNone/>
            </a:pPr>
            <a:r>
              <a:rPr lang="en-GB" dirty="0"/>
              <a:t>2. Develop (Continuous Development &amp; Version Control)*  </a:t>
            </a:r>
          </a:p>
          <a:p>
            <a:pPr marL="0" marR="0">
              <a:lnSpc>
                <a:spcPct val="120000"/>
              </a:lnSpc>
              <a:spcBef>
                <a:spcPts val="0"/>
              </a:spcBef>
              <a:buNone/>
            </a:pPr>
            <a:r>
              <a:rPr lang="en-GB" dirty="0"/>
              <a:t>🔹 Goal: Write and manage code efficiently.  </a:t>
            </a:r>
          </a:p>
          <a:p>
            <a:pPr marL="0" marR="0">
              <a:lnSpc>
                <a:spcPct val="120000"/>
              </a:lnSpc>
              <a:spcBef>
                <a:spcPts val="0"/>
              </a:spcBef>
              <a:buNone/>
            </a:pPr>
            <a:r>
              <a:rPr lang="en-GB" dirty="0"/>
              <a:t>🔹 Developers write, review, and merge code frequently.  </a:t>
            </a:r>
          </a:p>
          <a:p>
            <a:pPr marL="0" marR="0">
              <a:lnSpc>
                <a:spcPct val="120000"/>
              </a:lnSpc>
              <a:spcBef>
                <a:spcPts val="0"/>
              </a:spcBef>
              <a:buNone/>
            </a:pPr>
            <a:r>
              <a:rPr lang="en-GB" dirty="0"/>
              <a:t>🔹 Version control systems help track changes.  </a:t>
            </a:r>
          </a:p>
          <a:p>
            <a:pPr marL="0" marR="0">
              <a:lnSpc>
                <a:spcPct val="120000"/>
              </a:lnSpc>
              <a:spcBef>
                <a:spcPts val="0"/>
              </a:spcBef>
              <a:buNone/>
            </a:pPr>
            <a:r>
              <a:rPr lang="en-GB" dirty="0"/>
              <a:t>🔹Example Tools: Git, GitHub, GitLab, Bitbucket</a:t>
            </a:r>
          </a:p>
          <a:p>
            <a:pPr marL="0" marR="0">
              <a:lnSpc>
                <a:spcPct val="120000"/>
              </a:lnSpc>
              <a:spcBef>
                <a:spcPts val="0"/>
              </a:spcBef>
              <a:buNone/>
            </a:pPr>
            <a:endParaRPr lang="en-GB" dirty="0"/>
          </a:p>
        </p:txBody>
      </p:sp>
    </p:spTree>
    <p:extLst>
      <p:ext uri="{BB962C8B-B14F-4D97-AF65-F5344CB8AC3E}">
        <p14:creationId xmlns:p14="http://schemas.microsoft.com/office/powerpoint/2010/main" val="63379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D2387-E469-4E16-6567-F3FD7A18899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924F53-4DCC-9BF7-A92A-BAF31640C6BF}"/>
              </a:ext>
            </a:extLst>
          </p:cNvPr>
          <p:cNvSpPr>
            <a:spLocks noGrp="1"/>
          </p:cNvSpPr>
          <p:nvPr>
            <p:ph type="title"/>
          </p:nvPr>
        </p:nvSpPr>
        <p:spPr/>
        <p:txBody>
          <a:bodyPr/>
          <a:lstStyle/>
          <a:p>
            <a:r>
              <a:rPr lang="en-GB" dirty="0"/>
              <a:t>DevOps Lifecycle</a:t>
            </a:r>
          </a:p>
        </p:txBody>
      </p:sp>
      <p:sp>
        <p:nvSpPr>
          <p:cNvPr id="7" name="Content Placeholder 6">
            <a:extLst>
              <a:ext uri="{FF2B5EF4-FFF2-40B4-BE49-F238E27FC236}">
                <a16:creationId xmlns:a16="http://schemas.microsoft.com/office/drawing/2014/main" id="{4C6DF248-618D-0FA9-D621-1EA974C30005}"/>
              </a:ext>
            </a:extLst>
          </p:cNvPr>
          <p:cNvSpPr>
            <a:spLocks noGrp="1"/>
          </p:cNvSpPr>
          <p:nvPr>
            <p:ph idx="1"/>
          </p:nvPr>
        </p:nvSpPr>
        <p:spPr/>
        <p:txBody>
          <a:bodyPr>
            <a:normAutofit fontScale="85000" lnSpcReduction="20000"/>
          </a:bodyPr>
          <a:lstStyle/>
          <a:p>
            <a:pPr marL="0" indent="0">
              <a:lnSpc>
                <a:spcPct val="120000"/>
              </a:lnSpc>
              <a:spcBef>
                <a:spcPts val="0"/>
              </a:spcBef>
              <a:buNone/>
            </a:pPr>
            <a:r>
              <a:rPr lang="en-GB" dirty="0"/>
              <a:t>3. Build (Continuous Integration - CI)*  </a:t>
            </a:r>
          </a:p>
          <a:p>
            <a:pPr marL="0" indent="0">
              <a:lnSpc>
                <a:spcPct val="120000"/>
              </a:lnSpc>
              <a:spcBef>
                <a:spcPts val="0"/>
              </a:spcBef>
              <a:buNone/>
            </a:pPr>
            <a:r>
              <a:rPr lang="en-GB" dirty="0"/>
              <a:t>🔹 Goal: Automate code compilation, testing, and integration.  </a:t>
            </a:r>
          </a:p>
          <a:p>
            <a:pPr marL="0" indent="0">
              <a:lnSpc>
                <a:spcPct val="120000"/>
              </a:lnSpc>
              <a:spcBef>
                <a:spcPts val="0"/>
              </a:spcBef>
              <a:buNone/>
            </a:pPr>
            <a:r>
              <a:rPr lang="en-GB" dirty="0"/>
              <a:t>🔹 Code is built and tested automatically after each commit.  </a:t>
            </a:r>
          </a:p>
          <a:p>
            <a:pPr marL="0" indent="0">
              <a:lnSpc>
                <a:spcPct val="120000"/>
              </a:lnSpc>
              <a:spcBef>
                <a:spcPts val="0"/>
              </a:spcBef>
              <a:buNone/>
            </a:pPr>
            <a:r>
              <a:rPr lang="en-GB" dirty="0"/>
              <a:t>🔹 Helps identify bugs early in the development cycle.  </a:t>
            </a:r>
          </a:p>
          <a:p>
            <a:pPr marL="0" indent="0">
              <a:lnSpc>
                <a:spcPct val="120000"/>
              </a:lnSpc>
              <a:spcBef>
                <a:spcPts val="0"/>
              </a:spcBef>
              <a:buNone/>
            </a:pPr>
            <a:r>
              <a:rPr lang="en-GB" dirty="0"/>
              <a:t>🔹Example Tools: Jenkins, GitLab CI/CD, </a:t>
            </a:r>
            <a:r>
              <a:rPr lang="en-GB" dirty="0" err="1"/>
              <a:t>CircleCI</a:t>
            </a:r>
            <a:r>
              <a:rPr lang="en-GB" dirty="0"/>
              <a:t>, Travis CI  </a:t>
            </a:r>
          </a:p>
          <a:p>
            <a:pPr marL="0" indent="0">
              <a:lnSpc>
                <a:spcPct val="120000"/>
              </a:lnSpc>
              <a:spcBef>
                <a:spcPts val="0"/>
              </a:spcBef>
              <a:buNone/>
            </a:pPr>
            <a:endParaRPr lang="en-GB" dirty="0"/>
          </a:p>
          <a:p>
            <a:pPr marL="0" indent="0">
              <a:lnSpc>
                <a:spcPct val="120000"/>
              </a:lnSpc>
              <a:spcBef>
                <a:spcPts val="0"/>
              </a:spcBef>
              <a:buNone/>
            </a:pPr>
            <a:r>
              <a:rPr lang="en-GB" dirty="0"/>
              <a:t>4. Test (Continuous Testing &amp; Quality Assurance)*  </a:t>
            </a:r>
          </a:p>
          <a:p>
            <a:pPr marL="0" indent="0">
              <a:lnSpc>
                <a:spcPct val="120000"/>
              </a:lnSpc>
              <a:spcBef>
                <a:spcPts val="0"/>
              </a:spcBef>
              <a:buNone/>
            </a:pPr>
            <a:r>
              <a:rPr lang="en-GB" dirty="0"/>
              <a:t>🔹Goal: Ensure software reliability and security.  </a:t>
            </a:r>
          </a:p>
          <a:p>
            <a:pPr marL="0" indent="0">
              <a:lnSpc>
                <a:spcPct val="120000"/>
              </a:lnSpc>
              <a:spcBef>
                <a:spcPts val="0"/>
              </a:spcBef>
              <a:buNone/>
            </a:pPr>
            <a:r>
              <a:rPr lang="en-GB" dirty="0"/>
              <a:t>🔹 Automated testing (unit, integration, security) is performed.  </a:t>
            </a:r>
          </a:p>
          <a:p>
            <a:pPr marL="0" indent="0">
              <a:lnSpc>
                <a:spcPct val="120000"/>
              </a:lnSpc>
              <a:spcBef>
                <a:spcPts val="0"/>
              </a:spcBef>
              <a:buNone/>
            </a:pPr>
            <a:r>
              <a:rPr lang="en-GB" dirty="0"/>
              <a:t>🔹 Helps detect defects before deployment.  </a:t>
            </a:r>
          </a:p>
          <a:p>
            <a:pPr marL="0" indent="0">
              <a:lnSpc>
                <a:spcPct val="120000"/>
              </a:lnSpc>
              <a:spcBef>
                <a:spcPts val="0"/>
              </a:spcBef>
              <a:buNone/>
            </a:pPr>
            <a:r>
              <a:rPr lang="en-GB" dirty="0"/>
              <a:t>🔹 Example Tools: Selenium, JUnit, SonarQube, OWASP ZAP </a:t>
            </a:r>
          </a:p>
        </p:txBody>
      </p:sp>
    </p:spTree>
    <p:extLst>
      <p:ext uri="{BB962C8B-B14F-4D97-AF65-F5344CB8AC3E}">
        <p14:creationId xmlns:p14="http://schemas.microsoft.com/office/powerpoint/2010/main" val="81902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31D7-F9D9-9438-E8F9-E63CB5E2D9F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C58D4E-DC88-7761-1000-CFC861C3CE81}"/>
              </a:ext>
            </a:extLst>
          </p:cNvPr>
          <p:cNvSpPr>
            <a:spLocks noGrp="1"/>
          </p:cNvSpPr>
          <p:nvPr>
            <p:ph type="title"/>
          </p:nvPr>
        </p:nvSpPr>
        <p:spPr/>
        <p:txBody>
          <a:bodyPr/>
          <a:lstStyle/>
          <a:p>
            <a:r>
              <a:rPr lang="en-GB" dirty="0"/>
              <a:t>DevOps Lifecycle</a:t>
            </a:r>
          </a:p>
        </p:txBody>
      </p:sp>
      <p:sp>
        <p:nvSpPr>
          <p:cNvPr id="7" name="Content Placeholder 6">
            <a:extLst>
              <a:ext uri="{FF2B5EF4-FFF2-40B4-BE49-F238E27FC236}">
                <a16:creationId xmlns:a16="http://schemas.microsoft.com/office/drawing/2014/main" id="{4ABDBF97-D831-EDE2-8A2B-90BD4BBE3803}"/>
              </a:ext>
            </a:extLst>
          </p:cNvPr>
          <p:cNvSpPr>
            <a:spLocks noGrp="1"/>
          </p:cNvSpPr>
          <p:nvPr>
            <p:ph idx="1"/>
          </p:nvPr>
        </p:nvSpPr>
        <p:spPr>
          <a:xfrm>
            <a:off x="838200" y="1299990"/>
            <a:ext cx="10515600" cy="4876973"/>
          </a:xfrm>
        </p:spPr>
        <p:txBody>
          <a:bodyPr>
            <a:normAutofit fontScale="92500" lnSpcReduction="20000"/>
          </a:bodyPr>
          <a:lstStyle/>
          <a:p>
            <a:pPr marL="0" indent="0">
              <a:lnSpc>
                <a:spcPct val="120000"/>
              </a:lnSpc>
              <a:spcBef>
                <a:spcPts val="0"/>
              </a:spcBef>
              <a:buNone/>
            </a:pPr>
            <a:r>
              <a:rPr lang="en-GB" dirty="0"/>
              <a:t>5. Release (Continuous Deployment - CD)*  </a:t>
            </a:r>
          </a:p>
          <a:p>
            <a:pPr marL="0" indent="0">
              <a:lnSpc>
                <a:spcPct val="120000"/>
              </a:lnSpc>
              <a:spcBef>
                <a:spcPts val="0"/>
              </a:spcBef>
              <a:buNone/>
            </a:pPr>
            <a:r>
              <a:rPr lang="en-GB" dirty="0"/>
              <a:t>🔹 Goal: Deliver code to staging or production seamlessly.  </a:t>
            </a:r>
          </a:p>
          <a:p>
            <a:pPr marL="0" indent="0">
              <a:lnSpc>
                <a:spcPct val="120000"/>
              </a:lnSpc>
              <a:spcBef>
                <a:spcPts val="0"/>
              </a:spcBef>
              <a:buNone/>
            </a:pPr>
            <a:r>
              <a:rPr lang="en-GB" dirty="0"/>
              <a:t>🔹 Deployment pipelines ensure smooth, error-free releases.  </a:t>
            </a:r>
          </a:p>
          <a:p>
            <a:pPr marL="0" indent="0">
              <a:lnSpc>
                <a:spcPct val="120000"/>
              </a:lnSpc>
              <a:spcBef>
                <a:spcPts val="0"/>
              </a:spcBef>
              <a:buNone/>
            </a:pPr>
            <a:r>
              <a:rPr lang="en-GB" dirty="0"/>
              <a:t>🔹 Blue-green and canary deployments minimize downtime.  </a:t>
            </a:r>
          </a:p>
          <a:p>
            <a:pPr marL="0" indent="0">
              <a:lnSpc>
                <a:spcPct val="120000"/>
              </a:lnSpc>
              <a:spcBef>
                <a:spcPts val="0"/>
              </a:spcBef>
              <a:buNone/>
            </a:pPr>
            <a:r>
              <a:rPr lang="en-GB" dirty="0"/>
              <a:t>🔹 Example Tools: </a:t>
            </a:r>
            <a:r>
              <a:rPr lang="en-GB" dirty="0" err="1"/>
              <a:t>ArgoCD</a:t>
            </a:r>
            <a:r>
              <a:rPr lang="en-GB" dirty="0"/>
              <a:t>, Spinnaker, GitHub Actions  </a:t>
            </a:r>
          </a:p>
          <a:p>
            <a:pPr marL="0" indent="0">
              <a:lnSpc>
                <a:spcPct val="120000"/>
              </a:lnSpc>
              <a:spcBef>
                <a:spcPts val="0"/>
              </a:spcBef>
              <a:buNone/>
            </a:pPr>
            <a:endParaRPr lang="en-GB" dirty="0"/>
          </a:p>
          <a:p>
            <a:pPr marL="0" indent="0">
              <a:lnSpc>
                <a:spcPct val="120000"/>
              </a:lnSpc>
              <a:spcBef>
                <a:spcPts val="0"/>
              </a:spcBef>
              <a:buNone/>
            </a:pPr>
            <a:r>
              <a:rPr lang="en-GB" dirty="0"/>
              <a:t>6. Deploy (Continuous Delivery &amp; Automation)*  </a:t>
            </a:r>
          </a:p>
          <a:p>
            <a:pPr marL="0" indent="0">
              <a:lnSpc>
                <a:spcPct val="120000"/>
              </a:lnSpc>
              <a:spcBef>
                <a:spcPts val="0"/>
              </a:spcBef>
              <a:buNone/>
            </a:pPr>
            <a:r>
              <a:rPr lang="en-GB" dirty="0"/>
              <a:t>🔹 Goal: Automate deployment to production environments.  </a:t>
            </a:r>
          </a:p>
          <a:p>
            <a:pPr marL="0" indent="0">
              <a:lnSpc>
                <a:spcPct val="120000"/>
              </a:lnSpc>
              <a:spcBef>
                <a:spcPts val="0"/>
              </a:spcBef>
              <a:buNone/>
            </a:pPr>
            <a:r>
              <a:rPr lang="en-GB" dirty="0"/>
              <a:t>🔹 Infrastructure as Code (</a:t>
            </a:r>
            <a:r>
              <a:rPr lang="en-GB" dirty="0" err="1"/>
              <a:t>IaC</a:t>
            </a:r>
            <a:r>
              <a:rPr lang="en-GB" dirty="0"/>
              <a:t>) provisions environments.  </a:t>
            </a:r>
          </a:p>
          <a:p>
            <a:pPr marL="0" indent="0">
              <a:lnSpc>
                <a:spcPct val="120000"/>
              </a:lnSpc>
              <a:spcBef>
                <a:spcPts val="0"/>
              </a:spcBef>
              <a:buNone/>
            </a:pPr>
            <a:r>
              <a:rPr lang="en-GB" dirty="0"/>
              <a:t>🔹 Containerization ensures consistency across deployments.  </a:t>
            </a:r>
          </a:p>
          <a:p>
            <a:pPr marL="0" indent="0">
              <a:lnSpc>
                <a:spcPct val="120000"/>
              </a:lnSpc>
              <a:spcBef>
                <a:spcPts val="0"/>
              </a:spcBef>
              <a:buNone/>
            </a:pPr>
            <a:r>
              <a:rPr lang="en-GB" dirty="0"/>
              <a:t>🔹 Example Tools: Docker, Kubernetes, Terraform, Ansible  </a:t>
            </a:r>
          </a:p>
          <a:p>
            <a:pPr marL="0" indent="0">
              <a:lnSpc>
                <a:spcPct val="120000"/>
              </a:lnSpc>
              <a:spcBef>
                <a:spcPts val="0"/>
              </a:spcBef>
              <a:buNone/>
            </a:pPr>
            <a:endParaRPr lang="en-GB" dirty="0"/>
          </a:p>
        </p:txBody>
      </p:sp>
    </p:spTree>
    <p:extLst>
      <p:ext uri="{BB962C8B-B14F-4D97-AF65-F5344CB8AC3E}">
        <p14:creationId xmlns:p14="http://schemas.microsoft.com/office/powerpoint/2010/main" val="2278330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FB96A-88D6-9EF6-28FF-4BD17282252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873518-70A6-6341-A104-B669F0471558}"/>
              </a:ext>
            </a:extLst>
          </p:cNvPr>
          <p:cNvSpPr>
            <a:spLocks noGrp="1"/>
          </p:cNvSpPr>
          <p:nvPr>
            <p:ph type="title"/>
          </p:nvPr>
        </p:nvSpPr>
        <p:spPr/>
        <p:txBody>
          <a:bodyPr/>
          <a:lstStyle/>
          <a:p>
            <a:r>
              <a:rPr lang="en-GB" dirty="0"/>
              <a:t>DevOps Lifecycle</a:t>
            </a:r>
          </a:p>
        </p:txBody>
      </p:sp>
      <p:sp>
        <p:nvSpPr>
          <p:cNvPr id="7" name="Content Placeholder 6">
            <a:extLst>
              <a:ext uri="{FF2B5EF4-FFF2-40B4-BE49-F238E27FC236}">
                <a16:creationId xmlns:a16="http://schemas.microsoft.com/office/drawing/2014/main" id="{97A6503C-DC1E-1FF6-E0B5-BEB4BFBCBB2E}"/>
              </a:ext>
            </a:extLst>
          </p:cNvPr>
          <p:cNvSpPr>
            <a:spLocks noGrp="1"/>
          </p:cNvSpPr>
          <p:nvPr>
            <p:ph idx="1"/>
          </p:nvPr>
        </p:nvSpPr>
        <p:spPr>
          <a:xfrm>
            <a:off x="838200" y="1299990"/>
            <a:ext cx="10515600" cy="4876973"/>
          </a:xfrm>
        </p:spPr>
        <p:txBody>
          <a:bodyPr>
            <a:normAutofit/>
          </a:bodyPr>
          <a:lstStyle/>
          <a:p>
            <a:pPr marL="0" indent="0">
              <a:lnSpc>
                <a:spcPct val="120000"/>
              </a:lnSpc>
              <a:spcBef>
                <a:spcPts val="0"/>
              </a:spcBef>
              <a:buNone/>
            </a:pPr>
            <a:r>
              <a:rPr lang="en-GB" sz="2400" dirty="0"/>
              <a:t>7. Operate &amp; Monitor (Continuous Monitoring &amp; Feedback)*  </a:t>
            </a:r>
          </a:p>
          <a:p>
            <a:pPr marL="0" indent="0">
              <a:lnSpc>
                <a:spcPct val="120000"/>
              </a:lnSpc>
              <a:spcBef>
                <a:spcPts val="0"/>
              </a:spcBef>
              <a:buNone/>
            </a:pPr>
            <a:r>
              <a:rPr lang="en-GB" sz="2400" dirty="0"/>
              <a:t>🔹 Goal: Ensure system stability, security, and performance.  </a:t>
            </a:r>
          </a:p>
          <a:p>
            <a:pPr marL="0" indent="0">
              <a:lnSpc>
                <a:spcPct val="120000"/>
              </a:lnSpc>
              <a:spcBef>
                <a:spcPts val="0"/>
              </a:spcBef>
              <a:buNone/>
            </a:pPr>
            <a:r>
              <a:rPr lang="en-GB" sz="2400" dirty="0"/>
              <a:t>🔹 Monitoring tools provide real-time insights and alerts.  </a:t>
            </a:r>
          </a:p>
          <a:p>
            <a:pPr marL="0" indent="0">
              <a:lnSpc>
                <a:spcPct val="120000"/>
              </a:lnSpc>
              <a:spcBef>
                <a:spcPts val="0"/>
              </a:spcBef>
              <a:buNone/>
            </a:pPr>
            <a:r>
              <a:rPr lang="en-GB" sz="2400" dirty="0"/>
              <a:t>🔹 Logs and analytics help optimize system performance.  </a:t>
            </a:r>
          </a:p>
          <a:p>
            <a:pPr marL="0" indent="0">
              <a:lnSpc>
                <a:spcPct val="120000"/>
              </a:lnSpc>
              <a:spcBef>
                <a:spcPts val="0"/>
              </a:spcBef>
              <a:buNone/>
            </a:pPr>
            <a:r>
              <a:rPr lang="en-GB" sz="2400" dirty="0"/>
              <a:t>🔹 Example Tools: Prometheus, Grafana, ELK Stack, Datadog </a:t>
            </a:r>
          </a:p>
        </p:txBody>
      </p:sp>
    </p:spTree>
    <p:extLst>
      <p:ext uri="{BB962C8B-B14F-4D97-AF65-F5344CB8AC3E}">
        <p14:creationId xmlns:p14="http://schemas.microsoft.com/office/powerpoint/2010/main" val="3562105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C84-8D4B-4E92-676B-0E98D8CD20CE}"/>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12716BB5-3C64-E9AF-AA39-7A8433FC020F}"/>
              </a:ext>
            </a:extLst>
          </p:cNvPr>
          <p:cNvSpPr>
            <a:spLocks noGrp="1"/>
          </p:cNvSpPr>
          <p:nvPr>
            <p:ph idx="1"/>
          </p:nvPr>
        </p:nvSpPr>
        <p:spPr/>
        <p:txBody>
          <a:bodyPr/>
          <a:lstStyle/>
          <a:p>
            <a:pPr algn="just"/>
            <a:r>
              <a:rPr lang="en-GB" b="0" i="0" dirty="0">
                <a:solidFill>
                  <a:srgbClr val="001D35"/>
                </a:solidFill>
                <a:effectLst/>
                <a:latin typeface="Google Sans"/>
              </a:rPr>
              <a:t>In DevOps, cross-cutting concerns are functionalities that apply across multiple modules or components, requiring careful handling to avoid code duplication and maintain system integrity. </a:t>
            </a:r>
          </a:p>
          <a:p>
            <a:pPr algn="just"/>
            <a:r>
              <a:rPr lang="en-GB" b="0" i="0" dirty="0">
                <a:solidFill>
                  <a:srgbClr val="001D35"/>
                </a:solidFill>
                <a:effectLst/>
                <a:latin typeface="Google Sans"/>
              </a:rPr>
              <a:t>Examples include security, logging, monitoring, etc.,. </a:t>
            </a:r>
          </a:p>
          <a:p>
            <a:pPr algn="just"/>
            <a:r>
              <a:rPr lang="en-GB" b="0" i="0" dirty="0">
                <a:solidFill>
                  <a:srgbClr val="001D35"/>
                </a:solidFill>
                <a:effectLst/>
                <a:latin typeface="Google Sans"/>
              </a:rPr>
              <a:t>Addressing these concerns effectively ensures efficient, secure, scalable and maintainable applications across the entire DevOps pipeline. </a:t>
            </a:r>
            <a:endParaRPr lang="en-GB" dirty="0"/>
          </a:p>
        </p:txBody>
      </p:sp>
    </p:spTree>
    <p:extLst>
      <p:ext uri="{BB962C8B-B14F-4D97-AF65-F5344CB8AC3E}">
        <p14:creationId xmlns:p14="http://schemas.microsoft.com/office/powerpoint/2010/main" val="301588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A8FDE-EBDD-8D5A-E4A5-46BE245D6E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321AB-4347-F8E3-C814-95B6256089DC}"/>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3CBC20EF-9183-1712-B699-BD8F3604A504}"/>
              </a:ext>
            </a:extLst>
          </p:cNvPr>
          <p:cNvSpPr>
            <a:spLocks noGrp="1"/>
          </p:cNvSpPr>
          <p:nvPr>
            <p:ph idx="1"/>
          </p:nvPr>
        </p:nvSpPr>
        <p:spPr/>
        <p:txBody>
          <a:bodyPr>
            <a:normAutofit/>
          </a:bodyPr>
          <a:lstStyle/>
          <a:p>
            <a:pPr marL="0" marR="0" algn="just">
              <a:lnSpc>
                <a:spcPct val="100000"/>
              </a:lnSpc>
              <a:spcBef>
                <a:spcPts val="0"/>
              </a:spcBef>
              <a:buNone/>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1. Security:</a:t>
            </a:r>
          </a:p>
          <a:p>
            <a:pPr marL="342900" marR="0" lvl="0" indent="-342900" algn="just">
              <a:lnSpc>
                <a:spcPct val="100000"/>
              </a:lnSpc>
              <a:spcBef>
                <a:spcPts val="0"/>
              </a:spcBef>
              <a:buSzPts val="1000"/>
              <a:buFont typeface="Symbol" panose="05050102010706020507" pitchFamily="18" charset="2"/>
              <a:buChar char=""/>
              <a:tabLst>
                <a:tab pos="4572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Why it's a concern:</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0000"/>
              </a:lnSpc>
              <a:spcBef>
                <a:spcPts val="0"/>
              </a:spcBef>
              <a:buNone/>
            </a:pPr>
            <a:r>
              <a:rPr lang="en-GB" sz="2000" kern="100" dirty="0">
                <a:effectLst/>
                <a:latin typeface="Aptos" panose="020B0004020202020204" pitchFamily="34" charset="0"/>
                <a:ea typeface="Aptos" panose="020B0004020202020204" pitchFamily="34" charset="0"/>
                <a:cs typeface="Times New Roman" panose="02020603050405020304" pitchFamily="18" charset="0"/>
              </a:rPr>
              <a:t>Security risks can arise at any stage of the DevOps process, from code vulnerabilities to misconfigured cloud resources. </a:t>
            </a:r>
          </a:p>
          <a:p>
            <a:pPr marL="342900" marR="0" lvl="0" indent="-342900" algn="just">
              <a:lnSpc>
                <a:spcPct val="100000"/>
              </a:lnSpc>
              <a:spcBef>
                <a:spcPts val="0"/>
              </a:spcBef>
              <a:buSzPts val="1000"/>
              <a:buFont typeface="Symbol" panose="05050102010706020507" pitchFamily="18" charset="2"/>
              <a:buChar char=""/>
              <a:tabLst>
                <a:tab pos="4572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How to address it: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err="1">
                <a:effectLst/>
                <a:latin typeface="Aptos" panose="020B0004020202020204" pitchFamily="34" charset="0"/>
                <a:ea typeface="Aptos" panose="020B0004020202020204" pitchFamily="34" charset="0"/>
                <a:cs typeface="Times New Roman" panose="02020603050405020304" pitchFamily="18" charset="0"/>
              </a:rPr>
              <a:t>DevSecOps</a:t>
            </a:r>
            <a:r>
              <a:rPr lang="en-GB" sz="2000" b="1" kern="100" dirty="0">
                <a:effectLst/>
                <a:latin typeface="Aptos" panose="020B0004020202020204" pitchFamily="34" charset="0"/>
                <a:ea typeface="Aptos" panose="020B0004020202020204" pitchFamily="34" charset="0"/>
                <a:cs typeface="Times New Roman" panose="02020603050405020304" pitchFamily="18" charset="0"/>
              </a:rPr>
              <a:t>:</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Integrate security practices throughout the DevOps lifecycle, not just at the end.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Automated security testing:</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Use tools to identify vulnerabilities early.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Security policies:</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Establish clear security guidelines for developers and operations teams.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Vulnerability management:</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Regularly scan for and remediate vulnerabilities. </a:t>
            </a:r>
          </a:p>
          <a:p>
            <a:pPr marL="74295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Example: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Implementing static code analysis and vulnerability scanning as part of the CI/CD pipeline using tools like SonarQube or </a:t>
            </a:r>
            <a:r>
              <a:rPr lang="en-GB" sz="2000" kern="100" dirty="0" err="1">
                <a:effectLst/>
                <a:latin typeface="Aptos" panose="020B0004020202020204" pitchFamily="34" charset="0"/>
                <a:ea typeface="Aptos" panose="020B0004020202020204" pitchFamily="34" charset="0"/>
                <a:cs typeface="Times New Roman" panose="02020603050405020304" pitchFamily="18" charset="0"/>
              </a:rPr>
              <a:t>Snyk</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to detect vulnerabilities early.   </a:t>
            </a:r>
          </a:p>
          <a:p>
            <a:pPr algn="just">
              <a:lnSpc>
                <a:spcPct val="100000"/>
              </a:lnSpc>
              <a:spcBef>
                <a:spcPts val="0"/>
              </a:spcBef>
            </a:pPr>
            <a:endParaRPr lang="en-GB" sz="2000" dirty="0"/>
          </a:p>
        </p:txBody>
      </p:sp>
    </p:spTree>
    <p:extLst>
      <p:ext uri="{BB962C8B-B14F-4D97-AF65-F5344CB8AC3E}">
        <p14:creationId xmlns:p14="http://schemas.microsoft.com/office/powerpoint/2010/main" val="34092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8D690-986D-15B2-FD14-1DA6E99301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6EA52-691B-89DA-E6DC-9861869BD230}"/>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3425DFB3-F0E2-D4E0-58DD-D63295EAA280}"/>
              </a:ext>
            </a:extLst>
          </p:cNvPr>
          <p:cNvSpPr>
            <a:spLocks noGrp="1"/>
          </p:cNvSpPr>
          <p:nvPr>
            <p:ph idx="1"/>
          </p:nvPr>
        </p:nvSpPr>
        <p:spPr>
          <a:xfrm>
            <a:off x="838200" y="1539187"/>
            <a:ext cx="10515600" cy="4351338"/>
          </a:xfrm>
        </p:spPr>
        <p:txBody>
          <a:bodyPr>
            <a:normAutofit/>
          </a:bodyPr>
          <a:lstStyle/>
          <a:p>
            <a:pPr marL="0" indent="0" algn="just">
              <a:lnSpc>
                <a:spcPct val="100000"/>
              </a:lnSpc>
              <a:spcBef>
                <a:spcPts val="0"/>
              </a:spcBef>
              <a:buNone/>
            </a:pPr>
            <a:r>
              <a:rPr lang="en-GB" sz="2000" b="1" dirty="0"/>
              <a:t>2. Logging and Monitoring:</a:t>
            </a:r>
          </a:p>
          <a:p>
            <a:pPr algn="just">
              <a:lnSpc>
                <a:spcPct val="100000"/>
              </a:lnSpc>
              <a:spcBef>
                <a:spcPts val="0"/>
              </a:spcBef>
            </a:pPr>
            <a:r>
              <a:rPr lang="en-GB" sz="2000" b="1" dirty="0"/>
              <a:t>Why it's a concern:</a:t>
            </a:r>
          </a:p>
          <a:p>
            <a:pPr lvl="1" algn="just">
              <a:lnSpc>
                <a:spcPct val="100000"/>
              </a:lnSpc>
              <a:spcBef>
                <a:spcPts val="0"/>
              </a:spcBef>
            </a:pPr>
            <a:r>
              <a:rPr lang="en-GB" sz="2000" dirty="0"/>
              <a:t>Effective logging and monitoring are crucial for understanding system </a:t>
            </a:r>
            <a:r>
              <a:rPr lang="en-GB" sz="2000" dirty="0" err="1"/>
              <a:t>behavior</a:t>
            </a:r>
            <a:r>
              <a:rPr lang="en-GB" sz="2000" dirty="0"/>
              <a:t>, debugging issues, and ensuring performance.</a:t>
            </a:r>
          </a:p>
          <a:p>
            <a:pPr algn="just">
              <a:lnSpc>
                <a:spcPct val="100000"/>
              </a:lnSpc>
              <a:spcBef>
                <a:spcPts val="0"/>
              </a:spcBef>
            </a:pPr>
            <a:r>
              <a:rPr lang="en-GB" sz="2000" b="1" dirty="0"/>
              <a:t>How to address it:</a:t>
            </a:r>
          </a:p>
          <a:p>
            <a:pPr lvl="1" algn="just">
              <a:lnSpc>
                <a:spcPct val="100000"/>
              </a:lnSpc>
              <a:spcBef>
                <a:spcPts val="0"/>
              </a:spcBef>
            </a:pPr>
            <a:r>
              <a:rPr lang="en-GB" sz="2000" b="1" dirty="0"/>
              <a:t>Centralized logging</a:t>
            </a:r>
            <a:r>
              <a:rPr lang="en-GB" sz="2000" dirty="0"/>
              <a:t>: Collect logs from various components in a central location for easy analysis.</a:t>
            </a:r>
          </a:p>
          <a:p>
            <a:pPr lvl="1" algn="just">
              <a:lnSpc>
                <a:spcPct val="100000"/>
              </a:lnSpc>
              <a:spcBef>
                <a:spcPts val="0"/>
              </a:spcBef>
            </a:pPr>
            <a:r>
              <a:rPr lang="en-GB" sz="2000" b="1" dirty="0"/>
              <a:t>Monitoring tools</a:t>
            </a:r>
            <a:r>
              <a:rPr lang="en-GB" sz="2000" dirty="0"/>
              <a:t>: Use tools to track system performance, identify bottlenecks, and trigger alerts.</a:t>
            </a:r>
          </a:p>
          <a:p>
            <a:pPr lvl="1" algn="just">
              <a:lnSpc>
                <a:spcPct val="100000"/>
              </a:lnSpc>
              <a:spcBef>
                <a:spcPts val="0"/>
              </a:spcBef>
            </a:pPr>
            <a:r>
              <a:rPr lang="en-GB" sz="2000" b="1" dirty="0"/>
              <a:t>Example</a:t>
            </a:r>
            <a:r>
              <a:rPr lang="en-GB" sz="2000" dirty="0"/>
              <a:t>: Integrating log aggregation tools like ELK Stack (Elasticsearch, Logstash, Kibana) to </a:t>
            </a:r>
            <a:r>
              <a:rPr lang="en-GB" sz="2000" dirty="0" err="1"/>
              <a:t>analyze</a:t>
            </a:r>
            <a:r>
              <a:rPr lang="en-GB" sz="2000" dirty="0"/>
              <a:t> logs from different services. </a:t>
            </a:r>
          </a:p>
        </p:txBody>
      </p:sp>
    </p:spTree>
    <p:extLst>
      <p:ext uri="{BB962C8B-B14F-4D97-AF65-F5344CB8AC3E}">
        <p14:creationId xmlns:p14="http://schemas.microsoft.com/office/powerpoint/2010/main" val="359004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47A68-0C63-75DD-A6FA-A2EB2BDA71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08CCF-32EF-82B5-939D-A05DB018AF4A}"/>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B2E42D48-B767-3D31-2A0B-09201BA05F7E}"/>
              </a:ext>
            </a:extLst>
          </p:cNvPr>
          <p:cNvSpPr>
            <a:spLocks noGrp="1"/>
          </p:cNvSpPr>
          <p:nvPr>
            <p:ph idx="1"/>
          </p:nvPr>
        </p:nvSpPr>
        <p:spPr>
          <a:xfrm>
            <a:off x="838200" y="1539187"/>
            <a:ext cx="10515600" cy="4351338"/>
          </a:xfrm>
        </p:spPr>
        <p:txBody>
          <a:bodyPr>
            <a:normAutofit/>
          </a:bodyPr>
          <a:lstStyle/>
          <a:p>
            <a:pPr marL="0" indent="0" algn="just">
              <a:lnSpc>
                <a:spcPct val="100000"/>
              </a:lnSpc>
              <a:spcBef>
                <a:spcPts val="0"/>
              </a:spcBef>
              <a:buNone/>
            </a:pPr>
            <a:r>
              <a:rPr lang="en-GB" sz="2000" b="1" dirty="0"/>
              <a:t>3. Authentication and Authorization:</a:t>
            </a:r>
          </a:p>
          <a:p>
            <a:pPr algn="just">
              <a:lnSpc>
                <a:spcPct val="100000"/>
              </a:lnSpc>
              <a:spcBef>
                <a:spcPts val="0"/>
              </a:spcBef>
            </a:pPr>
            <a:r>
              <a:rPr lang="en-GB" sz="2000" b="1" dirty="0"/>
              <a:t>Why it's a concern:</a:t>
            </a:r>
          </a:p>
          <a:p>
            <a:pPr lvl="1" algn="just">
              <a:lnSpc>
                <a:spcPct val="100000"/>
              </a:lnSpc>
              <a:spcBef>
                <a:spcPts val="0"/>
              </a:spcBef>
            </a:pPr>
            <a:r>
              <a:rPr lang="en-GB" sz="2000" dirty="0"/>
              <a:t>Ensuring that users have the appropriate access to resources is vital for security and data integrity.</a:t>
            </a:r>
          </a:p>
          <a:p>
            <a:pPr algn="just">
              <a:lnSpc>
                <a:spcPct val="100000"/>
              </a:lnSpc>
              <a:spcBef>
                <a:spcPts val="0"/>
              </a:spcBef>
            </a:pPr>
            <a:r>
              <a:rPr lang="en-GB" sz="2000" b="1" dirty="0"/>
              <a:t>How to address it:</a:t>
            </a:r>
          </a:p>
          <a:p>
            <a:pPr lvl="1" algn="just">
              <a:lnSpc>
                <a:spcPct val="100000"/>
              </a:lnSpc>
              <a:spcBef>
                <a:spcPts val="0"/>
              </a:spcBef>
            </a:pPr>
            <a:r>
              <a:rPr lang="en-GB" sz="2000" b="1" dirty="0"/>
              <a:t>Identity and Access Management (IAM)</a:t>
            </a:r>
            <a:r>
              <a:rPr lang="en-GB" sz="2000" dirty="0"/>
              <a:t>: Use IAM solutions to manage user authentication and authorization.</a:t>
            </a:r>
          </a:p>
          <a:p>
            <a:pPr lvl="1" algn="just">
              <a:lnSpc>
                <a:spcPct val="100000"/>
              </a:lnSpc>
              <a:spcBef>
                <a:spcPts val="0"/>
              </a:spcBef>
            </a:pPr>
            <a:r>
              <a:rPr lang="en-GB" sz="2000" b="1" dirty="0"/>
              <a:t>Role-Based Access Control (RBAC)</a:t>
            </a:r>
            <a:r>
              <a:rPr lang="en-GB" sz="2000" dirty="0"/>
              <a:t>: Grant users access based on their roles and responsibilities.</a:t>
            </a:r>
          </a:p>
          <a:p>
            <a:pPr lvl="1" algn="just">
              <a:lnSpc>
                <a:spcPct val="100000"/>
              </a:lnSpc>
              <a:spcBef>
                <a:spcPts val="0"/>
              </a:spcBef>
            </a:pPr>
            <a:r>
              <a:rPr lang="en-GB" sz="2000" b="1" dirty="0"/>
              <a:t>Example</a:t>
            </a:r>
            <a:r>
              <a:rPr lang="en-GB" sz="2000" dirty="0"/>
              <a:t>: Implementing a centralized authentication service to handle user logins and authorization across multiple applications. </a:t>
            </a:r>
          </a:p>
        </p:txBody>
      </p:sp>
    </p:spTree>
    <p:extLst>
      <p:ext uri="{BB962C8B-B14F-4D97-AF65-F5344CB8AC3E}">
        <p14:creationId xmlns:p14="http://schemas.microsoft.com/office/powerpoint/2010/main" val="269990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7F6D0-4564-312C-D8EB-7B2031C41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65498-E93B-4F7F-DA50-56AD715AB5E5}"/>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21A181A7-6747-3346-F3B1-16F93A699045}"/>
              </a:ext>
            </a:extLst>
          </p:cNvPr>
          <p:cNvSpPr>
            <a:spLocks noGrp="1"/>
          </p:cNvSpPr>
          <p:nvPr>
            <p:ph idx="1"/>
          </p:nvPr>
        </p:nvSpPr>
        <p:spPr>
          <a:xfrm>
            <a:off x="838200" y="1539187"/>
            <a:ext cx="10515600" cy="4351338"/>
          </a:xfrm>
        </p:spPr>
        <p:txBody>
          <a:bodyPr>
            <a:normAutofit/>
          </a:bodyPr>
          <a:lstStyle/>
          <a:p>
            <a:pPr marL="0" indent="0" algn="just">
              <a:lnSpc>
                <a:spcPct val="100000"/>
              </a:lnSpc>
              <a:spcBef>
                <a:spcPts val="0"/>
              </a:spcBef>
              <a:buNone/>
            </a:pPr>
            <a:r>
              <a:rPr lang="en-GB" sz="2000" b="1" dirty="0"/>
              <a:t>4. Exception Handling:</a:t>
            </a:r>
          </a:p>
          <a:p>
            <a:pPr algn="just">
              <a:lnSpc>
                <a:spcPct val="100000"/>
              </a:lnSpc>
              <a:spcBef>
                <a:spcPts val="0"/>
              </a:spcBef>
            </a:pPr>
            <a:r>
              <a:rPr lang="en-GB" sz="2000" b="1" dirty="0"/>
              <a:t>Why it's a concern:</a:t>
            </a:r>
          </a:p>
          <a:p>
            <a:pPr lvl="1" algn="just">
              <a:lnSpc>
                <a:spcPct val="100000"/>
              </a:lnSpc>
              <a:spcBef>
                <a:spcPts val="0"/>
              </a:spcBef>
            </a:pPr>
            <a:r>
              <a:rPr lang="en-GB" sz="2000" dirty="0"/>
              <a:t>Graceful handling of errors and exceptions is essential for maintaining application stability and user experience.</a:t>
            </a:r>
          </a:p>
          <a:p>
            <a:pPr algn="just">
              <a:lnSpc>
                <a:spcPct val="100000"/>
              </a:lnSpc>
              <a:spcBef>
                <a:spcPts val="0"/>
              </a:spcBef>
            </a:pPr>
            <a:r>
              <a:rPr lang="en-GB" sz="2000" b="1" dirty="0"/>
              <a:t>How to address it:</a:t>
            </a:r>
          </a:p>
          <a:p>
            <a:pPr lvl="1" algn="just">
              <a:lnSpc>
                <a:spcPct val="100000"/>
              </a:lnSpc>
              <a:spcBef>
                <a:spcPts val="0"/>
              </a:spcBef>
            </a:pPr>
            <a:r>
              <a:rPr lang="en-GB" sz="2000" b="1" dirty="0"/>
              <a:t>Robust error handling</a:t>
            </a:r>
            <a:r>
              <a:rPr lang="en-GB" sz="2000" dirty="0"/>
              <a:t>: Implement comprehensive error handling mechanisms to prevent crashes and inform users of issues.</a:t>
            </a:r>
          </a:p>
          <a:p>
            <a:pPr lvl="1" algn="just">
              <a:lnSpc>
                <a:spcPct val="100000"/>
              </a:lnSpc>
              <a:spcBef>
                <a:spcPts val="0"/>
              </a:spcBef>
            </a:pPr>
            <a:r>
              <a:rPr lang="en-GB" sz="2000" b="1" dirty="0"/>
              <a:t>Exception logging</a:t>
            </a:r>
            <a:r>
              <a:rPr lang="en-GB" sz="2000" dirty="0"/>
              <a:t>: Log exceptions to facilitate debugging and monitoring.</a:t>
            </a:r>
          </a:p>
          <a:p>
            <a:pPr lvl="1" algn="just">
              <a:lnSpc>
                <a:spcPct val="100000"/>
              </a:lnSpc>
              <a:spcBef>
                <a:spcPts val="0"/>
              </a:spcBef>
            </a:pPr>
            <a:r>
              <a:rPr lang="en-GB" sz="2000" b="1" dirty="0"/>
              <a:t>Example</a:t>
            </a:r>
            <a:r>
              <a:rPr lang="en-GB" sz="2000" dirty="0"/>
              <a:t>: Using a centralized exception handling framework that provides consistent error handling and reporting across the application. </a:t>
            </a:r>
          </a:p>
        </p:txBody>
      </p:sp>
    </p:spTree>
    <p:extLst>
      <p:ext uri="{BB962C8B-B14F-4D97-AF65-F5344CB8AC3E}">
        <p14:creationId xmlns:p14="http://schemas.microsoft.com/office/powerpoint/2010/main" val="32611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13BC-0338-3771-B195-A542D95E0914}"/>
              </a:ext>
            </a:extLst>
          </p:cNvPr>
          <p:cNvSpPr>
            <a:spLocks noGrp="1"/>
          </p:cNvSpPr>
          <p:nvPr>
            <p:ph type="title"/>
          </p:nvPr>
        </p:nvSpPr>
        <p:spPr/>
        <p:txBody>
          <a:bodyPr/>
          <a:lstStyle/>
          <a:p>
            <a:r>
              <a:rPr lang="en-GB" dirty="0"/>
              <a:t>DevOps</a:t>
            </a:r>
          </a:p>
        </p:txBody>
      </p:sp>
      <p:sp>
        <p:nvSpPr>
          <p:cNvPr id="3" name="Content Placeholder 2">
            <a:extLst>
              <a:ext uri="{FF2B5EF4-FFF2-40B4-BE49-F238E27FC236}">
                <a16:creationId xmlns:a16="http://schemas.microsoft.com/office/drawing/2014/main" id="{176333E6-9DD2-ACE1-A5FA-35DA1B4DCAA6}"/>
              </a:ext>
            </a:extLst>
          </p:cNvPr>
          <p:cNvSpPr>
            <a:spLocks noGrp="1"/>
          </p:cNvSpPr>
          <p:nvPr>
            <p:ph idx="1"/>
          </p:nvPr>
        </p:nvSpPr>
        <p:spPr/>
        <p:txBody>
          <a:bodyPr>
            <a:noAutofit/>
          </a:bodyPr>
          <a:lstStyle/>
          <a:p>
            <a:pPr marL="0" marR="0" algn="just">
              <a:lnSpc>
                <a:spcPct val="115000"/>
              </a:lnSpc>
              <a:spcAft>
                <a:spcPts val="800"/>
              </a:spcAft>
            </a:pPr>
            <a:r>
              <a:rPr lang="en-GB" sz="2000" kern="100" dirty="0">
                <a:effectLst/>
                <a:latin typeface="Calibri" panose="020F0502020204030204" pitchFamily="34" charset="0"/>
                <a:ea typeface="Calibri" panose="020F0502020204030204" pitchFamily="34" charset="0"/>
                <a:cs typeface="Calibri" panose="020F0502020204030204" pitchFamily="34" charset="0"/>
              </a:rPr>
              <a:t>DevOps is a combination of software development (dev) and operations (ops). It is defined as a software engineering methodology which aims to integrate the work of development teams and operations teams by facilitating a culture of collaboration and shared responsibility.</a:t>
            </a:r>
          </a:p>
          <a:p>
            <a:pPr marL="0" marR="0" algn="just">
              <a:lnSpc>
                <a:spcPct val="115000"/>
              </a:lnSpc>
              <a:spcAft>
                <a:spcPts val="800"/>
              </a:spcAft>
            </a:pPr>
            <a:r>
              <a:rPr lang="en-GB" sz="2000" kern="100" dirty="0">
                <a:effectLst/>
                <a:latin typeface="Calibri" panose="020F0502020204030204" pitchFamily="34" charset="0"/>
                <a:ea typeface="Calibri" panose="020F0502020204030204" pitchFamily="34" charset="0"/>
                <a:cs typeface="Calibri" panose="020F0502020204030204" pitchFamily="34" charset="0"/>
              </a:rPr>
              <a:t>i.e., </a:t>
            </a:r>
            <a:r>
              <a:rPr lang="en-GB" sz="2000" dirty="0">
                <a:effectLst/>
                <a:latin typeface="Aptos" panose="020B0004020202020204" pitchFamily="34" charset="0"/>
                <a:ea typeface="Aptos" panose="020B0004020202020204" pitchFamily="34" charset="0"/>
                <a:cs typeface="Times New Roman" panose="02020603050405020304" pitchFamily="18" charset="0"/>
              </a:rPr>
              <a:t>DevOps is a way of working that brings together software development (Dev) and IT operations (Ops) teams to collaborate and automate processes, leading to faster, more reliable software delivery. </a:t>
            </a: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457200" lvl="1" algn="just">
              <a:lnSpc>
                <a:spcPct val="115000"/>
              </a:lnSpc>
              <a:spcAft>
                <a:spcPts val="800"/>
              </a:spcAft>
            </a:pP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15000"/>
              </a:lnSpc>
              <a:spcAft>
                <a:spcPts val="800"/>
              </a:spcAft>
            </a:pPr>
            <a:endParaRPr lang="en-GB" sz="20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004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2B526-D15B-BB42-D3CF-F5D96742E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5BA93-1718-267E-B121-F34F7D8B0543}"/>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5E259937-6144-CD65-E60C-0014C7B35CA1}"/>
              </a:ext>
            </a:extLst>
          </p:cNvPr>
          <p:cNvSpPr>
            <a:spLocks noGrp="1"/>
          </p:cNvSpPr>
          <p:nvPr>
            <p:ph idx="1"/>
          </p:nvPr>
        </p:nvSpPr>
        <p:spPr>
          <a:xfrm>
            <a:off x="838200" y="1539187"/>
            <a:ext cx="10515600" cy="4351338"/>
          </a:xfrm>
        </p:spPr>
        <p:txBody>
          <a:bodyPr>
            <a:normAutofit/>
          </a:bodyPr>
          <a:lstStyle/>
          <a:p>
            <a:pPr marL="0" indent="0" algn="just">
              <a:lnSpc>
                <a:spcPct val="100000"/>
              </a:lnSpc>
              <a:spcBef>
                <a:spcPts val="0"/>
              </a:spcBef>
              <a:buNone/>
            </a:pPr>
            <a:r>
              <a:rPr lang="en-GB" sz="2000" b="1" dirty="0"/>
              <a:t>5. Scalability &amp; Performance Optimization </a:t>
            </a:r>
          </a:p>
          <a:p>
            <a:pPr algn="just">
              <a:lnSpc>
                <a:spcPct val="100000"/>
              </a:lnSpc>
              <a:spcBef>
                <a:spcPts val="0"/>
              </a:spcBef>
            </a:pPr>
            <a:r>
              <a:rPr lang="en-GB" sz="2000" b="1" dirty="0"/>
              <a:t>Why it's a concern:</a:t>
            </a:r>
          </a:p>
          <a:p>
            <a:pPr lvl="1" algn="just">
              <a:lnSpc>
                <a:spcPct val="100000"/>
              </a:lnSpc>
              <a:spcBef>
                <a:spcPts val="0"/>
              </a:spcBef>
            </a:pPr>
            <a:r>
              <a:rPr lang="en-GB" sz="2000" dirty="0"/>
              <a:t>Applications should be designed to handle variable loads efficiently.  </a:t>
            </a:r>
          </a:p>
          <a:p>
            <a:pPr algn="just">
              <a:lnSpc>
                <a:spcPct val="100000"/>
              </a:lnSpc>
              <a:spcBef>
                <a:spcPts val="0"/>
              </a:spcBef>
            </a:pPr>
            <a:r>
              <a:rPr lang="en-GB" sz="2000" b="1" dirty="0"/>
              <a:t>How to address it:</a:t>
            </a:r>
          </a:p>
          <a:p>
            <a:pPr lvl="1" algn="just">
              <a:lnSpc>
                <a:spcPct val="100000"/>
              </a:lnSpc>
              <a:spcBef>
                <a:spcPts val="0"/>
              </a:spcBef>
            </a:pPr>
            <a:r>
              <a:rPr lang="en-GB" sz="2000" b="1" dirty="0"/>
              <a:t>Example</a:t>
            </a:r>
            <a:r>
              <a:rPr lang="en-GB" sz="2000" dirty="0"/>
              <a:t>: Using Kubernetes horizontal pod autoscaling to adjust containerized workloads based on CPU or memory usage.  </a:t>
            </a:r>
          </a:p>
          <a:p>
            <a:pPr marL="0" indent="0" algn="just">
              <a:lnSpc>
                <a:spcPct val="100000"/>
              </a:lnSpc>
              <a:spcBef>
                <a:spcPts val="0"/>
              </a:spcBef>
              <a:buNone/>
            </a:pPr>
            <a:endParaRPr lang="en-GB" sz="2000" dirty="0"/>
          </a:p>
          <a:p>
            <a:pPr marL="0" indent="0" algn="just">
              <a:lnSpc>
                <a:spcPct val="100000"/>
              </a:lnSpc>
              <a:spcBef>
                <a:spcPts val="0"/>
              </a:spcBef>
              <a:buNone/>
            </a:pPr>
            <a:r>
              <a:rPr lang="en-GB" sz="2000" b="1" dirty="0"/>
              <a:t>6. Infrastructure as Code (</a:t>
            </a:r>
            <a:r>
              <a:rPr lang="en-GB" sz="2000" b="1" dirty="0" err="1"/>
              <a:t>IaC</a:t>
            </a:r>
            <a:r>
              <a:rPr lang="en-GB" sz="2000" b="1" dirty="0"/>
              <a:t>) </a:t>
            </a:r>
          </a:p>
          <a:p>
            <a:pPr lvl="1" algn="just">
              <a:lnSpc>
                <a:spcPct val="100000"/>
              </a:lnSpc>
              <a:spcBef>
                <a:spcPts val="0"/>
              </a:spcBef>
            </a:pPr>
            <a:r>
              <a:rPr lang="en-GB" sz="2000" dirty="0"/>
              <a:t>Automating infrastructure provisioning ensures consistency and repeatability.  </a:t>
            </a:r>
          </a:p>
          <a:p>
            <a:pPr lvl="1" algn="just">
              <a:lnSpc>
                <a:spcPct val="100000"/>
              </a:lnSpc>
              <a:spcBef>
                <a:spcPts val="0"/>
              </a:spcBef>
            </a:pPr>
            <a:r>
              <a:rPr lang="en-GB" sz="2000" dirty="0"/>
              <a:t>Example: Using Terraform or AWS CloudFormation to deploy cloud environments automatically. </a:t>
            </a:r>
          </a:p>
        </p:txBody>
      </p:sp>
    </p:spTree>
    <p:extLst>
      <p:ext uri="{BB962C8B-B14F-4D97-AF65-F5344CB8AC3E}">
        <p14:creationId xmlns:p14="http://schemas.microsoft.com/office/powerpoint/2010/main" val="221972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D1BDA-21A9-90A6-B086-1C6AFD92F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F6362-C90E-F066-C040-D0A533EDAF18}"/>
              </a:ext>
            </a:extLst>
          </p:cNvPr>
          <p:cNvSpPr>
            <a:spLocks noGrp="1"/>
          </p:cNvSpPr>
          <p:nvPr>
            <p:ph type="title"/>
          </p:nvPr>
        </p:nvSpPr>
        <p:spPr/>
        <p:txBody>
          <a:bodyPr/>
          <a:lstStyle/>
          <a:p>
            <a:r>
              <a:rPr lang="en-GB" dirty="0"/>
              <a:t>Cross-Cutting Concerns</a:t>
            </a:r>
          </a:p>
        </p:txBody>
      </p:sp>
      <p:sp>
        <p:nvSpPr>
          <p:cNvPr id="3" name="Content Placeholder 2">
            <a:extLst>
              <a:ext uri="{FF2B5EF4-FFF2-40B4-BE49-F238E27FC236}">
                <a16:creationId xmlns:a16="http://schemas.microsoft.com/office/drawing/2014/main" id="{5371D44B-64CE-1079-B61B-D6019ECC59E3}"/>
              </a:ext>
            </a:extLst>
          </p:cNvPr>
          <p:cNvSpPr>
            <a:spLocks noGrp="1"/>
          </p:cNvSpPr>
          <p:nvPr>
            <p:ph idx="1"/>
          </p:nvPr>
        </p:nvSpPr>
        <p:spPr>
          <a:xfrm>
            <a:off x="838200" y="1539187"/>
            <a:ext cx="10515600" cy="4351338"/>
          </a:xfrm>
        </p:spPr>
        <p:txBody>
          <a:bodyPr>
            <a:normAutofit/>
          </a:bodyPr>
          <a:lstStyle/>
          <a:p>
            <a:pPr marL="0" indent="0" algn="just">
              <a:lnSpc>
                <a:spcPct val="100000"/>
              </a:lnSpc>
              <a:spcBef>
                <a:spcPts val="0"/>
              </a:spcBef>
              <a:buNone/>
            </a:pPr>
            <a:r>
              <a:rPr lang="en-GB" sz="2000" b="1" dirty="0"/>
              <a:t>7. Compliance &amp; Governance </a:t>
            </a:r>
            <a:r>
              <a:rPr lang="en-GB" sz="2000" dirty="0"/>
              <a:t> </a:t>
            </a:r>
          </a:p>
          <a:p>
            <a:pPr lvl="1" algn="just">
              <a:lnSpc>
                <a:spcPct val="100000"/>
              </a:lnSpc>
              <a:spcBef>
                <a:spcPts val="0"/>
              </a:spcBef>
            </a:pPr>
            <a:r>
              <a:rPr lang="en-GB" sz="2000" dirty="0"/>
              <a:t>Ensuring that systems meet regulatory and industry standards (e.g., GDPR, ISO 27001).    </a:t>
            </a:r>
          </a:p>
          <a:p>
            <a:pPr lvl="1" algn="just">
              <a:lnSpc>
                <a:spcPct val="100000"/>
              </a:lnSpc>
              <a:spcBef>
                <a:spcPts val="0"/>
              </a:spcBef>
            </a:pPr>
            <a:r>
              <a:rPr lang="en-GB" sz="2000" dirty="0"/>
              <a:t>Example: Implementing policy-as-code with tools like Open Policy Agent (OPA) to enforce security and compliance rules automatically.  </a:t>
            </a:r>
          </a:p>
          <a:p>
            <a:pPr marL="0" indent="0" algn="just">
              <a:lnSpc>
                <a:spcPct val="100000"/>
              </a:lnSpc>
              <a:spcBef>
                <a:spcPts val="0"/>
              </a:spcBef>
              <a:buNone/>
            </a:pPr>
            <a:endParaRPr lang="en-GB" sz="2000" dirty="0"/>
          </a:p>
          <a:p>
            <a:pPr marL="0" indent="0" algn="just">
              <a:lnSpc>
                <a:spcPct val="100000"/>
              </a:lnSpc>
              <a:spcBef>
                <a:spcPts val="0"/>
              </a:spcBef>
              <a:buNone/>
            </a:pPr>
            <a:r>
              <a:rPr lang="en-GB" sz="2000" b="1" dirty="0"/>
              <a:t>8. Resilience &amp; Disaster Recovery</a:t>
            </a:r>
          </a:p>
          <a:p>
            <a:pPr lvl="1" algn="just">
              <a:lnSpc>
                <a:spcPct val="100000"/>
              </a:lnSpc>
              <a:spcBef>
                <a:spcPts val="0"/>
              </a:spcBef>
            </a:pPr>
            <a:r>
              <a:rPr lang="en-GB" sz="2000" dirty="0"/>
              <a:t>Ensuring business continuity through failover strategies and backups.  </a:t>
            </a:r>
          </a:p>
          <a:p>
            <a:pPr lvl="1" algn="just">
              <a:lnSpc>
                <a:spcPct val="100000"/>
              </a:lnSpc>
              <a:spcBef>
                <a:spcPts val="0"/>
              </a:spcBef>
            </a:pPr>
            <a:r>
              <a:rPr lang="en-GB" sz="2000" dirty="0"/>
              <a:t>Example: Using Chaos Engineering tools like Gremlin to simulate failures and test 	system robustness.  </a:t>
            </a:r>
          </a:p>
          <a:p>
            <a:pPr marL="0" marR="0">
              <a:lnSpc>
                <a:spcPct val="115000"/>
              </a:lnSpc>
              <a:spcAft>
                <a:spcPts val="800"/>
              </a:spcAft>
              <a:buNone/>
            </a:pPr>
            <a:r>
              <a:rPr lang="en-GB" sz="2000" b="1" kern="100" dirty="0">
                <a:effectLst/>
                <a:ea typeface="Aptos" panose="020B0004020202020204" pitchFamily="34" charset="0"/>
                <a:cs typeface="Times New Roman" panose="02020603050405020304" pitchFamily="18" charset="0"/>
              </a:rPr>
              <a:t>9. Collaboration &amp; Culture </a:t>
            </a:r>
          </a:p>
          <a:p>
            <a:pPr lvl="1" algn="just">
              <a:lnSpc>
                <a:spcPct val="100000"/>
              </a:lnSpc>
              <a:spcBef>
                <a:spcPts val="0"/>
              </a:spcBef>
            </a:pPr>
            <a:r>
              <a:rPr lang="en-GB" sz="2000" kern="100" dirty="0">
                <a:effectLst/>
                <a:ea typeface="Aptos" panose="020B0004020202020204" pitchFamily="34" charset="0"/>
                <a:cs typeface="Times New Roman" panose="02020603050405020304" pitchFamily="18" charset="0"/>
              </a:rPr>
              <a:t>Bridging gaps between development, operations, and security teams is necessary.  </a:t>
            </a:r>
            <a:r>
              <a:rPr lang="en-GB" sz="2000" dirty="0"/>
              <a:t>    </a:t>
            </a:r>
          </a:p>
          <a:p>
            <a:pPr lvl="1" algn="just">
              <a:lnSpc>
                <a:spcPct val="100000"/>
              </a:lnSpc>
              <a:spcBef>
                <a:spcPts val="0"/>
              </a:spcBef>
            </a:pPr>
            <a:r>
              <a:rPr lang="en-GB" sz="2000" kern="100" dirty="0">
                <a:effectLst/>
                <a:ea typeface="Aptos" panose="020B0004020202020204" pitchFamily="34" charset="0"/>
                <a:cs typeface="Times New Roman" panose="02020603050405020304" pitchFamily="18" charset="0"/>
              </a:rPr>
              <a:t>Example: Encouraging </a:t>
            </a:r>
            <a:r>
              <a:rPr lang="en-GB" sz="2000" kern="100" dirty="0" err="1">
                <a:effectLst/>
                <a:ea typeface="Aptos" panose="020B0004020202020204" pitchFamily="34" charset="0"/>
                <a:cs typeface="Times New Roman" panose="02020603050405020304" pitchFamily="18" charset="0"/>
              </a:rPr>
              <a:t>ChatOps</a:t>
            </a:r>
            <a:r>
              <a:rPr lang="en-GB" sz="2000" kern="100" dirty="0">
                <a:effectLst/>
                <a:ea typeface="Aptos" panose="020B0004020202020204" pitchFamily="34" charset="0"/>
                <a:cs typeface="Times New Roman" panose="02020603050405020304" pitchFamily="18" charset="0"/>
              </a:rPr>
              <a:t> with tools like Slack integrated with CI/CD pipelines to enable real-time collaboration.  </a:t>
            </a:r>
          </a:p>
          <a:p>
            <a:pPr marL="0" indent="0" algn="just">
              <a:lnSpc>
                <a:spcPct val="100000"/>
              </a:lnSpc>
              <a:spcBef>
                <a:spcPts val="0"/>
              </a:spcBef>
              <a:buNone/>
            </a:pPr>
            <a:endParaRPr lang="en-GB" sz="2000" dirty="0"/>
          </a:p>
          <a:p>
            <a:pPr marL="457200" lvl="1" indent="0" algn="just">
              <a:lnSpc>
                <a:spcPct val="100000"/>
              </a:lnSpc>
              <a:spcBef>
                <a:spcPts val="0"/>
              </a:spcBef>
              <a:buNone/>
            </a:pPr>
            <a:endParaRPr lang="en-GB" sz="2000" dirty="0"/>
          </a:p>
          <a:p>
            <a:pPr marL="0" indent="0" algn="just">
              <a:lnSpc>
                <a:spcPct val="100000"/>
              </a:lnSpc>
              <a:spcBef>
                <a:spcPts val="0"/>
              </a:spcBef>
              <a:buNone/>
            </a:pPr>
            <a:endParaRPr lang="en-GB" sz="2000" dirty="0"/>
          </a:p>
          <a:p>
            <a:pPr marL="0" indent="0" algn="just">
              <a:lnSpc>
                <a:spcPct val="100000"/>
              </a:lnSpc>
              <a:spcBef>
                <a:spcPts val="0"/>
              </a:spcBef>
              <a:buNone/>
            </a:pPr>
            <a:endParaRPr lang="en-GB" sz="2000" dirty="0"/>
          </a:p>
        </p:txBody>
      </p:sp>
    </p:spTree>
    <p:extLst>
      <p:ext uri="{BB962C8B-B14F-4D97-AF65-F5344CB8AC3E}">
        <p14:creationId xmlns:p14="http://schemas.microsoft.com/office/powerpoint/2010/main" val="38631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9F7F-D9DE-A797-9994-7F569C21F6C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0D8A2FE-4A6B-E355-B2CF-BEE4A397E8AE}"/>
              </a:ext>
            </a:extLst>
          </p:cNvPr>
          <p:cNvPicPr>
            <a:picLocks noChangeAspect="1"/>
          </p:cNvPicPr>
          <p:nvPr/>
        </p:nvPicPr>
        <p:blipFill>
          <a:blip r:embed="rId2"/>
          <a:stretch>
            <a:fillRect/>
          </a:stretch>
        </p:blipFill>
        <p:spPr>
          <a:xfrm>
            <a:off x="2257015" y="1532913"/>
            <a:ext cx="8418329" cy="4351338"/>
          </a:xfrm>
          <a:prstGeom prst="rect">
            <a:avLst/>
          </a:prstGeom>
        </p:spPr>
      </p:pic>
      <p:sp>
        <p:nvSpPr>
          <p:cNvPr id="5" name="Content Placeholder 4">
            <a:extLst>
              <a:ext uri="{FF2B5EF4-FFF2-40B4-BE49-F238E27FC236}">
                <a16:creationId xmlns:a16="http://schemas.microsoft.com/office/drawing/2014/main" id="{08B6D372-08B3-691C-7D68-021A72CFB60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579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DC357-4F29-C94F-F8BD-82EAC25141E1}"/>
              </a:ext>
            </a:extLst>
          </p:cNvPr>
          <p:cNvSpPr>
            <a:spLocks noGrp="1"/>
          </p:cNvSpPr>
          <p:nvPr>
            <p:ph idx="1"/>
          </p:nvPr>
        </p:nvSpPr>
        <p:spPr>
          <a:xfrm>
            <a:off x="5606143" y="551995"/>
            <a:ext cx="5747657" cy="5940879"/>
          </a:xfrm>
        </p:spPr>
        <p:txBody>
          <a:bodyPr>
            <a:normAutofit/>
          </a:bodyPr>
          <a:lstStyle/>
          <a:p>
            <a:pPr marL="0" algn="just">
              <a:lnSpc>
                <a:spcPct val="115000"/>
              </a:lnSpc>
              <a:spcAft>
                <a:spcPts val="800"/>
              </a:spcAft>
            </a:pPr>
            <a:r>
              <a:rPr lang="en-GB" sz="2000" kern="100" dirty="0">
                <a:effectLst/>
                <a:latin typeface="Calibri" panose="020F0502020204030204" pitchFamily="34" charset="0"/>
                <a:ea typeface="Calibri" panose="020F0502020204030204" pitchFamily="34" charset="0"/>
                <a:cs typeface="Calibri" panose="020F0502020204030204" pitchFamily="34" charset="0"/>
              </a:rPr>
              <a:t>In software development, there has always been a gap between development and operations teams. </a:t>
            </a:r>
          </a:p>
          <a:p>
            <a:pPr marL="457200" lvl="1" algn="just">
              <a:lnSpc>
                <a:spcPct val="115000"/>
              </a:lnSpc>
              <a:spcAft>
                <a:spcPts val="800"/>
              </a:spcAft>
            </a:pPr>
            <a:r>
              <a:rPr lang="en-GB" sz="2000" kern="100" dirty="0">
                <a:effectLst/>
                <a:latin typeface="Calibri" panose="020F0502020204030204" pitchFamily="34" charset="0"/>
                <a:ea typeface="Calibri" panose="020F0502020204030204" pitchFamily="34" charset="0"/>
                <a:cs typeface="Calibri" panose="020F0502020204030204" pitchFamily="34" charset="0"/>
              </a:rPr>
              <a:t>Developers focus on writing code and creating new features, while </a:t>
            </a:r>
          </a:p>
          <a:p>
            <a:pPr marL="457200" lvl="1" algn="just">
              <a:lnSpc>
                <a:spcPct val="115000"/>
              </a:lnSpc>
              <a:spcAft>
                <a:spcPts val="800"/>
              </a:spcAft>
            </a:pPr>
            <a:r>
              <a:rPr lang="en-GB" sz="2000" kern="100" dirty="0">
                <a:effectLst/>
                <a:latin typeface="Calibri" panose="020F0502020204030204" pitchFamily="34" charset="0"/>
                <a:ea typeface="Calibri" panose="020F0502020204030204" pitchFamily="34" charset="0"/>
                <a:cs typeface="Calibri" panose="020F0502020204030204" pitchFamily="34" charset="0"/>
              </a:rPr>
              <a:t>Operations teams are responsible for maintaining infrastructure and ensuring software runs smoothly. This includes installing, configuring, testing, releasing, monitoring, and maintaining software products in operational environments. The goal of software operations is to ensure that applications function reliably, are available when needed, and continue to meet user requirements over time.</a:t>
            </a:r>
          </a:p>
          <a:p>
            <a:endParaRPr lang="en-GB" sz="2000" dirty="0"/>
          </a:p>
        </p:txBody>
      </p:sp>
      <p:pic>
        <p:nvPicPr>
          <p:cNvPr id="4" name="Picture 3">
            <a:extLst>
              <a:ext uri="{FF2B5EF4-FFF2-40B4-BE49-F238E27FC236}">
                <a16:creationId xmlns:a16="http://schemas.microsoft.com/office/drawing/2014/main" id="{E83EF6B6-6120-E7D8-CDB3-36CF32F685CB}"/>
              </a:ext>
            </a:extLst>
          </p:cNvPr>
          <p:cNvPicPr>
            <a:picLocks noChangeAspect="1"/>
          </p:cNvPicPr>
          <p:nvPr/>
        </p:nvPicPr>
        <p:blipFill>
          <a:blip r:embed="rId2"/>
          <a:stretch>
            <a:fillRect/>
          </a:stretch>
        </p:blipFill>
        <p:spPr>
          <a:xfrm>
            <a:off x="119744" y="365125"/>
            <a:ext cx="5377542" cy="4351338"/>
          </a:xfrm>
          <a:prstGeom prst="rect">
            <a:avLst/>
          </a:prstGeom>
        </p:spPr>
      </p:pic>
    </p:spTree>
    <p:extLst>
      <p:ext uri="{BB962C8B-B14F-4D97-AF65-F5344CB8AC3E}">
        <p14:creationId xmlns:p14="http://schemas.microsoft.com/office/powerpoint/2010/main" val="307922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6D00-49B4-CD5A-9FB1-A5BEB3CD4444}"/>
              </a:ext>
            </a:extLst>
          </p:cNvPr>
          <p:cNvSpPr>
            <a:spLocks noGrp="1"/>
          </p:cNvSpPr>
          <p:nvPr>
            <p:ph type="title"/>
          </p:nvPr>
        </p:nvSpPr>
        <p:spPr/>
        <p:txBody>
          <a:bodyPr/>
          <a:lstStyle/>
          <a:p>
            <a:r>
              <a:rPr lang="en-GB" dirty="0"/>
              <a:t>Traditional Ways</a:t>
            </a:r>
          </a:p>
        </p:txBody>
      </p:sp>
      <p:sp>
        <p:nvSpPr>
          <p:cNvPr id="3" name="Content Placeholder 2">
            <a:extLst>
              <a:ext uri="{FF2B5EF4-FFF2-40B4-BE49-F238E27FC236}">
                <a16:creationId xmlns:a16="http://schemas.microsoft.com/office/drawing/2014/main" id="{2F3FA495-E9DC-0458-16B2-6A718CDA7417}"/>
              </a:ext>
            </a:extLst>
          </p:cNvPr>
          <p:cNvSpPr>
            <a:spLocks noGrp="1"/>
          </p:cNvSpPr>
          <p:nvPr>
            <p:ph idx="1"/>
          </p:nvPr>
        </p:nvSpPr>
        <p:spPr>
          <a:xfrm>
            <a:off x="838200" y="1825625"/>
            <a:ext cx="7119257" cy="4351338"/>
          </a:xfrm>
        </p:spPr>
        <p:txBody>
          <a:bodyPr>
            <a:normAutofit fontScale="92500"/>
          </a:bodyPr>
          <a:lstStyle/>
          <a:p>
            <a:pPr algn="just"/>
            <a:r>
              <a:rPr lang="en-GB" dirty="0"/>
              <a:t>Key issues to consider</a:t>
            </a:r>
          </a:p>
          <a:p>
            <a:pPr lvl="1" algn="just"/>
            <a:r>
              <a:rPr lang="en-GB" dirty="0"/>
              <a:t>No collaboration between development and operations teams.</a:t>
            </a:r>
          </a:p>
          <a:p>
            <a:pPr lvl="1" algn="just"/>
            <a:r>
              <a:rPr lang="en-GB" dirty="0"/>
              <a:t>Sometimes operations teams may not be aware of a new application being deployed to production and therefore may struggle to support appropriately.</a:t>
            </a:r>
          </a:p>
          <a:p>
            <a:pPr lvl="1" algn="just"/>
            <a:r>
              <a:rPr lang="en-GB" dirty="0"/>
              <a:t>There may be a risk of the development team further engaged in the project even though the application is in production, due to lack of knowledge handover or missing documentations.</a:t>
            </a:r>
          </a:p>
          <a:p>
            <a:pPr lvl="1" algn="just"/>
            <a:r>
              <a:rPr lang="en-GB" dirty="0"/>
              <a:t>Lack of collaboration  between development and operations teams create animosity and frustrations. </a:t>
            </a:r>
          </a:p>
        </p:txBody>
      </p:sp>
      <p:pic>
        <p:nvPicPr>
          <p:cNvPr id="5" name="Picture 4">
            <a:extLst>
              <a:ext uri="{FF2B5EF4-FFF2-40B4-BE49-F238E27FC236}">
                <a16:creationId xmlns:a16="http://schemas.microsoft.com/office/drawing/2014/main" id="{E9133C6D-9254-DDA5-988E-B3537A1BC86F}"/>
              </a:ext>
            </a:extLst>
          </p:cNvPr>
          <p:cNvPicPr>
            <a:picLocks noChangeAspect="1"/>
          </p:cNvPicPr>
          <p:nvPr/>
        </p:nvPicPr>
        <p:blipFill>
          <a:blip r:embed="rId2"/>
          <a:stretch>
            <a:fillRect/>
          </a:stretch>
        </p:blipFill>
        <p:spPr>
          <a:xfrm>
            <a:off x="8549846" y="2334788"/>
            <a:ext cx="2886478" cy="2819794"/>
          </a:xfrm>
          <a:prstGeom prst="rect">
            <a:avLst/>
          </a:prstGeom>
        </p:spPr>
      </p:pic>
    </p:spTree>
    <p:extLst>
      <p:ext uri="{BB962C8B-B14F-4D97-AF65-F5344CB8AC3E}">
        <p14:creationId xmlns:p14="http://schemas.microsoft.com/office/powerpoint/2010/main" val="218067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6E51-3E28-93DD-19F7-6FC090F43327}"/>
              </a:ext>
            </a:extLst>
          </p:cNvPr>
          <p:cNvSpPr>
            <a:spLocks noGrp="1"/>
          </p:cNvSpPr>
          <p:nvPr>
            <p:ph type="title"/>
          </p:nvPr>
        </p:nvSpPr>
        <p:spPr/>
        <p:txBody>
          <a:bodyPr/>
          <a:lstStyle/>
          <a:p>
            <a:r>
              <a:rPr lang="en-GB" dirty="0"/>
              <a:t>DevOps Joins Dev and Ops</a:t>
            </a:r>
          </a:p>
        </p:txBody>
      </p:sp>
      <p:pic>
        <p:nvPicPr>
          <p:cNvPr id="7" name="Content Placeholder 6">
            <a:extLst>
              <a:ext uri="{FF2B5EF4-FFF2-40B4-BE49-F238E27FC236}">
                <a16:creationId xmlns:a16="http://schemas.microsoft.com/office/drawing/2014/main" id="{89297073-B8E7-F769-D452-342CE9813AF5}"/>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2063719" y="3549891"/>
            <a:ext cx="6954220" cy="1695687"/>
          </a:xfrm>
        </p:spPr>
      </p:pic>
      <p:pic>
        <p:nvPicPr>
          <p:cNvPr id="5" name="Picture 4">
            <a:extLst>
              <a:ext uri="{FF2B5EF4-FFF2-40B4-BE49-F238E27FC236}">
                <a16:creationId xmlns:a16="http://schemas.microsoft.com/office/drawing/2014/main" id="{B48FCFFB-E963-0373-3E20-9D3F5F89BEFB}"/>
              </a:ext>
            </a:extLst>
          </p:cNvPr>
          <p:cNvPicPr>
            <a:picLocks noGrp="1" noRot="1" noChangeAspect="1" noMove="1" noResize="1" noEditPoints="1" noAdjustHandles="1" noChangeArrowheads="1" noChangeShapeType="1" noCrop="1"/>
          </p:cNvPicPr>
          <p:nvPr/>
        </p:nvPicPr>
        <p:blipFill>
          <a:blip r:embed="rId3"/>
          <a:stretch>
            <a:fillRect/>
          </a:stretch>
        </p:blipFill>
        <p:spPr>
          <a:xfrm>
            <a:off x="3165990" y="1825625"/>
            <a:ext cx="5620534" cy="1724266"/>
          </a:xfrm>
          <a:prstGeom prst="rect">
            <a:avLst/>
          </a:prstGeom>
        </p:spPr>
      </p:pic>
      <p:pic>
        <p:nvPicPr>
          <p:cNvPr id="9" name="Picture 8">
            <a:extLst>
              <a:ext uri="{FF2B5EF4-FFF2-40B4-BE49-F238E27FC236}">
                <a16:creationId xmlns:a16="http://schemas.microsoft.com/office/drawing/2014/main" id="{1F44EDB5-ADBD-D806-A0BB-750DBF153F72}"/>
              </a:ext>
            </a:extLst>
          </p:cNvPr>
          <p:cNvPicPr>
            <a:picLocks noGrp="1" noRot="1" noChangeAspect="1" noMove="1" noResize="1" noEditPoints="1" noAdjustHandles="1" noChangeArrowheads="1" noChangeShapeType="1" noCrop="1"/>
          </p:cNvPicPr>
          <p:nvPr/>
        </p:nvPicPr>
        <p:blipFill>
          <a:blip r:embed="rId4"/>
          <a:stretch>
            <a:fillRect/>
          </a:stretch>
        </p:blipFill>
        <p:spPr>
          <a:xfrm>
            <a:off x="2063719" y="1831528"/>
            <a:ext cx="1102271" cy="1718363"/>
          </a:xfrm>
          <a:prstGeom prst="rect">
            <a:avLst/>
          </a:prstGeom>
        </p:spPr>
      </p:pic>
      <p:pic>
        <p:nvPicPr>
          <p:cNvPr id="11" name="Picture 10">
            <a:extLst>
              <a:ext uri="{FF2B5EF4-FFF2-40B4-BE49-F238E27FC236}">
                <a16:creationId xmlns:a16="http://schemas.microsoft.com/office/drawing/2014/main" id="{D1B785BC-897E-B635-C809-6F061171DE3B}"/>
              </a:ext>
            </a:extLst>
          </p:cNvPr>
          <p:cNvPicPr>
            <a:picLocks noGrp="1" noRot="1" noChangeAspect="1" noMove="1" noResize="1" noEditPoints="1" noAdjustHandles="1" noChangeArrowheads="1" noChangeShapeType="1" noCrop="1"/>
          </p:cNvPicPr>
          <p:nvPr/>
        </p:nvPicPr>
        <p:blipFill>
          <a:blip r:embed="rId4"/>
          <a:stretch>
            <a:fillRect/>
          </a:stretch>
        </p:blipFill>
        <p:spPr>
          <a:xfrm>
            <a:off x="8786524" y="1831528"/>
            <a:ext cx="231416" cy="1718363"/>
          </a:xfrm>
          <a:prstGeom prst="rect">
            <a:avLst/>
          </a:prstGeom>
        </p:spPr>
      </p:pic>
    </p:spTree>
    <p:extLst>
      <p:ext uri="{BB962C8B-B14F-4D97-AF65-F5344CB8AC3E}">
        <p14:creationId xmlns:p14="http://schemas.microsoft.com/office/powerpoint/2010/main" val="259344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C01DE-0544-F507-D363-EAB455307A28}"/>
              </a:ext>
            </a:extLst>
          </p:cNvPr>
          <p:cNvSpPr>
            <a:spLocks noGrp="1"/>
          </p:cNvSpPr>
          <p:nvPr>
            <p:ph type="title"/>
          </p:nvPr>
        </p:nvSpPr>
        <p:spPr/>
        <p:txBody>
          <a:bodyPr/>
          <a:lstStyle/>
          <a:p>
            <a:r>
              <a:rPr lang="en-GB" dirty="0"/>
              <a:t>DevOps</a:t>
            </a:r>
          </a:p>
        </p:txBody>
      </p:sp>
      <p:sp>
        <p:nvSpPr>
          <p:cNvPr id="3" name="Content Placeholder 2">
            <a:extLst>
              <a:ext uri="{FF2B5EF4-FFF2-40B4-BE49-F238E27FC236}">
                <a16:creationId xmlns:a16="http://schemas.microsoft.com/office/drawing/2014/main" id="{D5125D51-8823-48D1-ED73-AC39EBD0DC86}"/>
              </a:ext>
            </a:extLst>
          </p:cNvPr>
          <p:cNvSpPr>
            <a:spLocks noGrp="1"/>
          </p:cNvSpPr>
          <p:nvPr>
            <p:ph idx="1"/>
          </p:nvPr>
        </p:nvSpPr>
        <p:spPr/>
        <p:txBody>
          <a:bodyPr>
            <a:normAutofit lnSpcReduction="10000"/>
          </a:bodyPr>
          <a:lstStyle/>
          <a:p>
            <a:pPr marL="0" marR="0" algn="just">
              <a:lnSpc>
                <a:spcPct val="120000"/>
              </a:lnSpc>
              <a:spcBef>
                <a:spcPts val="0"/>
              </a:spcBef>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Here's a more detailed explanation:</a:t>
            </a:r>
          </a:p>
          <a:p>
            <a:pPr marL="342900" marR="0" lvl="0" indent="-342900" algn="just">
              <a:lnSpc>
                <a:spcPct val="120000"/>
              </a:lnSpc>
              <a:spcBef>
                <a:spcPts val="0"/>
              </a:spcBef>
              <a:buSzPts val="1000"/>
              <a:buFont typeface="Symbol" panose="05050102010706020507" pitchFamily="18" charset="2"/>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Breaking Down Silos: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20000"/>
              </a:lnSpc>
              <a:spcBef>
                <a:spcPts val="0"/>
              </a:spcBef>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Traditionally, development and operations teams worked separately, which could lead to delays and misunderstandings. DevOps aims to bridge this gap by fostering collaboration and shared responsibility. </a:t>
            </a:r>
          </a:p>
          <a:p>
            <a:pPr marL="342900" marR="0" lvl="0" indent="-342900" algn="just">
              <a:lnSpc>
                <a:spcPct val="120000"/>
              </a:lnSpc>
              <a:spcBef>
                <a:spcPts val="0"/>
              </a:spcBef>
              <a:buSzPts val="1000"/>
              <a:buFont typeface="Symbol" panose="05050102010706020507" pitchFamily="18" charset="2"/>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Continuous Improvement: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20000"/>
              </a:lnSpc>
              <a:spcBef>
                <a:spcPts val="0"/>
              </a:spcBef>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DevOps emphasizes continuous integration, testing, and deployment, allowing for faster feedback loops and quicker releases of new features and bug fixes. </a:t>
            </a:r>
          </a:p>
          <a:p>
            <a:pPr marL="342900" marR="0" lvl="0" indent="-342900" algn="just">
              <a:lnSpc>
                <a:spcPct val="120000"/>
              </a:lnSpc>
              <a:spcBef>
                <a:spcPts val="0"/>
              </a:spcBef>
              <a:buSzPts val="1000"/>
              <a:buFont typeface="Symbol" panose="05050102010706020507" pitchFamily="18" charset="2"/>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Automation: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20000"/>
              </a:lnSpc>
              <a:spcBef>
                <a:spcPts val="0"/>
              </a:spcBef>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DevOps utilizes automation tools and processes to streamline tasks, such as code deployment, testing, and infrastructure management, reducing manual effort and errors. </a:t>
            </a:r>
          </a:p>
          <a:p>
            <a:pPr marL="342900" marR="0" lvl="0" indent="-342900" algn="just">
              <a:lnSpc>
                <a:spcPct val="120000"/>
              </a:lnSpc>
              <a:spcBef>
                <a:spcPts val="0"/>
              </a:spcBef>
              <a:buSzPts val="1000"/>
              <a:buFont typeface="Symbol" panose="05050102010706020507" pitchFamily="18" charset="2"/>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Culture Shift: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20000"/>
              </a:lnSpc>
              <a:spcBef>
                <a:spcPts val="0"/>
              </a:spcBef>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DevOps is not just about tools and processes; it's also a cultural shift that promotes collaboration, transparency, and a shared focus on delivering value to customers. </a:t>
            </a:r>
          </a:p>
          <a:p>
            <a:pPr algn="just">
              <a:lnSpc>
                <a:spcPct val="120000"/>
              </a:lnSpc>
              <a:spcBef>
                <a:spcPts val="0"/>
              </a:spcBef>
            </a:pPr>
            <a:endParaRPr lang="en-GB" dirty="0"/>
          </a:p>
        </p:txBody>
      </p:sp>
    </p:spTree>
    <p:extLst>
      <p:ext uri="{BB962C8B-B14F-4D97-AF65-F5344CB8AC3E}">
        <p14:creationId xmlns:p14="http://schemas.microsoft.com/office/powerpoint/2010/main" val="115665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5631F-109C-2AD3-E3B6-C25035CA63F3}"/>
              </a:ext>
            </a:extLst>
          </p:cNvPr>
          <p:cNvSpPr>
            <a:spLocks noGrp="1"/>
          </p:cNvSpPr>
          <p:nvPr>
            <p:ph type="title"/>
          </p:nvPr>
        </p:nvSpPr>
        <p:spPr/>
        <p:txBody>
          <a:bodyPr/>
          <a:lstStyle/>
          <a:p>
            <a:r>
              <a:rPr lang="en-GB" dirty="0"/>
              <a:t>Benefits</a:t>
            </a:r>
          </a:p>
        </p:txBody>
      </p:sp>
      <p:sp>
        <p:nvSpPr>
          <p:cNvPr id="3" name="Content Placeholder 2">
            <a:extLst>
              <a:ext uri="{FF2B5EF4-FFF2-40B4-BE49-F238E27FC236}">
                <a16:creationId xmlns:a16="http://schemas.microsoft.com/office/drawing/2014/main" id="{886E74FC-1D18-23C5-869D-F7D9B6614A6B}"/>
              </a:ext>
            </a:extLst>
          </p:cNvPr>
          <p:cNvSpPr>
            <a:spLocks noGrp="1"/>
          </p:cNvSpPr>
          <p:nvPr>
            <p:ph idx="1"/>
          </p:nvPr>
        </p:nvSpPr>
        <p:spPr/>
        <p:txBody>
          <a:bodyPr>
            <a:normAutofit/>
          </a:bodyPr>
          <a:lstStyle/>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Faster Time to Market:</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By automating processes and collaborating effectively, DevOps enables organizations to deliver software faster.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Improved Quality:</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Continuous testing and feedback loops help ensure that software is of high quality.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Increased Reliability:</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Automation and robust processes contribute to more reliable software deployments and operations. </a:t>
            </a:r>
          </a:p>
          <a:p>
            <a:pPr marL="742950" marR="0" lvl="1" indent="-285750" algn="just">
              <a:lnSpc>
                <a:spcPct val="100000"/>
              </a:lnSpc>
              <a:spcBef>
                <a:spcPts val="0"/>
              </a:spcBef>
              <a:buSzPts val="1000"/>
              <a:buFont typeface="Courier New" panose="02070309020205020404" pitchFamily="49" charset="0"/>
              <a:buChar char="o"/>
              <a:tabLst>
                <a:tab pos="914400" algn="l"/>
              </a:tabLs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Better Customer Experience:</a:t>
            </a:r>
            <a:r>
              <a:rPr lang="en-GB" sz="2000" kern="100" dirty="0">
                <a:effectLst/>
                <a:latin typeface="Aptos" panose="020B0004020202020204" pitchFamily="34" charset="0"/>
                <a:ea typeface="Aptos" panose="020B0004020202020204" pitchFamily="34" charset="0"/>
                <a:cs typeface="Times New Roman" panose="02020603050405020304" pitchFamily="18" charset="0"/>
              </a:rPr>
              <a:t> Faster releases and higher quality software lead to a better user experience. </a:t>
            </a:r>
          </a:p>
          <a:p>
            <a:pPr algn="just">
              <a:lnSpc>
                <a:spcPct val="100000"/>
              </a:lnSpc>
              <a:spcBef>
                <a:spcPts val="0"/>
              </a:spcBef>
            </a:pPr>
            <a:endParaRPr lang="en-GB" sz="2000" dirty="0"/>
          </a:p>
        </p:txBody>
      </p:sp>
    </p:spTree>
    <p:extLst>
      <p:ext uri="{BB962C8B-B14F-4D97-AF65-F5344CB8AC3E}">
        <p14:creationId xmlns:p14="http://schemas.microsoft.com/office/powerpoint/2010/main" val="218922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BEEC04FD-65BB-C020-F489-76883DFB3E02}"/>
              </a:ext>
            </a:extLst>
          </p:cNvPr>
          <p:cNvSpPr>
            <a:spLocks noGrp="1"/>
          </p:cNvSpPr>
          <p:nvPr>
            <p:ph type="title"/>
          </p:nvPr>
        </p:nvSpPr>
        <p:spPr>
          <a:xfrm>
            <a:off x="802482" y="58737"/>
            <a:ext cx="10515600" cy="1325563"/>
          </a:xfrm>
        </p:spPr>
        <p:txBody>
          <a:bodyPr/>
          <a:lstStyle/>
          <a:p>
            <a:r>
              <a:rPr lang="en-IN" altLang="en-US" b="1" dirty="0"/>
              <a:t>DevOps Vs Agile</a:t>
            </a:r>
            <a:endParaRPr lang="en-IN" altLang="en-US" dirty="0"/>
          </a:p>
        </p:txBody>
      </p:sp>
      <p:graphicFrame>
        <p:nvGraphicFramePr>
          <p:cNvPr id="6" name="Content Placeholder 5">
            <a:extLst>
              <a:ext uri="{FF2B5EF4-FFF2-40B4-BE49-F238E27FC236}">
                <a16:creationId xmlns:a16="http://schemas.microsoft.com/office/drawing/2014/main" id="{3F18AE17-BEF7-4BB2-6B44-F86667DCDB17}"/>
              </a:ext>
            </a:extLst>
          </p:cNvPr>
          <p:cNvGraphicFramePr>
            <a:graphicFrameLocks noGrp="1"/>
          </p:cNvGraphicFramePr>
          <p:nvPr>
            <p:ph idx="1"/>
          </p:nvPr>
        </p:nvGraphicFramePr>
        <p:xfrm>
          <a:off x="1881189" y="1143001"/>
          <a:ext cx="8358187" cy="5051447"/>
        </p:xfrm>
        <a:graphic>
          <a:graphicData uri="http://schemas.openxmlformats.org/drawingml/2006/table">
            <a:tbl>
              <a:tblPr/>
              <a:tblGrid>
                <a:gridCol w="2010907">
                  <a:extLst>
                    <a:ext uri="{9D8B030D-6E8A-4147-A177-3AD203B41FA5}">
                      <a16:colId xmlns:a16="http://schemas.microsoft.com/office/drawing/2014/main" val="20000"/>
                    </a:ext>
                  </a:extLst>
                </a:gridCol>
                <a:gridCol w="3179257">
                  <a:extLst>
                    <a:ext uri="{9D8B030D-6E8A-4147-A177-3AD203B41FA5}">
                      <a16:colId xmlns:a16="http://schemas.microsoft.com/office/drawing/2014/main" val="20001"/>
                    </a:ext>
                  </a:extLst>
                </a:gridCol>
                <a:gridCol w="3168023">
                  <a:extLst>
                    <a:ext uri="{9D8B030D-6E8A-4147-A177-3AD203B41FA5}">
                      <a16:colId xmlns:a16="http://schemas.microsoft.com/office/drawing/2014/main" val="20002"/>
                    </a:ext>
                  </a:extLst>
                </a:gridCol>
              </a:tblGrid>
              <a:tr h="346715">
                <a:tc>
                  <a:txBody>
                    <a:bodyPr/>
                    <a:lstStyle/>
                    <a:p>
                      <a:pPr algn="ctr"/>
                      <a:r>
                        <a:rPr lang="en-IN" sz="1500" b="1" dirty="0"/>
                        <a:t>Features</a:t>
                      </a:r>
                      <a:endParaRPr lang="en-IN" sz="1500" dirty="0"/>
                    </a:p>
                  </a:txBody>
                  <a:tcPr marL="40439" marR="40439" marT="40438" marB="40438" anchor="ctr">
                    <a:lnL>
                      <a:noFill/>
                    </a:lnL>
                    <a:lnR>
                      <a:noFill/>
                    </a:lnR>
                    <a:lnT>
                      <a:noFill/>
                    </a:lnT>
                    <a:lnB>
                      <a:noFill/>
                    </a:lnB>
                    <a:solidFill>
                      <a:schemeClr val="accent5">
                        <a:lumMod val="60000"/>
                        <a:lumOff val="40000"/>
                      </a:schemeClr>
                    </a:solidFill>
                  </a:tcPr>
                </a:tc>
                <a:tc>
                  <a:txBody>
                    <a:bodyPr/>
                    <a:lstStyle/>
                    <a:p>
                      <a:pPr algn="ctr"/>
                      <a:r>
                        <a:rPr lang="en-IN" sz="1500" b="1" dirty="0" err="1"/>
                        <a:t>DevOps</a:t>
                      </a:r>
                      <a:endParaRPr lang="en-IN" sz="1500" dirty="0"/>
                    </a:p>
                  </a:txBody>
                  <a:tcPr marL="40439" marR="40439" marT="40438" marB="40438" anchor="ctr">
                    <a:lnL>
                      <a:noFill/>
                    </a:lnL>
                    <a:lnR>
                      <a:noFill/>
                    </a:lnR>
                    <a:lnT>
                      <a:noFill/>
                    </a:lnT>
                    <a:lnB>
                      <a:noFill/>
                    </a:lnB>
                    <a:solidFill>
                      <a:schemeClr val="accent5">
                        <a:lumMod val="60000"/>
                        <a:lumOff val="40000"/>
                      </a:schemeClr>
                    </a:solidFill>
                  </a:tcPr>
                </a:tc>
                <a:tc>
                  <a:txBody>
                    <a:bodyPr/>
                    <a:lstStyle/>
                    <a:p>
                      <a:pPr algn="ctr"/>
                      <a:r>
                        <a:rPr lang="en-IN" sz="1500" b="1" dirty="0"/>
                        <a:t>Agile</a:t>
                      </a:r>
                      <a:endParaRPr lang="en-IN" sz="1500" dirty="0"/>
                    </a:p>
                  </a:txBody>
                  <a:tcPr marL="40439" marR="40439" marT="40438" marB="40438" anchor="ctr">
                    <a:lnL>
                      <a:noFill/>
                    </a:lnL>
                    <a:lnR>
                      <a:noFill/>
                    </a:lnR>
                    <a:lnT>
                      <a:noFill/>
                    </a:lnT>
                    <a:lnB>
                      <a:noFill/>
                    </a:lnB>
                    <a:solidFill>
                      <a:schemeClr val="accent5">
                        <a:lumMod val="60000"/>
                        <a:lumOff val="40000"/>
                      </a:schemeClr>
                    </a:solidFill>
                  </a:tcPr>
                </a:tc>
                <a:extLst>
                  <a:ext uri="{0D108BD9-81ED-4DB2-BD59-A6C34878D82A}">
                    <a16:rowId xmlns:a16="http://schemas.microsoft.com/office/drawing/2014/main" val="10000"/>
                  </a:ext>
                </a:extLst>
              </a:tr>
              <a:tr h="861425">
                <a:tc>
                  <a:txBody>
                    <a:bodyPr/>
                    <a:lstStyle/>
                    <a:p>
                      <a:r>
                        <a:rPr lang="en-IN" sz="1800" b="1"/>
                        <a:t>Agility</a:t>
                      </a:r>
                      <a:endParaRPr lang="en-IN" sz="1800"/>
                    </a:p>
                  </a:txBody>
                  <a:tcPr marL="40439" marR="40439" marT="40438" marB="40438" anchor="ctr">
                    <a:lnL>
                      <a:noFill/>
                    </a:lnL>
                    <a:lnR>
                      <a:noFill/>
                    </a:lnR>
                    <a:lnT>
                      <a:noFill/>
                    </a:lnT>
                    <a:lnB>
                      <a:noFill/>
                    </a:lnB>
                  </a:tcPr>
                </a:tc>
                <a:tc>
                  <a:txBody>
                    <a:bodyPr/>
                    <a:lstStyle/>
                    <a:p>
                      <a:r>
                        <a:rPr lang="en-IN" sz="1800"/>
                        <a:t>Agility in both Development &amp; Operations</a:t>
                      </a:r>
                    </a:p>
                  </a:txBody>
                  <a:tcPr marL="40439" marR="40439" marT="40438" marB="40438" anchor="ctr">
                    <a:lnL>
                      <a:noFill/>
                    </a:lnL>
                    <a:lnR>
                      <a:noFill/>
                    </a:lnR>
                    <a:lnT>
                      <a:noFill/>
                    </a:lnT>
                    <a:lnB>
                      <a:noFill/>
                    </a:lnB>
                  </a:tcPr>
                </a:tc>
                <a:tc>
                  <a:txBody>
                    <a:bodyPr/>
                    <a:lstStyle/>
                    <a:p>
                      <a:r>
                        <a:rPr lang="en-IN" sz="1800"/>
                        <a:t>Agility in only Development</a:t>
                      </a:r>
                    </a:p>
                  </a:txBody>
                  <a:tcPr marL="40439" marR="40439" marT="40438" marB="40438" anchor="ctr">
                    <a:lnL>
                      <a:noFill/>
                    </a:lnL>
                    <a:lnR>
                      <a:noFill/>
                    </a:lnR>
                    <a:lnT>
                      <a:noFill/>
                    </a:lnT>
                    <a:lnB>
                      <a:noFill/>
                    </a:lnB>
                  </a:tcPr>
                </a:tc>
                <a:extLst>
                  <a:ext uri="{0D108BD9-81ED-4DB2-BD59-A6C34878D82A}">
                    <a16:rowId xmlns:a16="http://schemas.microsoft.com/office/drawing/2014/main" val="10001"/>
                  </a:ext>
                </a:extLst>
              </a:tr>
              <a:tr h="861425">
                <a:tc>
                  <a:txBody>
                    <a:bodyPr/>
                    <a:lstStyle/>
                    <a:p>
                      <a:r>
                        <a:rPr lang="en-IN" sz="1800" b="1" dirty="0"/>
                        <a:t>Processes/ Practices</a:t>
                      </a:r>
                      <a:endParaRPr lang="en-IN" sz="1800" dirty="0"/>
                    </a:p>
                  </a:txBody>
                  <a:tcPr marL="40439" marR="40439" marT="40438" marB="40438" anchor="ctr">
                    <a:lnL>
                      <a:noFill/>
                    </a:lnL>
                    <a:lnR>
                      <a:noFill/>
                    </a:lnR>
                    <a:lnT>
                      <a:noFill/>
                    </a:lnT>
                    <a:lnB>
                      <a:noFill/>
                    </a:lnB>
                  </a:tcPr>
                </a:tc>
                <a:tc>
                  <a:txBody>
                    <a:bodyPr/>
                    <a:lstStyle/>
                    <a:p>
                      <a:r>
                        <a:rPr lang="en-IN" sz="1800"/>
                        <a:t>Involves processes such as CI, CD, CT, etc.</a:t>
                      </a:r>
                    </a:p>
                  </a:txBody>
                  <a:tcPr marL="40439" marR="40439" marT="40438" marB="40438" anchor="ctr">
                    <a:lnL>
                      <a:noFill/>
                    </a:lnL>
                    <a:lnR>
                      <a:noFill/>
                    </a:lnR>
                    <a:lnT>
                      <a:noFill/>
                    </a:lnT>
                    <a:lnB>
                      <a:noFill/>
                    </a:lnB>
                  </a:tcPr>
                </a:tc>
                <a:tc>
                  <a:txBody>
                    <a:bodyPr/>
                    <a:lstStyle/>
                    <a:p>
                      <a:r>
                        <a:rPr lang="en-IN" sz="1800"/>
                        <a:t>Involves practices such as Agile Scrum, Agile Kanban, etc.</a:t>
                      </a:r>
                    </a:p>
                  </a:txBody>
                  <a:tcPr marL="40439" marR="40439" marT="40438" marB="40438" anchor="ctr">
                    <a:lnL>
                      <a:noFill/>
                    </a:lnL>
                    <a:lnR>
                      <a:noFill/>
                    </a:lnR>
                    <a:lnT>
                      <a:noFill/>
                    </a:lnT>
                    <a:lnB>
                      <a:noFill/>
                    </a:lnB>
                  </a:tcPr>
                </a:tc>
                <a:extLst>
                  <a:ext uri="{0D108BD9-81ED-4DB2-BD59-A6C34878D82A}">
                    <a16:rowId xmlns:a16="http://schemas.microsoft.com/office/drawing/2014/main" val="10002"/>
                  </a:ext>
                </a:extLst>
              </a:tr>
              <a:tr h="629505">
                <a:tc>
                  <a:txBody>
                    <a:bodyPr/>
                    <a:lstStyle/>
                    <a:p>
                      <a:r>
                        <a:rPr lang="en-IN" sz="1800" b="1"/>
                        <a:t>Key Focus Area</a:t>
                      </a:r>
                      <a:endParaRPr lang="en-IN" sz="1800"/>
                    </a:p>
                  </a:txBody>
                  <a:tcPr marL="40439" marR="40439" marT="40438" marB="40438" anchor="ctr">
                    <a:lnL>
                      <a:noFill/>
                    </a:lnL>
                    <a:lnR>
                      <a:noFill/>
                    </a:lnR>
                    <a:lnT>
                      <a:noFill/>
                    </a:lnT>
                    <a:lnB>
                      <a:noFill/>
                    </a:lnB>
                  </a:tcPr>
                </a:tc>
                <a:tc>
                  <a:txBody>
                    <a:bodyPr/>
                    <a:lstStyle/>
                    <a:p>
                      <a:r>
                        <a:rPr lang="en-IN" sz="1800"/>
                        <a:t>Timeliness &amp; quality have equal priority</a:t>
                      </a:r>
                    </a:p>
                  </a:txBody>
                  <a:tcPr marL="40439" marR="40439" marT="40438" marB="40438" anchor="ctr">
                    <a:lnL>
                      <a:noFill/>
                    </a:lnL>
                    <a:lnR>
                      <a:noFill/>
                    </a:lnR>
                    <a:lnT>
                      <a:noFill/>
                    </a:lnT>
                    <a:lnB>
                      <a:noFill/>
                    </a:lnB>
                  </a:tcPr>
                </a:tc>
                <a:tc>
                  <a:txBody>
                    <a:bodyPr/>
                    <a:lstStyle/>
                    <a:p>
                      <a:r>
                        <a:rPr lang="en-IN" sz="1800"/>
                        <a:t>Timeliness is the main priority</a:t>
                      </a:r>
                    </a:p>
                  </a:txBody>
                  <a:tcPr marL="40439" marR="40439" marT="40438" marB="40438" anchor="ctr">
                    <a:lnL>
                      <a:noFill/>
                    </a:lnL>
                    <a:lnR>
                      <a:noFill/>
                    </a:lnR>
                    <a:lnT>
                      <a:noFill/>
                    </a:lnT>
                    <a:lnB>
                      <a:noFill/>
                    </a:lnB>
                  </a:tcPr>
                </a:tc>
                <a:extLst>
                  <a:ext uri="{0D108BD9-81ED-4DB2-BD59-A6C34878D82A}">
                    <a16:rowId xmlns:a16="http://schemas.microsoft.com/office/drawing/2014/main" val="10003"/>
                  </a:ext>
                </a:extLst>
              </a:tr>
              <a:tr h="1118781">
                <a:tc>
                  <a:txBody>
                    <a:bodyPr/>
                    <a:lstStyle/>
                    <a:p>
                      <a:r>
                        <a:rPr lang="en-IN" sz="1800" b="1"/>
                        <a:t>Release Cycles/ Development Sprints</a:t>
                      </a:r>
                      <a:endParaRPr lang="en-IN" sz="1800"/>
                    </a:p>
                  </a:txBody>
                  <a:tcPr marL="40439" marR="40439" marT="40438" marB="40438" anchor="ctr">
                    <a:lnL>
                      <a:noFill/>
                    </a:lnL>
                    <a:lnR>
                      <a:noFill/>
                    </a:lnR>
                    <a:lnT>
                      <a:noFill/>
                    </a:lnT>
                    <a:lnB>
                      <a:noFill/>
                    </a:lnB>
                  </a:tcPr>
                </a:tc>
                <a:tc>
                  <a:txBody>
                    <a:bodyPr/>
                    <a:lstStyle/>
                    <a:p>
                      <a:r>
                        <a:rPr lang="en-IN" sz="1800"/>
                        <a:t>Smaller release cycles with immediate feedback</a:t>
                      </a:r>
                    </a:p>
                  </a:txBody>
                  <a:tcPr marL="40439" marR="40439" marT="40438" marB="40438" anchor="ctr">
                    <a:lnL>
                      <a:noFill/>
                    </a:lnL>
                    <a:lnR>
                      <a:noFill/>
                    </a:lnR>
                    <a:lnT>
                      <a:noFill/>
                    </a:lnT>
                    <a:lnB>
                      <a:noFill/>
                    </a:lnB>
                  </a:tcPr>
                </a:tc>
                <a:tc>
                  <a:txBody>
                    <a:bodyPr/>
                    <a:lstStyle/>
                    <a:p>
                      <a:r>
                        <a:rPr lang="en-IN" sz="1800" dirty="0"/>
                        <a:t>Smaller release cycles</a:t>
                      </a:r>
                    </a:p>
                  </a:txBody>
                  <a:tcPr marL="40439" marR="40439" marT="40438" marB="40438" anchor="ctr">
                    <a:lnL>
                      <a:noFill/>
                    </a:lnL>
                    <a:lnR>
                      <a:noFill/>
                    </a:lnR>
                    <a:lnT>
                      <a:noFill/>
                    </a:lnT>
                    <a:lnB>
                      <a:noFill/>
                    </a:lnB>
                  </a:tcPr>
                </a:tc>
                <a:extLst>
                  <a:ext uri="{0D108BD9-81ED-4DB2-BD59-A6C34878D82A}">
                    <a16:rowId xmlns:a16="http://schemas.microsoft.com/office/drawing/2014/main" val="10004"/>
                  </a:ext>
                </a:extLst>
              </a:tr>
              <a:tr h="629505">
                <a:tc>
                  <a:txBody>
                    <a:bodyPr/>
                    <a:lstStyle/>
                    <a:p>
                      <a:r>
                        <a:rPr lang="en-IN" sz="1800" b="1"/>
                        <a:t>Source of Feedback</a:t>
                      </a:r>
                      <a:endParaRPr lang="en-IN" sz="1800"/>
                    </a:p>
                  </a:txBody>
                  <a:tcPr marL="40439" marR="40439" marT="40438" marB="40438" anchor="ctr">
                    <a:lnL>
                      <a:noFill/>
                    </a:lnL>
                    <a:lnR>
                      <a:noFill/>
                    </a:lnR>
                    <a:lnT>
                      <a:noFill/>
                    </a:lnT>
                    <a:lnB>
                      <a:noFill/>
                    </a:lnB>
                  </a:tcPr>
                </a:tc>
                <a:tc>
                  <a:txBody>
                    <a:bodyPr/>
                    <a:lstStyle/>
                    <a:p>
                      <a:r>
                        <a:rPr lang="en-IN" sz="1800"/>
                        <a:t>Feedback is from self (Monitoring tools)</a:t>
                      </a:r>
                    </a:p>
                  </a:txBody>
                  <a:tcPr marL="40439" marR="40439" marT="40438" marB="40438" anchor="ctr">
                    <a:lnL>
                      <a:noFill/>
                    </a:lnL>
                    <a:lnR>
                      <a:noFill/>
                    </a:lnR>
                    <a:lnT>
                      <a:noFill/>
                    </a:lnT>
                    <a:lnB>
                      <a:noFill/>
                    </a:lnB>
                  </a:tcPr>
                </a:tc>
                <a:tc>
                  <a:txBody>
                    <a:bodyPr/>
                    <a:lstStyle/>
                    <a:p>
                      <a:r>
                        <a:rPr lang="en-IN" sz="1800"/>
                        <a:t>Feedback is from customers</a:t>
                      </a:r>
                    </a:p>
                  </a:txBody>
                  <a:tcPr marL="40439" marR="40439" marT="40438" marB="40438" anchor="ctr">
                    <a:lnL>
                      <a:noFill/>
                    </a:lnL>
                    <a:lnR>
                      <a:noFill/>
                    </a:lnR>
                    <a:lnT>
                      <a:noFill/>
                    </a:lnT>
                    <a:lnB>
                      <a:noFill/>
                    </a:lnB>
                  </a:tcPr>
                </a:tc>
                <a:extLst>
                  <a:ext uri="{0D108BD9-81ED-4DB2-BD59-A6C34878D82A}">
                    <a16:rowId xmlns:a16="http://schemas.microsoft.com/office/drawing/2014/main" val="10005"/>
                  </a:ext>
                </a:extLst>
              </a:tr>
              <a:tr h="604069">
                <a:tc>
                  <a:txBody>
                    <a:bodyPr/>
                    <a:lstStyle/>
                    <a:p>
                      <a:r>
                        <a:rPr lang="en-IN" sz="1800" b="1"/>
                        <a:t> Scope of Work</a:t>
                      </a:r>
                      <a:endParaRPr lang="en-IN" sz="1800"/>
                    </a:p>
                  </a:txBody>
                  <a:tcPr marL="40439" marR="40439" marT="40438" marB="40438" anchor="ctr">
                    <a:lnL>
                      <a:noFill/>
                    </a:lnL>
                    <a:lnR>
                      <a:noFill/>
                    </a:lnR>
                    <a:lnT>
                      <a:noFill/>
                    </a:lnT>
                    <a:lnB>
                      <a:noFill/>
                    </a:lnB>
                  </a:tcPr>
                </a:tc>
                <a:tc>
                  <a:txBody>
                    <a:bodyPr/>
                    <a:lstStyle/>
                    <a:p>
                      <a:r>
                        <a:rPr lang="en-IN" sz="1800"/>
                        <a:t>Agility &amp; need for Automation</a:t>
                      </a:r>
                    </a:p>
                  </a:txBody>
                  <a:tcPr marL="40439" marR="40439" marT="40438" marB="40438" anchor="ctr">
                    <a:lnL>
                      <a:noFill/>
                    </a:lnL>
                    <a:lnR>
                      <a:noFill/>
                    </a:lnR>
                    <a:lnT>
                      <a:noFill/>
                    </a:lnT>
                    <a:lnB>
                      <a:noFill/>
                    </a:lnB>
                  </a:tcPr>
                </a:tc>
                <a:tc>
                  <a:txBody>
                    <a:bodyPr/>
                    <a:lstStyle/>
                    <a:p>
                      <a:r>
                        <a:rPr lang="en-IN" sz="1800" dirty="0"/>
                        <a:t>Agility only</a:t>
                      </a:r>
                    </a:p>
                  </a:txBody>
                  <a:tcPr marL="40439" marR="40439" marT="40438" marB="40438" anchor="ctr">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19483" name="TextBox 6">
            <a:extLst>
              <a:ext uri="{FF2B5EF4-FFF2-40B4-BE49-F238E27FC236}">
                <a16:creationId xmlns:a16="http://schemas.microsoft.com/office/drawing/2014/main" id="{CD6EA9F4-AE5C-71FE-9276-06B1FB91F808}"/>
              </a:ext>
            </a:extLst>
          </p:cNvPr>
          <p:cNvSpPr txBox="1">
            <a:spLocks noChangeArrowheads="1"/>
          </p:cNvSpPr>
          <p:nvPr/>
        </p:nvSpPr>
        <p:spPr bwMode="auto">
          <a:xfrm>
            <a:off x="1809750" y="6429375"/>
            <a:ext cx="8858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Source: </a:t>
            </a:r>
            <a:r>
              <a:rPr lang="en-IN" altLang="en-US" dirty="0">
                <a:hlinkClick r:id="rId2"/>
              </a:rPr>
              <a:t>https://www.edureka.co/blog/devops-vs-agile-everything-you-need-to-know/</a:t>
            </a:r>
            <a:endParaRPr lang="en-IN" altLang="en-US" dirty="0"/>
          </a:p>
        </p:txBody>
      </p:sp>
      <p:sp>
        <p:nvSpPr>
          <p:cNvPr id="7" name="Slide Number Placeholder 6">
            <a:extLst>
              <a:ext uri="{FF2B5EF4-FFF2-40B4-BE49-F238E27FC236}">
                <a16:creationId xmlns:a16="http://schemas.microsoft.com/office/drawing/2014/main" id="{BDD3B0A0-9462-1810-C5CE-A95E164FC18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7AC410-D3CA-42E1-9BAF-C7E168B3EEE9}" type="slidenum">
              <a:rPr lang="en-IN" altLang="en-US">
                <a:solidFill>
                  <a:srgbClr val="898989"/>
                </a:solidFill>
                <a:latin typeface="Calibri" panose="020F0502020204030204" pitchFamily="34" charset="0"/>
              </a:rPr>
              <a:pPr eaLnBrk="1" hangingPunct="1"/>
              <a:t>9</a:t>
            </a:fld>
            <a:endParaRPr lang="en-IN" altLang="en-US">
              <a:solidFill>
                <a:srgbClr val="898989"/>
              </a:solidFill>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1165</TotalTime>
  <Words>1563</Words>
  <Application>Microsoft Office PowerPoint</Application>
  <PresentationFormat>Widescreen</PresentationFormat>
  <Paragraphs>158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Courier New</vt:lpstr>
      <vt:lpstr>Google Sans</vt:lpstr>
      <vt:lpstr>Symbol</vt:lpstr>
      <vt:lpstr>Office Theme</vt:lpstr>
      <vt:lpstr>DevOps</vt:lpstr>
      <vt:lpstr>DevOps</vt:lpstr>
      <vt:lpstr>PowerPoint Presentation</vt:lpstr>
      <vt:lpstr>PowerPoint Presentation</vt:lpstr>
      <vt:lpstr>Traditional Ways</vt:lpstr>
      <vt:lpstr>DevOps Joins Dev and Ops</vt:lpstr>
      <vt:lpstr>DevOps</vt:lpstr>
      <vt:lpstr>Benefits</vt:lpstr>
      <vt:lpstr>DevOps Vs Agile</vt:lpstr>
      <vt:lpstr>DevOps Lifecycle</vt:lpstr>
      <vt:lpstr>DevOps Lifecycle</vt:lpstr>
      <vt:lpstr>DevOps Lifecycle</vt:lpstr>
      <vt:lpstr>DevOps Lifecycle</vt:lpstr>
      <vt:lpstr>DevOps Lifecycle</vt:lpstr>
      <vt:lpstr>Cross-Cutting Concerns</vt:lpstr>
      <vt:lpstr>Cross-Cutting Concerns</vt:lpstr>
      <vt:lpstr>Cross-Cutting Concerns</vt:lpstr>
      <vt:lpstr>Cross-Cutting Concerns</vt:lpstr>
      <vt:lpstr>Cross-Cutting Concerns</vt:lpstr>
      <vt:lpstr>Cross-Cutting Concerns</vt:lpstr>
      <vt:lpstr>Cross-Cutting Concerns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Thilagavathi Venu Gopal</dc:creator>
  <cp:lastModifiedBy>Thilagavathi Venu Gopal</cp:lastModifiedBy>
  <cp:revision>9</cp:revision>
  <dcterms:created xsi:type="dcterms:W3CDTF">2025-04-09T01:13:19Z</dcterms:created>
  <dcterms:modified xsi:type="dcterms:W3CDTF">2025-04-11T14:46:57Z</dcterms:modified>
</cp:coreProperties>
</file>