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6" r:id="rId11"/>
    <p:sldId id="267" r:id="rId12"/>
    <p:sldId id="268" r:id="rId13"/>
    <p:sldId id="269" r:id="rId14"/>
    <p:sldId id="265"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287CCD1-021F-4FCC-80A6-2FF22CBCE76B}" type="datetimeFigureOut">
              <a:rPr lang="en-IN" smtClean="0"/>
              <a:t>16-04-2025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29EFE0-8EE4-4A2C-8597-2E041814CE87}" type="slidenum">
              <a:rPr lang="en-IN" smtClean="0"/>
              <a:t>‹#›</a:t>
            </a:fld>
            <a:endParaRPr lang="en-IN"/>
          </a:p>
        </p:txBody>
      </p:sp>
    </p:spTree>
    <p:extLst>
      <p:ext uri="{BB962C8B-B14F-4D97-AF65-F5344CB8AC3E}">
        <p14:creationId xmlns:p14="http://schemas.microsoft.com/office/powerpoint/2010/main" val="1944551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287CCD1-021F-4FCC-80A6-2FF22CBCE76B}" type="datetimeFigureOut">
              <a:rPr lang="en-IN" smtClean="0"/>
              <a:t>16-04-2025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29EFE0-8EE4-4A2C-8597-2E041814CE87}" type="slidenum">
              <a:rPr lang="en-IN" smtClean="0"/>
              <a:t>‹#›</a:t>
            </a:fld>
            <a:endParaRPr lang="en-IN"/>
          </a:p>
        </p:txBody>
      </p:sp>
    </p:spTree>
    <p:extLst>
      <p:ext uri="{BB962C8B-B14F-4D97-AF65-F5344CB8AC3E}">
        <p14:creationId xmlns:p14="http://schemas.microsoft.com/office/powerpoint/2010/main" val="2097174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287CCD1-021F-4FCC-80A6-2FF22CBCE76B}" type="datetimeFigureOut">
              <a:rPr lang="en-IN" smtClean="0"/>
              <a:t>16-04-2025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29EFE0-8EE4-4A2C-8597-2E041814CE87}" type="slidenum">
              <a:rPr lang="en-IN" smtClean="0"/>
              <a:t>‹#›</a:t>
            </a:fld>
            <a:endParaRPr lang="en-IN"/>
          </a:p>
        </p:txBody>
      </p:sp>
    </p:spTree>
    <p:extLst>
      <p:ext uri="{BB962C8B-B14F-4D97-AF65-F5344CB8AC3E}">
        <p14:creationId xmlns:p14="http://schemas.microsoft.com/office/powerpoint/2010/main" val="2535961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287CCD1-021F-4FCC-80A6-2FF22CBCE76B}" type="datetimeFigureOut">
              <a:rPr lang="en-IN" smtClean="0"/>
              <a:t>16-04-2025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29EFE0-8EE4-4A2C-8597-2E041814CE87}" type="slidenum">
              <a:rPr lang="en-IN" smtClean="0"/>
              <a:t>‹#›</a:t>
            </a:fld>
            <a:endParaRPr lang="en-IN"/>
          </a:p>
        </p:txBody>
      </p:sp>
    </p:spTree>
    <p:extLst>
      <p:ext uri="{BB962C8B-B14F-4D97-AF65-F5344CB8AC3E}">
        <p14:creationId xmlns:p14="http://schemas.microsoft.com/office/powerpoint/2010/main" val="3788849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87CCD1-021F-4FCC-80A6-2FF22CBCE76B}" type="datetimeFigureOut">
              <a:rPr lang="en-IN" smtClean="0"/>
              <a:t>16-04-2025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229EFE0-8EE4-4A2C-8597-2E041814CE87}" type="slidenum">
              <a:rPr lang="en-IN" smtClean="0"/>
              <a:t>‹#›</a:t>
            </a:fld>
            <a:endParaRPr lang="en-IN"/>
          </a:p>
        </p:txBody>
      </p:sp>
    </p:spTree>
    <p:extLst>
      <p:ext uri="{BB962C8B-B14F-4D97-AF65-F5344CB8AC3E}">
        <p14:creationId xmlns:p14="http://schemas.microsoft.com/office/powerpoint/2010/main" val="1052270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287CCD1-021F-4FCC-80A6-2FF22CBCE76B}" type="datetimeFigureOut">
              <a:rPr lang="en-IN" smtClean="0"/>
              <a:t>16-04-2025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29EFE0-8EE4-4A2C-8597-2E041814CE87}" type="slidenum">
              <a:rPr lang="en-IN" smtClean="0"/>
              <a:t>‹#›</a:t>
            </a:fld>
            <a:endParaRPr lang="en-IN"/>
          </a:p>
        </p:txBody>
      </p:sp>
    </p:spTree>
    <p:extLst>
      <p:ext uri="{BB962C8B-B14F-4D97-AF65-F5344CB8AC3E}">
        <p14:creationId xmlns:p14="http://schemas.microsoft.com/office/powerpoint/2010/main" val="2325162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287CCD1-021F-4FCC-80A6-2FF22CBCE76B}" type="datetimeFigureOut">
              <a:rPr lang="en-IN" smtClean="0"/>
              <a:t>16-04-2025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229EFE0-8EE4-4A2C-8597-2E041814CE87}" type="slidenum">
              <a:rPr lang="en-IN" smtClean="0"/>
              <a:t>‹#›</a:t>
            </a:fld>
            <a:endParaRPr lang="en-IN"/>
          </a:p>
        </p:txBody>
      </p:sp>
    </p:spTree>
    <p:extLst>
      <p:ext uri="{BB962C8B-B14F-4D97-AF65-F5344CB8AC3E}">
        <p14:creationId xmlns:p14="http://schemas.microsoft.com/office/powerpoint/2010/main" val="4031929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287CCD1-021F-4FCC-80A6-2FF22CBCE76B}" type="datetimeFigureOut">
              <a:rPr lang="en-IN" smtClean="0"/>
              <a:t>16-04-2025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229EFE0-8EE4-4A2C-8597-2E041814CE87}" type="slidenum">
              <a:rPr lang="en-IN" smtClean="0"/>
              <a:t>‹#›</a:t>
            </a:fld>
            <a:endParaRPr lang="en-IN"/>
          </a:p>
        </p:txBody>
      </p:sp>
    </p:spTree>
    <p:extLst>
      <p:ext uri="{BB962C8B-B14F-4D97-AF65-F5344CB8AC3E}">
        <p14:creationId xmlns:p14="http://schemas.microsoft.com/office/powerpoint/2010/main" val="181613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87CCD1-021F-4FCC-80A6-2FF22CBCE76B}" type="datetimeFigureOut">
              <a:rPr lang="en-IN" smtClean="0"/>
              <a:t>16-04-2025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229EFE0-8EE4-4A2C-8597-2E041814CE87}" type="slidenum">
              <a:rPr lang="en-IN" smtClean="0"/>
              <a:t>‹#›</a:t>
            </a:fld>
            <a:endParaRPr lang="en-IN"/>
          </a:p>
        </p:txBody>
      </p:sp>
    </p:spTree>
    <p:extLst>
      <p:ext uri="{BB962C8B-B14F-4D97-AF65-F5344CB8AC3E}">
        <p14:creationId xmlns:p14="http://schemas.microsoft.com/office/powerpoint/2010/main" val="1920273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87CCD1-021F-4FCC-80A6-2FF22CBCE76B}" type="datetimeFigureOut">
              <a:rPr lang="en-IN" smtClean="0"/>
              <a:t>16-04-2025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29EFE0-8EE4-4A2C-8597-2E041814CE87}" type="slidenum">
              <a:rPr lang="en-IN" smtClean="0"/>
              <a:t>‹#›</a:t>
            </a:fld>
            <a:endParaRPr lang="en-IN"/>
          </a:p>
        </p:txBody>
      </p:sp>
    </p:spTree>
    <p:extLst>
      <p:ext uri="{BB962C8B-B14F-4D97-AF65-F5344CB8AC3E}">
        <p14:creationId xmlns:p14="http://schemas.microsoft.com/office/powerpoint/2010/main" val="1951145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87CCD1-021F-4FCC-80A6-2FF22CBCE76B}" type="datetimeFigureOut">
              <a:rPr lang="en-IN" smtClean="0"/>
              <a:t>16-04-2025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229EFE0-8EE4-4A2C-8597-2E041814CE87}" type="slidenum">
              <a:rPr lang="en-IN" smtClean="0"/>
              <a:t>‹#›</a:t>
            </a:fld>
            <a:endParaRPr lang="en-IN"/>
          </a:p>
        </p:txBody>
      </p:sp>
    </p:spTree>
    <p:extLst>
      <p:ext uri="{BB962C8B-B14F-4D97-AF65-F5344CB8AC3E}">
        <p14:creationId xmlns:p14="http://schemas.microsoft.com/office/powerpoint/2010/main" val="904994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87CCD1-021F-4FCC-80A6-2FF22CBCE76B}" type="datetimeFigureOut">
              <a:rPr lang="en-IN" smtClean="0"/>
              <a:t>16-04-2025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29EFE0-8EE4-4A2C-8597-2E041814CE87}" type="slidenum">
              <a:rPr lang="en-IN" smtClean="0"/>
              <a:t>‹#›</a:t>
            </a:fld>
            <a:endParaRPr lang="en-IN"/>
          </a:p>
        </p:txBody>
      </p:sp>
    </p:spTree>
    <p:extLst>
      <p:ext uri="{BB962C8B-B14F-4D97-AF65-F5344CB8AC3E}">
        <p14:creationId xmlns:p14="http://schemas.microsoft.com/office/powerpoint/2010/main" val="27375751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19367" y="1122363"/>
            <a:ext cx="9248633" cy="1607189"/>
          </a:xfrm>
        </p:spPr>
        <p:txBody>
          <a:bodyPr>
            <a:normAutofit/>
          </a:bodyPr>
          <a:lstStyle/>
          <a:p>
            <a:r>
              <a:rPr lang="en-US" sz="3600" dirty="0" err="1" smtClean="0">
                <a:latin typeface="Times New Roman" panose="02020603050405020304" pitchFamily="18" charset="0"/>
                <a:cs typeface="Times New Roman" panose="02020603050405020304" pitchFamily="18" charset="0"/>
              </a:rPr>
              <a:t>DevOps</a:t>
            </a:r>
            <a:endParaRPr lang="en-IN" sz="36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4993187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Inception Phase</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200" b="1" dirty="0">
                <a:latin typeface="Times New Roman" panose="02020603050405020304" pitchFamily="18" charset="0"/>
                <a:cs typeface="Times New Roman" panose="02020603050405020304" pitchFamily="18" charset="0"/>
              </a:rPr>
              <a:t>Operational Considerations in Requirements:</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DevOps</a:t>
            </a:r>
            <a:r>
              <a:rPr lang="en-US" sz="2200" dirty="0">
                <a:latin typeface="Times New Roman" panose="02020603050405020304" pitchFamily="18" charset="0"/>
                <a:cs typeface="Times New Roman" panose="02020603050405020304" pitchFamily="18" charset="0"/>
              </a:rPr>
              <a:t> emphasizes bringing operational perspectives into the early stages of development. This means that during requirements specification, developers will consider operational needs alongside functional requirements. </a:t>
            </a:r>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200" dirty="0" smtClean="0">
                <a:latin typeface="Times New Roman" panose="02020603050405020304" pitchFamily="18" charset="0"/>
                <a:cs typeface="Times New Roman" panose="02020603050405020304" pitchFamily="18" charset="0"/>
              </a:rPr>
              <a:t>Examples </a:t>
            </a:r>
            <a:r>
              <a:rPr lang="en-US" sz="2200" dirty="0">
                <a:latin typeface="Times New Roman" panose="02020603050405020304" pitchFamily="18" charset="0"/>
                <a:cs typeface="Times New Roman" panose="02020603050405020304" pitchFamily="18" charset="0"/>
              </a:rPr>
              <a:t>provided include: </a:t>
            </a:r>
            <a:endParaRPr lang="en-US" sz="2200" dirty="0" smtClean="0">
              <a:latin typeface="Times New Roman" panose="02020603050405020304" pitchFamily="18" charset="0"/>
              <a:cs typeface="Times New Roman" panose="02020603050405020304" pitchFamily="18" charset="0"/>
            </a:endParaRPr>
          </a:p>
          <a:p>
            <a:pPr algn="just"/>
            <a:r>
              <a:rPr lang="en-US" sz="2200" b="1" dirty="0" smtClean="0">
                <a:latin typeface="Times New Roman" panose="02020603050405020304" pitchFamily="18" charset="0"/>
                <a:cs typeface="Times New Roman" panose="02020603050405020304" pitchFamily="18" charset="0"/>
              </a:rPr>
              <a:t>Backward </a:t>
            </a:r>
            <a:r>
              <a:rPr lang="en-US" sz="2200" b="1" dirty="0">
                <a:latin typeface="Times New Roman" panose="02020603050405020304" pitchFamily="18" charset="0"/>
                <a:cs typeface="Times New Roman" panose="02020603050405020304" pitchFamily="18" charset="0"/>
              </a:rPr>
              <a:t>Compatibility:</a:t>
            </a:r>
            <a:r>
              <a:rPr lang="en-US" sz="2200" dirty="0">
                <a:latin typeface="Times New Roman" panose="02020603050405020304" pitchFamily="18" charset="0"/>
                <a:cs typeface="Times New Roman" panose="02020603050405020304" pitchFamily="18" charset="0"/>
              </a:rPr>
              <a:t> Designing new releases to work smoothly with existing systems, </a:t>
            </a:r>
            <a:r>
              <a:rPr lang="en-US" sz="2200" dirty="0">
                <a:solidFill>
                  <a:schemeClr val="accent1">
                    <a:lumMod val="75000"/>
                  </a:schemeClr>
                </a:solidFill>
                <a:latin typeface="Times New Roman" panose="02020603050405020304" pitchFamily="18" charset="0"/>
                <a:cs typeface="Times New Roman" panose="02020603050405020304" pitchFamily="18" charset="0"/>
              </a:rPr>
              <a:t>minimizing disruption during upgrades</a:t>
            </a:r>
            <a:r>
              <a:rPr lang="en-US" sz="2200" dirty="0">
                <a:latin typeface="Times New Roman" panose="02020603050405020304" pitchFamily="18" charset="0"/>
                <a:cs typeface="Times New Roman" panose="02020603050405020304" pitchFamily="18" charset="0"/>
              </a:rPr>
              <a:t>.</a:t>
            </a:r>
          </a:p>
          <a:p>
            <a:pPr algn="just"/>
            <a:r>
              <a:rPr lang="en-US" sz="2200" b="1" dirty="0">
                <a:latin typeface="Times New Roman" panose="02020603050405020304" pitchFamily="18" charset="0"/>
                <a:cs typeface="Times New Roman" panose="02020603050405020304" pitchFamily="18" charset="0"/>
              </a:rPr>
              <a:t>Feature Toggles:</a:t>
            </a:r>
            <a:r>
              <a:rPr lang="en-US" sz="2200" dirty="0">
                <a:latin typeface="Times New Roman" panose="02020603050405020304" pitchFamily="18" charset="0"/>
                <a:cs typeface="Times New Roman" panose="02020603050405020304" pitchFamily="18" charset="0"/>
              </a:rPr>
              <a:t> Implementing </a:t>
            </a:r>
            <a:r>
              <a:rPr lang="en-US" sz="2200" dirty="0">
                <a:solidFill>
                  <a:schemeClr val="accent1">
                    <a:lumMod val="75000"/>
                  </a:schemeClr>
                </a:solidFill>
                <a:latin typeface="Times New Roman" panose="02020603050405020304" pitchFamily="18" charset="0"/>
                <a:cs typeface="Times New Roman" panose="02020603050405020304" pitchFamily="18" charset="0"/>
              </a:rPr>
              <a:t>features that can be enabled or disabled without redeploying code</a:t>
            </a:r>
            <a:r>
              <a:rPr lang="en-US" sz="2200" dirty="0">
                <a:latin typeface="Times New Roman" panose="02020603050405020304" pitchFamily="18" charset="0"/>
                <a:cs typeface="Times New Roman" panose="02020603050405020304" pitchFamily="18" charset="0"/>
              </a:rPr>
              <a:t>, providing flexibility and reducing risk during releases.</a:t>
            </a:r>
          </a:p>
          <a:p>
            <a:pPr algn="just"/>
            <a:r>
              <a:rPr lang="en-US" sz="2200" b="1" dirty="0">
                <a:latin typeface="Times New Roman" panose="02020603050405020304" pitchFamily="18" charset="0"/>
                <a:cs typeface="Times New Roman" panose="02020603050405020304" pitchFamily="18" charset="0"/>
              </a:rPr>
              <a:t>Operational Logging:</a:t>
            </a:r>
            <a:r>
              <a:rPr lang="en-US" sz="2200" dirty="0">
                <a:latin typeface="Times New Roman" panose="02020603050405020304" pitchFamily="18" charset="0"/>
                <a:cs typeface="Times New Roman" panose="02020603050405020304" pitchFamily="18" charset="0"/>
              </a:rPr>
              <a:t> Defining the format and content of </a:t>
            </a:r>
            <a:r>
              <a:rPr lang="en-US" sz="2200" dirty="0">
                <a:solidFill>
                  <a:schemeClr val="accent1">
                    <a:lumMod val="75000"/>
                  </a:schemeClr>
                </a:solidFill>
                <a:latin typeface="Times New Roman" panose="02020603050405020304" pitchFamily="18" charset="0"/>
                <a:cs typeface="Times New Roman" panose="02020603050405020304" pitchFamily="18" charset="0"/>
              </a:rPr>
              <a:t>log messages to ensure they are informative</a:t>
            </a:r>
            <a:r>
              <a:rPr lang="en-US" sz="2200" dirty="0">
                <a:latin typeface="Times New Roman" panose="02020603050405020304" pitchFamily="18" charset="0"/>
                <a:cs typeface="Times New Roman" panose="02020603050405020304" pitchFamily="18" charset="0"/>
              </a:rPr>
              <a:t> and easily searchable for operations teams during troubleshooting.</a:t>
            </a:r>
          </a:p>
        </p:txBody>
      </p:sp>
    </p:spTree>
    <p:extLst>
      <p:ext uri="{BB962C8B-B14F-4D97-AF65-F5344CB8AC3E}">
        <p14:creationId xmlns:p14="http://schemas.microsoft.com/office/powerpoint/2010/main" val="25851626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Inception Phase</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Release Planning with Operational Input:</a:t>
            </a:r>
            <a:r>
              <a:rPr lang="en-US" sz="2200" dirty="0">
                <a:latin typeface="Times New Roman" panose="02020603050405020304" pitchFamily="18" charset="0"/>
                <a:cs typeface="Times New Roman" panose="02020603050405020304" pitchFamily="18" charset="0"/>
              </a:rPr>
              <a:t> Release planning involves not just feature prioritization but also coordination with operations teams. </a:t>
            </a:r>
            <a:r>
              <a:rPr lang="en-US" sz="2200" dirty="0" smtClean="0">
                <a:latin typeface="Times New Roman" panose="02020603050405020304" pitchFamily="18" charset="0"/>
                <a:cs typeface="Times New Roman" panose="02020603050405020304" pitchFamily="18" charset="0"/>
              </a:rPr>
              <a:t>This </a:t>
            </a:r>
            <a:r>
              <a:rPr lang="en-US" sz="2200" dirty="0">
                <a:latin typeface="Times New Roman" panose="02020603050405020304" pitchFamily="18" charset="0"/>
                <a:cs typeface="Times New Roman" panose="02020603050405020304" pitchFamily="18" charset="0"/>
              </a:rPr>
              <a:t>includes: </a:t>
            </a:r>
            <a:endParaRPr lang="en-US" sz="2200" dirty="0" smtClean="0">
              <a:latin typeface="Times New Roman" panose="02020603050405020304" pitchFamily="18" charset="0"/>
              <a:cs typeface="Times New Roman" panose="02020603050405020304" pitchFamily="18" charset="0"/>
            </a:endParaRPr>
          </a:p>
          <a:p>
            <a:r>
              <a:rPr lang="en-US" sz="2200" b="1" dirty="0" smtClean="0">
                <a:latin typeface="Times New Roman" panose="02020603050405020304" pitchFamily="18" charset="0"/>
                <a:cs typeface="Times New Roman" panose="02020603050405020304" pitchFamily="18" charset="0"/>
              </a:rPr>
              <a:t>Release </a:t>
            </a:r>
            <a:r>
              <a:rPr lang="en-US" sz="2200" b="1" dirty="0">
                <a:latin typeface="Times New Roman" panose="02020603050405020304" pitchFamily="18" charset="0"/>
                <a:cs typeface="Times New Roman" panose="02020603050405020304" pitchFamily="18" charset="0"/>
              </a:rPr>
              <a:t>Scheduling:</a:t>
            </a:r>
            <a:r>
              <a:rPr lang="en-US" sz="2200" dirty="0">
                <a:latin typeface="Times New Roman" panose="02020603050405020304" pitchFamily="18" charset="0"/>
                <a:cs typeface="Times New Roman" panose="02020603050405020304" pitchFamily="18" charset="0"/>
              </a:rPr>
              <a:t> Aligning release timelines with operational calendars and constraints.</a:t>
            </a:r>
          </a:p>
          <a:p>
            <a:r>
              <a:rPr lang="en-US" sz="2200" b="1" dirty="0">
                <a:latin typeface="Times New Roman" panose="02020603050405020304" pitchFamily="18" charset="0"/>
                <a:cs typeface="Times New Roman" panose="02020603050405020304" pitchFamily="18" charset="0"/>
              </a:rPr>
              <a:t>Operations Training:</a:t>
            </a:r>
            <a:r>
              <a:rPr lang="en-US" sz="2200" dirty="0">
                <a:latin typeface="Times New Roman" panose="02020603050405020304" pitchFamily="18" charset="0"/>
                <a:cs typeface="Times New Roman" panose="02020603050405020304" pitchFamily="18" charset="0"/>
              </a:rPr>
              <a:t> Identifying and </a:t>
            </a:r>
            <a:r>
              <a:rPr lang="en-US" sz="2200" dirty="0">
                <a:solidFill>
                  <a:schemeClr val="accent1">
                    <a:lumMod val="75000"/>
                  </a:schemeClr>
                </a:solidFill>
                <a:latin typeface="Times New Roman" panose="02020603050405020304" pitchFamily="18" charset="0"/>
                <a:cs typeface="Times New Roman" panose="02020603050405020304" pitchFamily="18" charset="0"/>
              </a:rPr>
              <a:t>planning for the training </a:t>
            </a:r>
            <a:r>
              <a:rPr lang="en-US" sz="2200" dirty="0">
                <a:latin typeface="Times New Roman" panose="02020603050405020304" pitchFamily="18" charset="0"/>
                <a:cs typeface="Times New Roman" panose="02020603050405020304" pitchFamily="18" charset="0"/>
              </a:rPr>
              <a:t>needed by operations personnel to support the new release.</a:t>
            </a:r>
          </a:p>
          <a:p>
            <a:r>
              <a:rPr lang="en-US" sz="2200" b="1" dirty="0">
                <a:latin typeface="Times New Roman" panose="02020603050405020304" pitchFamily="18" charset="0"/>
                <a:cs typeface="Times New Roman" panose="02020603050405020304" pitchFamily="18" charset="0"/>
              </a:rPr>
              <a:t>Environmental Compatibility:</a:t>
            </a:r>
            <a:r>
              <a:rPr lang="en-US" sz="2200" dirty="0">
                <a:latin typeface="Times New Roman" panose="02020603050405020304" pitchFamily="18" charset="0"/>
                <a:cs typeface="Times New Roman" panose="02020603050405020304" pitchFamily="18" charset="0"/>
              </a:rPr>
              <a:t> Ensuring the new release will work correctly with other software and infrastructure components in the production environment.</a:t>
            </a:r>
          </a:p>
          <a:p>
            <a:r>
              <a:rPr lang="en-US" sz="2200" b="1" dirty="0">
                <a:latin typeface="Times New Roman" panose="02020603050405020304" pitchFamily="18" charset="0"/>
                <a:cs typeface="Times New Roman" panose="02020603050405020304" pitchFamily="18" charset="0"/>
              </a:rPr>
              <a:t>Rollback Planning:</a:t>
            </a:r>
            <a:r>
              <a:rPr lang="en-US" sz="2200" dirty="0">
                <a:latin typeface="Times New Roman" panose="02020603050405020304" pitchFamily="18" charset="0"/>
                <a:cs typeface="Times New Roman" panose="02020603050405020304" pitchFamily="18" charset="0"/>
              </a:rPr>
              <a:t> Defining a </a:t>
            </a:r>
            <a:r>
              <a:rPr lang="en-US" sz="2200" dirty="0">
                <a:solidFill>
                  <a:schemeClr val="accent1">
                    <a:lumMod val="75000"/>
                  </a:schemeClr>
                </a:solidFill>
                <a:latin typeface="Times New Roman" panose="02020603050405020304" pitchFamily="18" charset="0"/>
                <a:cs typeface="Times New Roman" panose="02020603050405020304" pitchFamily="18" charset="0"/>
              </a:rPr>
              <a:t>clear plan to revert to a previous stable version </a:t>
            </a:r>
            <a:r>
              <a:rPr lang="en-US" sz="2200" dirty="0">
                <a:latin typeface="Times New Roman" panose="02020603050405020304" pitchFamily="18" charset="0"/>
                <a:cs typeface="Times New Roman" panose="02020603050405020304" pitchFamily="18" charset="0"/>
              </a:rPr>
              <a:t>in case the new release fails.</a:t>
            </a:r>
          </a:p>
        </p:txBody>
      </p:sp>
    </p:spTree>
    <p:extLst>
      <p:ext uri="{BB962C8B-B14F-4D97-AF65-F5344CB8AC3E}">
        <p14:creationId xmlns:p14="http://schemas.microsoft.com/office/powerpoint/2010/main" val="25309030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704"/>
            <a:ext cx="10515600" cy="672105"/>
          </a:xfrm>
        </p:spPr>
        <p:txBody>
          <a:bodyPr>
            <a:normAutofit/>
          </a:bodyPr>
          <a:lstStyle/>
          <a:p>
            <a:r>
              <a:rPr lang="en-US" sz="3200" dirty="0" smtClean="0">
                <a:latin typeface="Times New Roman" panose="02020603050405020304" pitchFamily="18" charset="0"/>
                <a:cs typeface="Times New Roman" panose="02020603050405020304" pitchFamily="18" charset="0"/>
              </a:rPr>
              <a:t>Construction Phase</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1445" y="993112"/>
            <a:ext cx="10712355" cy="5434984"/>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The construction phase is where the actual software is built and tested. </a:t>
            </a:r>
            <a:r>
              <a:rPr lang="en-US" sz="2000" dirty="0" err="1">
                <a:latin typeface="Times New Roman" panose="02020603050405020304" pitchFamily="18" charset="0"/>
                <a:cs typeface="Times New Roman" panose="02020603050405020304" pitchFamily="18" charset="0"/>
              </a:rPr>
              <a:t>DevOps</a:t>
            </a:r>
            <a:r>
              <a:rPr lang="en-US" sz="2000" dirty="0">
                <a:latin typeface="Times New Roman" panose="02020603050405020304" pitchFamily="18" charset="0"/>
                <a:cs typeface="Times New Roman" panose="02020603050405020304" pitchFamily="18" charset="0"/>
              </a:rPr>
              <a:t> practices are central to this phase:</a:t>
            </a:r>
          </a:p>
          <a:p>
            <a:r>
              <a:rPr lang="en-US" sz="2000" b="1" dirty="0">
                <a:latin typeface="Times New Roman" panose="02020603050405020304" pitchFamily="18" charset="0"/>
                <a:cs typeface="Times New Roman" panose="02020603050405020304" pitchFamily="18" charset="0"/>
              </a:rPr>
              <a:t>Code Management:</a:t>
            </a:r>
            <a:r>
              <a:rPr lang="en-US" sz="2000" dirty="0">
                <a:latin typeface="Times New Roman" panose="02020603050405020304" pitchFamily="18" charset="0"/>
                <a:cs typeface="Times New Roman" panose="02020603050405020304" pitchFamily="18" charset="0"/>
              </a:rPr>
              <a:t> Utilizing </a:t>
            </a:r>
            <a:r>
              <a:rPr lang="en-US" sz="2000" dirty="0">
                <a:solidFill>
                  <a:schemeClr val="accent1">
                    <a:lumMod val="75000"/>
                  </a:schemeClr>
                </a:solidFill>
                <a:latin typeface="Times New Roman" panose="02020603050405020304" pitchFamily="18" charset="0"/>
                <a:cs typeface="Times New Roman" panose="02020603050405020304" pitchFamily="18" charset="0"/>
              </a:rPr>
              <a:t>robust version control systems </a:t>
            </a:r>
            <a:r>
              <a:rPr lang="en-US" sz="2000" dirty="0">
                <a:latin typeface="Times New Roman" panose="02020603050405020304" pitchFamily="18" charset="0"/>
                <a:cs typeface="Times New Roman" panose="02020603050405020304" pitchFamily="18" charset="0"/>
              </a:rPr>
              <a:t>and branching strategies to manage code changes efficiently and collaboratively.</a:t>
            </a:r>
          </a:p>
          <a:p>
            <a:r>
              <a:rPr lang="en-US" sz="2000" b="1" dirty="0">
                <a:latin typeface="Times New Roman" panose="02020603050405020304" pitchFamily="18" charset="0"/>
                <a:cs typeface="Times New Roman" panose="02020603050405020304" pitchFamily="18" charset="0"/>
              </a:rPr>
              <a:t>Continuous Integration (CI):</a:t>
            </a:r>
            <a:r>
              <a:rPr lang="en-US" sz="2000" dirty="0">
                <a:latin typeface="Times New Roman" panose="02020603050405020304" pitchFamily="18" charset="0"/>
                <a:cs typeface="Times New Roman" panose="02020603050405020304" pitchFamily="18" charset="0"/>
              </a:rPr>
              <a:t> Regularly </a:t>
            </a:r>
            <a:r>
              <a:rPr lang="en-US" sz="2000" dirty="0">
                <a:solidFill>
                  <a:schemeClr val="accent1">
                    <a:lumMod val="75000"/>
                  </a:schemeClr>
                </a:solidFill>
                <a:latin typeface="Times New Roman" panose="02020603050405020304" pitchFamily="18" charset="0"/>
                <a:cs typeface="Times New Roman" panose="02020603050405020304" pitchFamily="18" charset="0"/>
              </a:rPr>
              <a:t>merging code changes into a central repository</a:t>
            </a:r>
            <a:r>
              <a:rPr lang="en-US" sz="2000" dirty="0">
                <a:latin typeface="Times New Roman" panose="02020603050405020304" pitchFamily="18" charset="0"/>
                <a:cs typeface="Times New Roman" panose="02020603050405020304" pitchFamily="18" charset="0"/>
              </a:rPr>
              <a:t>, followed by </a:t>
            </a:r>
            <a:r>
              <a:rPr lang="en-US" sz="2000" dirty="0">
                <a:solidFill>
                  <a:schemeClr val="accent1">
                    <a:lumMod val="75000"/>
                  </a:schemeClr>
                </a:solidFill>
                <a:latin typeface="Times New Roman" panose="02020603050405020304" pitchFamily="18" charset="0"/>
                <a:cs typeface="Times New Roman" panose="02020603050405020304" pitchFamily="18" charset="0"/>
              </a:rPr>
              <a:t>automated building and testing</a:t>
            </a:r>
            <a:r>
              <a:rPr lang="en-US" sz="2000" dirty="0">
                <a:latin typeface="Times New Roman" panose="02020603050405020304" pitchFamily="18" charset="0"/>
                <a:cs typeface="Times New Roman" panose="02020603050405020304" pitchFamily="18" charset="0"/>
              </a:rPr>
              <a:t>. This helps identify and fix integration issues early in the development cycle.</a:t>
            </a:r>
          </a:p>
          <a:p>
            <a:r>
              <a:rPr lang="en-US" sz="2000" b="1" dirty="0">
                <a:latin typeface="Times New Roman" panose="02020603050405020304" pitchFamily="18" charset="0"/>
                <a:cs typeface="Times New Roman" panose="02020603050405020304" pitchFamily="18" charset="0"/>
              </a:rPr>
              <a:t>Continuous Deployment (CD):</a:t>
            </a:r>
            <a:r>
              <a:rPr lang="en-US" sz="2000" dirty="0">
                <a:latin typeface="Times New Roman" panose="02020603050405020304" pitchFamily="18" charset="0"/>
                <a:cs typeface="Times New Roman" panose="02020603050405020304" pitchFamily="18" charset="0"/>
              </a:rPr>
              <a:t> Extending CI to automatically </a:t>
            </a:r>
            <a:r>
              <a:rPr lang="en-US" sz="2000" dirty="0">
                <a:solidFill>
                  <a:schemeClr val="accent1">
                    <a:lumMod val="75000"/>
                  </a:schemeClr>
                </a:solidFill>
                <a:latin typeface="Times New Roman" panose="02020603050405020304" pitchFamily="18" charset="0"/>
                <a:cs typeface="Times New Roman" panose="02020603050405020304" pitchFamily="18" charset="0"/>
              </a:rPr>
              <a:t>deploy code changes to various environments </a:t>
            </a:r>
            <a:r>
              <a:rPr lang="en-US" sz="2000" dirty="0">
                <a:latin typeface="Times New Roman" panose="02020603050405020304" pitchFamily="18" charset="0"/>
                <a:cs typeface="Times New Roman" panose="02020603050405020304" pitchFamily="18" charset="0"/>
              </a:rPr>
              <a:t>(testing, staging, production) after successful testing. This enables faster and more frequent releases.</a:t>
            </a:r>
          </a:p>
          <a:p>
            <a:r>
              <a:rPr lang="en-US" sz="2000" b="1" dirty="0">
                <a:latin typeface="Times New Roman" panose="02020603050405020304" pitchFamily="18" charset="0"/>
                <a:cs typeface="Times New Roman" panose="02020603050405020304" pitchFamily="18" charset="0"/>
              </a:rPr>
              <a:t>Automated Testing:</a:t>
            </a:r>
            <a:r>
              <a:rPr lang="en-US" sz="2000" dirty="0">
                <a:latin typeface="Times New Roman" panose="02020603050405020304" pitchFamily="18" charset="0"/>
                <a:cs typeface="Times New Roman" panose="02020603050405020304" pitchFamily="18" charset="0"/>
              </a:rPr>
              <a:t> Incorporating comprehensive </a:t>
            </a:r>
            <a:r>
              <a:rPr lang="en-US" sz="2000" dirty="0">
                <a:solidFill>
                  <a:schemeClr val="accent1">
                    <a:lumMod val="75000"/>
                  </a:schemeClr>
                </a:solidFill>
                <a:latin typeface="Times New Roman" panose="02020603050405020304" pitchFamily="18" charset="0"/>
                <a:cs typeface="Times New Roman" panose="02020603050405020304" pitchFamily="18" charset="0"/>
              </a:rPr>
              <a:t>test suites </a:t>
            </a:r>
            <a:r>
              <a:rPr lang="en-US" sz="2000" dirty="0">
                <a:latin typeface="Times New Roman" panose="02020603050405020304" pitchFamily="18" charset="0"/>
                <a:cs typeface="Times New Roman" panose="02020603050405020304" pitchFamily="18" charset="0"/>
              </a:rPr>
              <a:t>(unit, integration, end-to-end) that are executed automatically as part of the CI/CD pipeline. This ensures the quality and stability of the software.</a:t>
            </a:r>
          </a:p>
          <a:p>
            <a:r>
              <a:rPr lang="en-US" sz="2000" b="1" dirty="0">
                <a:latin typeface="Times New Roman" panose="02020603050405020304" pitchFamily="18" charset="0"/>
                <a:cs typeface="Times New Roman" panose="02020603050405020304" pitchFamily="18" charset="0"/>
              </a:rPr>
              <a:t>Integrated Construction and Transition:</a:t>
            </a:r>
            <a:r>
              <a:rPr lang="en-US" sz="2000" dirty="0">
                <a:latin typeface="Times New Roman" panose="02020603050405020304" pitchFamily="18" charset="0"/>
                <a:cs typeface="Times New Roman" panose="02020603050405020304" pitchFamily="18" charset="0"/>
              </a:rPr>
              <a:t> A key aspect of </a:t>
            </a:r>
            <a:r>
              <a:rPr lang="en-US" sz="2000" dirty="0" err="1">
                <a:latin typeface="Times New Roman" panose="02020603050405020304" pitchFamily="18" charset="0"/>
                <a:cs typeface="Times New Roman" panose="02020603050405020304" pitchFamily="18" charset="0"/>
              </a:rPr>
              <a:t>DevOps</a:t>
            </a:r>
            <a:r>
              <a:rPr lang="en-US" sz="2000" dirty="0">
                <a:latin typeface="Times New Roman" panose="02020603050405020304" pitchFamily="18" charset="0"/>
                <a:cs typeface="Times New Roman" panose="02020603050405020304" pitchFamily="18" charset="0"/>
              </a:rPr>
              <a:t> in this phase is the automated connection between building the software (construction) and preparing it for deployment (transition). This means that deployment artifacts, configuration scripts, and infrastructure-as-code definitions are often created and managed alongside the application code.</a:t>
            </a:r>
          </a:p>
        </p:txBody>
      </p:sp>
    </p:spTree>
    <p:extLst>
      <p:ext uri="{BB962C8B-B14F-4D97-AF65-F5344CB8AC3E}">
        <p14:creationId xmlns:p14="http://schemas.microsoft.com/office/powerpoint/2010/main" val="22673820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7704"/>
            <a:ext cx="10515600" cy="672105"/>
          </a:xfrm>
        </p:spPr>
        <p:txBody>
          <a:bodyPr>
            <a:normAutofit/>
          </a:bodyPr>
          <a:lstStyle/>
          <a:p>
            <a:r>
              <a:rPr lang="en-US" sz="3200" dirty="0" smtClean="0">
                <a:latin typeface="Times New Roman" panose="02020603050405020304" pitchFamily="18" charset="0"/>
                <a:cs typeface="Times New Roman" panose="02020603050405020304" pitchFamily="18" charset="0"/>
              </a:rPr>
              <a:t>Transition Phase</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41445" y="993112"/>
            <a:ext cx="10712355" cy="5864888"/>
          </a:xfrm>
        </p:spPr>
        <p:txBody>
          <a:bodyPr>
            <a:noAutofit/>
          </a:bodyPr>
          <a:lstStyle/>
          <a:p>
            <a:pPr marL="0" indent="0" algn="just">
              <a:buNone/>
            </a:pPr>
            <a:r>
              <a:rPr lang="en-US" sz="2200" dirty="0">
                <a:latin typeface="Times New Roman" panose="02020603050405020304" pitchFamily="18" charset="0"/>
                <a:cs typeface="Times New Roman" panose="02020603050405020304" pitchFamily="18" charset="0"/>
              </a:rPr>
              <a:t>The transition phase involves </a:t>
            </a:r>
            <a:r>
              <a:rPr lang="en-US" sz="2200" dirty="0">
                <a:solidFill>
                  <a:schemeClr val="accent1">
                    <a:lumMod val="75000"/>
                  </a:schemeClr>
                </a:solidFill>
                <a:latin typeface="Times New Roman" panose="02020603050405020304" pitchFamily="18" charset="0"/>
                <a:cs typeface="Times New Roman" panose="02020603050405020304" pitchFamily="18" charset="0"/>
              </a:rPr>
              <a:t>deploying the developed software to the production environment </a:t>
            </a:r>
            <a:r>
              <a:rPr lang="en-US" sz="2200" dirty="0">
                <a:latin typeface="Times New Roman" panose="02020603050405020304" pitchFamily="18" charset="0"/>
                <a:cs typeface="Times New Roman" panose="02020603050405020304" pitchFamily="18" charset="0"/>
              </a:rPr>
              <a:t>and ensuring its ongoing operation. </a:t>
            </a:r>
            <a:r>
              <a:rPr lang="en-US" sz="2200" dirty="0" err="1">
                <a:latin typeface="Times New Roman" panose="02020603050405020304" pitchFamily="18" charset="0"/>
                <a:cs typeface="Times New Roman" panose="02020603050405020304" pitchFamily="18" charset="0"/>
              </a:rPr>
              <a:t>DevOps</a:t>
            </a:r>
            <a:r>
              <a:rPr lang="en-US" sz="2200" dirty="0">
                <a:latin typeface="Times New Roman" panose="02020603050405020304" pitchFamily="18" charset="0"/>
                <a:cs typeface="Times New Roman" panose="02020603050405020304" pitchFamily="18" charset="0"/>
              </a:rPr>
              <a:t> practices fundamentally change this phase:</a:t>
            </a:r>
          </a:p>
          <a:p>
            <a:pPr algn="just"/>
            <a:r>
              <a:rPr lang="en-US" sz="2200" b="1" dirty="0">
                <a:latin typeface="Times New Roman" panose="02020603050405020304" pitchFamily="18" charset="0"/>
                <a:cs typeface="Times New Roman" panose="02020603050405020304" pitchFamily="18" charset="0"/>
              </a:rPr>
              <a:t>Development Team Responsibility for Deployment:</a:t>
            </a:r>
            <a:r>
              <a:rPr lang="en-US" sz="2200" dirty="0">
                <a:latin typeface="Times New Roman" panose="02020603050405020304" pitchFamily="18" charset="0"/>
                <a:cs typeface="Times New Roman" panose="02020603050405020304" pitchFamily="18" charset="0"/>
              </a:rPr>
              <a:t> In a </a:t>
            </a:r>
            <a:r>
              <a:rPr lang="en-US" sz="2200" dirty="0" err="1">
                <a:latin typeface="Times New Roman" panose="02020603050405020304" pitchFamily="18" charset="0"/>
                <a:cs typeface="Times New Roman" panose="02020603050405020304" pitchFamily="18" charset="0"/>
              </a:rPr>
              <a:t>DevOps</a:t>
            </a:r>
            <a:r>
              <a:rPr lang="en-US" sz="2200" dirty="0">
                <a:latin typeface="Times New Roman" panose="02020603050405020304" pitchFamily="18" charset="0"/>
                <a:cs typeface="Times New Roman" panose="02020603050405020304" pitchFamily="18" charset="0"/>
              </a:rPr>
              <a:t> model, </a:t>
            </a:r>
            <a:r>
              <a:rPr lang="en-US" sz="2200" dirty="0">
                <a:solidFill>
                  <a:schemeClr val="accent1">
                    <a:lumMod val="75000"/>
                  </a:schemeClr>
                </a:solidFill>
                <a:latin typeface="Times New Roman" panose="02020603050405020304" pitchFamily="18" charset="0"/>
                <a:cs typeface="Times New Roman" panose="02020603050405020304" pitchFamily="18" charset="0"/>
              </a:rPr>
              <a:t>the development team often takes a significant role in the deployment process</a:t>
            </a:r>
            <a:r>
              <a:rPr lang="en-US" sz="2200" dirty="0">
                <a:latin typeface="Times New Roman" panose="02020603050405020304" pitchFamily="18" charset="0"/>
                <a:cs typeface="Times New Roman" panose="02020603050405020304" pitchFamily="18" charset="0"/>
              </a:rPr>
              <a:t>, rather than handing it off entirely to a separate operations team.</a:t>
            </a:r>
          </a:p>
          <a:p>
            <a:pPr algn="just"/>
            <a:r>
              <a:rPr lang="en-US" sz="2200" b="1" dirty="0">
                <a:latin typeface="Times New Roman" panose="02020603050405020304" pitchFamily="18" charset="0"/>
                <a:cs typeface="Times New Roman" panose="02020603050405020304" pitchFamily="18" charset="0"/>
              </a:rPr>
              <a:t>Deployment Monitoring:</a:t>
            </a:r>
            <a:r>
              <a:rPr lang="en-US" sz="2200" dirty="0">
                <a:latin typeface="Times New Roman" panose="02020603050405020304" pitchFamily="18" charset="0"/>
                <a:cs typeface="Times New Roman" panose="02020603050405020304" pitchFamily="18" charset="0"/>
              </a:rPr>
              <a:t> The </a:t>
            </a:r>
            <a:r>
              <a:rPr lang="en-US" sz="2200" dirty="0">
                <a:solidFill>
                  <a:schemeClr val="accent1">
                    <a:lumMod val="75000"/>
                  </a:schemeClr>
                </a:solidFill>
                <a:latin typeface="Times New Roman" panose="02020603050405020304" pitchFamily="18" charset="0"/>
                <a:cs typeface="Times New Roman" panose="02020603050405020304" pitchFamily="18" charset="0"/>
              </a:rPr>
              <a:t>development team is responsible</a:t>
            </a:r>
            <a:r>
              <a:rPr lang="en-US" sz="2200" dirty="0">
                <a:latin typeface="Times New Roman" panose="02020603050405020304" pitchFamily="18" charset="0"/>
                <a:cs typeface="Times New Roman" panose="02020603050405020304" pitchFamily="18" charset="0"/>
              </a:rPr>
              <a:t> for actively monitoring the deployment process to identify and address any issues that arise.</a:t>
            </a:r>
          </a:p>
          <a:p>
            <a:pPr algn="just"/>
            <a:r>
              <a:rPr lang="en-US" sz="2200" b="1" dirty="0">
                <a:latin typeface="Times New Roman" panose="02020603050405020304" pitchFamily="18" charset="0"/>
                <a:cs typeface="Times New Roman" panose="02020603050405020304" pitchFamily="18" charset="0"/>
              </a:rPr>
              <a:t>Rollback Decisions:</a:t>
            </a:r>
            <a:r>
              <a:rPr lang="en-US" sz="2200" dirty="0">
                <a:latin typeface="Times New Roman" panose="02020603050405020304" pitchFamily="18" charset="0"/>
                <a:cs typeface="Times New Roman" panose="02020603050405020304" pitchFamily="18" charset="0"/>
              </a:rPr>
              <a:t> The team is also involved in </a:t>
            </a:r>
            <a:r>
              <a:rPr lang="en-US" sz="2200" dirty="0">
                <a:solidFill>
                  <a:schemeClr val="accent1">
                    <a:lumMod val="75000"/>
                  </a:schemeClr>
                </a:solidFill>
                <a:latin typeface="Times New Roman" panose="02020603050405020304" pitchFamily="18" charset="0"/>
                <a:cs typeface="Times New Roman" panose="02020603050405020304" pitchFamily="18" charset="0"/>
              </a:rPr>
              <a:t>deciding whether and when to roll back </a:t>
            </a:r>
            <a:r>
              <a:rPr lang="en-US" sz="2200" dirty="0">
                <a:latin typeface="Times New Roman" panose="02020603050405020304" pitchFamily="18" charset="0"/>
                <a:cs typeface="Times New Roman" panose="02020603050405020304" pitchFamily="18" charset="0"/>
              </a:rPr>
              <a:t>to a previous version if the deployment is unsuccessful.</a:t>
            </a:r>
          </a:p>
          <a:p>
            <a:pPr algn="just"/>
            <a:r>
              <a:rPr lang="en-US" sz="2200" b="1" dirty="0">
                <a:latin typeface="Times New Roman" panose="02020603050405020304" pitchFamily="18" charset="0"/>
                <a:cs typeface="Times New Roman" panose="02020603050405020304" pitchFamily="18" charset="0"/>
              </a:rPr>
              <a:t>Post-Deployment Monitoring:</a:t>
            </a:r>
            <a:r>
              <a:rPr lang="en-US" sz="2200" dirty="0">
                <a:latin typeface="Times New Roman" panose="02020603050405020304" pitchFamily="18" charset="0"/>
                <a:cs typeface="Times New Roman" panose="02020603050405020304" pitchFamily="18" charset="0"/>
              </a:rPr>
              <a:t> After the software is live, the </a:t>
            </a:r>
            <a:r>
              <a:rPr lang="en-US" sz="2200" dirty="0">
                <a:solidFill>
                  <a:schemeClr val="accent1">
                    <a:lumMod val="75000"/>
                  </a:schemeClr>
                </a:solidFill>
                <a:latin typeface="Times New Roman" panose="02020603050405020304" pitchFamily="18" charset="0"/>
                <a:cs typeface="Times New Roman" panose="02020603050405020304" pitchFamily="18" charset="0"/>
              </a:rPr>
              <a:t>development team continues to monitor its execution, performance, and stability</a:t>
            </a:r>
            <a:r>
              <a:rPr lang="en-US" sz="2200" dirty="0">
                <a:latin typeface="Times New Roman" panose="02020603050405020304" pitchFamily="18" charset="0"/>
                <a:cs typeface="Times New Roman" panose="02020603050405020304" pitchFamily="18" charset="0"/>
              </a:rPr>
              <a:t>.</a:t>
            </a:r>
          </a:p>
          <a:p>
            <a:pPr algn="just"/>
            <a:r>
              <a:rPr lang="en-US" sz="2200" b="1" dirty="0">
                <a:latin typeface="Times New Roman" panose="02020603050405020304" pitchFamily="18" charset="0"/>
                <a:cs typeface="Times New Roman" panose="02020603050405020304" pitchFamily="18" charset="0"/>
              </a:rPr>
              <a:t>"Reliability Engineer" Role:</a:t>
            </a:r>
            <a:r>
              <a:rPr lang="en-US" sz="2200" dirty="0">
                <a:latin typeface="Times New Roman" panose="02020603050405020304" pitchFamily="18" charset="0"/>
                <a:cs typeface="Times New Roman" panose="02020603050405020304" pitchFamily="18" charset="0"/>
              </a:rPr>
              <a:t> The concept of a "reliability engineer" (often within the development team or a dedicated Site Reliability Engineering - SRE - team closely aligned with development) highlights the increased focus on operational concerns and proactive problem-solving during and after deployment. This role is responsible for ensuring the system's reliability, performance, and availability.</a:t>
            </a:r>
          </a:p>
        </p:txBody>
      </p:sp>
    </p:spTree>
    <p:extLst>
      <p:ext uri="{BB962C8B-B14F-4D97-AF65-F5344CB8AC3E}">
        <p14:creationId xmlns:p14="http://schemas.microsoft.com/office/powerpoint/2010/main" val="6904482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Phases of </a:t>
            </a:r>
            <a:r>
              <a:rPr lang="en-US" sz="3200" dirty="0" err="1" smtClean="0">
                <a:latin typeface="Times New Roman" panose="02020603050405020304" pitchFamily="18" charset="0"/>
                <a:cs typeface="Times New Roman" panose="02020603050405020304" pitchFamily="18" charset="0"/>
              </a:rPr>
              <a:t>DevOps</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In the context of the </a:t>
            </a:r>
            <a:r>
              <a:rPr lang="en-US" sz="2400" dirty="0" err="1">
                <a:latin typeface="Times New Roman" panose="02020603050405020304" pitchFamily="18" charset="0"/>
                <a:cs typeface="Times New Roman" panose="02020603050405020304" pitchFamily="18" charset="0"/>
              </a:rPr>
              <a:t>DevOps</a:t>
            </a:r>
            <a:r>
              <a:rPr lang="en-US" sz="2400" dirty="0">
                <a:latin typeface="Times New Roman" panose="02020603050405020304" pitchFamily="18" charset="0"/>
                <a:cs typeface="Times New Roman" panose="02020603050405020304" pitchFamily="18" charset="0"/>
              </a:rPr>
              <a:t> example</a:t>
            </a:r>
            <a:r>
              <a:rPr lang="en-US" sz="2400" dirty="0" smtClean="0">
                <a:latin typeface="Times New Roman" panose="02020603050405020304" pitchFamily="18" charset="0"/>
                <a:cs typeface="Times New Roman" panose="02020603050405020304" pitchFamily="18" charset="0"/>
              </a:rPr>
              <a:t>:</a:t>
            </a:r>
          </a:p>
          <a:p>
            <a:pPr marL="0" indent="0" algn="just">
              <a:buNone/>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requirement for backward compatibility in the Inception phase means that when the developers are designing the new "User Profile" feature, they need to ensure that any changes to the underlying data structures or APIs don't break existing functionalities or integrations that rely on the older data or APIs. This prevents issues for users who haven't fully transitioned to the new profile features or for other parts of the e-commerce system that interact with user data.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4897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3866"/>
          </a:xfrm>
        </p:spPr>
        <p:txBody>
          <a:bodyPr>
            <a:normAutofit/>
          </a:bodyPr>
          <a:lstStyle/>
          <a:p>
            <a:r>
              <a:rPr lang="en-US" sz="3200" dirty="0" smtClean="0">
                <a:latin typeface="Times New Roman" panose="02020603050405020304" pitchFamily="18" charset="0"/>
                <a:cs typeface="Times New Roman" panose="02020603050405020304" pitchFamily="18" charset="0"/>
              </a:rPr>
              <a:t>Significance of </a:t>
            </a:r>
            <a:r>
              <a:rPr lang="en-US" sz="3200" dirty="0" err="1" smtClean="0">
                <a:latin typeface="Times New Roman" panose="02020603050405020304" pitchFamily="18" charset="0"/>
                <a:cs typeface="Times New Roman" panose="02020603050405020304" pitchFamily="18" charset="0"/>
              </a:rPr>
              <a:t>DevOps</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32764"/>
            <a:ext cx="10515600" cy="5044199"/>
          </a:xfrm>
        </p:spPr>
        <p:txBody>
          <a:bodyPr>
            <a:normAutofit fontScale="77500" lnSpcReduction="20000"/>
          </a:bodyPr>
          <a:lstStyle/>
          <a:p>
            <a:pPr marL="0" indent="0" algn="just">
              <a:buNone/>
            </a:pPr>
            <a:endParaRPr lang="en-US" sz="2200" b="1" dirty="0" smtClean="0">
              <a:latin typeface="Times New Roman" panose="02020603050405020304" pitchFamily="18" charset="0"/>
              <a:cs typeface="Times New Roman" panose="02020603050405020304" pitchFamily="18" charset="0"/>
            </a:endParaRPr>
          </a:p>
          <a:p>
            <a:pPr marL="0" indent="0" algn="just">
              <a:buNone/>
            </a:pPr>
            <a:r>
              <a:rPr lang="en-US" sz="2200" b="1" dirty="0" smtClean="0">
                <a:latin typeface="Times New Roman" panose="02020603050405020304" pitchFamily="18" charset="0"/>
                <a:cs typeface="Times New Roman" panose="02020603050405020304" pitchFamily="18" charset="0"/>
              </a:rPr>
              <a:t>1. </a:t>
            </a:r>
            <a:r>
              <a:rPr lang="en-US" sz="2500" b="1" dirty="0" smtClean="0">
                <a:solidFill>
                  <a:schemeClr val="accent1">
                    <a:lumMod val="75000"/>
                  </a:schemeClr>
                </a:solidFill>
                <a:latin typeface="Times New Roman" panose="02020603050405020304" pitchFamily="18" charset="0"/>
                <a:cs typeface="Times New Roman" panose="02020603050405020304" pitchFamily="18" charset="0"/>
              </a:rPr>
              <a:t>Bridging </a:t>
            </a:r>
            <a:r>
              <a:rPr lang="en-US" sz="2500" b="1" dirty="0">
                <a:solidFill>
                  <a:schemeClr val="accent1">
                    <a:lumMod val="75000"/>
                  </a:schemeClr>
                </a:solidFill>
                <a:latin typeface="Times New Roman" panose="02020603050405020304" pitchFamily="18" charset="0"/>
                <a:cs typeface="Times New Roman" panose="02020603050405020304" pitchFamily="18" charset="0"/>
              </a:rPr>
              <a:t>the Gap Between Development and Operations:</a:t>
            </a:r>
            <a:endParaRPr lang="en-US" sz="2500" dirty="0">
              <a:solidFill>
                <a:schemeClr val="accent1">
                  <a:lumMod val="75000"/>
                </a:schemeClr>
              </a:solidFill>
              <a:latin typeface="Times New Roman" panose="02020603050405020304" pitchFamily="18" charset="0"/>
              <a:cs typeface="Times New Roman" panose="02020603050405020304" pitchFamily="18" charset="0"/>
            </a:endParaRPr>
          </a:p>
          <a:p>
            <a:pPr algn="just"/>
            <a:r>
              <a:rPr lang="en-US" sz="2500" b="1" dirty="0">
                <a:latin typeface="Times New Roman" panose="02020603050405020304" pitchFamily="18" charset="0"/>
                <a:cs typeface="Times New Roman" panose="02020603050405020304" pitchFamily="18" charset="0"/>
              </a:rPr>
              <a:t>Breaking Down Silos:</a:t>
            </a:r>
            <a:r>
              <a:rPr lang="en-US" sz="2500" dirty="0">
                <a:latin typeface="Times New Roman" panose="02020603050405020304" pitchFamily="18" charset="0"/>
                <a:cs typeface="Times New Roman" panose="02020603050405020304" pitchFamily="18" charset="0"/>
              </a:rPr>
              <a:t> Traditionally, development (</a:t>
            </a:r>
            <a:r>
              <a:rPr lang="en-US" sz="2500" dirty="0" err="1">
                <a:latin typeface="Times New Roman" panose="02020603050405020304" pitchFamily="18" charset="0"/>
                <a:cs typeface="Times New Roman" panose="02020603050405020304" pitchFamily="18" charset="0"/>
              </a:rPr>
              <a:t>Dev</a:t>
            </a:r>
            <a:r>
              <a:rPr lang="en-US" sz="2500" dirty="0">
                <a:latin typeface="Times New Roman" panose="02020603050405020304" pitchFamily="18" charset="0"/>
                <a:cs typeface="Times New Roman" panose="02020603050405020304" pitchFamily="18" charset="0"/>
              </a:rPr>
              <a:t>) and operations (Ops) teams worked in isolation, often with conflicting goals and priorities. </a:t>
            </a:r>
            <a:r>
              <a:rPr lang="en-US" sz="2500" dirty="0" err="1">
                <a:latin typeface="Times New Roman" panose="02020603050405020304" pitchFamily="18" charset="0"/>
                <a:cs typeface="Times New Roman" panose="02020603050405020304" pitchFamily="18" charset="0"/>
              </a:rPr>
              <a:t>DevOps</a:t>
            </a:r>
            <a:r>
              <a:rPr lang="en-US" sz="2500" dirty="0">
                <a:latin typeface="Times New Roman" panose="02020603050405020304" pitchFamily="18" charset="0"/>
                <a:cs typeface="Times New Roman" panose="02020603050405020304" pitchFamily="18" charset="0"/>
              </a:rPr>
              <a:t> breaks down these silos, fostering collaboration, communication, and shared responsibility throughout the entire software lifecycle.</a:t>
            </a:r>
          </a:p>
          <a:p>
            <a:pPr algn="just"/>
            <a:r>
              <a:rPr lang="en-US" sz="2500" b="1" dirty="0">
                <a:latin typeface="Times New Roman" panose="02020603050405020304" pitchFamily="18" charset="0"/>
                <a:cs typeface="Times New Roman" panose="02020603050405020304" pitchFamily="18" charset="0"/>
              </a:rPr>
              <a:t>Shared Ownership: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DevOps</a:t>
            </a:r>
            <a:r>
              <a:rPr lang="en-US" sz="2500" dirty="0">
                <a:latin typeface="Times New Roman" panose="02020603050405020304" pitchFamily="18" charset="0"/>
                <a:cs typeface="Times New Roman" panose="02020603050405020304" pitchFamily="18" charset="0"/>
              </a:rPr>
              <a:t> promotes a culture where the entire team, from developers to operations engineers, shares ownership of the product's success, from initial coding to its performance in production.</a:t>
            </a:r>
          </a:p>
          <a:p>
            <a:pPr marL="0" indent="0" algn="just">
              <a:buNone/>
            </a:pPr>
            <a:r>
              <a:rPr lang="en-US" sz="2500" b="1" dirty="0" smtClean="0">
                <a:latin typeface="Times New Roman" panose="02020603050405020304" pitchFamily="18" charset="0"/>
                <a:cs typeface="Times New Roman" panose="02020603050405020304" pitchFamily="18" charset="0"/>
              </a:rPr>
              <a:t>2. </a:t>
            </a:r>
            <a:r>
              <a:rPr lang="en-US" sz="2500" b="1" dirty="0" smtClean="0">
                <a:solidFill>
                  <a:schemeClr val="accent1">
                    <a:lumMod val="75000"/>
                  </a:schemeClr>
                </a:solidFill>
                <a:latin typeface="Times New Roman" panose="02020603050405020304" pitchFamily="18" charset="0"/>
                <a:cs typeface="Times New Roman" panose="02020603050405020304" pitchFamily="18" charset="0"/>
              </a:rPr>
              <a:t>Accelerating </a:t>
            </a:r>
            <a:r>
              <a:rPr lang="en-US" sz="2500" b="1" dirty="0">
                <a:solidFill>
                  <a:schemeClr val="accent1">
                    <a:lumMod val="75000"/>
                  </a:schemeClr>
                </a:solidFill>
                <a:latin typeface="Times New Roman" panose="02020603050405020304" pitchFamily="18" charset="0"/>
                <a:cs typeface="Times New Roman" panose="02020603050405020304" pitchFamily="18" charset="0"/>
              </a:rPr>
              <a:t>Software Delivery and Time to Market:</a:t>
            </a:r>
            <a:endParaRPr lang="en-US" sz="2500" dirty="0">
              <a:solidFill>
                <a:schemeClr val="accent1">
                  <a:lumMod val="75000"/>
                </a:schemeClr>
              </a:solidFill>
              <a:latin typeface="Times New Roman" panose="02020603050405020304" pitchFamily="18" charset="0"/>
              <a:cs typeface="Times New Roman" panose="02020603050405020304" pitchFamily="18" charset="0"/>
            </a:endParaRPr>
          </a:p>
          <a:p>
            <a:pPr algn="just"/>
            <a:r>
              <a:rPr lang="en-US" sz="2500" b="1" dirty="0">
                <a:latin typeface="Times New Roman" panose="02020603050405020304" pitchFamily="18" charset="0"/>
                <a:cs typeface="Times New Roman" panose="02020603050405020304" pitchFamily="18" charset="0"/>
              </a:rPr>
              <a:t>Automation:</a:t>
            </a:r>
            <a:r>
              <a:rPr lang="en-US" sz="2500" dirty="0">
                <a:latin typeface="Times New Roman" panose="02020603050405020304" pitchFamily="18" charset="0"/>
                <a:cs typeface="Times New Roman" panose="02020603050405020304" pitchFamily="18" charset="0"/>
              </a:rPr>
              <a:t> A core principle of </a:t>
            </a:r>
            <a:r>
              <a:rPr lang="en-US" sz="2500" dirty="0" err="1">
                <a:latin typeface="Times New Roman" panose="02020603050405020304" pitchFamily="18" charset="0"/>
                <a:cs typeface="Times New Roman" panose="02020603050405020304" pitchFamily="18" charset="0"/>
              </a:rPr>
              <a:t>DevOps</a:t>
            </a:r>
            <a:r>
              <a:rPr lang="en-US" sz="2500" dirty="0">
                <a:latin typeface="Times New Roman" panose="02020603050405020304" pitchFamily="18" charset="0"/>
                <a:cs typeface="Times New Roman" panose="02020603050405020304" pitchFamily="18" charset="0"/>
              </a:rPr>
              <a:t> is the automation of repetitive and manual tasks in the software development lifecycle, including building, testing, and deployment. This significantly reduces the time required to release new features and updates.</a:t>
            </a:r>
          </a:p>
          <a:p>
            <a:pPr algn="just"/>
            <a:r>
              <a:rPr lang="en-US" sz="2500" b="1" dirty="0">
                <a:latin typeface="Times New Roman" panose="02020603050405020304" pitchFamily="18" charset="0"/>
                <a:cs typeface="Times New Roman" panose="02020603050405020304" pitchFamily="18" charset="0"/>
              </a:rPr>
              <a:t>Continuous Integration and Continuous Delivery (CI/CD):</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DevOps</a:t>
            </a:r>
            <a:r>
              <a:rPr lang="en-US" sz="2500" dirty="0">
                <a:latin typeface="Times New Roman" panose="02020603050405020304" pitchFamily="18" charset="0"/>
                <a:cs typeface="Times New Roman" panose="02020603050405020304" pitchFamily="18" charset="0"/>
              </a:rPr>
              <a:t> practices like CI and CD enable teams to integrate code changes frequently and automatically release them to various environments, ultimately leading to faster and more reliable deployments to production.</a:t>
            </a:r>
          </a:p>
          <a:p>
            <a:pPr algn="just"/>
            <a:r>
              <a:rPr lang="en-US" sz="2500" b="1" dirty="0">
                <a:latin typeface="Times New Roman" panose="02020603050405020304" pitchFamily="18" charset="0"/>
                <a:cs typeface="Times New Roman" panose="02020603050405020304" pitchFamily="18" charset="0"/>
              </a:rPr>
              <a:t>Increased Release Frequency:</a:t>
            </a:r>
            <a:r>
              <a:rPr lang="en-US" sz="2500" dirty="0">
                <a:latin typeface="Times New Roman" panose="02020603050405020304" pitchFamily="18" charset="0"/>
                <a:cs typeface="Times New Roman" panose="02020603050405020304" pitchFamily="18" charset="0"/>
              </a:rPr>
              <a:t> By streamlining the development and deployment processes, </a:t>
            </a:r>
            <a:r>
              <a:rPr lang="en-US" sz="2500" dirty="0" err="1">
                <a:latin typeface="Times New Roman" panose="02020603050405020304" pitchFamily="18" charset="0"/>
                <a:cs typeface="Times New Roman" panose="02020603050405020304" pitchFamily="18" charset="0"/>
              </a:rPr>
              <a:t>DevOps</a:t>
            </a:r>
            <a:r>
              <a:rPr lang="en-US" sz="2500" dirty="0">
                <a:latin typeface="Times New Roman" panose="02020603050405020304" pitchFamily="18" charset="0"/>
                <a:cs typeface="Times New Roman" panose="02020603050405020304" pitchFamily="18" charset="0"/>
              </a:rPr>
              <a:t> allows organizations to release software updates and new features more frequently, enabling them to respond faster to customer needs and market changes.</a:t>
            </a:r>
          </a:p>
          <a:p>
            <a:pPr marL="0" indent="0" algn="just">
              <a:buNone/>
            </a:pP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94531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3866"/>
          </a:xfrm>
        </p:spPr>
        <p:txBody>
          <a:bodyPr>
            <a:normAutofit/>
          </a:bodyPr>
          <a:lstStyle/>
          <a:p>
            <a:r>
              <a:rPr lang="en-US" sz="3200" dirty="0" smtClean="0">
                <a:latin typeface="Times New Roman" panose="02020603050405020304" pitchFamily="18" charset="0"/>
                <a:cs typeface="Times New Roman" panose="02020603050405020304" pitchFamily="18" charset="0"/>
              </a:rPr>
              <a:t>Significance of </a:t>
            </a:r>
            <a:r>
              <a:rPr lang="en-US" sz="3200" dirty="0" err="1" smtClean="0">
                <a:latin typeface="Times New Roman" panose="02020603050405020304" pitchFamily="18" charset="0"/>
                <a:cs typeface="Times New Roman" panose="02020603050405020304" pitchFamily="18" charset="0"/>
              </a:rPr>
              <a:t>DevOps</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32764"/>
            <a:ext cx="10515600" cy="5044199"/>
          </a:xfrm>
        </p:spPr>
        <p:txBody>
          <a:bodyPr>
            <a:normAutofit fontScale="85000" lnSpcReduction="20000"/>
          </a:bodyPr>
          <a:lstStyle/>
          <a:p>
            <a:pPr marL="0" indent="0">
              <a:buNone/>
            </a:pPr>
            <a:r>
              <a:rPr lang="en-US" sz="2400" b="1" dirty="0" smtClean="0"/>
              <a:t>3. </a:t>
            </a:r>
            <a:r>
              <a:rPr lang="en-US" sz="2400" b="1" dirty="0" smtClean="0">
                <a:solidFill>
                  <a:schemeClr val="accent1">
                    <a:lumMod val="75000"/>
                  </a:schemeClr>
                </a:solidFill>
                <a:latin typeface="Times New Roman" panose="02020603050405020304" pitchFamily="18" charset="0"/>
                <a:cs typeface="Times New Roman" panose="02020603050405020304" pitchFamily="18" charset="0"/>
              </a:rPr>
              <a:t>Enhancing </a:t>
            </a:r>
            <a:r>
              <a:rPr lang="en-US" sz="2400" b="1" dirty="0">
                <a:solidFill>
                  <a:schemeClr val="accent1">
                    <a:lumMod val="75000"/>
                  </a:schemeClr>
                </a:solidFill>
                <a:latin typeface="Times New Roman" panose="02020603050405020304" pitchFamily="18" charset="0"/>
                <a:cs typeface="Times New Roman" panose="02020603050405020304" pitchFamily="18" charset="0"/>
              </a:rPr>
              <a:t>Software Quality and Reliability:</a:t>
            </a:r>
            <a:endParaRPr lang="en-US" sz="2400" dirty="0">
              <a:solidFill>
                <a:schemeClr val="accent1">
                  <a:lumMod val="75000"/>
                </a:schemeClr>
              </a:solidFill>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Continuous Testing: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DevOps</a:t>
            </a:r>
            <a:r>
              <a:rPr lang="en-US" sz="2400" dirty="0">
                <a:latin typeface="Times New Roman" panose="02020603050405020304" pitchFamily="18" charset="0"/>
                <a:cs typeface="Times New Roman" panose="02020603050405020304" pitchFamily="18" charset="0"/>
              </a:rPr>
              <a:t> integrates automated testing throughout the development pipeline, ensuring that code changes are validated early and often. This helps identify and fix bugs and issues before they reach production, leading to higher quality software.</a:t>
            </a:r>
          </a:p>
          <a:p>
            <a:r>
              <a:rPr lang="en-US" sz="2400" b="1" dirty="0">
                <a:latin typeface="Times New Roman" panose="02020603050405020304" pitchFamily="18" charset="0"/>
                <a:cs typeface="Times New Roman" panose="02020603050405020304" pitchFamily="18" charset="0"/>
              </a:rPr>
              <a:t>Faster Feedback Loops: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DevOps</a:t>
            </a:r>
            <a:r>
              <a:rPr lang="en-US" sz="2400" dirty="0">
                <a:latin typeface="Times New Roman" panose="02020603050405020304" pitchFamily="18" charset="0"/>
                <a:cs typeface="Times New Roman" panose="02020603050405020304" pitchFamily="18" charset="0"/>
              </a:rPr>
              <a:t> fosters rapid feedback between development, operations, and even end-users. This allows teams to quickly identify and address issues, leading to more stable and reliable systems.</a:t>
            </a:r>
          </a:p>
          <a:p>
            <a:r>
              <a:rPr lang="en-US" sz="2400" b="1" dirty="0">
                <a:latin typeface="Times New Roman" panose="02020603050405020304" pitchFamily="18" charset="0"/>
                <a:cs typeface="Times New Roman" panose="02020603050405020304" pitchFamily="18" charset="0"/>
              </a:rPr>
              <a:t>Reduced Deployment Failures:</a:t>
            </a:r>
            <a:r>
              <a:rPr lang="en-US" sz="2400" dirty="0">
                <a:latin typeface="Times New Roman" panose="02020603050405020304" pitchFamily="18" charset="0"/>
                <a:cs typeface="Times New Roman" panose="02020603050405020304" pitchFamily="18" charset="0"/>
              </a:rPr>
              <a:t> Smaller, more frequent deployments, coupled with robust testing and automation, significantly reduce the risk of deployment failures and the associated downtime.</a:t>
            </a:r>
          </a:p>
          <a:p>
            <a:pPr marL="0" indent="0">
              <a:buNone/>
            </a:pPr>
            <a:r>
              <a:rPr lang="en-US" sz="2400" b="1" dirty="0">
                <a:latin typeface="Times New Roman" panose="02020603050405020304" pitchFamily="18" charset="0"/>
                <a:cs typeface="Times New Roman" panose="02020603050405020304" pitchFamily="18" charset="0"/>
              </a:rPr>
              <a:t>4. </a:t>
            </a:r>
            <a:r>
              <a:rPr lang="en-US" sz="2400" b="1" dirty="0">
                <a:solidFill>
                  <a:schemeClr val="accent1">
                    <a:lumMod val="75000"/>
                  </a:schemeClr>
                </a:solidFill>
                <a:latin typeface="Times New Roman" panose="02020603050405020304" pitchFamily="18" charset="0"/>
                <a:cs typeface="Times New Roman" panose="02020603050405020304" pitchFamily="18" charset="0"/>
              </a:rPr>
              <a:t>Improving Efficiency and Reducing Costs:</a:t>
            </a:r>
            <a:endParaRPr lang="en-US" sz="2400" dirty="0">
              <a:solidFill>
                <a:schemeClr val="accent1">
                  <a:lumMod val="75000"/>
                </a:schemeClr>
              </a:solidFill>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Automation of Infrastructure:</a:t>
            </a:r>
            <a:r>
              <a:rPr lang="en-US" sz="2400" dirty="0">
                <a:latin typeface="Times New Roman" panose="02020603050405020304" pitchFamily="18" charset="0"/>
                <a:cs typeface="Times New Roman" panose="02020603050405020304" pitchFamily="18" charset="0"/>
              </a:rPr>
              <a:t> Infrastructure as Code (</a:t>
            </a:r>
            <a:r>
              <a:rPr lang="en-US" sz="2400" dirty="0" err="1">
                <a:latin typeface="Times New Roman" panose="02020603050405020304" pitchFamily="18" charset="0"/>
                <a:cs typeface="Times New Roman" panose="02020603050405020304" pitchFamily="18" charset="0"/>
              </a:rPr>
              <a:t>IaC</a:t>
            </a:r>
            <a:r>
              <a:rPr lang="en-US" sz="2400" dirty="0">
                <a:latin typeface="Times New Roman" panose="02020603050405020304" pitchFamily="18" charset="0"/>
                <a:cs typeface="Times New Roman" panose="02020603050405020304" pitchFamily="18" charset="0"/>
              </a:rPr>
              <a:t>) practices in </a:t>
            </a:r>
            <a:r>
              <a:rPr lang="en-US" sz="2400" dirty="0" err="1">
                <a:latin typeface="Times New Roman" panose="02020603050405020304" pitchFamily="18" charset="0"/>
                <a:cs typeface="Times New Roman" panose="02020603050405020304" pitchFamily="18" charset="0"/>
              </a:rPr>
              <a:t>DevOps</a:t>
            </a:r>
            <a:r>
              <a:rPr lang="en-US" sz="2400" dirty="0">
                <a:latin typeface="Times New Roman" panose="02020603050405020304" pitchFamily="18" charset="0"/>
                <a:cs typeface="Times New Roman" panose="02020603050405020304" pitchFamily="18" charset="0"/>
              </a:rPr>
              <a:t> allow teams to manage and provision infrastructure using code, leading to greater consistency, repeatability, and efficiency. This reduces manual effort and the potential for human error.</a:t>
            </a:r>
          </a:p>
          <a:p>
            <a:r>
              <a:rPr lang="en-US" sz="2400" b="1" dirty="0">
                <a:latin typeface="Times New Roman" panose="02020603050405020304" pitchFamily="18" charset="0"/>
                <a:cs typeface="Times New Roman" panose="02020603050405020304" pitchFamily="18" charset="0"/>
              </a:rPr>
              <a:t>Optimized Resource Utilization: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DevOps</a:t>
            </a:r>
            <a:r>
              <a:rPr lang="en-US" sz="2400" dirty="0">
                <a:latin typeface="Times New Roman" panose="02020603050405020304" pitchFamily="18" charset="0"/>
                <a:cs typeface="Times New Roman" panose="02020603050405020304" pitchFamily="18" charset="0"/>
              </a:rPr>
              <a:t> practices help optimize the use of resources by automating processes and ensuring that infrastructure is provisioned and scaled efficiently based on demand.</a:t>
            </a:r>
          </a:p>
          <a:p>
            <a:r>
              <a:rPr lang="en-US" sz="2400" b="1" dirty="0">
                <a:latin typeface="Times New Roman" panose="02020603050405020304" pitchFamily="18" charset="0"/>
                <a:cs typeface="Times New Roman" panose="02020603050405020304" pitchFamily="18" charset="0"/>
              </a:rPr>
              <a:t>Reduced Downtime and Faster Recovery:</a:t>
            </a:r>
            <a:r>
              <a:rPr lang="en-US" sz="2400" dirty="0">
                <a:latin typeface="Times New Roman" panose="02020603050405020304" pitchFamily="18" charset="0"/>
                <a:cs typeface="Times New Roman" panose="02020603050405020304" pitchFamily="18" charset="0"/>
              </a:rPr>
              <a:t> With improved monitoring, automation, and collaboration, </a:t>
            </a:r>
            <a:r>
              <a:rPr lang="en-US" sz="2400" dirty="0" err="1">
                <a:latin typeface="Times New Roman" panose="02020603050405020304" pitchFamily="18" charset="0"/>
                <a:cs typeface="Times New Roman" panose="02020603050405020304" pitchFamily="18" charset="0"/>
              </a:rPr>
              <a:t>DevOps</a:t>
            </a:r>
            <a:r>
              <a:rPr lang="en-US" sz="2400" dirty="0">
                <a:latin typeface="Times New Roman" panose="02020603050405020304" pitchFamily="18" charset="0"/>
                <a:cs typeface="Times New Roman" panose="02020603050405020304" pitchFamily="18" charset="0"/>
              </a:rPr>
              <a:t> teams can detect and resolve issues faster, minimizing downtime and its associated costs.</a:t>
            </a:r>
          </a:p>
          <a:p>
            <a:pPr marL="0" indent="0" algn="just">
              <a:buNone/>
            </a:pPr>
            <a:endParaRPr lang="en-US" sz="22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50240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03866"/>
          </a:xfrm>
        </p:spPr>
        <p:txBody>
          <a:bodyPr>
            <a:normAutofit/>
          </a:bodyPr>
          <a:lstStyle/>
          <a:p>
            <a:r>
              <a:rPr lang="en-US" sz="3200" dirty="0" smtClean="0">
                <a:latin typeface="Times New Roman" panose="02020603050405020304" pitchFamily="18" charset="0"/>
                <a:cs typeface="Times New Roman" panose="02020603050405020304" pitchFamily="18" charset="0"/>
              </a:rPr>
              <a:t>Significance of </a:t>
            </a:r>
            <a:r>
              <a:rPr lang="en-US" sz="3200" dirty="0" err="1" smtClean="0">
                <a:latin typeface="Times New Roman" panose="02020603050405020304" pitchFamily="18" charset="0"/>
                <a:cs typeface="Times New Roman" panose="02020603050405020304" pitchFamily="18" charset="0"/>
              </a:rPr>
              <a:t>DevOps</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32764"/>
            <a:ext cx="10515600" cy="5044199"/>
          </a:xfrm>
        </p:spPr>
        <p:txBody>
          <a:bodyPr>
            <a:normAutofit fontScale="92500"/>
          </a:bodyPr>
          <a:lstStyle/>
          <a:p>
            <a:pPr marL="0" indent="0" algn="just">
              <a:buNone/>
            </a:pPr>
            <a:r>
              <a:rPr lang="en-US" sz="2400" b="1" dirty="0" smtClean="0">
                <a:latin typeface="Times New Roman" panose="02020603050405020304" pitchFamily="18" charset="0"/>
                <a:cs typeface="Times New Roman" panose="02020603050405020304" pitchFamily="18" charset="0"/>
              </a:rPr>
              <a:t>5. Fostering </a:t>
            </a:r>
            <a:r>
              <a:rPr lang="en-US" sz="2400" b="1" dirty="0">
                <a:latin typeface="Times New Roman" panose="02020603050405020304" pitchFamily="18" charset="0"/>
                <a:cs typeface="Times New Roman" panose="02020603050405020304" pitchFamily="18" charset="0"/>
              </a:rPr>
              <a:t>Innovation and Adaptability:</a:t>
            </a:r>
            <a:endParaRPr lang="en-US" sz="2400" dirty="0">
              <a:latin typeface="Times New Roman" panose="02020603050405020304" pitchFamily="18" charset="0"/>
              <a:cs typeface="Times New Roman" panose="02020603050405020304" pitchFamily="18" charset="0"/>
            </a:endParaRPr>
          </a:p>
          <a:p>
            <a:pPr algn="just"/>
            <a:r>
              <a:rPr lang="en-US" sz="2400" b="1" dirty="0">
                <a:latin typeface="Times New Roman" panose="02020603050405020304" pitchFamily="18" charset="0"/>
                <a:cs typeface="Times New Roman" panose="02020603050405020304" pitchFamily="18" charset="0"/>
              </a:rPr>
              <a:t>Culture of Experimentation: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DevOps</a:t>
            </a:r>
            <a:r>
              <a:rPr lang="en-US" sz="2400" dirty="0">
                <a:latin typeface="Times New Roman" panose="02020603050405020304" pitchFamily="18" charset="0"/>
                <a:cs typeface="Times New Roman" panose="02020603050405020304" pitchFamily="18" charset="0"/>
              </a:rPr>
              <a:t> encourages a culture where teams can </a:t>
            </a:r>
            <a:r>
              <a:rPr lang="en-US" sz="2400" dirty="0">
                <a:solidFill>
                  <a:schemeClr val="accent1">
                    <a:lumMod val="75000"/>
                  </a:schemeClr>
                </a:solidFill>
                <a:latin typeface="Times New Roman" panose="02020603050405020304" pitchFamily="18" charset="0"/>
                <a:cs typeface="Times New Roman" panose="02020603050405020304" pitchFamily="18" charset="0"/>
              </a:rPr>
              <a:t>experiment with new ideas and technologies with less risk, as failures can be quickly identified</a:t>
            </a:r>
            <a:r>
              <a:rPr lang="en-US" sz="2400" dirty="0">
                <a:latin typeface="Times New Roman" panose="02020603050405020304" pitchFamily="18" charset="0"/>
                <a:cs typeface="Times New Roman" panose="02020603050405020304" pitchFamily="18" charset="0"/>
              </a:rPr>
              <a:t> and rolled back.</a:t>
            </a:r>
          </a:p>
          <a:p>
            <a:pPr algn="just"/>
            <a:r>
              <a:rPr lang="en-US" sz="2400" b="1" dirty="0">
                <a:latin typeface="Times New Roman" panose="02020603050405020304" pitchFamily="18" charset="0"/>
                <a:cs typeface="Times New Roman" panose="02020603050405020304" pitchFamily="18" charset="0"/>
              </a:rPr>
              <a:t>Increased Agility:</a:t>
            </a:r>
            <a:r>
              <a:rPr lang="en-US" sz="2400" dirty="0">
                <a:latin typeface="Times New Roman" panose="02020603050405020304" pitchFamily="18" charset="0"/>
                <a:cs typeface="Times New Roman" panose="02020603050405020304" pitchFamily="18" charset="0"/>
              </a:rPr>
              <a:t> By </a:t>
            </a:r>
            <a:r>
              <a:rPr lang="en-US" sz="2400" dirty="0">
                <a:solidFill>
                  <a:schemeClr val="accent1">
                    <a:lumMod val="75000"/>
                  </a:schemeClr>
                </a:solidFill>
                <a:latin typeface="Times New Roman" panose="02020603050405020304" pitchFamily="18" charset="0"/>
                <a:cs typeface="Times New Roman" panose="02020603050405020304" pitchFamily="18" charset="0"/>
              </a:rPr>
              <a:t>enabling faster feedback and more frequent releases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DevOps</a:t>
            </a:r>
            <a:r>
              <a:rPr lang="en-US" sz="2400" dirty="0">
                <a:latin typeface="Times New Roman" panose="02020603050405020304" pitchFamily="18" charset="0"/>
                <a:cs typeface="Times New Roman" panose="02020603050405020304" pitchFamily="18" charset="0"/>
              </a:rPr>
              <a:t> makes organizations more agile and responsive to changing market demands and customer </a:t>
            </a:r>
            <a:r>
              <a:rPr lang="en-US" sz="2400" dirty="0" smtClean="0">
                <a:latin typeface="Times New Roman" panose="02020603050405020304" pitchFamily="18" charset="0"/>
                <a:cs typeface="Times New Roman" panose="02020603050405020304" pitchFamily="18" charset="0"/>
              </a:rPr>
              <a:t>feedback.</a:t>
            </a:r>
          </a:p>
          <a:p>
            <a:pPr marL="0" indent="0" algn="just">
              <a:buNone/>
            </a:pPr>
            <a:r>
              <a:rPr lang="en-US" sz="2400" b="1" dirty="0" smtClean="0">
                <a:latin typeface="Times New Roman" panose="02020603050405020304" pitchFamily="18" charset="0"/>
                <a:cs typeface="Times New Roman" panose="02020603050405020304" pitchFamily="18" charset="0"/>
              </a:rPr>
              <a:t>6. Strengthening </a:t>
            </a:r>
            <a:r>
              <a:rPr lang="en-US" sz="2400" b="1" dirty="0">
                <a:latin typeface="Times New Roman" panose="02020603050405020304" pitchFamily="18" charset="0"/>
                <a:cs typeface="Times New Roman" panose="02020603050405020304" pitchFamily="18" charset="0"/>
              </a:rPr>
              <a:t>Security:</a:t>
            </a:r>
            <a:endParaRPr lang="en-US" sz="2400" dirty="0">
              <a:latin typeface="Times New Roman" panose="02020603050405020304" pitchFamily="18" charset="0"/>
              <a:cs typeface="Times New Roman" panose="02020603050405020304" pitchFamily="18" charset="0"/>
            </a:endParaRPr>
          </a:p>
          <a:p>
            <a:pPr algn="just"/>
            <a:r>
              <a:rPr lang="en-US" sz="2400" b="1" dirty="0" err="1">
                <a:latin typeface="Times New Roman" panose="02020603050405020304" pitchFamily="18" charset="0"/>
                <a:cs typeface="Times New Roman" panose="02020603050405020304" pitchFamily="18" charset="0"/>
              </a:rPr>
              <a:t>DevSecOps</a:t>
            </a:r>
            <a:r>
              <a:rPr lang="en-US" sz="2400" b="1"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The integration of security practices into the </a:t>
            </a:r>
            <a:r>
              <a:rPr lang="en-US" sz="2400" dirty="0" err="1">
                <a:latin typeface="Times New Roman" panose="02020603050405020304" pitchFamily="18" charset="0"/>
                <a:cs typeface="Times New Roman" panose="02020603050405020304" pitchFamily="18" charset="0"/>
              </a:rPr>
              <a:t>DevOps</a:t>
            </a:r>
            <a:r>
              <a:rPr lang="en-US" sz="2400" dirty="0">
                <a:latin typeface="Times New Roman" panose="02020603050405020304" pitchFamily="18" charset="0"/>
                <a:cs typeface="Times New Roman" panose="02020603050405020304" pitchFamily="18" charset="0"/>
              </a:rPr>
              <a:t> lifecycle (</a:t>
            </a:r>
            <a:r>
              <a:rPr lang="en-US" sz="2400" dirty="0" err="1">
                <a:latin typeface="Times New Roman" panose="02020603050405020304" pitchFamily="18" charset="0"/>
                <a:cs typeface="Times New Roman" panose="02020603050405020304" pitchFamily="18" charset="0"/>
              </a:rPr>
              <a:t>DevSecOps</a:t>
            </a:r>
            <a:r>
              <a:rPr lang="en-US" sz="2400" dirty="0">
                <a:latin typeface="Times New Roman" panose="02020603050405020304" pitchFamily="18" charset="0"/>
                <a:cs typeface="Times New Roman" panose="02020603050405020304" pitchFamily="18" charset="0"/>
              </a:rPr>
              <a:t>) ensures that security is considered from the beginning of development rather than being bolted on at the end. This leads to more secure and compliant software.</a:t>
            </a:r>
          </a:p>
          <a:p>
            <a:pPr algn="just"/>
            <a:r>
              <a:rPr lang="en-US" sz="2400" b="1" dirty="0">
                <a:latin typeface="Times New Roman" panose="02020603050405020304" pitchFamily="18" charset="0"/>
                <a:cs typeface="Times New Roman" panose="02020603050405020304" pitchFamily="18" charset="0"/>
              </a:rPr>
              <a:t>Automated Security Checks:</a:t>
            </a:r>
            <a:r>
              <a:rPr lang="en-US" sz="2400" dirty="0">
                <a:latin typeface="Times New Roman" panose="02020603050405020304" pitchFamily="18" charset="0"/>
                <a:cs typeface="Times New Roman" panose="02020603050405020304" pitchFamily="18" charset="0"/>
              </a:rPr>
              <a:t> Implementing </a:t>
            </a:r>
            <a:r>
              <a:rPr lang="en-US" sz="2400" dirty="0">
                <a:solidFill>
                  <a:schemeClr val="accent1">
                    <a:lumMod val="75000"/>
                  </a:schemeClr>
                </a:solidFill>
                <a:latin typeface="Times New Roman" panose="02020603050405020304" pitchFamily="18" charset="0"/>
                <a:cs typeface="Times New Roman" panose="02020603050405020304" pitchFamily="18" charset="0"/>
              </a:rPr>
              <a:t>automated security testing and compliance checks throughout the CI/CD pipeline</a:t>
            </a:r>
            <a:r>
              <a:rPr lang="en-US" sz="2400" dirty="0">
                <a:latin typeface="Times New Roman" panose="02020603050405020304" pitchFamily="18" charset="0"/>
                <a:cs typeface="Times New Roman" panose="02020603050405020304" pitchFamily="18" charset="0"/>
              </a:rPr>
              <a:t> helps identify and address vulnerabilities early in the development process.</a:t>
            </a:r>
          </a:p>
          <a:p>
            <a:pPr marL="0" indent="0">
              <a:buNone/>
            </a:pPr>
            <a:endParaRPr lang="en-US" sz="2200" b="1"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89527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latin typeface="Times New Roman" panose="02020603050405020304" pitchFamily="18" charset="0"/>
              </a:rPr>
              <a:t>Introduction</a:t>
            </a:r>
            <a:endParaRPr lang="en-IN" sz="2800" dirty="0">
              <a:latin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pPr algn="just"/>
            <a:r>
              <a:rPr lang="en-US" dirty="0" smtClean="0">
                <a:latin typeface="Times New Roman" panose="02020603050405020304" pitchFamily="18" charset="0"/>
                <a:cs typeface="Times New Roman" panose="02020603050405020304" pitchFamily="18" charset="0"/>
              </a:rPr>
              <a:t>Definition: </a:t>
            </a:r>
            <a:r>
              <a:rPr lang="en-US" dirty="0" err="1" smtClean="0">
                <a:latin typeface="Times New Roman" panose="02020603050405020304" pitchFamily="18" charset="0"/>
                <a:cs typeface="Times New Roman" panose="02020603050405020304" pitchFamily="18" charset="0"/>
              </a:rPr>
              <a:t>DevOps</a:t>
            </a:r>
            <a:r>
              <a:rPr lang="en-US" dirty="0" smtClean="0">
                <a:latin typeface="Times New Roman" panose="02020603050405020304" pitchFamily="18" charset="0"/>
                <a:cs typeface="Times New Roman" panose="02020603050405020304" pitchFamily="18" charset="0"/>
              </a:rPr>
              <a:t> is a </a:t>
            </a:r>
            <a:r>
              <a:rPr lang="en-US" dirty="0" smtClean="0">
                <a:solidFill>
                  <a:schemeClr val="accent1">
                    <a:lumMod val="75000"/>
                  </a:schemeClr>
                </a:solidFill>
                <a:latin typeface="Times New Roman" panose="02020603050405020304" pitchFamily="18" charset="0"/>
                <a:cs typeface="Times New Roman" panose="02020603050405020304" pitchFamily="18" charset="0"/>
              </a:rPr>
              <a:t>software development and IT operations approach </a:t>
            </a:r>
            <a:r>
              <a:rPr lang="en-US" dirty="0" smtClean="0">
                <a:latin typeface="Times New Roman" panose="02020603050405020304" pitchFamily="18" charset="0"/>
                <a:cs typeface="Times New Roman" panose="02020603050405020304" pitchFamily="18" charset="0"/>
              </a:rPr>
              <a:t>that emphasizes communication, collaboration, integration, and automation to improve the flow of software development and release.</a:t>
            </a:r>
          </a:p>
          <a:p>
            <a:pPr algn="just"/>
            <a:r>
              <a:rPr lang="en-US" dirty="0" smtClean="0">
                <a:latin typeface="Times New Roman" panose="02020603050405020304" pitchFamily="18" charset="0"/>
                <a:cs typeface="Times New Roman" panose="02020603050405020304" pitchFamily="18" charset="0"/>
              </a:rPr>
              <a:t>Goal: To </a:t>
            </a:r>
            <a:r>
              <a:rPr lang="en-US" dirty="0" smtClean="0">
                <a:solidFill>
                  <a:schemeClr val="accent1">
                    <a:lumMod val="75000"/>
                  </a:schemeClr>
                </a:solidFill>
                <a:latin typeface="Times New Roman" panose="02020603050405020304" pitchFamily="18" charset="0"/>
                <a:cs typeface="Times New Roman" panose="02020603050405020304" pitchFamily="18" charset="0"/>
              </a:rPr>
              <a:t>shorten</a:t>
            </a:r>
            <a:r>
              <a:rPr lang="en-US" dirty="0" smtClean="0">
                <a:latin typeface="Times New Roman" panose="02020603050405020304" pitchFamily="18" charset="0"/>
                <a:cs typeface="Times New Roman" panose="02020603050405020304" pitchFamily="18" charset="0"/>
              </a:rPr>
              <a:t> the software development life cycle (SDLC) while delivering features, fixes, and updates frequently in close alignment with business objectives.  </a:t>
            </a:r>
          </a:p>
          <a:p>
            <a:pPr algn="just"/>
            <a:r>
              <a:rPr lang="en-US" dirty="0" smtClean="0">
                <a:latin typeface="Times New Roman" panose="02020603050405020304" pitchFamily="18" charset="0"/>
                <a:cs typeface="Times New Roman" panose="02020603050405020304" pitchFamily="18" charset="0"/>
              </a:rPr>
              <a:t>Core Idea: Breaking down the traditional silos between development (</a:t>
            </a:r>
            <a:r>
              <a:rPr lang="en-US" dirty="0" err="1" smtClean="0">
                <a:latin typeface="Times New Roman" panose="02020603050405020304" pitchFamily="18" charset="0"/>
                <a:cs typeface="Times New Roman" panose="02020603050405020304" pitchFamily="18" charset="0"/>
              </a:rPr>
              <a:t>Dev</a:t>
            </a:r>
            <a:r>
              <a:rPr lang="en-US" dirty="0" smtClean="0">
                <a:latin typeface="Times New Roman" panose="02020603050405020304" pitchFamily="18" charset="0"/>
                <a:cs typeface="Times New Roman" panose="02020603050405020304" pitchFamily="18" charset="0"/>
              </a:rPr>
              <a:t>) and operations (Ops) teams, fostering a culture of shared responsibility.   </a:t>
            </a:r>
          </a:p>
          <a:p>
            <a:pPr algn="just"/>
            <a:r>
              <a:rPr lang="en-US" dirty="0" smtClean="0">
                <a:latin typeface="Times New Roman" panose="02020603050405020304" pitchFamily="18" charset="0"/>
                <a:cs typeface="Times New Roman" panose="02020603050405020304" pitchFamily="18" charset="0"/>
              </a:rPr>
              <a:t>Evolution: </a:t>
            </a:r>
            <a:r>
              <a:rPr lang="en-US" dirty="0" err="1" smtClean="0">
                <a:latin typeface="Times New Roman" panose="02020603050405020304" pitchFamily="18" charset="0"/>
                <a:cs typeface="Times New Roman" panose="02020603050405020304" pitchFamily="18" charset="0"/>
              </a:rPr>
              <a:t>DevOps</a:t>
            </a:r>
            <a:r>
              <a:rPr lang="en-US" dirty="0" smtClean="0">
                <a:latin typeface="Times New Roman" panose="02020603050405020304" pitchFamily="18" charset="0"/>
                <a:cs typeface="Times New Roman" panose="02020603050405020304" pitchFamily="18" charset="0"/>
              </a:rPr>
              <a:t> emerged as a response to the </a:t>
            </a:r>
            <a:r>
              <a:rPr lang="en-US" dirty="0" smtClean="0">
                <a:solidFill>
                  <a:schemeClr val="accent1">
                    <a:lumMod val="75000"/>
                  </a:schemeClr>
                </a:solidFill>
                <a:latin typeface="Times New Roman" panose="02020603050405020304" pitchFamily="18" charset="0"/>
                <a:cs typeface="Times New Roman" panose="02020603050405020304" pitchFamily="18" charset="0"/>
              </a:rPr>
              <a:t>inefficiencies and delays </a:t>
            </a:r>
            <a:r>
              <a:rPr lang="en-US" dirty="0" smtClean="0">
                <a:latin typeface="Times New Roman" panose="02020603050405020304" pitchFamily="18" charset="0"/>
                <a:cs typeface="Times New Roman" panose="02020603050405020304" pitchFamily="18" charset="0"/>
              </a:rPr>
              <a:t>caused by traditional, </a:t>
            </a:r>
            <a:r>
              <a:rPr lang="en-US" dirty="0" err="1" smtClean="0">
                <a:latin typeface="Times New Roman" panose="02020603050405020304" pitchFamily="18" charset="0"/>
                <a:cs typeface="Times New Roman" panose="02020603050405020304" pitchFamily="18" charset="0"/>
              </a:rPr>
              <a:t>siloed</a:t>
            </a:r>
            <a:r>
              <a:rPr lang="en-US" dirty="0" smtClean="0">
                <a:latin typeface="Times New Roman" panose="02020603050405020304" pitchFamily="18" charset="0"/>
                <a:cs typeface="Times New Roman" panose="02020603050405020304" pitchFamily="18" charset="0"/>
              </a:rPr>
              <a:t> development and operations workflows.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85855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979" y="365125"/>
            <a:ext cx="10616821" cy="917765"/>
          </a:xfrm>
        </p:spPr>
        <p:txBody>
          <a:bodyPr>
            <a:normAutofit/>
          </a:bodyPr>
          <a:lstStyle/>
          <a:p>
            <a:r>
              <a:rPr lang="en-IN" sz="2800" dirty="0" smtClean="0">
                <a:latin typeface="Times New Roman" panose="02020603050405020304" pitchFamily="18" charset="0"/>
              </a:rPr>
              <a:t>Why </a:t>
            </a:r>
            <a:r>
              <a:rPr lang="en-IN" sz="2800" dirty="0" err="1" smtClean="0">
                <a:latin typeface="Times New Roman" panose="02020603050405020304" pitchFamily="18" charset="0"/>
              </a:rPr>
              <a:t>DevOps</a:t>
            </a:r>
            <a:r>
              <a:rPr lang="en-IN" sz="2800" dirty="0" smtClean="0">
                <a:latin typeface="Times New Roman" panose="02020603050405020304" pitchFamily="18" charset="0"/>
              </a:rPr>
              <a:t>?</a:t>
            </a:r>
            <a:endParaRPr lang="en-IN" sz="2800" dirty="0">
              <a:latin typeface="Times New Roman" panose="02020603050405020304" pitchFamily="18" charset="0"/>
            </a:endParaRPr>
          </a:p>
        </p:txBody>
      </p:sp>
      <p:sp>
        <p:nvSpPr>
          <p:cNvPr id="3" name="Content Placeholder 2"/>
          <p:cNvSpPr>
            <a:spLocks noGrp="1"/>
          </p:cNvSpPr>
          <p:nvPr>
            <p:ph idx="1"/>
          </p:nvPr>
        </p:nvSpPr>
        <p:spPr>
          <a:xfrm>
            <a:off x="736979" y="1593614"/>
            <a:ext cx="10515600" cy="4351338"/>
          </a:xfrm>
        </p:spPr>
        <p:txBody>
          <a:bodyPr>
            <a:normAutofit lnSpcReduction="10000"/>
          </a:bodyPr>
          <a:lstStyle/>
          <a:p>
            <a:pPr algn="just"/>
            <a:r>
              <a:rPr lang="en-US" sz="2200" dirty="0" smtClean="0">
                <a:solidFill>
                  <a:schemeClr val="accent1">
                    <a:lumMod val="75000"/>
                  </a:schemeClr>
                </a:solidFill>
                <a:latin typeface="Times New Roman" panose="02020603050405020304" pitchFamily="18" charset="0"/>
                <a:cs typeface="Times New Roman" panose="02020603050405020304" pitchFamily="18" charset="0"/>
              </a:rPr>
              <a:t>Accelerated Time-to-Market</a:t>
            </a:r>
            <a:r>
              <a:rPr lang="en-US" sz="2200" dirty="0" smtClean="0">
                <a:latin typeface="Times New Roman" panose="02020603050405020304" pitchFamily="18" charset="0"/>
                <a:cs typeface="Times New Roman" panose="02020603050405020304" pitchFamily="18" charset="0"/>
              </a:rPr>
              <a:t>: Faster release cycles enable organizations to respond quickly to market changes and customer feedback. Automation reduces manual processes, speeding up deployment.</a:t>
            </a:r>
          </a:p>
          <a:p>
            <a:pPr algn="just"/>
            <a:r>
              <a:rPr lang="en-US" sz="2200" dirty="0" smtClean="0">
                <a:solidFill>
                  <a:schemeClr val="accent1">
                    <a:lumMod val="75000"/>
                  </a:schemeClr>
                </a:solidFill>
                <a:latin typeface="Times New Roman" panose="02020603050405020304" pitchFamily="18" charset="0"/>
                <a:cs typeface="Times New Roman" panose="02020603050405020304" pitchFamily="18" charset="0"/>
              </a:rPr>
              <a:t>Increased Reliability and Stability</a:t>
            </a:r>
            <a:r>
              <a:rPr lang="en-US" sz="2200" dirty="0" smtClean="0">
                <a:latin typeface="Times New Roman" panose="02020603050405020304" pitchFamily="18" charset="0"/>
                <a:cs typeface="Times New Roman" panose="02020603050405020304" pitchFamily="18" charset="0"/>
              </a:rPr>
              <a:t>: Continuous testing and monitoring minimize errors and </a:t>
            </a:r>
            <a:r>
              <a:rPr lang="en-US" sz="2200" dirty="0" err="1" smtClean="0">
                <a:latin typeface="Times New Roman" panose="02020603050405020304" pitchFamily="18" charset="0"/>
                <a:cs typeface="Times New Roman" panose="02020603050405020304" pitchFamily="18" charset="0"/>
              </a:rPr>
              <a:t>downtime.Automated</a:t>
            </a:r>
            <a:r>
              <a:rPr lang="en-US" sz="2200" dirty="0" smtClean="0">
                <a:latin typeface="Times New Roman" panose="02020603050405020304" pitchFamily="18" charset="0"/>
                <a:cs typeface="Times New Roman" panose="02020603050405020304" pitchFamily="18" charset="0"/>
              </a:rPr>
              <a:t> infrastructure management ensures consistent and predictable deployments.</a:t>
            </a:r>
          </a:p>
          <a:p>
            <a:pPr algn="just"/>
            <a:r>
              <a:rPr lang="en-US" sz="2200" dirty="0" smtClean="0">
                <a:solidFill>
                  <a:schemeClr val="accent1">
                    <a:lumMod val="75000"/>
                  </a:schemeClr>
                </a:solidFill>
                <a:latin typeface="Times New Roman" panose="02020603050405020304" pitchFamily="18" charset="0"/>
                <a:cs typeface="Times New Roman" panose="02020603050405020304" pitchFamily="18" charset="0"/>
              </a:rPr>
              <a:t>Improved Efficiency and Resource Utilization</a:t>
            </a:r>
            <a:r>
              <a:rPr lang="en-US" sz="2200" dirty="0" smtClean="0">
                <a:latin typeface="Times New Roman" panose="02020603050405020304" pitchFamily="18" charset="0"/>
                <a:cs typeface="Times New Roman" panose="02020603050405020304" pitchFamily="18" charset="0"/>
              </a:rPr>
              <a:t>: Automation reduces manual effort, freeing up resources for </a:t>
            </a:r>
            <a:r>
              <a:rPr lang="en-US" sz="2200" dirty="0" err="1" smtClean="0">
                <a:latin typeface="Times New Roman" panose="02020603050405020304" pitchFamily="18" charset="0"/>
                <a:cs typeface="Times New Roman" panose="02020603050405020304" pitchFamily="18" charset="0"/>
              </a:rPr>
              <a:t>innovation.Infrastructure</a:t>
            </a:r>
            <a:r>
              <a:rPr lang="en-US" sz="2200" dirty="0" smtClean="0">
                <a:latin typeface="Times New Roman" panose="02020603050405020304" pitchFamily="18" charset="0"/>
                <a:cs typeface="Times New Roman" panose="02020603050405020304" pitchFamily="18" charset="0"/>
              </a:rPr>
              <a:t> as Code (</a:t>
            </a:r>
            <a:r>
              <a:rPr lang="en-US" sz="2200" dirty="0" err="1" smtClean="0">
                <a:latin typeface="Times New Roman" panose="02020603050405020304" pitchFamily="18" charset="0"/>
                <a:cs typeface="Times New Roman" panose="02020603050405020304" pitchFamily="18" charset="0"/>
              </a:rPr>
              <a:t>IaC</a:t>
            </a:r>
            <a:r>
              <a:rPr lang="en-US" sz="2200" dirty="0" smtClean="0">
                <a:latin typeface="Times New Roman" panose="02020603050405020304" pitchFamily="18" charset="0"/>
                <a:cs typeface="Times New Roman" panose="02020603050405020304" pitchFamily="18" charset="0"/>
              </a:rPr>
              <a:t>) allows for efficient infrastructure management.</a:t>
            </a:r>
          </a:p>
          <a:p>
            <a:pPr algn="just"/>
            <a:r>
              <a:rPr lang="en-US" sz="2200" dirty="0" smtClean="0">
                <a:solidFill>
                  <a:schemeClr val="accent1">
                    <a:lumMod val="75000"/>
                  </a:schemeClr>
                </a:solidFill>
                <a:latin typeface="Times New Roman" panose="02020603050405020304" pitchFamily="18" charset="0"/>
                <a:cs typeface="Times New Roman" panose="02020603050405020304" pitchFamily="18" charset="0"/>
              </a:rPr>
              <a:t>Enhanced Collaboration and Communication</a:t>
            </a:r>
            <a:r>
              <a:rPr lang="en-US" sz="2200" dirty="0" smtClean="0">
                <a:latin typeface="Times New Roman" panose="02020603050405020304" pitchFamily="18" charset="0"/>
                <a:cs typeface="Times New Roman" panose="02020603050405020304" pitchFamily="18" charset="0"/>
              </a:rPr>
              <a:t>: Breaking down silos improves teamwork and reduces </a:t>
            </a:r>
            <a:r>
              <a:rPr lang="en-US" sz="2200" dirty="0" err="1" smtClean="0">
                <a:latin typeface="Times New Roman" panose="02020603050405020304" pitchFamily="18" charset="0"/>
                <a:cs typeface="Times New Roman" panose="02020603050405020304" pitchFamily="18" charset="0"/>
              </a:rPr>
              <a:t>miscommunication.Shared</a:t>
            </a:r>
            <a:r>
              <a:rPr lang="en-US" sz="2200" dirty="0" smtClean="0">
                <a:latin typeface="Times New Roman" panose="02020603050405020304" pitchFamily="18" charset="0"/>
                <a:cs typeface="Times New Roman" panose="02020603050405020304" pitchFamily="18" charset="0"/>
              </a:rPr>
              <a:t> responsibility fosters a culture of collaboration.</a:t>
            </a:r>
          </a:p>
          <a:p>
            <a:pPr algn="just"/>
            <a:r>
              <a:rPr lang="en-US" sz="2200" dirty="0" smtClean="0">
                <a:solidFill>
                  <a:schemeClr val="accent1">
                    <a:lumMod val="75000"/>
                  </a:schemeClr>
                </a:solidFill>
                <a:latin typeface="Times New Roman" panose="02020603050405020304" pitchFamily="18" charset="0"/>
                <a:cs typeface="Times New Roman" panose="02020603050405020304" pitchFamily="18" charset="0"/>
              </a:rPr>
              <a:t>Better Customer Satisfaction</a:t>
            </a:r>
            <a:r>
              <a:rPr lang="en-US" sz="2200" dirty="0" smtClean="0">
                <a:latin typeface="Times New Roman" panose="02020603050405020304" pitchFamily="18" charset="0"/>
                <a:cs typeface="Times New Roman" panose="02020603050405020304" pitchFamily="18" charset="0"/>
              </a:rPr>
              <a:t>: Faster and more frequent releases of high-quality software improve the user </a:t>
            </a:r>
            <a:r>
              <a:rPr lang="en-US" sz="2200" dirty="0" err="1" smtClean="0">
                <a:latin typeface="Times New Roman" panose="02020603050405020304" pitchFamily="18" charset="0"/>
                <a:cs typeface="Times New Roman" panose="02020603050405020304" pitchFamily="18" charset="0"/>
              </a:rPr>
              <a:t>experience.Faster</a:t>
            </a:r>
            <a:r>
              <a:rPr lang="en-US" sz="2200" dirty="0" smtClean="0">
                <a:latin typeface="Times New Roman" panose="02020603050405020304" pitchFamily="18" charset="0"/>
                <a:cs typeface="Times New Roman" panose="02020603050405020304" pitchFamily="18" charset="0"/>
              </a:rPr>
              <a:t> bug fixes.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13751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979" y="365125"/>
            <a:ext cx="10616821" cy="917765"/>
          </a:xfrm>
        </p:spPr>
        <p:txBody>
          <a:bodyPr>
            <a:normAutofit/>
          </a:bodyPr>
          <a:lstStyle/>
          <a:p>
            <a:r>
              <a:rPr lang="en-IN" sz="2800" dirty="0" err="1" smtClean="0">
                <a:latin typeface="Times New Roman" panose="02020603050405020304" pitchFamily="18" charset="0"/>
              </a:rPr>
              <a:t>DevOps</a:t>
            </a:r>
            <a:r>
              <a:rPr lang="en-IN" sz="2800" dirty="0" smtClean="0">
                <a:latin typeface="Times New Roman" panose="02020603050405020304" pitchFamily="18" charset="0"/>
              </a:rPr>
              <a:t> Perspective</a:t>
            </a:r>
            <a:endParaRPr lang="en-IN" sz="2800" dirty="0">
              <a:latin typeface="Times New Roman" panose="02020603050405020304" pitchFamily="18" charset="0"/>
            </a:endParaRPr>
          </a:p>
        </p:txBody>
      </p:sp>
      <p:sp>
        <p:nvSpPr>
          <p:cNvPr id="3" name="Content Placeholder 2"/>
          <p:cNvSpPr>
            <a:spLocks noGrp="1"/>
          </p:cNvSpPr>
          <p:nvPr>
            <p:ph idx="1"/>
          </p:nvPr>
        </p:nvSpPr>
        <p:spPr>
          <a:xfrm>
            <a:off x="736979" y="1593614"/>
            <a:ext cx="10515600" cy="4351338"/>
          </a:xfrm>
        </p:spPr>
        <p:txBody>
          <a:bodyPr>
            <a:normAutofit/>
          </a:bodyPr>
          <a:lstStyle/>
          <a:p>
            <a:r>
              <a:rPr lang="en-US" sz="2400" dirty="0" smtClean="0">
                <a:latin typeface="Times New Roman" panose="02020603050405020304" pitchFamily="18" charset="0"/>
                <a:cs typeface="Times New Roman" panose="02020603050405020304" pitchFamily="18" charset="0"/>
              </a:rPr>
              <a:t>Culture: Emphasis on collaboration, communication, and shared responsibility. Fostering a culture of continuous improvement and learning.</a:t>
            </a:r>
          </a:p>
          <a:p>
            <a:r>
              <a:rPr lang="en-US" sz="2400" dirty="0" smtClean="0">
                <a:latin typeface="Times New Roman" panose="02020603050405020304" pitchFamily="18" charset="0"/>
                <a:cs typeface="Times New Roman" panose="02020603050405020304" pitchFamily="18" charset="0"/>
              </a:rPr>
              <a:t>Automation: Automating repetitive tasks in the SDLC. Using tools to streamline processes like building, testing, and deploying code.</a:t>
            </a:r>
          </a:p>
          <a:p>
            <a:r>
              <a:rPr lang="en-US" sz="2400" dirty="0" smtClean="0">
                <a:latin typeface="Times New Roman" panose="02020603050405020304" pitchFamily="18" charset="0"/>
                <a:cs typeface="Times New Roman" panose="02020603050405020304" pitchFamily="18" charset="0"/>
              </a:rPr>
              <a:t>Measurement: Tracking key metrics to monitor performance and identify areas for improvement. Using data to drive decision-making.</a:t>
            </a:r>
          </a:p>
          <a:p>
            <a:r>
              <a:rPr lang="en-US" sz="2400" dirty="0" smtClean="0">
                <a:latin typeface="Times New Roman" panose="02020603050405020304" pitchFamily="18" charset="0"/>
                <a:cs typeface="Times New Roman" panose="02020603050405020304" pitchFamily="18" charset="0"/>
              </a:rPr>
              <a:t>Sharing: Sharing knowledge and best practices across teams. Open communication and feedback loops.</a:t>
            </a:r>
          </a:p>
          <a:p>
            <a:r>
              <a:rPr lang="en-US" sz="2400" dirty="0" smtClean="0">
                <a:latin typeface="Times New Roman" panose="02020603050405020304" pitchFamily="18" charset="0"/>
                <a:cs typeface="Times New Roman" panose="02020603050405020304" pitchFamily="18" charset="0"/>
              </a:rPr>
              <a:t>Lean Principles: Eliminating waste and optimizing the flow of value. Focusing on delivering value to the customer.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92120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979" y="365125"/>
            <a:ext cx="10616821" cy="917765"/>
          </a:xfrm>
        </p:spPr>
        <p:txBody>
          <a:bodyPr>
            <a:normAutofit/>
          </a:bodyPr>
          <a:lstStyle/>
          <a:p>
            <a:r>
              <a:rPr lang="en-IN" sz="2800" dirty="0" err="1" smtClean="0">
                <a:latin typeface="Times New Roman" panose="02020603050405020304" pitchFamily="18" charset="0"/>
              </a:rPr>
              <a:t>DevOps</a:t>
            </a:r>
            <a:r>
              <a:rPr lang="en-IN" sz="2800" dirty="0" smtClean="0">
                <a:latin typeface="Times New Roman" panose="02020603050405020304" pitchFamily="18" charset="0"/>
              </a:rPr>
              <a:t> and Agile</a:t>
            </a:r>
            <a:endParaRPr lang="en-IN" sz="2800" dirty="0">
              <a:latin typeface="Times New Roman" panose="02020603050405020304" pitchFamily="18" charset="0"/>
            </a:endParaRPr>
          </a:p>
        </p:txBody>
      </p:sp>
      <p:sp>
        <p:nvSpPr>
          <p:cNvPr id="3" name="Content Placeholder 2"/>
          <p:cNvSpPr>
            <a:spLocks noGrp="1"/>
          </p:cNvSpPr>
          <p:nvPr>
            <p:ph idx="1"/>
          </p:nvPr>
        </p:nvSpPr>
        <p:spPr>
          <a:xfrm>
            <a:off x="736979" y="1593614"/>
            <a:ext cx="10515600" cy="4351338"/>
          </a:xfrm>
        </p:spPr>
        <p:txBody>
          <a:bodyPr>
            <a:normAutofit fontScale="92500" lnSpcReduction="10000"/>
          </a:bodyPr>
          <a:lstStyle/>
          <a:p>
            <a:r>
              <a:rPr lang="en-US" dirty="0" smtClean="0">
                <a:latin typeface="Times New Roman" panose="02020603050405020304" pitchFamily="18" charset="0"/>
                <a:cs typeface="Times New Roman" panose="02020603050405020304" pitchFamily="18" charset="0"/>
              </a:rPr>
              <a:t>Complementary Approaches:</a:t>
            </a:r>
          </a:p>
          <a:p>
            <a:pPr lvl="1"/>
            <a:r>
              <a:rPr lang="en-US" dirty="0" smtClean="0">
                <a:latin typeface="Times New Roman" panose="02020603050405020304" pitchFamily="18" charset="0"/>
                <a:cs typeface="Times New Roman" panose="02020603050405020304" pitchFamily="18" charset="0"/>
              </a:rPr>
              <a:t>Agile focuses on iterative development and customer feedback.</a:t>
            </a:r>
          </a:p>
          <a:p>
            <a:pPr lvl="1"/>
            <a:r>
              <a:rPr lang="en-US" dirty="0" err="1" smtClean="0">
                <a:solidFill>
                  <a:schemeClr val="accent1">
                    <a:lumMod val="75000"/>
                  </a:schemeClr>
                </a:solidFill>
                <a:latin typeface="Times New Roman" panose="02020603050405020304" pitchFamily="18" charset="0"/>
                <a:cs typeface="Times New Roman" panose="02020603050405020304" pitchFamily="18" charset="0"/>
              </a:rPr>
              <a:t>DevOps</a:t>
            </a:r>
            <a:r>
              <a:rPr lang="en-US" dirty="0" smtClean="0">
                <a:solidFill>
                  <a:schemeClr val="accent1">
                    <a:lumMod val="75000"/>
                  </a:schemeClr>
                </a:solidFill>
                <a:latin typeface="Times New Roman" panose="02020603050405020304" pitchFamily="18" charset="0"/>
                <a:cs typeface="Times New Roman" panose="02020603050405020304" pitchFamily="18" charset="0"/>
              </a:rPr>
              <a:t> extends Agile by focusing on automating and streamlining the delivery process.</a:t>
            </a:r>
          </a:p>
          <a:p>
            <a:r>
              <a:rPr lang="en-US" dirty="0" smtClean="0">
                <a:latin typeface="Times New Roman" panose="02020603050405020304" pitchFamily="18" charset="0"/>
                <a:cs typeface="Times New Roman" panose="02020603050405020304" pitchFamily="18" charset="0"/>
              </a:rPr>
              <a:t>Shared Principles:</a:t>
            </a:r>
          </a:p>
          <a:p>
            <a:pPr lvl="1"/>
            <a:r>
              <a:rPr lang="en-US" dirty="0" smtClean="0">
                <a:latin typeface="Times New Roman" panose="02020603050405020304" pitchFamily="18" charset="0"/>
                <a:cs typeface="Times New Roman" panose="02020603050405020304" pitchFamily="18" charset="0"/>
              </a:rPr>
              <a:t>Emphasis on collaboration, continuous improvement, and customer focus.</a:t>
            </a:r>
          </a:p>
          <a:p>
            <a:pPr lvl="1"/>
            <a:r>
              <a:rPr lang="en-US" dirty="0" smtClean="0">
                <a:latin typeface="Times New Roman" panose="02020603050405020304" pitchFamily="18" charset="0"/>
                <a:cs typeface="Times New Roman" panose="02020603050405020304" pitchFamily="18" charset="0"/>
              </a:rPr>
              <a:t>Iterative development and rapid feedback loops.</a:t>
            </a:r>
          </a:p>
          <a:p>
            <a:r>
              <a:rPr lang="en-US" dirty="0" err="1" smtClean="0">
                <a:latin typeface="Times New Roman" panose="02020603050405020304" pitchFamily="18" charset="0"/>
                <a:cs typeface="Times New Roman" panose="02020603050405020304" pitchFamily="18" charset="0"/>
              </a:rPr>
              <a:t>DevOps</a:t>
            </a:r>
            <a:r>
              <a:rPr lang="en-US" dirty="0" smtClean="0">
                <a:latin typeface="Times New Roman" panose="02020603050405020304" pitchFamily="18" charset="0"/>
                <a:cs typeface="Times New Roman" panose="02020603050405020304" pitchFamily="18" charset="0"/>
              </a:rPr>
              <a:t> as an Extension of Agile:</a:t>
            </a:r>
          </a:p>
          <a:p>
            <a:pPr lvl="1"/>
            <a:r>
              <a:rPr lang="en-US" dirty="0" err="1" smtClean="0">
                <a:latin typeface="Times New Roman" panose="02020603050405020304" pitchFamily="18" charset="0"/>
                <a:cs typeface="Times New Roman" panose="02020603050405020304" pitchFamily="18" charset="0"/>
              </a:rPr>
              <a:t>DevOps</a:t>
            </a:r>
            <a:r>
              <a:rPr lang="en-US" dirty="0" smtClean="0">
                <a:latin typeface="Times New Roman" panose="02020603050405020304" pitchFamily="18" charset="0"/>
                <a:cs typeface="Times New Roman" panose="02020603050405020304" pitchFamily="18" charset="0"/>
              </a:rPr>
              <a:t> builds upon Agile principles by automating the deployment and operations aspects of software development.</a:t>
            </a:r>
          </a:p>
          <a:p>
            <a:pPr lvl="1"/>
            <a:r>
              <a:rPr lang="en-US" dirty="0" smtClean="0">
                <a:latin typeface="Times New Roman" panose="02020603050405020304" pitchFamily="18" charset="0"/>
                <a:cs typeface="Times New Roman" panose="02020603050405020304" pitchFamily="18" charset="0"/>
              </a:rPr>
              <a:t>Agile handles the development portion, </a:t>
            </a:r>
            <a:r>
              <a:rPr lang="en-US" dirty="0" err="1" smtClean="0">
                <a:solidFill>
                  <a:schemeClr val="accent1">
                    <a:lumMod val="75000"/>
                  </a:schemeClr>
                </a:solidFill>
                <a:latin typeface="Times New Roman" panose="02020603050405020304" pitchFamily="18" charset="0"/>
                <a:cs typeface="Times New Roman" panose="02020603050405020304" pitchFamily="18" charset="0"/>
              </a:rPr>
              <a:t>DevOps</a:t>
            </a:r>
            <a:r>
              <a:rPr lang="en-US" dirty="0" smtClean="0">
                <a:solidFill>
                  <a:schemeClr val="accent1">
                    <a:lumMod val="75000"/>
                  </a:schemeClr>
                </a:solidFill>
                <a:latin typeface="Times New Roman" panose="02020603050405020304" pitchFamily="18" charset="0"/>
                <a:cs typeface="Times New Roman" panose="02020603050405020304" pitchFamily="18" charset="0"/>
              </a:rPr>
              <a:t> handles the deployment and operations portion.</a:t>
            </a:r>
            <a:endParaRPr lang="en-IN"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72093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979" y="365125"/>
            <a:ext cx="10616821" cy="917765"/>
          </a:xfrm>
        </p:spPr>
        <p:txBody>
          <a:bodyPr>
            <a:normAutofit/>
          </a:bodyPr>
          <a:lstStyle/>
          <a:p>
            <a:r>
              <a:rPr lang="en-IN" sz="2800" dirty="0" smtClean="0">
                <a:latin typeface="Times New Roman" panose="02020603050405020304" pitchFamily="18" charset="0"/>
              </a:rPr>
              <a:t>Team Structure</a:t>
            </a:r>
            <a:endParaRPr lang="en-IN" sz="2800" dirty="0">
              <a:latin typeface="Times New Roman" panose="02020603050405020304" pitchFamily="18" charset="0"/>
            </a:endParaRPr>
          </a:p>
        </p:txBody>
      </p:sp>
      <p:sp>
        <p:nvSpPr>
          <p:cNvPr id="3" name="Content Placeholder 2"/>
          <p:cNvSpPr>
            <a:spLocks noGrp="1"/>
          </p:cNvSpPr>
          <p:nvPr>
            <p:ph idx="1"/>
          </p:nvPr>
        </p:nvSpPr>
        <p:spPr>
          <a:xfrm>
            <a:off x="736979" y="1593614"/>
            <a:ext cx="10515600" cy="4351338"/>
          </a:xfrm>
        </p:spPr>
        <p:txBody>
          <a:bodyPr>
            <a:normAutofit fontScale="92500"/>
          </a:bodyPr>
          <a:lstStyle/>
          <a:p>
            <a:r>
              <a:rPr lang="en-US" dirty="0" smtClean="0">
                <a:latin typeface="Times New Roman" panose="02020603050405020304" pitchFamily="18" charset="0"/>
                <a:cs typeface="Times New Roman" panose="02020603050405020304" pitchFamily="18" charset="0"/>
              </a:rPr>
              <a:t>Cross-Functional Teams:</a:t>
            </a:r>
          </a:p>
          <a:p>
            <a:pPr lvl="1"/>
            <a:r>
              <a:rPr lang="en-US" dirty="0" smtClean="0">
                <a:latin typeface="Times New Roman" panose="02020603050405020304" pitchFamily="18" charset="0"/>
                <a:cs typeface="Times New Roman" panose="02020603050405020304" pitchFamily="18" charset="0"/>
              </a:rPr>
              <a:t>Teams composed of developers, operations engineers, and other relevant stakeholders.</a:t>
            </a:r>
          </a:p>
          <a:p>
            <a:pPr lvl="1"/>
            <a:r>
              <a:rPr lang="en-US" dirty="0" smtClean="0">
                <a:latin typeface="Times New Roman" panose="02020603050405020304" pitchFamily="18" charset="0"/>
                <a:cs typeface="Times New Roman" panose="02020603050405020304" pitchFamily="18" charset="0"/>
              </a:rPr>
              <a:t>Shared responsibility for the entire software lifecycle.</a:t>
            </a:r>
          </a:p>
          <a:p>
            <a:r>
              <a:rPr lang="en-US" dirty="0" smtClean="0">
                <a:latin typeface="Times New Roman" panose="02020603050405020304" pitchFamily="18" charset="0"/>
                <a:cs typeface="Times New Roman" panose="02020603050405020304" pitchFamily="18" charset="0"/>
              </a:rPr>
              <a:t>Autonomous Teams:</a:t>
            </a:r>
          </a:p>
          <a:p>
            <a:pPr lvl="1"/>
            <a:r>
              <a:rPr lang="en-US" dirty="0" smtClean="0">
                <a:latin typeface="Times New Roman" panose="02020603050405020304" pitchFamily="18" charset="0"/>
                <a:cs typeface="Times New Roman" panose="02020603050405020304" pitchFamily="18" charset="0"/>
              </a:rPr>
              <a:t>Teams empowered to make decisions and manage their own work.</a:t>
            </a:r>
          </a:p>
          <a:p>
            <a:pPr lvl="1"/>
            <a:r>
              <a:rPr lang="en-US" dirty="0" smtClean="0">
                <a:latin typeface="Times New Roman" panose="02020603050405020304" pitchFamily="18" charset="0"/>
                <a:cs typeface="Times New Roman" panose="02020603050405020304" pitchFamily="18" charset="0"/>
              </a:rPr>
              <a:t>Reduced dependencies and faster decision-making.</a:t>
            </a:r>
          </a:p>
          <a:p>
            <a:r>
              <a:rPr lang="en-US" dirty="0" smtClean="0">
                <a:latin typeface="Times New Roman" panose="02020603050405020304" pitchFamily="18" charset="0"/>
                <a:cs typeface="Times New Roman" panose="02020603050405020304" pitchFamily="18" charset="0"/>
              </a:rPr>
              <a:t>"You Build It, You Run It" Philosophy:</a:t>
            </a:r>
          </a:p>
          <a:p>
            <a:pPr lvl="1"/>
            <a:r>
              <a:rPr lang="en-US" dirty="0" smtClean="0">
                <a:latin typeface="Times New Roman" panose="02020603050405020304" pitchFamily="18" charset="0"/>
                <a:cs typeface="Times New Roman" panose="02020603050405020304" pitchFamily="18" charset="0"/>
              </a:rPr>
              <a:t>Developers are responsible for the code they write, from development to production.</a:t>
            </a:r>
          </a:p>
          <a:p>
            <a:pPr lvl="1"/>
            <a:r>
              <a:rPr lang="en-US" dirty="0" smtClean="0">
                <a:latin typeface="Times New Roman" panose="02020603050405020304" pitchFamily="18" charset="0"/>
                <a:cs typeface="Times New Roman" panose="02020603050405020304" pitchFamily="18" charset="0"/>
              </a:rPr>
              <a:t>This encourages ownership and accountability.</a:t>
            </a:r>
          </a:p>
          <a:p>
            <a:pPr lvl="1"/>
            <a:r>
              <a:rPr lang="en-US" dirty="0" smtClean="0">
                <a:latin typeface="Times New Roman" panose="02020603050405020304" pitchFamily="18" charset="0"/>
                <a:cs typeface="Times New Roman" panose="02020603050405020304" pitchFamily="18" charset="0"/>
              </a:rPr>
              <a:t>Platform Teams: These teams provide internal tooling and services to other development teams.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41363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979" y="365125"/>
            <a:ext cx="10616821" cy="917765"/>
          </a:xfrm>
        </p:spPr>
        <p:txBody>
          <a:bodyPr>
            <a:normAutofit/>
          </a:bodyPr>
          <a:lstStyle/>
          <a:p>
            <a:r>
              <a:rPr lang="en-IN" sz="2800" dirty="0" smtClean="0">
                <a:latin typeface="Times New Roman" panose="02020603050405020304" pitchFamily="18" charset="0"/>
              </a:rPr>
              <a:t>Coordination</a:t>
            </a:r>
            <a:endParaRPr lang="en-IN" sz="2800" dirty="0">
              <a:latin typeface="Times New Roman" panose="02020603050405020304" pitchFamily="18" charset="0"/>
            </a:endParaRPr>
          </a:p>
        </p:txBody>
      </p:sp>
      <p:sp>
        <p:nvSpPr>
          <p:cNvPr id="3" name="Content Placeholder 2"/>
          <p:cNvSpPr>
            <a:spLocks noGrp="1"/>
          </p:cNvSpPr>
          <p:nvPr>
            <p:ph idx="1"/>
          </p:nvPr>
        </p:nvSpPr>
        <p:spPr>
          <a:xfrm>
            <a:off x="736979" y="1593614"/>
            <a:ext cx="10515600" cy="4351338"/>
          </a:xfrm>
        </p:spPr>
        <p:txBody>
          <a:bodyPr>
            <a:normAutofit fontScale="92500" lnSpcReduction="10000"/>
          </a:bodyPr>
          <a:lstStyle/>
          <a:p>
            <a:pPr algn="just"/>
            <a:r>
              <a:rPr lang="en-IN" dirty="0" smtClean="0">
                <a:latin typeface="Times New Roman" panose="02020603050405020304" pitchFamily="18" charset="0"/>
                <a:cs typeface="Times New Roman" panose="02020603050405020304" pitchFamily="18" charset="0"/>
              </a:rPr>
              <a:t>Continuous Integration/Continuous Delivery (CI/CD):</a:t>
            </a:r>
          </a:p>
          <a:p>
            <a:pPr lvl="1" algn="just"/>
            <a:r>
              <a:rPr lang="en-IN" dirty="0" smtClean="0">
                <a:latin typeface="Times New Roman" panose="02020603050405020304" pitchFamily="18" charset="0"/>
                <a:cs typeface="Times New Roman" panose="02020603050405020304" pitchFamily="18" charset="0"/>
              </a:rPr>
              <a:t>Automated pipelines for building, testing, and deploying code.</a:t>
            </a:r>
          </a:p>
          <a:p>
            <a:pPr lvl="1" algn="just"/>
            <a:r>
              <a:rPr lang="en-IN" dirty="0" smtClean="0">
                <a:latin typeface="Times New Roman" panose="02020603050405020304" pitchFamily="18" charset="0"/>
                <a:cs typeface="Times New Roman" panose="02020603050405020304" pitchFamily="18" charset="0"/>
              </a:rPr>
              <a:t>Ensures rapid and reliable software releases.</a:t>
            </a:r>
          </a:p>
          <a:p>
            <a:pPr algn="just"/>
            <a:r>
              <a:rPr lang="en-IN" dirty="0" smtClean="0">
                <a:latin typeface="Times New Roman" panose="02020603050405020304" pitchFamily="18" charset="0"/>
                <a:cs typeface="Times New Roman" panose="02020603050405020304" pitchFamily="18" charset="0"/>
              </a:rPr>
              <a:t>Infrastructure as Code (</a:t>
            </a:r>
            <a:r>
              <a:rPr lang="en-IN" dirty="0" err="1" smtClean="0">
                <a:latin typeface="Times New Roman" panose="02020603050405020304" pitchFamily="18" charset="0"/>
                <a:cs typeface="Times New Roman" panose="02020603050405020304" pitchFamily="18" charset="0"/>
              </a:rPr>
              <a:t>IaC</a:t>
            </a:r>
            <a:r>
              <a:rPr lang="en-IN" dirty="0" smtClean="0">
                <a:latin typeface="Times New Roman" panose="02020603050405020304" pitchFamily="18" charset="0"/>
                <a:cs typeface="Times New Roman" panose="02020603050405020304" pitchFamily="18" charset="0"/>
              </a:rPr>
              <a:t>):</a:t>
            </a:r>
          </a:p>
          <a:p>
            <a:pPr lvl="1" algn="just"/>
            <a:r>
              <a:rPr lang="en-IN" dirty="0" smtClean="0">
                <a:latin typeface="Times New Roman" panose="02020603050405020304" pitchFamily="18" charset="0"/>
                <a:cs typeface="Times New Roman" panose="02020603050405020304" pitchFamily="18" charset="0"/>
              </a:rPr>
              <a:t>Managing infrastructure using code, enabling version control and automation. Ensures consistency and repeatability.</a:t>
            </a:r>
          </a:p>
          <a:p>
            <a:pPr algn="just"/>
            <a:r>
              <a:rPr lang="en-IN" dirty="0" smtClean="0">
                <a:latin typeface="Times New Roman" panose="02020603050405020304" pitchFamily="18" charset="0"/>
                <a:cs typeface="Times New Roman" panose="02020603050405020304" pitchFamily="18" charset="0"/>
              </a:rPr>
              <a:t>Monitoring and Logging:</a:t>
            </a:r>
          </a:p>
          <a:p>
            <a:pPr lvl="1" algn="just"/>
            <a:r>
              <a:rPr lang="en-IN" dirty="0" smtClean="0">
                <a:latin typeface="Times New Roman" panose="02020603050405020304" pitchFamily="18" charset="0"/>
                <a:cs typeface="Times New Roman" panose="02020603050405020304" pitchFamily="18" charset="0"/>
              </a:rPr>
              <a:t>Real-time monitoring of system performance and application health.</a:t>
            </a:r>
          </a:p>
          <a:p>
            <a:pPr lvl="1" algn="just"/>
            <a:r>
              <a:rPr lang="en-IN" dirty="0" smtClean="0">
                <a:latin typeface="Times New Roman" panose="02020603050405020304" pitchFamily="18" charset="0"/>
                <a:cs typeface="Times New Roman" panose="02020603050405020304" pitchFamily="18" charset="0"/>
              </a:rPr>
              <a:t>Collecting and </a:t>
            </a:r>
            <a:r>
              <a:rPr lang="en-IN" dirty="0" err="1" smtClean="0">
                <a:latin typeface="Times New Roman" panose="02020603050405020304" pitchFamily="18" charset="0"/>
                <a:cs typeface="Times New Roman" panose="02020603050405020304" pitchFamily="18" charset="0"/>
              </a:rPr>
              <a:t>analyzing</a:t>
            </a:r>
            <a:r>
              <a:rPr lang="en-IN" dirty="0" smtClean="0">
                <a:latin typeface="Times New Roman" panose="02020603050405020304" pitchFamily="18" charset="0"/>
                <a:cs typeface="Times New Roman" panose="02020603050405020304" pitchFamily="18" charset="0"/>
              </a:rPr>
              <a:t> logs to identify and resolve issues.</a:t>
            </a:r>
          </a:p>
          <a:p>
            <a:pPr algn="just"/>
            <a:r>
              <a:rPr lang="en-IN" dirty="0" smtClean="0">
                <a:latin typeface="Times New Roman" panose="02020603050405020304" pitchFamily="18" charset="0"/>
                <a:cs typeface="Times New Roman" panose="02020603050405020304" pitchFamily="18" charset="0"/>
              </a:rPr>
              <a:t>Communication Tools:</a:t>
            </a:r>
          </a:p>
          <a:p>
            <a:pPr lvl="1" algn="just"/>
            <a:r>
              <a:rPr lang="en-IN" dirty="0" smtClean="0">
                <a:latin typeface="Times New Roman" panose="02020603050405020304" pitchFamily="18" charset="0"/>
                <a:cs typeface="Times New Roman" panose="02020603050405020304" pitchFamily="18" charset="0"/>
              </a:rPr>
              <a:t>Utilizing tools like Slack, Microsoft Teams, and </a:t>
            </a:r>
            <a:r>
              <a:rPr lang="en-IN" dirty="0" err="1" smtClean="0">
                <a:latin typeface="Times New Roman" panose="02020603050405020304" pitchFamily="18" charset="0"/>
                <a:cs typeface="Times New Roman" panose="02020603050405020304" pitchFamily="18" charset="0"/>
              </a:rPr>
              <a:t>Jira</a:t>
            </a:r>
            <a:r>
              <a:rPr lang="en-IN" dirty="0" smtClean="0">
                <a:latin typeface="Times New Roman" panose="02020603050405020304" pitchFamily="18" charset="0"/>
                <a:cs typeface="Times New Roman" panose="02020603050405020304" pitchFamily="18" charset="0"/>
              </a:rPr>
              <a:t> to facilitate communication and collaboration.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40546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979" y="365125"/>
            <a:ext cx="10616821" cy="917765"/>
          </a:xfrm>
        </p:spPr>
        <p:txBody>
          <a:bodyPr>
            <a:normAutofit/>
          </a:bodyPr>
          <a:lstStyle/>
          <a:p>
            <a:r>
              <a:rPr lang="en-IN" sz="2800" dirty="0" smtClean="0">
                <a:latin typeface="Times New Roman" panose="02020603050405020304" pitchFamily="18" charset="0"/>
              </a:rPr>
              <a:t>Barriers</a:t>
            </a:r>
            <a:endParaRPr lang="en-IN" sz="2800" dirty="0">
              <a:latin typeface="Times New Roman" panose="02020603050405020304" pitchFamily="18" charset="0"/>
            </a:endParaRPr>
          </a:p>
        </p:txBody>
      </p:sp>
      <p:sp>
        <p:nvSpPr>
          <p:cNvPr id="3" name="Content Placeholder 2"/>
          <p:cNvSpPr>
            <a:spLocks noGrp="1"/>
          </p:cNvSpPr>
          <p:nvPr>
            <p:ph idx="1"/>
          </p:nvPr>
        </p:nvSpPr>
        <p:spPr>
          <a:xfrm>
            <a:off x="736979" y="1593614"/>
            <a:ext cx="10515600" cy="4351338"/>
          </a:xfrm>
        </p:spPr>
        <p:txBody>
          <a:bodyPr>
            <a:normAutofit fontScale="92500" lnSpcReduction="20000"/>
          </a:bodyPr>
          <a:lstStyle/>
          <a:p>
            <a:r>
              <a:rPr lang="en-US" dirty="0" smtClean="0">
                <a:latin typeface="Times New Roman" panose="02020603050405020304" pitchFamily="18" charset="0"/>
                <a:cs typeface="Times New Roman" panose="02020603050405020304" pitchFamily="18" charset="0"/>
              </a:rPr>
              <a:t>Organizational Silos:</a:t>
            </a:r>
          </a:p>
          <a:p>
            <a:pPr lvl="1"/>
            <a:r>
              <a:rPr lang="en-US" dirty="0" smtClean="0">
                <a:latin typeface="Times New Roman" panose="02020603050405020304" pitchFamily="18" charset="0"/>
                <a:cs typeface="Times New Roman" panose="02020603050405020304" pitchFamily="18" charset="0"/>
              </a:rPr>
              <a:t>Lack of communication and collaboration between development and operations teams.</a:t>
            </a:r>
          </a:p>
          <a:p>
            <a:pPr lvl="1"/>
            <a:r>
              <a:rPr lang="en-US" dirty="0" smtClean="0">
                <a:latin typeface="Times New Roman" panose="02020603050405020304" pitchFamily="18" charset="0"/>
                <a:cs typeface="Times New Roman" panose="02020603050405020304" pitchFamily="18" charset="0"/>
              </a:rPr>
              <a:t>Resistance to change.</a:t>
            </a:r>
          </a:p>
          <a:p>
            <a:r>
              <a:rPr lang="en-US" dirty="0" smtClean="0">
                <a:latin typeface="Times New Roman" panose="02020603050405020304" pitchFamily="18" charset="0"/>
                <a:cs typeface="Times New Roman" panose="02020603050405020304" pitchFamily="18" charset="0"/>
              </a:rPr>
              <a:t>Legacy Systems:</a:t>
            </a:r>
          </a:p>
          <a:p>
            <a:pPr lvl="1"/>
            <a:r>
              <a:rPr lang="en-US" dirty="0" smtClean="0">
                <a:latin typeface="Times New Roman" panose="02020603050405020304" pitchFamily="18" charset="0"/>
                <a:cs typeface="Times New Roman" panose="02020603050405020304" pitchFamily="18" charset="0"/>
              </a:rPr>
              <a:t>Outdated infrastructure and processes that hinder </a:t>
            </a:r>
            <a:r>
              <a:rPr lang="en-US" dirty="0" err="1" smtClean="0">
                <a:latin typeface="Times New Roman" panose="02020603050405020304" pitchFamily="18" charset="0"/>
                <a:cs typeface="Times New Roman" panose="02020603050405020304" pitchFamily="18" charset="0"/>
              </a:rPr>
              <a:t>automation.Technical</a:t>
            </a:r>
            <a:r>
              <a:rPr lang="en-US" dirty="0" smtClean="0">
                <a:latin typeface="Times New Roman" panose="02020603050405020304" pitchFamily="18" charset="0"/>
                <a:cs typeface="Times New Roman" panose="02020603050405020304" pitchFamily="18" charset="0"/>
              </a:rPr>
              <a:t> debt.</a:t>
            </a:r>
          </a:p>
          <a:p>
            <a:r>
              <a:rPr lang="en-US" dirty="0" smtClean="0">
                <a:latin typeface="Times New Roman" panose="02020603050405020304" pitchFamily="18" charset="0"/>
                <a:cs typeface="Times New Roman" panose="02020603050405020304" pitchFamily="18" charset="0"/>
              </a:rPr>
              <a:t>Lack of Automation:</a:t>
            </a:r>
          </a:p>
          <a:p>
            <a:pPr lvl="1"/>
            <a:r>
              <a:rPr lang="en-US" dirty="0" smtClean="0">
                <a:latin typeface="Times New Roman" panose="02020603050405020304" pitchFamily="18" charset="0"/>
                <a:cs typeface="Times New Roman" panose="02020603050405020304" pitchFamily="18" charset="0"/>
              </a:rPr>
              <a:t>Manual processes that slow down development and </a:t>
            </a:r>
            <a:r>
              <a:rPr lang="en-US" dirty="0" err="1" smtClean="0">
                <a:latin typeface="Times New Roman" panose="02020603050405020304" pitchFamily="18" charset="0"/>
                <a:cs typeface="Times New Roman" panose="02020603050405020304" pitchFamily="18" charset="0"/>
              </a:rPr>
              <a:t>deployment.Inconsistent</a:t>
            </a:r>
            <a:r>
              <a:rPr lang="en-US" dirty="0" smtClean="0">
                <a:latin typeface="Times New Roman" panose="02020603050405020304" pitchFamily="18" charset="0"/>
                <a:cs typeface="Times New Roman" panose="02020603050405020304" pitchFamily="18" charset="0"/>
              </a:rPr>
              <a:t> configurations.</a:t>
            </a:r>
          </a:p>
          <a:p>
            <a:r>
              <a:rPr lang="en-US" dirty="0" smtClean="0">
                <a:latin typeface="Times New Roman" panose="02020603050405020304" pitchFamily="18" charset="0"/>
                <a:cs typeface="Times New Roman" panose="02020603050405020304" pitchFamily="18" charset="0"/>
              </a:rPr>
              <a:t>Resistance to Cultural Change:</a:t>
            </a:r>
          </a:p>
          <a:p>
            <a:pPr lvl="1"/>
            <a:r>
              <a:rPr lang="en-US" dirty="0" smtClean="0">
                <a:latin typeface="Times New Roman" panose="02020603050405020304" pitchFamily="18" charset="0"/>
                <a:cs typeface="Times New Roman" panose="02020603050405020304" pitchFamily="18" charset="0"/>
              </a:rPr>
              <a:t>Difficulty in shifting to a culture of collaboration and shared responsibility.</a:t>
            </a:r>
          </a:p>
          <a:p>
            <a:r>
              <a:rPr lang="en-US" dirty="0" smtClean="0">
                <a:latin typeface="Times New Roman" panose="02020603050405020304" pitchFamily="18" charset="0"/>
                <a:cs typeface="Times New Roman" panose="02020603050405020304" pitchFamily="18" charset="0"/>
              </a:rPr>
              <a:t>Fear of </a:t>
            </a:r>
            <a:r>
              <a:rPr lang="en-US" dirty="0" err="1" smtClean="0">
                <a:latin typeface="Times New Roman" panose="02020603050405020304" pitchFamily="18" charset="0"/>
                <a:cs typeface="Times New Roman" panose="02020603050405020304" pitchFamily="18" charset="0"/>
              </a:rPr>
              <a:t>change.Security</a:t>
            </a:r>
            <a:r>
              <a:rPr lang="en-US" dirty="0" smtClean="0">
                <a:latin typeface="Times New Roman" panose="02020603050405020304" pitchFamily="18" charset="0"/>
                <a:cs typeface="Times New Roman" panose="02020603050405020304" pitchFamily="18" charset="0"/>
              </a:rPr>
              <a:t> Concerns:</a:t>
            </a:r>
          </a:p>
          <a:p>
            <a:pPr lvl="1"/>
            <a:r>
              <a:rPr lang="en-US" dirty="0" smtClean="0">
                <a:latin typeface="Times New Roman" panose="02020603050405020304" pitchFamily="18" charset="0"/>
                <a:cs typeface="Times New Roman" panose="02020603050405020304" pitchFamily="18" charset="0"/>
              </a:rPr>
              <a:t>Incorrect implementation of </a:t>
            </a:r>
            <a:r>
              <a:rPr lang="en-US" dirty="0" err="1" smtClean="0">
                <a:latin typeface="Times New Roman" panose="02020603050405020304" pitchFamily="18" charset="0"/>
                <a:cs typeface="Times New Roman" panose="02020603050405020304" pitchFamily="18" charset="0"/>
              </a:rPr>
              <a:t>DevOps</a:t>
            </a:r>
            <a:r>
              <a:rPr lang="en-US" dirty="0" smtClean="0">
                <a:latin typeface="Times New Roman" panose="02020603050405020304" pitchFamily="18" charset="0"/>
                <a:cs typeface="Times New Roman" panose="02020603050405020304" pitchFamily="18" charset="0"/>
              </a:rPr>
              <a:t> can increase security risks.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1213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latin typeface="Times New Roman" panose="02020603050405020304" pitchFamily="18" charset="0"/>
                <a:cs typeface="Times New Roman" panose="02020603050405020304" pitchFamily="18" charset="0"/>
              </a:rPr>
              <a:t>Phases of </a:t>
            </a:r>
            <a:r>
              <a:rPr lang="en-US" sz="3200" dirty="0" err="1" smtClean="0">
                <a:latin typeface="Times New Roman" panose="02020603050405020304" pitchFamily="18" charset="0"/>
                <a:cs typeface="Times New Roman" panose="02020603050405020304" pitchFamily="18" charset="0"/>
              </a:rPr>
              <a:t>DevOps</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sz="2400" dirty="0" err="1" smtClean="0">
                <a:latin typeface="Times New Roman" panose="02020603050405020304" pitchFamily="18" charset="0"/>
                <a:cs typeface="Times New Roman" panose="02020603050405020304" pitchFamily="18" charset="0"/>
              </a:rPr>
              <a:t>DevOps</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emphasizes the relationship of </a:t>
            </a:r>
            <a:r>
              <a:rPr lang="en-US" sz="2400" dirty="0" err="1">
                <a:latin typeface="Times New Roman" panose="02020603050405020304" pitchFamily="18" charset="0"/>
                <a:cs typeface="Times New Roman" panose="02020603050405020304" pitchFamily="18" charset="0"/>
              </a:rPr>
              <a:t>DevOps</a:t>
            </a:r>
            <a:r>
              <a:rPr lang="en-US" sz="2400" dirty="0">
                <a:latin typeface="Times New Roman" panose="02020603050405020304" pitchFamily="18" charset="0"/>
                <a:cs typeface="Times New Roman" panose="02020603050405020304" pitchFamily="18" charset="0"/>
              </a:rPr>
              <a:t> practices to agile practices.</a:t>
            </a:r>
            <a:r>
              <a:rPr lang="en-US" sz="2400" dirty="0" smtClean="0">
                <a:latin typeface="Times New Roman" panose="02020603050405020304" pitchFamily="18" charset="0"/>
                <a:cs typeface="Times New Roman" panose="02020603050405020304" pitchFamily="18" charset="0"/>
              </a:rPr>
              <a:t> </a:t>
            </a:r>
          </a:p>
          <a:p>
            <a:pPr marL="0" indent="0" algn="just">
              <a:buNone/>
            </a:pPr>
            <a:endParaRPr lang="en-IN" sz="24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838200" y="2552700"/>
            <a:ext cx="4410075" cy="1752600"/>
          </a:xfrm>
          <a:prstGeom prst="rect">
            <a:avLst/>
          </a:prstGeom>
        </p:spPr>
      </p:pic>
    </p:spTree>
    <p:extLst>
      <p:ext uri="{BB962C8B-B14F-4D97-AF65-F5344CB8AC3E}">
        <p14:creationId xmlns:p14="http://schemas.microsoft.com/office/powerpoint/2010/main" val="18991927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404</TotalTime>
  <Words>1922</Words>
  <Application>Microsoft Office PowerPoint</Application>
  <PresentationFormat>Widescreen</PresentationFormat>
  <Paragraphs>118</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DevOps</vt:lpstr>
      <vt:lpstr>Introduction</vt:lpstr>
      <vt:lpstr>Why DevOps?</vt:lpstr>
      <vt:lpstr>DevOps Perspective</vt:lpstr>
      <vt:lpstr>DevOps and Agile</vt:lpstr>
      <vt:lpstr>Team Structure</vt:lpstr>
      <vt:lpstr>Coordination</vt:lpstr>
      <vt:lpstr>Barriers</vt:lpstr>
      <vt:lpstr>Phases of DevOps</vt:lpstr>
      <vt:lpstr>Inception Phase</vt:lpstr>
      <vt:lpstr>Inception Phase</vt:lpstr>
      <vt:lpstr>Construction Phase</vt:lpstr>
      <vt:lpstr>Transition Phase</vt:lpstr>
      <vt:lpstr>Phases of DevOps</vt:lpstr>
      <vt:lpstr>Significance of DevOps</vt:lpstr>
      <vt:lpstr>Significance of DevOps</vt:lpstr>
      <vt:lpstr>Significance of DevOps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dc:title>
  <dc:creator>DELL</dc:creator>
  <cp:lastModifiedBy>DELL</cp:lastModifiedBy>
  <cp:revision>22</cp:revision>
  <dcterms:created xsi:type="dcterms:W3CDTF">2025-04-12T05:59:54Z</dcterms:created>
  <dcterms:modified xsi:type="dcterms:W3CDTF">2025-04-16T04:43:39Z</dcterms:modified>
</cp:coreProperties>
</file>