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81" r:id="rId24"/>
    <p:sldId id="282" r:id="rId25"/>
    <p:sldId id="287" r:id="rId26"/>
    <p:sldId id="283" r:id="rId27"/>
    <p:sldId id="288" r:id="rId28"/>
    <p:sldId id="284" r:id="rId29"/>
    <p:sldId id="285" r:id="rId30"/>
    <p:sldId id="28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3BE8BA-7064-4D2C-813A-91BCD5EF8681}" type="datetimeFigureOut">
              <a:rPr lang="en-IN" smtClean="0"/>
              <a:t>03-09-2015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B58D5F-3A76-46BC-B91D-EE099B9FAFC8}" type="slidenum">
              <a:rPr lang="en-IN" smtClean="0"/>
              <a:t>‹#›</a:t>
            </a:fld>
            <a:endParaRPr lang="en-IN"/>
          </a:p>
        </p:txBody>
      </p:sp>
    </p:spTree>
    <p:extLst>
      <p:ext uri="{BB962C8B-B14F-4D97-AF65-F5344CB8AC3E}">
        <p14:creationId xmlns:p14="http://schemas.microsoft.com/office/powerpoint/2010/main" val="596233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F450B80-46BB-4D58-8774-A061BB5A440D}" type="datetime1">
              <a:rPr lang="en-IN" smtClean="0"/>
              <a:t>03-09-2015</a:t>
            </a:fld>
            <a:endParaRPr lang="en-IN"/>
          </a:p>
        </p:txBody>
      </p:sp>
      <p:sp>
        <p:nvSpPr>
          <p:cNvPr id="5" name="Footer Placeholder 4"/>
          <p:cNvSpPr>
            <a:spLocks noGrp="1"/>
          </p:cNvSpPr>
          <p:nvPr>
            <p:ph type="ftr" sz="quarter" idx="11"/>
          </p:nvPr>
        </p:nvSpPr>
        <p:spPr/>
        <p:txBody>
          <a:bodyPr/>
          <a:lstStyle/>
          <a:p>
            <a:r>
              <a:rPr lang="en-IN" smtClean="0"/>
              <a:t>These slides are designed to accompany Software Engineering: A Practitioner’s Approach, 7/e (McGraw-Hill, 2009) Slides copyright 2009 by Roger Pressman. </a:t>
            </a:r>
            <a:endParaRPr lang="en-IN"/>
          </a:p>
        </p:txBody>
      </p:sp>
      <p:sp>
        <p:nvSpPr>
          <p:cNvPr id="6" name="Slide Number Placeholder 5"/>
          <p:cNvSpPr>
            <a:spLocks noGrp="1"/>
          </p:cNvSpPr>
          <p:nvPr>
            <p:ph type="sldNum" sz="quarter" idx="12"/>
          </p:nvPr>
        </p:nvSpPr>
        <p:spPr/>
        <p:txBody>
          <a:bodyPr/>
          <a:lstStyle/>
          <a:p>
            <a:fld id="{33080997-7F34-4571-8A82-8F1A469E2A36}" type="slidenum">
              <a:rPr lang="en-IN" smtClean="0"/>
              <a:t>‹#›</a:t>
            </a:fld>
            <a:endParaRPr lang="en-IN"/>
          </a:p>
        </p:txBody>
      </p:sp>
    </p:spTree>
    <p:extLst>
      <p:ext uri="{BB962C8B-B14F-4D97-AF65-F5344CB8AC3E}">
        <p14:creationId xmlns:p14="http://schemas.microsoft.com/office/powerpoint/2010/main" val="2752866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965794-B0C4-4444-8A33-25122FE42B88}" type="datetime1">
              <a:rPr lang="en-IN" smtClean="0"/>
              <a:t>03-09-2015</a:t>
            </a:fld>
            <a:endParaRPr lang="en-IN"/>
          </a:p>
        </p:txBody>
      </p:sp>
      <p:sp>
        <p:nvSpPr>
          <p:cNvPr id="5" name="Footer Placeholder 4"/>
          <p:cNvSpPr>
            <a:spLocks noGrp="1"/>
          </p:cNvSpPr>
          <p:nvPr>
            <p:ph type="ftr" sz="quarter" idx="11"/>
          </p:nvPr>
        </p:nvSpPr>
        <p:spPr/>
        <p:txBody>
          <a:bodyPr/>
          <a:lstStyle/>
          <a:p>
            <a:r>
              <a:rPr lang="en-IN" smtClean="0"/>
              <a:t>These slides are designed to accompany Software Engineering: A Practitioner’s Approach, 7/e (McGraw-Hill, 2009) Slides copyright 2009 by Roger Pressman. </a:t>
            </a:r>
            <a:endParaRPr lang="en-IN"/>
          </a:p>
        </p:txBody>
      </p:sp>
      <p:sp>
        <p:nvSpPr>
          <p:cNvPr id="6" name="Slide Number Placeholder 5"/>
          <p:cNvSpPr>
            <a:spLocks noGrp="1"/>
          </p:cNvSpPr>
          <p:nvPr>
            <p:ph type="sldNum" sz="quarter" idx="12"/>
          </p:nvPr>
        </p:nvSpPr>
        <p:spPr/>
        <p:txBody>
          <a:bodyPr/>
          <a:lstStyle/>
          <a:p>
            <a:fld id="{33080997-7F34-4571-8A82-8F1A469E2A36}" type="slidenum">
              <a:rPr lang="en-IN" smtClean="0"/>
              <a:t>‹#›</a:t>
            </a:fld>
            <a:endParaRPr lang="en-IN"/>
          </a:p>
        </p:txBody>
      </p:sp>
    </p:spTree>
    <p:extLst>
      <p:ext uri="{BB962C8B-B14F-4D97-AF65-F5344CB8AC3E}">
        <p14:creationId xmlns:p14="http://schemas.microsoft.com/office/powerpoint/2010/main" val="93743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5964B3B-6F33-4187-A513-A97832B3850A}" type="datetime1">
              <a:rPr lang="en-IN" smtClean="0"/>
              <a:t>03-09-2015</a:t>
            </a:fld>
            <a:endParaRPr lang="en-IN"/>
          </a:p>
        </p:txBody>
      </p:sp>
      <p:sp>
        <p:nvSpPr>
          <p:cNvPr id="5" name="Footer Placeholder 4"/>
          <p:cNvSpPr>
            <a:spLocks noGrp="1"/>
          </p:cNvSpPr>
          <p:nvPr>
            <p:ph type="ftr" sz="quarter" idx="11"/>
          </p:nvPr>
        </p:nvSpPr>
        <p:spPr/>
        <p:txBody>
          <a:bodyPr/>
          <a:lstStyle/>
          <a:p>
            <a:r>
              <a:rPr lang="en-IN" smtClean="0"/>
              <a:t>These slides are designed to accompany Software Engineering: A Practitioner’s Approach, 7/e (McGraw-Hill, 2009) Slides copyright 2009 by Roger Pressman. </a:t>
            </a:r>
            <a:endParaRPr lang="en-IN"/>
          </a:p>
        </p:txBody>
      </p:sp>
      <p:sp>
        <p:nvSpPr>
          <p:cNvPr id="6" name="Slide Number Placeholder 5"/>
          <p:cNvSpPr>
            <a:spLocks noGrp="1"/>
          </p:cNvSpPr>
          <p:nvPr>
            <p:ph type="sldNum" sz="quarter" idx="12"/>
          </p:nvPr>
        </p:nvSpPr>
        <p:spPr/>
        <p:txBody>
          <a:bodyPr/>
          <a:lstStyle/>
          <a:p>
            <a:fld id="{33080997-7F34-4571-8A82-8F1A469E2A36}" type="slidenum">
              <a:rPr lang="en-IN" smtClean="0"/>
              <a:t>‹#›</a:t>
            </a:fld>
            <a:endParaRPr lang="en-IN"/>
          </a:p>
        </p:txBody>
      </p:sp>
    </p:spTree>
    <p:extLst>
      <p:ext uri="{BB962C8B-B14F-4D97-AF65-F5344CB8AC3E}">
        <p14:creationId xmlns:p14="http://schemas.microsoft.com/office/powerpoint/2010/main" val="3888368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C25050A-09BF-47CB-96BB-20B8609513C6}" type="datetime1">
              <a:rPr lang="en-IN" smtClean="0"/>
              <a:t>03-09-2015</a:t>
            </a:fld>
            <a:endParaRPr lang="en-IN"/>
          </a:p>
        </p:txBody>
      </p:sp>
      <p:sp>
        <p:nvSpPr>
          <p:cNvPr id="5" name="Footer Placeholder 4"/>
          <p:cNvSpPr>
            <a:spLocks noGrp="1"/>
          </p:cNvSpPr>
          <p:nvPr>
            <p:ph type="ftr" sz="quarter" idx="11"/>
          </p:nvPr>
        </p:nvSpPr>
        <p:spPr/>
        <p:txBody>
          <a:bodyPr/>
          <a:lstStyle/>
          <a:p>
            <a:r>
              <a:rPr lang="en-IN" smtClean="0"/>
              <a:t>These slides are designed to accompany Software Engineering: A Practitioner’s Approach, 7/e (McGraw-Hill, 2009) Slides copyright 2009 by Roger Pressman. </a:t>
            </a:r>
            <a:endParaRPr lang="en-IN"/>
          </a:p>
        </p:txBody>
      </p:sp>
      <p:sp>
        <p:nvSpPr>
          <p:cNvPr id="6" name="Slide Number Placeholder 5"/>
          <p:cNvSpPr>
            <a:spLocks noGrp="1"/>
          </p:cNvSpPr>
          <p:nvPr>
            <p:ph type="sldNum" sz="quarter" idx="12"/>
          </p:nvPr>
        </p:nvSpPr>
        <p:spPr/>
        <p:txBody>
          <a:bodyPr/>
          <a:lstStyle/>
          <a:p>
            <a:fld id="{33080997-7F34-4571-8A82-8F1A469E2A36}" type="slidenum">
              <a:rPr lang="en-IN" smtClean="0"/>
              <a:t>‹#›</a:t>
            </a:fld>
            <a:endParaRPr lang="en-IN"/>
          </a:p>
        </p:txBody>
      </p:sp>
    </p:spTree>
    <p:extLst>
      <p:ext uri="{BB962C8B-B14F-4D97-AF65-F5344CB8AC3E}">
        <p14:creationId xmlns:p14="http://schemas.microsoft.com/office/powerpoint/2010/main" val="49227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0FB7FE-B51A-44D0-8D8C-E59EB1A27B36}" type="datetime1">
              <a:rPr lang="en-IN" smtClean="0"/>
              <a:t>03-09-2015</a:t>
            </a:fld>
            <a:endParaRPr lang="en-IN"/>
          </a:p>
        </p:txBody>
      </p:sp>
      <p:sp>
        <p:nvSpPr>
          <p:cNvPr id="5" name="Footer Placeholder 4"/>
          <p:cNvSpPr>
            <a:spLocks noGrp="1"/>
          </p:cNvSpPr>
          <p:nvPr>
            <p:ph type="ftr" sz="quarter" idx="11"/>
          </p:nvPr>
        </p:nvSpPr>
        <p:spPr/>
        <p:txBody>
          <a:bodyPr/>
          <a:lstStyle/>
          <a:p>
            <a:r>
              <a:rPr lang="en-IN" smtClean="0"/>
              <a:t>These slides are designed to accompany Software Engineering: A Practitioner’s Approach, 7/e (McGraw-Hill, 2009) Slides copyright 2009 by Roger Pressman. </a:t>
            </a:r>
            <a:endParaRPr lang="en-IN"/>
          </a:p>
        </p:txBody>
      </p:sp>
      <p:sp>
        <p:nvSpPr>
          <p:cNvPr id="6" name="Slide Number Placeholder 5"/>
          <p:cNvSpPr>
            <a:spLocks noGrp="1"/>
          </p:cNvSpPr>
          <p:nvPr>
            <p:ph type="sldNum" sz="quarter" idx="12"/>
          </p:nvPr>
        </p:nvSpPr>
        <p:spPr/>
        <p:txBody>
          <a:bodyPr/>
          <a:lstStyle/>
          <a:p>
            <a:fld id="{33080997-7F34-4571-8A82-8F1A469E2A36}" type="slidenum">
              <a:rPr lang="en-IN" smtClean="0"/>
              <a:t>‹#›</a:t>
            </a:fld>
            <a:endParaRPr lang="en-IN"/>
          </a:p>
        </p:txBody>
      </p:sp>
    </p:spTree>
    <p:extLst>
      <p:ext uri="{BB962C8B-B14F-4D97-AF65-F5344CB8AC3E}">
        <p14:creationId xmlns:p14="http://schemas.microsoft.com/office/powerpoint/2010/main" val="1547501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5950767-BFCA-45AF-801F-8DE33B76FCE3}" type="datetime1">
              <a:rPr lang="en-IN" smtClean="0"/>
              <a:t>03-09-2015</a:t>
            </a:fld>
            <a:endParaRPr lang="en-IN"/>
          </a:p>
        </p:txBody>
      </p:sp>
      <p:sp>
        <p:nvSpPr>
          <p:cNvPr id="6" name="Footer Placeholder 5"/>
          <p:cNvSpPr>
            <a:spLocks noGrp="1"/>
          </p:cNvSpPr>
          <p:nvPr>
            <p:ph type="ftr" sz="quarter" idx="11"/>
          </p:nvPr>
        </p:nvSpPr>
        <p:spPr/>
        <p:txBody>
          <a:bodyPr/>
          <a:lstStyle/>
          <a:p>
            <a:r>
              <a:rPr lang="en-IN" smtClean="0"/>
              <a:t>These slides are designed to accompany Software Engineering: A Practitioner’s Approach, 7/e (McGraw-Hill, 2009) Slides copyright 2009 by Roger Pressman. </a:t>
            </a:r>
            <a:endParaRPr lang="en-IN"/>
          </a:p>
        </p:txBody>
      </p:sp>
      <p:sp>
        <p:nvSpPr>
          <p:cNvPr id="7" name="Slide Number Placeholder 6"/>
          <p:cNvSpPr>
            <a:spLocks noGrp="1"/>
          </p:cNvSpPr>
          <p:nvPr>
            <p:ph type="sldNum" sz="quarter" idx="12"/>
          </p:nvPr>
        </p:nvSpPr>
        <p:spPr/>
        <p:txBody>
          <a:bodyPr/>
          <a:lstStyle/>
          <a:p>
            <a:fld id="{33080997-7F34-4571-8A82-8F1A469E2A36}" type="slidenum">
              <a:rPr lang="en-IN" smtClean="0"/>
              <a:t>‹#›</a:t>
            </a:fld>
            <a:endParaRPr lang="en-IN"/>
          </a:p>
        </p:txBody>
      </p:sp>
    </p:spTree>
    <p:extLst>
      <p:ext uri="{BB962C8B-B14F-4D97-AF65-F5344CB8AC3E}">
        <p14:creationId xmlns:p14="http://schemas.microsoft.com/office/powerpoint/2010/main" val="2370508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CC890EC-C30A-487F-AF55-2E254D6D0947}" type="datetime1">
              <a:rPr lang="en-IN" smtClean="0"/>
              <a:t>03-09-2015</a:t>
            </a:fld>
            <a:endParaRPr lang="en-IN"/>
          </a:p>
        </p:txBody>
      </p:sp>
      <p:sp>
        <p:nvSpPr>
          <p:cNvPr id="8" name="Footer Placeholder 7"/>
          <p:cNvSpPr>
            <a:spLocks noGrp="1"/>
          </p:cNvSpPr>
          <p:nvPr>
            <p:ph type="ftr" sz="quarter" idx="11"/>
          </p:nvPr>
        </p:nvSpPr>
        <p:spPr/>
        <p:txBody>
          <a:bodyPr/>
          <a:lstStyle/>
          <a:p>
            <a:r>
              <a:rPr lang="en-IN" smtClean="0"/>
              <a:t>These slides are designed to accompany Software Engineering: A Practitioner’s Approach, 7/e (McGraw-Hill, 2009) Slides copyright 2009 by Roger Pressman. </a:t>
            </a:r>
            <a:endParaRPr lang="en-IN"/>
          </a:p>
        </p:txBody>
      </p:sp>
      <p:sp>
        <p:nvSpPr>
          <p:cNvPr id="9" name="Slide Number Placeholder 8"/>
          <p:cNvSpPr>
            <a:spLocks noGrp="1"/>
          </p:cNvSpPr>
          <p:nvPr>
            <p:ph type="sldNum" sz="quarter" idx="12"/>
          </p:nvPr>
        </p:nvSpPr>
        <p:spPr/>
        <p:txBody>
          <a:bodyPr/>
          <a:lstStyle/>
          <a:p>
            <a:fld id="{33080997-7F34-4571-8A82-8F1A469E2A36}" type="slidenum">
              <a:rPr lang="en-IN" smtClean="0"/>
              <a:t>‹#›</a:t>
            </a:fld>
            <a:endParaRPr lang="en-IN"/>
          </a:p>
        </p:txBody>
      </p:sp>
    </p:spTree>
    <p:extLst>
      <p:ext uri="{BB962C8B-B14F-4D97-AF65-F5344CB8AC3E}">
        <p14:creationId xmlns:p14="http://schemas.microsoft.com/office/powerpoint/2010/main" val="290309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FF6A4D3-F5A2-4865-B6D8-ED1A4B2C4BA0}" type="datetime1">
              <a:rPr lang="en-IN" smtClean="0"/>
              <a:t>03-09-2015</a:t>
            </a:fld>
            <a:endParaRPr lang="en-IN"/>
          </a:p>
        </p:txBody>
      </p:sp>
      <p:sp>
        <p:nvSpPr>
          <p:cNvPr id="4" name="Footer Placeholder 3"/>
          <p:cNvSpPr>
            <a:spLocks noGrp="1"/>
          </p:cNvSpPr>
          <p:nvPr>
            <p:ph type="ftr" sz="quarter" idx="11"/>
          </p:nvPr>
        </p:nvSpPr>
        <p:spPr/>
        <p:txBody>
          <a:bodyPr/>
          <a:lstStyle/>
          <a:p>
            <a:r>
              <a:rPr lang="en-IN" smtClean="0"/>
              <a:t>These slides are designed to accompany Software Engineering: A Practitioner’s Approach, 7/e (McGraw-Hill, 2009) Slides copyright 2009 by Roger Pressman. </a:t>
            </a:r>
            <a:endParaRPr lang="en-IN"/>
          </a:p>
        </p:txBody>
      </p:sp>
      <p:sp>
        <p:nvSpPr>
          <p:cNvPr id="5" name="Slide Number Placeholder 4"/>
          <p:cNvSpPr>
            <a:spLocks noGrp="1"/>
          </p:cNvSpPr>
          <p:nvPr>
            <p:ph type="sldNum" sz="quarter" idx="12"/>
          </p:nvPr>
        </p:nvSpPr>
        <p:spPr/>
        <p:txBody>
          <a:bodyPr/>
          <a:lstStyle/>
          <a:p>
            <a:fld id="{33080997-7F34-4571-8A82-8F1A469E2A36}" type="slidenum">
              <a:rPr lang="en-IN" smtClean="0"/>
              <a:t>‹#›</a:t>
            </a:fld>
            <a:endParaRPr lang="en-IN"/>
          </a:p>
        </p:txBody>
      </p:sp>
    </p:spTree>
    <p:extLst>
      <p:ext uri="{BB962C8B-B14F-4D97-AF65-F5344CB8AC3E}">
        <p14:creationId xmlns:p14="http://schemas.microsoft.com/office/powerpoint/2010/main" val="322221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46BE9-CB9D-4A62-B71F-55FA0669B2A4}" type="datetime1">
              <a:rPr lang="en-IN" smtClean="0"/>
              <a:t>03-09-2015</a:t>
            </a:fld>
            <a:endParaRPr lang="en-IN"/>
          </a:p>
        </p:txBody>
      </p:sp>
      <p:sp>
        <p:nvSpPr>
          <p:cNvPr id="3" name="Footer Placeholder 2"/>
          <p:cNvSpPr>
            <a:spLocks noGrp="1"/>
          </p:cNvSpPr>
          <p:nvPr>
            <p:ph type="ftr" sz="quarter" idx="11"/>
          </p:nvPr>
        </p:nvSpPr>
        <p:spPr/>
        <p:txBody>
          <a:bodyPr/>
          <a:lstStyle/>
          <a:p>
            <a:r>
              <a:rPr lang="en-IN" smtClean="0"/>
              <a:t>These slides are designed to accompany Software Engineering: A Practitioner’s Approach, 7/e (McGraw-Hill, 2009) Slides copyright 2009 by Roger Pressman. </a:t>
            </a:r>
            <a:endParaRPr lang="en-IN"/>
          </a:p>
        </p:txBody>
      </p:sp>
      <p:sp>
        <p:nvSpPr>
          <p:cNvPr id="4" name="Slide Number Placeholder 3"/>
          <p:cNvSpPr>
            <a:spLocks noGrp="1"/>
          </p:cNvSpPr>
          <p:nvPr>
            <p:ph type="sldNum" sz="quarter" idx="12"/>
          </p:nvPr>
        </p:nvSpPr>
        <p:spPr/>
        <p:txBody>
          <a:bodyPr/>
          <a:lstStyle/>
          <a:p>
            <a:fld id="{33080997-7F34-4571-8A82-8F1A469E2A36}" type="slidenum">
              <a:rPr lang="en-IN" smtClean="0"/>
              <a:t>‹#›</a:t>
            </a:fld>
            <a:endParaRPr lang="en-IN"/>
          </a:p>
        </p:txBody>
      </p:sp>
    </p:spTree>
    <p:extLst>
      <p:ext uri="{BB962C8B-B14F-4D97-AF65-F5344CB8AC3E}">
        <p14:creationId xmlns:p14="http://schemas.microsoft.com/office/powerpoint/2010/main" val="2424909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94067B-6964-48B4-83FE-777918CE9CE1}" type="datetime1">
              <a:rPr lang="en-IN" smtClean="0"/>
              <a:t>03-09-2015</a:t>
            </a:fld>
            <a:endParaRPr lang="en-IN"/>
          </a:p>
        </p:txBody>
      </p:sp>
      <p:sp>
        <p:nvSpPr>
          <p:cNvPr id="6" name="Footer Placeholder 5"/>
          <p:cNvSpPr>
            <a:spLocks noGrp="1"/>
          </p:cNvSpPr>
          <p:nvPr>
            <p:ph type="ftr" sz="quarter" idx="11"/>
          </p:nvPr>
        </p:nvSpPr>
        <p:spPr/>
        <p:txBody>
          <a:bodyPr/>
          <a:lstStyle/>
          <a:p>
            <a:r>
              <a:rPr lang="en-IN" smtClean="0"/>
              <a:t>These slides are designed to accompany Software Engineering: A Practitioner’s Approach, 7/e (McGraw-Hill, 2009) Slides copyright 2009 by Roger Pressman. </a:t>
            </a:r>
            <a:endParaRPr lang="en-IN"/>
          </a:p>
        </p:txBody>
      </p:sp>
      <p:sp>
        <p:nvSpPr>
          <p:cNvPr id="7" name="Slide Number Placeholder 6"/>
          <p:cNvSpPr>
            <a:spLocks noGrp="1"/>
          </p:cNvSpPr>
          <p:nvPr>
            <p:ph type="sldNum" sz="quarter" idx="12"/>
          </p:nvPr>
        </p:nvSpPr>
        <p:spPr/>
        <p:txBody>
          <a:bodyPr/>
          <a:lstStyle/>
          <a:p>
            <a:fld id="{33080997-7F34-4571-8A82-8F1A469E2A36}" type="slidenum">
              <a:rPr lang="en-IN" smtClean="0"/>
              <a:t>‹#›</a:t>
            </a:fld>
            <a:endParaRPr lang="en-IN"/>
          </a:p>
        </p:txBody>
      </p:sp>
    </p:spTree>
    <p:extLst>
      <p:ext uri="{BB962C8B-B14F-4D97-AF65-F5344CB8AC3E}">
        <p14:creationId xmlns:p14="http://schemas.microsoft.com/office/powerpoint/2010/main" val="3955901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9BD6C9-07F2-46D0-8D17-516E47EA35BE}" type="datetime1">
              <a:rPr lang="en-IN" smtClean="0"/>
              <a:t>03-09-2015</a:t>
            </a:fld>
            <a:endParaRPr lang="en-IN"/>
          </a:p>
        </p:txBody>
      </p:sp>
      <p:sp>
        <p:nvSpPr>
          <p:cNvPr id="6" name="Footer Placeholder 5"/>
          <p:cNvSpPr>
            <a:spLocks noGrp="1"/>
          </p:cNvSpPr>
          <p:nvPr>
            <p:ph type="ftr" sz="quarter" idx="11"/>
          </p:nvPr>
        </p:nvSpPr>
        <p:spPr/>
        <p:txBody>
          <a:bodyPr/>
          <a:lstStyle/>
          <a:p>
            <a:r>
              <a:rPr lang="en-IN" smtClean="0"/>
              <a:t>These slides are designed to accompany Software Engineering: A Practitioner’s Approach, 7/e (McGraw-Hill, 2009) Slides copyright 2009 by Roger Pressman. </a:t>
            </a:r>
            <a:endParaRPr lang="en-IN"/>
          </a:p>
        </p:txBody>
      </p:sp>
      <p:sp>
        <p:nvSpPr>
          <p:cNvPr id="7" name="Slide Number Placeholder 6"/>
          <p:cNvSpPr>
            <a:spLocks noGrp="1"/>
          </p:cNvSpPr>
          <p:nvPr>
            <p:ph type="sldNum" sz="quarter" idx="12"/>
          </p:nvPr>
        </p:nvSpPr>
        <p:spPr/>
        <p:txBody>
          <a:bodyPr/>
          <a:lstStyle/>
          <a:p>
            <a:fld id="{33080997-7F34-4571-8A82-8F1A469E2A36}" type="slidenum">
              <a:rPr lang="en-IN" smtClean="0"/>
              <a:t>‹#›</a:t>
            </a:fld>
            <a:endParaRPr lang="en-IN"/>
          </a:p>
        </p:txBody>
      </p:sp>
    </p:spTree>
    <p:extLst>
      <p:ext uri="{BB962C8B-B14F-4D97-AF65-F5344CB8AC3E}">
        <p14:creationId xmlns:p14="http://schemas.microsoft.com/office/powerpoint/2010/main" val="3167610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4AA4F-9B6A-4021-8C0C-E0904F2C81FA}" type="datetime1">
              <a:rPr lang="en-IN" smtClean="0"/>
              <a:t>03-09-2015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These slides are designed to accompany Software Engineering: A Practitioner’s Approach, 7/e (McGraw-Hill, 2009) Slides copyright 2009 by Roger Pressman. </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80997-7F34-4571-8A82-8F1A469E2A36}" type="slidenum">
              <a:rPr lang="en-IN" smtClean="0"/>
              <a:t>‹#›</a:t>
            </a:fld>
            <a:endParaRPr lang="en-IN"/>
          </a:p>
        </p:txBody>
      </p:sp>
    </p:spTree>
    <p:extLst>
      <p:ext uri="{BB962C8B-B14F-4D97-AF65-F5344CB8AC3E}">
        <p14:creationId xmlns:p14="http://schemas.microsoft.com/office/powerpoint/2010/main" val="85833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altLang="en-US" smtClean="0"/>
              <a:t>Chapter 8</a:t>
            </a:r>
          </a:p>
        </p:txBody>
      </p:sp>
      <p:sp>
        <p:nvSpPr>
          <p:cNvPr id="3077" name="Rectangle 3"/>
          <p:cNvSpPr>
            <a:spLocks noGrp="1" noChangeArrowheads="1"/>
          </p:cNvSpPr>
          <p:nvPr>
            <p:ph type="body" idx="1"/>
          </p:nvPr>
        </p:nvSpPr>
        <p:spPr/>
        <p:txBody>
          <a:bodyPr/>
          <a:lstStyle/>
          <a:p>
            <a:pPr eaLnBrk="1" hangingPunct="1"/>
            <a:r>
              <a:rPr lang="en-US" altLang="en-US" b="1" smtClean="0">
                <a:solidFill>
                  <a:schemeClr val="folHlink"/>
                </a:solidFill>
              </a:rPr>
              <a:t>Design Concepts</a:t>
            </a:r>
          </a:p>
        </p:txBody>
      </p:sp>
      <p:sp>
        <p:nvSpPr>
          <p:cNvPr id="3078" name="Text Box 6"/>
          <p:cNvSpPr txBox="1">
            <a:spLocks noChangeArrowheads="1"/>
          </p:cNvSpPr>
          <p:nvPr/>
        </p:nvSpPr>
        <p:spPr bwMode="auto">
          <a:xfrm>
            <a:off x="2133600" y="2438400"/>
            <a:ext cx="6477000" cy="323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r>
              <a:rPr lang="en-US" altLang="en-US" sz="1800" i="1">
                <a:solidFill>
                  <a:schemeClr val="tx2"/>
                </a:solidFill>
                <a:latin typeface="Helvetica" pitchFamily="-128" charset="0"/>
              </a:rPr>
              <a:t>Slide Set to accompany</a:t>
            </a:r>
            <a:r>
              <a:rPr lang="en-US" altLang="en-US" sz="3200" i="1">
                <a:solidFill>
                  <a:schemeClr val="tx2"/>
                </a:solidFill>
                <a:latin typeface="Helvetica" pitchFamily="-128" charset="0"/>
              </a:rPr>
              <a:t/>
            </a:r>
            <a:br>
              <a:rPr lang="en-US" altLang="en-US" sz="3200" i="1">
                <a:solidFill>
                  <a:schemeClr val="tx2"/>
                </a:solidFill>
                <a:latin typeface="Helvetica" pitchFamily="-128" charset="0"/>
              </a:rPr>
            </a:br>
            <a:r>
              <a:rPr lang="en-US" altLang="en-US" sz="2000" i="1">
                <a:solidFill>
                  <a:schemeClr val="tx2"/>
                </a:solidFill>
                <a:latin typeface="Helvetica" pitchFamily="-128" charset="0"/>
              </a:rPr>
              <a:t>Software Engineering: A Practitioner’s Approach, 7/e</a:t>
            </a:r>
            <a:r>
              <a:rPr lang="en-US" altLang="en-US" i="1">
                <a:solidFill>
                  <a:schemeClr val="tx2"/>
                </a:solidFill>
                <a:latin typeface="Helvetica" pitchFamily="-128" charset="0"/>
              </a:rPr>
              <a:t> </a:t>
            </a:r>
          </a:p>
          <a:p>
            <a:r>
              <a:rPr lang="en-US" altLang="en-US" sz="1600" b="1"/>
              <a:t>by Roger S. Pressman</a:t>
            </a:r>
            <a:endParaRPr lang="en-US" altLang="en-US" sz="1200" b="1"/>
          </a:p>
          <a:p>
            <a:endParaRPr lang="en-US" altLang="en-US" sz="1200" b="1"/>
          </a:p>
          <a:p>
            <a:r>
              <a:rPr lang="en-US" altLang="en-US" sz="1200" b="1"/>
              <a:t>Slides copyright © 1996, 2001, 2005, 2009</a:t>
            </a:r>
            <a:r>
              <a:rPr lang="en-US" altLang="en-US" sz="1800"/>
              <a:t> </a:t>
            </a:r>
            <a:r>
              <a:rPr lang="en-US" altLang="en-US" sz="1200" b="1"/>
              <a:t>by Roger S. Pressman</a:t>
            </a:r>
            <a:endParaRPr lang="en-US" altLang="en-US" sz="1800"/>
          </a:p>
          <a:p>
            <a:endParaRPr lang="en-US" altLang="en-US" sz="1800" b="1" i="1">
              <a:solidFill>
                <a:schemeClr val="tx2"/>
              </a:solidFill>
            </a:endParaRPr>
          </a:p>
          <a:p>
            <a:r>
              <a:rPr lang="en-US" altLang="en-US" sz="1800" b="1" i="1">
                <a:solidFill>
                  <a:schemeClr val="tx2"/>
                </a:solidFill>
              </a:rPr>
              <a:t>For non-profit educational use only</a:t>
            </a:r>
            <a:endParaRPr lang="en-US" altLang="en-US" sz="1800" b="1"/>
          </a:p>
          <a:p>
            <a:endParaRPr lang="en-US" altLang="en-US" sz="1400"/>
          </a:p>
          <a:p>
            <a:r>
              <a:rPr lang="en-US" altLang="en-US" sz="1200"/>
              <a:t>May be reproduced ONLY for student use at the university level when used in conjunction with </a:t>
            </a:r>
            <a:r>
              <a:rPr lang="en-US" altLang="en-US" sz="1200" i="1"/>
              <a:t>Software Engineering: A Practitioner's Approach, 7/e. </a:t>
            </a:r>
            <a:r>
              <a:rPr lang="en-US" altLang="en-US" sz="1200"/>
              <a:t>Any other reproduction or use is prohibited without the express written permission of the author.</a:t>
            </a:r>
          </a:p>
          <a:p>
            <a:endParaRPr lang="en-US" altLang="en-US" sz="1200"/>
          </a:p>
          <a:p>
            <a:r>
              <a:rPr lang="en-US" altLang="en-US" sz="1200"/>
              <a:t>All copyright information MUST appear if these slides are posted on a website for student use.</a:t>
            </a:r>
          </a:p>
        </p:txBody>
      </p:sp>
    </p:spTree>
    <p:extLst>
      <p:ext uri="{BB962C8B-B14F-4D97-AF65-F5344CB8AC3E}">
        <p14:creationId xmlns:p14="http://schemas.microsoft.com/office/powerpoint/2010/main" val="37893509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3"/>
          <p:cNvSpPr>
            <a:spLocks noGrp="1" noChangeArrowheads="1"/>
          </p:cNvSpPr>
          <p:nvPr>
            <p:ph type="title"/>
          </p:nvPr>
        </p:nvSpPr>
        <p:spPr>
          <a:xfrm>
            <a:off x="539552" y="476672"/>
            <a:ext cx="3757613" cy="685800"/>
          </a:xfrm>
        </p:spPr>
        <p:txBody>
          <a:bodyPr>
            <a:normAutofit fontScale="90000"/>
          </a:bodyPr>
          <a:lstStyle/>
          <a:p>
            <a:pPr eaLnBrk="1" hangingPunct="1"/>
            <a:r>
              <a:rPr lang="en-US" altLang="en-US" dirty="0" smtClean="0"/>
              <a:t>Architecture</a:t>
            </a:r>
          </a:p>
        </p:txBody>
      </p:sp>
      <p:sp>
        <p:nvSpPr>
          <p:cNvPr id="179204" name="Text Box 4"/>
          <p:cNvSpPr txBox="1">
            <a:spLocks noChangeArrowheads="1"/>
          </p:cNvSpPr>
          <p:nvPr/>
        </p:nvSpPr>
        <p:spPr bwMode="auto">
          <a:xfrm>
            <a:off x="1259632" y="1370806"/>
            <a:ext cx="68770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defRPr/>
            </a:pPr>
            <a:r>
              <a:rPr lang="en-US" altLang="en-US" sz="2000" b="1" dirty="0">
                <a:effectLst>
                  <a:outerShdw blurRad="38100" dist="38100" dir="2700000" algn="tl">
                    <a:srgbClr val="FFFFFF"/>
                  </a:outerShdw>
                </a:effectLst>
                <a:latin typeface="Palatino" pitchFamily="-128" charset="0"/>
              </a:rPr>
              <a:t>“The overall structure of the software and the ways in which that structure provides conceptual integrity for a system.” [SHA95a]</a:t>
            </a:r>
            <a:endParaRPr lang="en-US" altLang="en-US" sz="2000" dirty="0">
              <a:latin typeface="Palatino" pitchFamily="-128" charset="0"/>
            </a:endParaRPr>
          </a:p>
        </p:txBody>
      </p:sp>
      <p:sp>
        <p:nvSpPr>
          <p:cNvPr id="179205" name="Text Box 5"/>
          <p:cNvSpPr txBox="1">
            <a:spLocks noChangeArrowheads="1"/>
          </p:cNvSpPr>
          <p:nvPr/>
        </p:nvSpPr>
        <p:spPr bwMode="auto">
          <a:xfrm>
            <a:off x="683568" y="2564904"/>
            <a:ext cx="8064896"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defRPr/>
            </a:pPr>
            <a:r>
              <a:rPr lang="en-US" altLang="en-US" b="1" dirty="0">
                <a:solidFill>
                  <a:schemeClr val="folHlink"/>
                </a:solidFill>
                <a:latin typeface="Palatino" pitchFamily="-128" charset="0"/>
              </a:rPr>
              <a:t>Structural properties.</a:t>
            </a:r>
            <a:r>
              <a:rPr lang="en-US" altLang="en-US" b="1" dirty="0">
                <a:latin typeface="Palatino" pitchFamily="-128" charset="0"/>
              </a:rPr>
              <a:t> </a:t>
            </a:r>
            <a:r>
              <a:rPr lang="en-US" altLang="en-US" dirty="0">
                <a:effectLst>
                  <a:outerShdw blurRad="38100" dist="38100" dir="2700000" algn="tl">
                    <a:srgbClr val="FFFFFF"/>
                  </a:outerShdw>
                </a:effectLst>
                <a:latin typeface="Palatino" pitchFamily="-128" charset="0"/>
              </a:rPr>
              <a:t> This aspect of the architectural design representation defines the components of a system (e.g., modules, objects, filters) and the manner in which those components are packaged and interact with one </a:t>
            </a:r>
            <a:r>
              <a:rPr lang="en-US" altLang="en-US" dirty="0" smtClean="0">
                <a:effectLst>
                  <a:outerShdw blurRad="38100" dist="38100" dir="2700000" algn="tl">
                    <a:srgbClr val="FFFFFF"/>
                  </a:outerShdw>
                </a:effectLst>
                <a:latin typeface="Palatino" pitchFamily="-128" charset="0"/>
              </a:rPr>
              <a:t>another</a:t>
            </a:r>
          </a:p>
          <a:p>
            <a:pPr>
              <a:defRPr/>
            </a:pPr>
            <a:endParaRPr lang="en-US" altLang="en-US" dirty="0">
              <a:effectLst>
                <a:outerShdw blurRad="38100" dist="38100" dir="2700000" algn="tl">
                  <a:srgbClr val="FFFFFF"/>
                </a:outerShdw>
              </a:effectLst>
              <a:latin typeface="Palatino" pitchFamily="-128" charset="0"/>
            </a:endParaRPr>
          </a:p>
          <a:p>
            <a:pPr>
              <a:defRPr/>
            </a:pPr>
            <a:r>
              <a:rPr lang="en-US" altLang="en-US" b="1" dirty="0">
                <a:solidFill>
                  <a:schemeClr val="folHlink"/>
                </a:solidFill>
                <a:latin typeface="Palatino" pitchFamily="-128" charset="0"/>
              </a:rPr>
              <a:t>Extra-functional properties. </a:t>
            </a:r>
            <a:r>
              <a:rPr lang="en-US" altLang="en-US" dirty="0">
                <a:effectLst>
                  <a:outerShdw blurRad="38100" dist="38100" dir="2700000" algn="tl">
                    <a:srgbClr val="FFFFFF"/>
                  </a:outerShdw>
                </a:effectLst>
                <a:latin typeface="Palatino" pitchFamily="-128" charset="0"/>
              </a:rPr>
              <a:t> The architectural design description should address how the design architecture achieves requirements for performance, capacity, reliability, security, adaptability, and other system characteristics</a:t>
            </a:r>
            <a:r>
              <a:rPr lang="en-US" altLang="en-US" dirty="0" smtClean="0">
                <a:effectLst>
                  <a:outerShdw blurRad="38100" dist="38100" dir="2700000" algn="tl">
                    <a:srgbClr val="FFFFFF"/>
                  </a:outerShdw>
                </a:effectLst>
                <a:latin typeface="Palatino" pitchFamily="-128" charset="0"/>
              </a:rPr>
              <a:t>.</a:t>
            </a:r>
          </a:p>
          <a:p>
            <a:pPr>
              <a:defRPr/>
            </a:pPr>
            <a:endParaRPr lang="en-US" altLang="en-US" dirty="0">
              <a:effectLst>
                <a:outerShdw blurRad="38100" dist="38100" dir="2700000" algn="tl">
                  <a:srgbClr val="FFFFFF"/>
                </a:outerShdw>
              </a:effectLst>
              <a:latin typeface="Palatino" pitchFamily="-128" charset="0"/>
            </a:endParaRPr>
          </a:p>
          <a:p>
            <a:pPr>
              <a:defRPr/>
            </a:pPr>
            <a:r>
              <a:rPr lang="en-US" altLang="en-US" b="1" dirty="0">
                <a:solidFill>
                  <a:schemeClr val="folHlink"/>
                </a:solidFill>
                <a:latin typeface="Palatino" pitchFamily="-128" charset="0"/>
              </a:rPr>
              <a:t>Families of related systems.</a:t>
            </a:r>
            <a:r>
              <a:rPr lang="en-US" altLang="en-US" dirty="0">
                <a:effectLst>
                  <a:outerShdw blurRad="38100" dist="38100" dir="2700000" algn="tl">
                    <a:srgbClr val="FFFFFF"/>
                  </a:outerShdw>
                </a:effectLst>
                <a:latin typeface="Palatino" pitchFamily="-128" charset="0"/>
              </a:rPr>
              <a:t>  The architectural design should draw upon repeatable patterns that are commonly encountered in the design of families of similar systems. In essence, the design should have the ability to reuse architectural building blocks.</a:t>
            </a:r>
            <a:r>
              <a:rPr lang="en-US" altLang="en-US" sz="2000" dirty="0">
                <a:effectLst>
                  <a:outerShdw blurRad="38100" dist="38100" dir="2700000" algn="tl">
                    <a:srgbClr val="FFFFFF"/>
                  </a:outerShdw>
                </a:effectLst>
                <a:latin typeface="Palatino" pitchFamily="-128" charset="0"/>
              </a:rPr>
              <a:t> </a:t>
            </a:r>
          </a:p>
        </p:txBody>
      </p:sp>
    </p:spTree>
    <p:extLst>
      <p:ext uri="{BB962C8B-B14F-4D97-AF65-F5344CB8AC3E}">
        <p14:creationId xmlns:p14="http://schemas.microsoft.com/office/powerpoint/2010/main" val="296728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406400" y="404664"/>
            <a:ext cx="2844800" cy="633413"/>
          </a:xfrm>
        </p:spPr>
        <p:txBody>
          <a:bodyPr>
            <a:normAutofit fontScale="90000"/>
          </a:bodyPr>
          <a:lstStyle/>
          <a:p>
            <a:pPr eaLnBrk="1" hangingPunct="1"/>
            <a:r>
              <a:rPr lang="en-US" altLang="en-US" dirty="0" smtClean="0"/>
              <a:t>Patterns</a:t>
            </a:r>
          </a:p>
        </p:txBody>
      </p:sp>
      <p:sp>
        <p:nvSpPr>
          <p:cNvPr id="180227" name="Text Box 3"/>
          <p:cNvSpPr txBox="1">
            <a:spLocks noChangeArrowheads="1"/>
          </p:cNvSpPr>
          <p:nvPr/>
        </p:nvSpPr>
        <p:spPr bwMode="auto">
          <a:xfrm>
            <a:off x="1115616" y="1340768"/>
            <a:ext cx="7560840" cy="505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300"/>
              </a:spcBef>
              <a:defRPr/>
            </a:pPr>
            <a:r>
              <a:rPr lang="en-US" altLang="en-US" sz="2000" i="1" dirty="0">
                <a:latin typeface="Times New Roman" panose="02020603050405020304" pitchFamily="18" charset="0"/>
                <a:cs typeface="Times New Roman" panose="02020603050405020304" pitchFamily="18" charset="0"/>
              </a:rPr>
              <a:t>Design Pattern Template</a:t>
            </a:r>
            <a:endParaRPr lang="en-US" altLang="en-US" dirty="0">
              <a:latin typeface="Times New Roman" panose="02020603050405020304" pitchFamily="18" charset="0"/>
              <a:cs typeface="Times New Roman" panose="02020603050405020304" pitchFamily="18" charset="0"/>
            </a:endParaRPr>
          </a:p>
          <a:p>
            <a:pPr>
              <a:spcBef>
                <a:spcPts val="300"/>
              </a:spcBef>
              <a:defRPr/>
            </a:pPr>
            <a:r>
              <a:rPr lang="en-US" altLang="en-US" i="1" dirty="0">
                <a:solidFill>
                  <a:schemeClr val="folHlink"/>
                </a:solidFill>
                <a:latin typeface="Times New Roman" panose="02020603050405020304" pitchFamily="18" charset="0"/>
                <a:cs typeface="Times New Roman" panose="02020603050405020304" pitchFamily="18" charset="0"/>
              </a:rPr>
              <a:t>Pattern name</a:t>
            </a:r>
            <a:r>
              <a:rPr lang="en-US" altLang="en-US" dirty="0">
                <a:latin typeface="Times New Roman" panose="02020603050405020304" pitchFamily="18" charset="0"/>
                <a:cs typeface="Times New Roman" panose="02020603050405020304" pitchFamily="18" charset="0"/>
              </a:rPr>
              <a:t>—describes the essence of the pattern in a short but expressive name </a:t>
            </a:r>
          </a:p>
          <a:p>
            <a:pPr>
              <a:spcBef>
                <a:spcPts val="300"/>
              </a:spcBef>
              <a:defRPr/>
            </a:pPr>
            <a:r>
              <a:rPr lang="en-US" altLang="en-US" i="1" dirty="0">
                <a:solidFill>
                  <a:schemeClr val="folHlink"/>
                </a:solidFill>
                <a:latin typeface="Times New Roman" panose="02020603050405020304" pitchFamily="18" charset="0"/>
                <a:cs typeface="Times New Roman" panose="02020603050405020304" pitchFamily="18" charset="0"/>
              </a:rPr>
              <a:t>Intent</a:t>
            </a:r>
            <a:r>
              <a:rPr lang="en-US" altLang="en-US" dirty="0">
                <a:latin typeface="Times New Roman" panose="02020603050405020304" pitchFamily="18" charset="0"/>
                <a:cs typeface="Times New Roman" panose="02020603050405020304" pitchFamily="18" charset="0"/>
              </a:rPr>
              <a:t>—describes the pattern and what it does</a:t>
            </a:r>
          </a:p>
          <a:p>
            <a:pPr>
              <a:spcBef>
                <a:spcPts val="300"/>
              </a:spcBef>
              <a:defRPr/>
            </a:pPr>
            <a:r>
              <a:rPr lang="en-US" altLang="en-US" i="1" dirty="0">
                <a:solidFill>
                  <a:schemeClr val="folHlink"/>
                </a:solidFill>
                <a:latin typeface="Times New Roman" panose="02020603050405020304" pitchFamily="18" charset="0"/>
                <a:cs typeface="Times New Roman" panose="02020603050405020304" pitchFamily="18" charset="0"/>
              </a:rPr>
              <a:t>Also-known-as</a:t>
            </a:r>
            <a:r>
              <a:rPr lang="en-US" altLang="en-US" dirty="0">
                <a:latin typeface="Times New Roman" panose="02020603050405020304" pitchFamily="18" charset="0"/>
                <a:cs typeface="Times New Roman" panose="02020603050405020304" pitchFamily="18" charset="0"/>
              </a:rPr>
              <a:t>—lists any synonyms for the pattern</a:t>
            </a:r>
          </a:p>
          <a:p>
            <a:pPr>
              <a:spcBef>
                <a:spcPts val="300"/>
              </a:spcBef>
              <a:defRPr/>
            </a:pPr>
            <a:r>
              <a:rPr lang="en-US" altLang="en-US" i="1" dirty="0">
                <a:solidFill>
                  <a:schemeClr val="folHlink"/>
                </a:solidFill>
                <a:latin typeface="Times New Roman" panose="02020603050405020304" pitchFamily="18" charset="0"/>
                <a:cs typeface="Times New Roman" panose="02020603050405020304" pitchFamily="18" charset="0"/>
              </a:rPr>
              <a:t>Motivation</a:t>
            </a:r>
            <a:r>
              <a:rPr lang="en-US" altLang="en-US" dirty="0">
                <a:latin typeface="Times New Roman" panose="02020603050405020304" pitchFamily="18" charset="0"/>
                <a:cs typeface="Times New Roman" panose="02020603050405020304" pitchFamily="18" charset="0"/>
              </a:rPr>
              <a:t>—provides an example of the problem </a:t>
            </a:r>
          </a:p>
          <a:p>
            <a:pPr>
              <a:spcBef>
                <a:spcPts val="300"/>
              </a:spcBef>
              <a:defRPr/>
            </a:pPr>
            <a:r>
              <a:rPr lang="en-US" altLang="en-US" i="1" dirty="0">
                <a:solidFill>
                  <a:schemeClr val="folHlink"/>
                </a:solidFill>
                <a:latin typeface="Times New Roman" panose="02020603050405020304" pitchFamily="18" charset="0"/>
                <a:cs typeface="Times New Roman" panose="02020603050405020304" pitchFamily="18" charset="0"/>
              </a:rPr>
              <a:t>Applicability</a:t>
            </a:r>
            <a:r>
              <a:rPr lang="en-US" altLang="en-US" dirty="0">
                <a:latin typeface="Times New Roman" panose="02020603050405020304" pitchFamily="18" charset="0"/>
                <a:cs typeface="Times New Roman" panose="02020603050405020304" pitchFamily="18" charset="0"/>
              </a:rPr>
              <a:t>—notes specific design situations in which the pattern is applicable</a:t>
            </a:r>
          </a:p>
          <a:p>
            <a:pPr>
              <a:spcBef>
                <a:spcPts val="300"/>
              </a:spcBef>
              <a:defRPr/>
            </a:pPr>
            <a:r>
              <a:rPr lang="en-US" altLang="en-US" i="1" dirty="0">
                <a:solidFill>
                  <a:schemeClr val="folHlink"/>
                </a:solidFill>
                <a:latin typeface="Times New Roman" panose="02020603050405020304" pitchFamily="18" charset="0"/>
                <a:cs typeface="Times New Roman" panose="02020603050405020304" pitchFamily="18" charset="0"/>
              </a:rPr>
              <a:t>Structure</a:t>
            </a:r>
            <a:r>
              <a:rPr lang="en-US" altLang="en-US" dirty="0">
                <a:latin typeface="Times New Roman" panose="02020603050405020304" pitchFamily="18" charset="0"/>
                <a:cs typeface="Times New Roman" panose="02020603050405020304" pitchFamily="18" charset="0"/>
              </a:rPr>
              <a:t>—describes the classes that are required to implement the pattern</a:t>
            </a:r>
          </a:p>
          <a:p>
            <a:pPr>
              <a:spcBef>
                <a:spcPts val="300"/>
              </a:spcBef>
              <a:defRPr/>
            </a:pPr>
            <a:r>
              <a:rPr lang="en-US" altLang="en-US" i="1" dirty="0">
                <a:solidFill>
                  <a:schemeClr val="folHlink"/>
                </a:solidFill>
                <a:latin typeface="Times New Roman" panose="02020603050405020304" pitchFamily="18" charset="0"/>
                <a:cs typeface="Times New Roman" panose="02020603050405020304" pitchFamily="18" charset="0"/>
              </a:rPr>
              <a:t>Participants</a:t>
            </a:r>
            <a:r>
              <a:rPr lang="en-US" altLang="en-US" dirty="0">
                <a:latin typeface="Times New Roman" panose="02020603050405020304" pitchFamily="18" charset="0"/>
                <a:cs typeface="Times New Roman" panose="02020603050405020304" pitchFamily="18" charset="0"/>
              </a:rPr>
              <a:t>—describes the responsibilities of the classes that are required to implement the pattern</a:t>
            </a:r>
          </a:p>
          <a:p>
            <a:pPr>
              <a:spcBef>
                <a:spcPts val="300"/>
              </a:spcBef>
              <a:defRPr/>
            </a:pPr>
            <a:r>
              <a:rPr lang="en-US" altLang="en-US" i="1" dirty="0">
                <a:solidFill>
                  <a:schemeClr val="folHlink"/>
                </a:solidFill>
                <a:latin typeface="Times New Roman" panose="02020603050405020304" pitchFamily="18" charset="0"/>
                <a:cs typeface="Times New Roman" panose="02020603050405020304" pitchFamily="18" charset="0"/>
              </a:rPr>
              <a:t>Collaborations</a:t>
            </a:r>
            <a:r>
              <a:rPr lang="en-US" altLang="en-US" dirty="0">
                <a:latin typeface="Times New Roman" panose="02020603050405020304" pitchFamily="18" charset="0"/>
                <a:cs typeface="Times New Roman" panose="02020603050405020304" pitchFamily="18" charset="0"/>
              </a:rPr>
              <a:t>—describes how the participants collaborate to carry out their responsibilities</a:t>
            </a:r>
          </a:p>
          <a:p>
            <a:pPr>
              <a:spcBef>
                <a:spcPts val="300"/>
              </a:spcBef>
              <a:defRPr/>
            </a:pPr>
            <a:r>
              <a:rPr lang="en-US" altLang="en-US" i="1" dirty="0">
                <a:solidFill>
                  <a:schemeClr val="folHlink"/>
                </a:solidFill>
                <a:latin typeface="Times New Roman" panose="02020603050405020304" pitchFamily="18" charset="0"/>
                <a:cs typeface="Times New Roman" panose="02020603050405020304" pitchFamily="18" charset="0"/>
              </a:rPr>
              <a:t>Consequences</a:t>
            </a:r>
            <a:r>
              <a:rPr lang="en-US" altLang="en-US" dirty="0">
                <a:latin typeface="Times New Roman" panose="02020603050405020304" pitchFamily="18" charset="0"/>
                <a:cs typeface="Times New Roman" panose="02020603050405020304" pitchFamily="18" charset="0"/>
              </a:rPr>
              <a:t>—describes the “design forces” that affect the pattern and the potential trade-offs that must be considered when the pattern is implemented</a:t>
            </a:r>
          </a:p>
          <a:p>
            <a:pPr>
              <a:spcBef>
                <a:spcPts val="300"/>
              </a:spcBef>
              <a:defRPr/>
            </a:pPr>
            <a:r>
              <a:rPr lang="en-US" altLang="en-US" i="1" dirty="0">
                <a:solidFill>
                  <a:schemeClr val="folHlink"/>
                </a:solidFill>
                <a:latin typeface="Times New Roman" panose="02020603050405020304" pitchFamily="18" charset="0"/>
                <a:cs typeface="Times New Roman" panose="02020603050405020304" pitchFamily="18" charset="0"/>
              </a:rPr>
              <a:t>Related patterns</a:t>
            </a:r>
            <a:r>
              <a:rPr lang="en-US" altLang="en-US" dirty="0">
                <a:latin typeface="Times New Roman" panose="02020603050405020304" pitchFamily="18" charset="0"/>
                <a:cs typeface="Times New Roman" panose="02020603050405020304" pitchFamily="18" charset="0"/>
              </a:rPr>
              <a:t>—cross-references related design patterns</a:t>
            </a:r>
          </a:p>
          <a:p>
            <a:pPr>
              <a:lnSpc>
                <a:spcPct val="90000"/>
              </a:lnSpc>
              <a:spcBef>
                <a:spcPct val="50000"/>
              </a:spcBef>
              <a:defRPr/>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302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611560" y="332656"/>
            <a:ext cx="6705600" cy="633413"/>
          </a:xfrm>
        </p:spPr>
        <p:txBody>
          <a:bodyPr>
            <a:normAutofit fontScale="90000"/>
          </a:bodyPr>
          <a:lstStyle/>
          <a:p>
            <a:pPr eaLnBrk="1" hangingPunct="1"/>
            <a:r>
              <a:rPr lang="en-US" altLang="en-US" dirty="0" smtClean="0"/>
              <a:t>Separation of Concerns</a:t>
            </a:r>
          </a:p>
        </p:txBody>
      </p:sp>
      <p:sp>
        <p:nvSpPr>
          <p:cNvPr id="14341" name="Rectangle 3"/>
          <p:cNvSpPr>
            <a:spLocks noGrp="1" noChangeArrowheads="1"/>
          </p:cNvSpPr>
          <p:nvPr>
            <p:ph type="body" idx="1"/>
          </p:nvPr>
        </p:nvSpPr>
        <p:spPr/>
        <p:txBody>
          <a:bodyPr>
            <a:normAutofit fontScale="92500" lnSpcReduction="10000"/>
          </a:bodyPr>
          <a:lstStyle/>
          <a:p>
            <a:pPr eaLnBrk="1" hangingPunct="1">
              <a:spcBef>
                <a:spcPts val="1200"/>
              </a:spcBef>
            </a:pPr>
            <a:r>
              <a:rPr lang="en-US" altLang="en-US" smtClean="0">
                <a:latin typeface="Palatino" pitchFamily="-128" charset="0"/>
              </a:rPr>
              <a:t>Any complex problem can be more easily handled if it is subdivided into pieces that can each be solved and/or optimized independently</a:t>
            </a:r>
          </a:p>
          <a:p>
            <a:pPr eaLnBrk="1" hangingPunct="1">
              <a:spcBef>
                <a:spcPts val="1200"/>
              </a:spcBef>
            </a:pPr>
            <a:r>
              <a:rPr lang="en-US" altLang="en-US" smtClean="0">
                <a:latin typeface="Palatino" pitchFamily="-128" charset="0"/>
              </a:rPr>
              <a:t>A </a:t>
            </a:r>
            <a:r>
              <a:rPr lang="en-US" altLang="en-US" i="1" smtClean="0">
                <a:solidFill>
                  <a:schemeClr val="folHlink"/>
                </a:solidFill>
                <a:latin typeface="Palatino" pitchFamily="-128" charset="0"/>
              </a:rPr>
              <a:t>concern</a:t>
            </a:r>
            <a:r>
              <a:rPr lang="en-US" altLang="en-US" smtClean="0">
                <a:latin typeface="Palatino" pitchFamily="-128" charset="0"/>
              </a:rPr>
              <a:t> is a feature or behavior that is specified as part of the requirements model for the software</a:t>
            </a:r>
          </a:p>
          <a:p>
            <a:pPr eaLnBrk="1" hangingPunct="1">
              <a:spcBef>
                <a:spcPts val="1200"/>
              </a:spcBef>
            </a:pPr>
            <a:r>
              <a:rPr lang="en-US" altLang="en-US" smtClean="0">
                <a:latin typeface="Palatino" pitchFamily="-128" charset="0"/>
              </a:rPr>
              <a:t>By separating concerns into smaller, and therefore more manageable pieces, a problem takes less effort and time to solve.</a:t>
            </a:r>
          </a:p>
        </p:txBody>
      </p:sp>
    </p:spTree>
    <p:extLst>
      <p:ext uri="{BB962C8B-B14F-4D97-AF65-F5344CB8AC3E}">
        <p14:creationId xmlns:p14="http://schemas.microsoft.com/office/powerpoint/2010/main" val="1636130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en-US" smtClean="0"/>
              <a:t>Modularity</a:t>
            </a:r>
          </a:p>
        </p:txBody>
      </p:sp>
      <p:sp>
        <p:nvSpPr>
          <p:cNvPr id="15365" name="Rectangle 3"/>
          <p:cNvSpPr>
            <a:spLocks noGrp="1" noChangeArrowheads="1"/>
          </p:cNvSpPr>
          <p:nvPr>
            <p:ph type="body" idx="1"/>
          </p:nvPr>
        </p:nvSpPr>
        <p:spPr/>
        <p:txBody>
          <a:bodyPr>
            <a:normAutofit/>
          </a:bodyPr>
          <a:lstStyle/>
          <a:p>
            <a:pPr eaLnBrk="1" hangingPunct="1">
              <a:spcBef>
                <a:spcPts val="300"/>
              </a:spcBef>
            </a:pPr>
            <a:r>
              <a:rPr lang="en-US" altLang="en-US" sz="2400" dirty="0" smtClean="0">
                <a:latin typeface="Palatino" pitchFamily="-128" charset="0"/>
              </a:rPr>
              <a:t>"modularity is the single attribute of software that allows a program to be intellectually manageable" [Mye78]. </a:t>
            </a:r>
          </a:p>
          <a:p>
            <a:pPr eaLnBrk="1" hangingPunct="1">
              <a:spcBef>
                <a:spcPts val="300"/>
              </a:spcBef>
            </a:pPr>
            <a:r>
              <a:rPr lang="en-US" altLang="en-US" sz="2400" dirty="0" smtClean="0">
                <a:latin typeface="Palatino" pitchFamily="-128" charset="0"/>
              </a:rPr>
              <a:t>Monolithic software (i.e., a large program composed of a single module) cannot be easily grasped by a software engineer. </a:t>
            </a:r>
          </a:p>
          <a:p>
            <a:pPr lvl="1" eaLnBrk="1" hangingPunct="1">
              <a:spcBef>
                <a:spcPts val="300"/>
              </a:spcBef>
            </a:pPr>
            <a:r>
              <a:rPr lang="en-US" altLang="en-US" sz="2000" dirty="0" smtClean="0">
                <a:latin typeface="Palatino" pitchFamily="-128" charset="0"/>
              </a:rPr>
              <a:t>The number of control paths, span of reference, number of variables, and overall complexity would make understanding close to impossible. </a:t>
            </a:r>
          </a:p>
          <a:p>
            <a:pPr eaLnBrk="1" hangingPunct="1">
              <a:spcBef>
                <a:spcPts val="300"/>
              </a:spcBef>
            </a:pPr>
            <a:r>
              <a:rPr lang="en-US" altLang="en-US" sz="2400" dirty="0" smtClean="0">
                <a:latin typeface="Palatino" pitchFamily="-128" charset="0"/>
              </a:rPr>
              <a:t>In almost all instances, you should break the design into many modules, hoping to make understanding easier and as a consequence, reduce the cost required to build the software.</a:t>
            </a:r>
          </a:p>
        </p:txBody>
      </p:sp>
    </p:spTree>
    <p:extLst>
      <p:ext uri="{BB962C8B-B14F-4D97-AF65-F5344CB8AC3E}">
        <p14:creationId xmlns:p14="http://schemas.microsoft.com/office/powerpoint/2010/main" val="2936261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611188" y="404664"/>
            <a:ext cx="5067300" cy="6604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dirty="0" smtClean="0"/>
              <a:t>Modularity: Trade-offs</a:t>
            </a:r>
          </a:p>
        </p:txBody>
      </p:sp>
      <p:sp>
        <p:nvSpPr>
          <p:cNvPr id="182275" name="Rectangle 3"/>
          <p:cNvSpPr>
            <a:spLocks noChangeArrowheads="1"/>
          </p:cNvSpPr>
          <p:nvPr/>
        </p:nvSpPr>
        <p:spPr bwMode="auto">
          <a:xfrm>
            <a:off x="2117725" y="1828800"/>
            <a:ext cx="4908550"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altLang="en-US" sz="2000" b="1" i="1">
                <a:effectLst>
                  <a:outerShdw blurRad="38100" dist="38100" dir="2700000" algn="tl">
                    <a:srgbClr val="FFFFFF"/>
                  </a:outerShdw>
                </a:effectLst>
                <a:latin typeface="Helvetica" pitchFamily="-128" charset="0"/>
              </a:rPr>
              <a:t>What is the "right" number of modules </a:t>
            </a:r>
          </a:p>
        </p:txBody>
      </p:sp>
      <p:sp>
        <p:nvSpPr>
          <p:cNvPr id="182276" name="Rectangle 4"/>
          <p:cNvSpPr>
            <a:spLocks noChangeArrowheads="1"/>
          </p:cNvSpPr>
          <p:nvPr/>
        </p:nvSpPr>
        <p:spPr bwMode="auto">
          <a:xfrm>
            <a:off x="2117725" y="2146300"/>
            <a:ext cx="3906838"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altLang="en-US" sz="2000" b="1" i="1">
                <a:effectLst>
                  <a:outerShdw blurRad="38100" dist="38100" dir="2700000" algn="tl">
                    <a:srgbClr val="FFFFFF"/>
                  </a:outerShdw>
                </a:effectLst>
                <a:latin typeface="Helvetica" pitchFamily="-128" charset="0"/>
              </a:rPr>
              <a:t>for a specific software design?</a:t>
            </a:r>
          </a:p>
        </p:txBody>
      </p:sp>
      <p:sp>
        <p:nvSpPr>
          <p:cNvPr id="182277" name="Rectangle 5"/>
          <p:cNvSpPr>
            <a:spLocks noChangeArrowheads="1"/>
          </p:cNvSpPr>
          <p:nvPr/>
        </p:nvSpPr>
        <p:spPr bwMode="auto">
          <a:xfrm>
            <a:off x="2590800" y="5867400"/>
            <a:ext cx="1704975" cy="5778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altLang="en-US" sz="1600" b="1">
                <a:effectLst>
                  <a:outerShdw blurRad="38100" dist="38100" dir="2700000" algn="tl">
                    <a:srgbClr val="FFFFFF"/>
                  </a:outerShdw>
                </a:effectLst>
                <a:latin typeface="Helvetica" pitchFamily="-128" charset="0"/>
              </a:rPr>
              <a:t>optimal number</a:t>
            </a:r>
          </a:p>
          <a:p>
            <a:pPr>
              <a:defRPr/>
            </a:pPr>
            <a:endParaRPr lang="en-US" altLang="en-US" sz="1600" b="1">
              <a:effectLst>
                <a:outerShdw blurRad="38100" dist="38100" dir="2700000" algn="tl">
                  <a:srgbClr val="FFFFFF"/>
                </a:outerShdw>
              </a:effectLst>
              <a:latin typeface="Helvetica" pitchFamily="-128" charset="0"/>
            </a:endParaRPr>
          </a:p>
        </p:txBody>
      </p:sp>
      <p:sp>
        <p:nvSpPr>
          <p:cNvPr id="182278" name="Rectangle 6"/>
          <p:cNvSpPr>
            <a:spLocks noChangeArrowheads="1"/>
          </p:cNvSpPr>
          <p:nvPr/>
        </p:nvSpPr>
        <p:spPr bwMode="auto">
          <a:xfrm>
            <a:off x="2438400" y="6096000"/>
            <a:ext cx="1433513" cy="3333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altLang="en-US" sz="1600" b="1">
                <a:effectLst>
                  <a:outerShdw blurRad="38100" dist="38100" dir="2700000" algn="tl">
                    <a:srgbClr val="FFFFFF"/>
                  </a:outerShdw>
                </a:effectLst>
                <a:latin typeface="Helvetica" pitchFamily="-128" charset="0"/>
              </a:rPr>
              <a:t>   of modules</a:t>
            </a:r>
          </a:p>
        </p:txBody>
      </p:sp>
      <p:sp>
        <p:nvSpPr>
          <p:cNvPr id="16393" name="Rectangle 7"/>
          <p:cNvSpPr>
            <a:spLocks noChangeArrowheads="1"/>
          </p:cNvSpPr>
          <p:nvPr/>
        </p:nvSpPr>
        <p:spPr bwMode="auto">
          <a:xfrm>
            <a:off x="3506788" y="3192463"/>
            <a:ext cx="279400" cy="23590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394" name="Rectangle 8"/>
          <p:cNvSpPr>
            <a:spLocks noChangeArrowheads="1"/>
          </p:cNvSpPr>
          <p:nvPr/>
        </p:nvSpPr>
        <p:spPr bwMode="auto">
          <a:xfrm>
            <a:off x="3494088" y="3179763"/>
            <a:ext cx="304800" cy="2384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395" name="Rectangle 9"/>
          <p:cNvSpPr>
            <a:spLocks noChangeArrowheads="1"/>
          </p:cNvSpPr>
          <p:nvPr/>
        </p:nvSpPr>
        <p:spPr bwMode="auto">
          <a:xfrm>
            <a:off x="3506788" y="5592763"/>
            <a:ext cx="279400" cy="123825"/>
          </a:xfrm>
          <a:prstGeom prst="rect">
            <a:avLst/>
          </a:prstGeom>
          <a:solidFill>
            <a:srgbClr val="F7668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396" name="Rectangle 10"/>
          <p:cNvSpPr>
            <a:spLocks noChangeArrowheads="1"/>
          </p:cNvSpPr>
          <p:nvPr/>
        </p:nvSpPr>
        <p:spPr bwMode="auto">
          <a:xfrm>
            <a:off x="3494088" y="5580063"/>
            <a:ext cx="304800" cy="149225"/>
          </a:xfrm>
          <a:prstGeom prst="rect">
            <a:avLst/>
          </a:prstGeom>
          <a:solidFill>
            <a:schemeClr val="folHlink"/>
          </a:solidFill>
          <a:ln w="254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397" name="Rectangle 11"/>
          <p:cNvSpPr>
            <a:spLocks noChangeArrowheads="1"/>
          </p:cNvSpPr>
          <p:nvPr/>
        </p:nvSpPr>
        <p:spPr bwMode="auto">
          <a:xfrm>
            <a:off x="3824288" y="5503863"/>
            <a:ext cx="279400" cy="212725"/>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398" name="Rectangle 12"/>
          <p:cNvSpPr>
            <a:spLocks noChangeArrowheads="1"/>
          </p:cNvSpPr>
          <p:nvPr/>
        </p:nvSpPr>
        <p:spPr bwMode="auto">
          <a:xfrm>
            <a:off x="3811588" y="5491163"/>
            <a:ext cx="304800" cy="2381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399" name="Rectangle 13"/>
          <p:cNvSpPr>
            <a:spLocks noChangeArrowheads="1"/>
          </p:cNvSpPr>
          <p:nvPr/>
        </p:nvSpPr>
        <p:spPr bwMode="auto">
          <a:xfrm>
            <a:off x="3824288" y="3421063"/>
            <a:ext cx="279400" cy="20415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00" name="Rectangle 14"/>
          <p:cNvSpPr>
            <a:spLocks noChangeArrowheads="1"/>
          </p:cNvSpPr>
          <p:nvPr/>
        </p:nvSpPr>
        <p:spPr bwMode="auto">
          <a:xfrm>
            <a:off x="3811588" y="3408363"/>
            <a:ext cx="304800" cy="20669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01" name="Rectangle 15"/>
          <p:cNvSpPr>
            <a:spLocks noChangeArrowheads="1"/>
          </p:cNvSpPr>
          <p:nvPr/>
        </p:nvSpPr>
        <p:spPr bwMode="auto">
          <a:xfrm>
            <a:off x="4141788" y="5389563"/>
            <a:ext cx="279400" cy="327025"/>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02" name="Rectangle 16"/>
          <p:cNvSpPr>
            <a:spLocks noChangeArrowheads="1"/>
          </p:cNvSpPr>
          <p:nvPr/>
        </p:nvSpPr>
        <p:spPr bwMode="auto">
          <a:xfrm>
            <a:off x="4129088" y="5376863"/>
            <a:ext cx="304800" cy="352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03" name="Rectangle 17"/>
          <p:cNvSpPr>
            <a:spLocks noChangeArrowheads="1"/>
          </p:cNvSpPr>
          <p:nvPr/>
        </p:nvSpPr>
        <p:spPr bwMode="auto">
          <a:xfrm>
            <a:off x="4141788" y="3613150"/>
            <a:ext cx="279400" cy="1735138"/>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04" name="Rectangle 18"/>
          <p:cNvSpPr>
            <a:spLocks noChangeArrowheads="1"/>
          </p:cNvSpPr>
          <p:nvPr/>
        </p:nvSpPr>
        <p:spPr bwMode="auto">
          <a:xfrm>
            <a:off x="4129088" y="3598863"/>
            <a:ext cx="304800" cy="17621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05" name="Rectangle 19"/>
          <p:cNvSpPr>
            <a:spLocks noChangeArrowheads="1"/>
          </p:cNvSpPr>
          <p:nvPr/>
        </p:nvSpPr>
        <p:spPr bwMode="auto">
          <a:xfrm>
            <a:off x="4459288" y="5275263"/>
            <a:ext cx="266700" cy="441325"/>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06" name="Rectangle 20"/>
          <p:cNvSpPr>
            <a:spLocks noChangeArrowheads="1"/>
          </p:cNvSpPr>
          <p:nvPr/>
        </p:nvSpPr>
        <p:spPr bwMode="auto">
          <a:xfrm>
            <a:off x="4446588" y="5262563"/>
            <a:ext cx="292100" cy="4667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07" name="Rectangle 21"/>
          <p:cNvSpPr>
            <a:spLocks noChangeArrowheads="1"/>
          </p:cNvSpPr>
          <p:nvPr/>
        </p:nvSpPr>
        <p:spPr bwMode="auto">
          <a:xfrm>
            <a:off x="4459288" y="3789363"/>
            <a:ext cx="266700" cy="14446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08" name="Rectangle 22"/>
          <p:cNvSpPr>
            <a:spLocks noChangeArrowheads="1"/>
          </p:cNvSpPr>
          <p:nvPr/>
        </p:nvSpPr>
        <p:spPr bwMode="auto">
          <a:xfrm>
            <a:off x="4446588" y="3776663"/>
            <a:ext cx="292100" cy="14700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09" name="Rectangle 23"/>
          <p:cNvSpPr>
            <a:spLocks noChangeArrowheads="1"/>
          </p:cNvSpPr>
          <p:nvPr/>
        </p:nvSpPr>
        <p:spPr bwMode="auto">
          <a:xfrm>
            <a:off x="4764088" y="5160963"/>
            <a:ext cx="279400" cy="555625"/>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10" name="Rectangle 24"/>
          <p:cNvSpPr>
            <a:spLocks noChangeArrowheads="1"/>
          </p:cNvSpPr>
          <p:nvPr/>
        </p:nvSpPr>
        <p:spPr bwMode="auto">
          <a:xfrm>
            <a:off x="4751388" y="5148263"/>
            <a:ext cx="304800" cy="5810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11" name="Rectangle 25"/>
          <p:cNvSpPr>
            <a:spLocks noChangeArrowheads="1"/>
          </p:cNvSpPr>
          <p:nvPr/>
        </p:nvSpPr>
        <p:spPr bwMode="auto">
          <a:xfrm>
            <a:off x="4764088" y="3929063"/>
            <a:ext cx="279400" cy="11906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12" name="Rectangle 26"/>
          <p:cNvSpPr>
            <a:spLocks noChangeArrowheads="1"/>
          </p:cNvSpPr>
          <p:nvPr/>
        </p:nvSpPr>
        <p:spPr bwMode="auto">
          <a:xfrm>
            <a:off x="4751388" y="3916363"/>
            <a:ext cx="304800" cy="12160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13" name="Rectangle 27"/>
          <p:cNvSpPr>
            <a:spLocks noChangeArrowheads="1"/>
          </p:cNvSpPr>
          <p:nvPr/>
        </p:nvSpPr>
        <p:spPr bwMode="auto">
          <a:xfrm>
            <a:off x="5081588" y="5021263"/>
            <a:ext cx="279400" cy="695325"/>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14" name="Rectangle 28"/>
          <p:cNvSpPr>
            <a:spLocks noChangeArrowheads="1"/>
          </p:cNvSpPr>
          <p:nvPr/>
        </p:nvSpPr>
        <p:spPr bwMode="auto">
          <a:xfrm>
            <a:off x="5068888" y="5008563"/>
            <a:ext cx="304800" cy="7207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15" name="Rectangle 29"/>
          <p:cNvSpPr>
            <a:spLocks noChangeArrowheads="1"/>
          </p:cNvSpPr>
          <p:nvPr/>
        </p:nvSpPr>
        <p:spPr bwMode="auto">
          <a:xfrm>
            <a:off x="5081588" y="4106863"/>
            <a:ext cx="279400" cy="8604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16" name="Rectangle 30"/>
          <p:cNvSpPr>
            <a:spLocks noChangeArrowheads="1"/>
          </p:cNvSpPr>
          <p:nvPr/>
        </p:nvSpPr>
        <p:spPr bwMode="auto">
          <a:xfrm>
            <a:off x="5068888" y="4094163"/>
            <a:ext cx="304800" cy="8858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17" name="Rectangle 31"/>
          <p:cNvSpPr>
            <a:spLocks noChangeArrowheads="1"/>
          </p:cNvSpPr>
          <p:nvPr/>
        </p:nvSpPr>
        <p:spPr bwMode="auto">
          <a:xfrm>
            <a:off x="5399088" y="5021263"/>
            <a:ext cx="279400" cy="695325"/>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18" name="Rectangle 32"/>
          <p:cNvSpPr>
            <a:spLocks noChangeArrowheads="1"/>
          </p:cNvSpPr>
          <p:nvPr/>
        </p:nvSpPr>
        <p:spPr bwMode="auto">
          <a:xfrm>
            <a:off x="5386388" y="5008563"/>
            <a:ext cx="304800" cy="7207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19" name="Rectangle 33"/>
          <p:cNvSpPr>
            <a:spLocks noChangeArrowheads="1"/>
          </p:cNvSpPr>
          <p:nvPr/>
        </p:nvSpPr>
        <p:spPr bwMode="auto">
          <a:xfrm>
            <a:off x="5399088" y="4106863"/>
            <a:ext cx="279400" cy="8604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20" name="Rectangle 34"/>
          <p:cNvSpPr>
            <a:spLocks noChangeArrowheads="1"/>
          </p:cNvSpPr>
          <p:nvPr/>
        </p:nvSpPr>
        <p:spPr bwMode="auto">
          <a:xfrm>
            <a:off x="5386388" y="4094163"/>
            <a:ext cx="304800" cy="8858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21" name="Rectangle 35"/>
          <p:cNvSpPr>
            <a:spLocks noChangeArrowheads="1"/>
          </p:cNvSpPr>
          <p:nvPr/>
        </p:nvSpPr>
        <p:spPr bwMode="auto">
          <a:xfrm>
            <a:off x="5716588" y="4818063"/>
            <a:ext cx="266700" cy="898525"/>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22" name="Rectangle 36"/>
          <p:cNvSpPr>
            <a:spLocks noChangeArrowheads="1"/>
          </p:cNvSpPr>
          <p:nvPr/>
        </p:nvSpPr>
        <p:spPr bwMode="auto">
          <a:xfrm>
            <a:off x="5703888" y="4805363"/>
            <a:ext cx="292100" cy="9239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23" name="Rectangle 37"/>
          <p:cNvSpPr>
            <a:spLocks noChangeArrowheads="1"/>
          </p:cNvSpPr>
          <p:nvPr/>
        </p:nvSpPr>
        <p:spPr bwMode="auto">
          <a:xfrm>
            <a:off x="5716588" y="3929063"/>
            <a:ext cx="266700" cy="8477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24" name="Rectangle 38"/>
          <p:cNvSpPr>
            <a:spLocks noChangeArrowheads="1"/>
          </p:cNvSpPr>
          <p:nvPr/>
        </p:nvSpPr>
        <p:spPr bwMode="auto">
          <a:xfrm>
            <a:off x="5703888" y="3916363"/>
            <a:ext cx="292100" cy="8731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25" name="Rectangle 39"/>
          <p:cNvSpPr>
            <a:spLocks noChangeArrowheads="1"/>
          </p:cNvSpPr>
          <p:nvPr/>
        </p:nvSpPr>
        <p:spPr bwMode="auto">
          <a:xfrm>
            <a:off x="6021388" y="4614863"/>
            <a:ext cx="279400" cy="1101725"/>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26" name="Rectangle 40"/>
          <p:cNvSpPr>
            <a:spLocks noChangeArrowheads="1"/>
          </p:cNvSpPr>
          <p:nvPr/>
        </p:nvSpPr>
        <p:spPr bwMode="auto">
          <a:xfrm>
            <a:off x="6008688" y="4602163"/>
            <a:ext cx="304800" cy="11271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27" name="Rectangle 41"/>
          <p:cNvSpPr>
            <a:spLocks noChangeArrowheads="1"/>
          </p:cNvSpPr>
          <p:nvPr/>
        </p:nvSpPr>
        <p:spPr bwMode="auto">
          <a:xfrm>
            <a:off x="6021388" y="3789363"/>
            <a:ext cx="279400" cy="8096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28" name="Rectangle 42"/>
          <p:cNvSpPr>
            <a:spLocks noChangeArrowheads="1"/>
          </p:cNvSpPr>
          <p:nvPr/>
        </p:nvSpPr>
        <p:spPr bwMode="auto">
          <a:xfrm>
            <a:off x="6008688" y="3776663"/>
            <a:ext cx="304800" cy="8366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29" name="Rectangle 43"/>
          <p:cNvSpPr>
            <a:spLocks noChangeArrowheads="1"/>
          </p:cNvSpPr>
          <p:nvPr/>
        </p:nvSpPr>
        <p:spPr bwMode="auto">
          <a:xfrm>
            <a:off x="6338888" y="4475163"/>
            <a:ext cx="279400" cy="1241425"/>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30" name="Rectangle 44"/>
          <p:cNvSpPr>
            <a:spLocks noChangeArrowheads="1"/>
          </p:cNvSpPr>
          <p:nvPr/>
        </p:nvSpPr>
        <p:spPr bwMode="auto">
          <a:xfrm>
            <a:off x="6326188" y="4462463"/>
            <a:ext cx="304800" cy="12668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31" name="Rectangle 45"/>
          <p:cNvSpPr>
            <a:spLocks noChangeArrowheads="1"/>
          </p:cNvSpPr>
          <p:nvPr/>
        </p:nvSpPr>
        <p:spPr bwMode="auto">
          <a:xfrm>
            <a:off x="6338888" y="3613150"/>
            <a:ext cx="279400" cy="820738"/>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32" name="Rectangle 46"/>
          <p:cNvSpPr>
            <a:spLocks noChangeArrowheads="1"/>
          </p:cNvSpPr>
          <p:nvPr/>
        </p:nvSpPr>
        <p:spPr bwMode="auto">
          <a:xfrm>
            <a:off x="6326188" y="3598863"/>
            <a:ext cx="304800" cy="8477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33" name="Rectangle 47"/>
          <p:cNvSpPr>
            <a:spLocks noChangeArrowheads="1"/>
          </p:cNvSpPr>
          <p:nvPr/>
        </p:nvSpPr>
        <p:spPr bwMode="auto">
          <a:xfrm>
            <a:off x="6656388" y="4246563"/>
            <a:ext cx="279400" cy="1470025"/>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34" name="Rectangle 48"/>
          <p:cNvSpPr>
            <a:spLocks noChangeArrowheads="1"/>
          </p:cNvSpPr>
          <p:nvPr/>
        </p:nvSpPr>
        <p:spPr bwMode="auto">
          <a:xfrm>
            <a:off x="6643688" y="4233863"/>
            <a:ext cx="304800" cy="1495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35" name="Rectangle 49"/>
          <p:cNvSpPr>
            <a:spLocks noChangeArrowheads="1"/>
          </p:cNvSpPr>
          <p:nvPr/>
        </p:nvSpPr>
        <p:spPr bwMode="auto">
          <a:xfrm>
            <a:off x="6656388" y="3421063"/>
            <a:ext cx="279400" cy="7842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36" name="Rectangle 50"/>
          <p:cNvSpPr>
            <a:spLocks noChangeArrowheads="1"/>
          </p:cNvSpPr>
          <p:nvPr/>
        </p:nvSpPr>
        <p:spPr bwMode="auto">
          <a:xfrm>
            <a:off x="6643688" y="3408363"/>
            <a:ext cx="304800" cy="8096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37" name="Rectangle 51"/>
          <p:cNvSpPr>
            <a:spLocks noChangeArrowheads="1"/>
          </p:cNvSpPr>
          <p:nvPr/>
        </p:nvSpPr>
        <p:spPr bwMode="auto">
          <a:xfrm>
            <a:off x="6973888" y="3192463"/>
            <a:ext cx="266700" cy="6064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38" name="Rectangle 52"/>
          <p:cNvSpPr>
            <a:spLocks noChangeArrowheads="1"/>
          </p:cNvSpPr>
          <p:nvPr/>
        </p:nvSpPr>
        <p:spPr bwMode="auto">
          <a:xfrm>
            <a:off x="6961188" y="3179763"/>
            <a:ext cx="292100" cy="6334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39" name="Rectangle 53"/>
          <p:cNvSpPr>
            <a:spLocks noChangeArrowheads="1"/>
          </p:cNvSpPr>
          <p:nvPr/>
        </p:nvSpPr>
        <p:spPr bwMode="auto">
          <a:xfrm>
            <a:off x="6973888" y="3841750"/>
            <a:ext cx="266700" cy="1874838"/>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6440" name="Rectangle 54"/>
          <p:cNvSpPr>
            <a:spLocks noChangeArrowheads="1"/>
          </p:cNvSpPr>
          <p:nvPr/>
        </p:nvSpPr>
        <p:spPr bwMode="auto">
          <a:xfrm>
            <a:off x="6961188" y="3827463"/>
            <a:ext cx="292100" cy="19018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82327" name="Rectangle 55"/>
          <p:cNvSpPr>
            <a:spLocks noChangeArrowheads="1"/>
          </p:cNvSpPr>
          <p:nvPr/>
        </p:nvSpPr>
        <p:spPr bwMode="auto">
          <a:xfrm>
            <a:off x="2082800" y="3087688"/>
            <a:ext cx="1185863" cy="5778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altLang="en-US" sz="1600" b="1">
                <a:effectLst>
                  <a:outerShdw blurRad="38100" dist="38100" dir="2700000" algn="tl">
                    <a:srgbClr val="FFFFFF"/>
                  </a:outerShdw>
                </a:effectLst>
                <a:latin typeface="Helvetica" pitchFamily="-128" charset="0"/>
              </a:rPr>
              <a:t>      cost of</a:t>
            </a:r>
          </a:p>
          <a:p>
            <a:pPr>
              <a:defRPr/>
            </a:pPr>
            <a:endParaRPr lang="en-US" altLang="en-US" sz="1600" b="1">
              <a:effectLst>
                <a:outerShdw blurRad="38100" dist="38100" dir="2700000" algn="tl">
                  <a:srgbClr val="FFFFFF"/>
                </a:outerShdw>
              </a:effectLst>
              <a:latin typeface="Helvetica" pitchFamily="-128" charset="0"/>
            </a:endParaRPr>
          </a:p>
        </p:txBody>
      </p:sp>
      <p:sp>
        <p:nvSpPr>
          <p:cNvPr id="182328" name="Rectangle 56"/>
          <p:cNvSpPr>
            <a:spLocks noChangeArrowheads="1"/>
          </p:cNvSpPr>
          <p:nvPr/>
        </p:nvSpPr>
        <p:spPr bwMode="auto">
          <a:xfrm>
            <a:off x="2082800" y="3316288"/>
            <a:ext cx="1243013" cy="5778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altLang="en-US" sz="1600" b="1">
                <a:effectLst>
                  <a:outerShdw blurRad="38100" dist="38100" dir="2700000" algn="tl">
                    <a:srgbClr val="FFFFFF"/>
                  </a:outerShdw>
                </a:effectLst>
                <a:latin typeface="Helvetica" pitchFamily="-128" charset="0"/>
              </a:rPr>
              <a:t>    software</a:t>
            </a:r>
          </a:p>
          <a:p>
            <a:pPr>
              <a:defRPr/>
            </a:pPr>
            <a:endParaRPr lang="en-US" altLang="en-US" sz="1600" b="1">
              <a:effectLst>
                <a:outerShdw blurRad="38100" dist="38100" dir="2700000" algn="tl">
                  <a:srgbClr val="FFFFFF"/>
                </a:outerShdw>
              </a:effectLst>
              <a:latin typeface="Helvetica" pitchFamily="-128" charset="0"/>
            </a:endParaRPr>
          </a:p>
        </p:txBody>
      </p:sp>
      <p:sp>
        <p:nvSpPr>
          <p:cNvPr id="182329" name="Rectangle 57"/>
          <p:cNvSpPr>
            <a:spLocks noChangeArrowheads="1"/>
          </p:cNvSpPr>
          <p:nvPr/>
        </p:nvSpPr>
        <p:spPr bwMode="auto">
          <a:xfrm>
            <a:off x="6235700" y="5816600"/>
            <a:ext cx="2066925" cy="3333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altLang="en-US" sz="1600" b="1">
                <a:effectLst>
                  <a:outerShdw blurRad="38100" dist="38100" dir="2700000" algn="tl">
                    <a:srgbClr val="FFFFFF"/>
                  </a:outerShdw>
                </a:effectLst>
                <a:latin typeface="Helvetica" pitchFamily="-128" charset="0"/>
              </a:rPr>
              <a:t>number of modules</a:t>
            </a:r>
          </a:p>
        </p:txBody>
      </p:sp>
      <p:grpSp>
        <p:nvGrpSpPr>
          <p:cNvPr id="16444" name="Group 58"/>
          <p:cNvGrpSpPr>
            <a:grpSpLocks/>
          </p:cNvGrpSpPr>
          <p:nvPr/>
        </p:nvGrpSpPr>
        <p:grpSpPr bwMode="auto">
          <a:xfrm>
            <a:off x="3494088" y="5667375"/>
            <a:ext cx="4675187" cy="128588"/>
            <a:chOff x="1744" y="2971"/>
            <a:chExt cx="2945" cy="72"/>
          </a:xfrm>
        </p:grpSpPr>
        <p:sp>
          <p:nvSpPr>
            <p:cNvPr id="16453" name="Freeform 59"/>
            <p:cNvSpPr>
              <a:spLocks/>
            </p:cNvSpPr>
            <p:nvPr/>
          </p:nvSpPr>
          <p:spPr bwMode="auto">
            <a:xfrm>
              <a:off x="4512" y="2971"/>
              <a:ext cx="177" cy="72"/>
            </a:xfrm>
            <a:custGeom>
              <a:avLst/>
              <a:gdLst>
                <a:gd name="T0" fmla="*/ 176 w 177"/>
                <a:gd name="T1" fmla="*/ 39 h 72"/>
                <a:gd name="T2" fmla="*/ 0 w 177"/>
                <a:gd name="T3" fmla="*/ 71 h 72"/>
                <a:gd name="T4" fmla="*/ 0 w 177"/>
                <a:gd name="T5" fmla="*/ 39 h 72"/>
                <a:gd name="T6" fmla="*/ 0 w 177"/>
                <a:gd name="T7" fmla="*/ 0 h 72"/>
                <a:gd name="T8" fmla="*/ 176 w 177"/>
                <a:gd name="T9" fmla="*/ 39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7" h="72">
                  <a:moveTo>
                    <a:pt x="176" y="39"/>
                  </a:moveTo>
                  <a:lnTo>
                    <a:pt x="0" y="71"/>
                  </a:lnTo>
                  <a:lnTo>
                    <a:pt x="0" y="39"/>
                  </a:lnTo>
                  <a:lnTo>
                    <a:pt x="0" y="0"/>
                  </a:lnTo>
                  <a:lnTo>
                    <a:pt x="176" y="39"/>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IN"/>
            </a:p>
          </p:txBody>
        </p:sp>
        <p:sp>
          <p:nvSpPr>
            <p:cNvPr id="16454" name="Line 60"/>
            <p:cNvSpPr>
              <a:spLocks noChangeShapeType="1"/>
            </p:cNvSpPr>
            <p:nvPr/>
          </p:nvSpPr>
          <p:spPr bwMode="auto">
            <a:xfrm>
              <a:off x="1744" y="3013"/>
              <a:ext cx="276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grpSp>
      <p:grpSp>
        <p:nvGrpSpPr>
          <p:cNvPr id="16445" name="Group 61"/>
          <p:cNvGrpSpPr>
            <a:grpSpLocks/>
          </p:cNvGrpSpPr>
          <p:nvPr/>
        </p:nvGrpSpPr>
        <p:grpSpPr bwMode="auto">
          <a:xfrm>
            <a:off x="3417888" y="2593975"/>
            <a:ext cx="128587" cy="3136900"/>
            <a:chOff x="1696" y="1250"/>
            <a:chExt cx="81" cy="1756"/>
          </a:xfrm>
        </p:grpSpPr>
        <p:sp>
          <p:nvSpPr>
            <p:cNvPr id="16451" name="Freeform 62"/>
            <p:cNvSpPr>
              <a:spLocks/>
            </p:cNvSpPr>
            <p:nvPr/>
          </p:nvSpPr>
          <p:spPr bwMode="auto">
            <a:xfrm>
              <a:off x="1696" y="1250"/>
              <a:ext cx="81" cy="157"/>
            </a:xfrm>
            <a:custGeom>
              <a:avLst/>
              <a:gdLst>
                <a:gd name="T0" fmla="*/ 44 w 81"/>
                <a:gd name="T1" fmla="*/ 0 h 157"/>
                <a:gd name="T2" fmla="*/ 80 w 81"/>
                <a:gd name="T3" fmla="*/ 156 h 157"/>
                <a:gd name="T4" fmla="*/ 44 w 81"/>
                <a:gd name="T5" fmla="*/ 156 h 157"/>
                <a:gd name="T6" fmla="*/ 0 w 81"/>
                <a:gd name="T7" fmla="*/ 156 h 157"/>
                <a:gd name="T8" fmla="*/ 44 w 81"/>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157">
                  <a:moveTo>
                    <a:pt x="44" y="0"/>
                  </a:moveTo>
                  <a:lnTo>
                    <a:pt x="80" y="156"/>
                  </a:lnTo>
                  <a:lnTo>
                    <a:pt x="44" y="156"/>
                  </a:lnTo>
                  <a:lnTo>
                    <a:pt x="0" y="156"/>
                  </a:lnTo>
                  <a:lnTo>
                    <a:pt x="44" y="0"/>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IN"/>
            </a:p>
          </p:txBody>
        </p:sp>
        <p:sp>
          <p:nvSpPr>
            <p:cNvPr id="16452" name="Line 63"/>
            <p:cNvSpPr>
              <a:spLocks noChangeShapeType="1"/>
            </p:cNvSpPr>
            <p:nvPr/>
          </p:nvSpPr>
          <p:spPr bwMode="auto">
            <a:xfrm flipV="1">
              <a:off x="1744" y="1399"/>
              <a:ext cx="0" cy="1607"/>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grpSp>
      <p:sp>
        <p:nvSpPr>
          <p:cNvPr id="182336" name="Rectangle 64"/>
          <p:cNvSpPr>
            <a:spLocks noChangeArrowheads="1"/>
          </p:cNvSpPr>
          <p:nvPr/>
        </p:nvSpPr>
        <p:spPr bwMode="auto">
          <a:xfrm>
            <a:off x="7342188" y="3830638"/>
            <a:ext cx="1230312" cy="6413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ctr">
              <a:lnSpc>
                <a:spcPct val="75000"/>
              </a:lnSpc>
              <a:defRPr/>
            </a:pPr>
            <a:r>
              <a:rPr lang="en-US" altLang="en-US" sz="1600" b="1">
                <a:effectLst>
                  <a:outerShdw blurRad="38100" dist="38100" dir="2700000" algn="tl">
                    <a:srgbClr val="FFFFFF"/>
                  </a:outerShdw>
                </a:effectLst>
                <a:latin typeface="Helvetica" pitchFamily="-128" charset="0"/>
              </a:rPr>
              <a:t>module</a:t>
            </a:r>
          </a:p>
          <a:p>
            <a:pPr algn="ctr">
              <a:lnSpc>
                <a:spcPct val="75000"/>
              </a:lnSpc>
              <a:defRPr/>
            </a:pPr>
            <a:r>
              <a:rPr lang="en-US" altLang="en-US" sz="1600" b="1">
                <a:effectLst>
                  <a:outerShdw blurRad="38100" dist="38100" dir="2700000" algn="tl">
                    <a:srgbClr val="FFFFFF"/>
                  </a:outerShdw>
                </a:effectLst>
                <a:latin typeface="Helvetica" pitchFamily="-128" charset="0"/>
              </a:rPr>
              <a:t>integration</a:t>
            </a:r>
          </a:p>
          <a:p>
            <a:pPr algn="ctr">
              <a:lnSpc>
                <a:spcPct val="75000"/>
              </a:lnSpc>
              <a:defRPr/>
            </a:pPr>
            <a:r>
              <a:rPr lang="en-US" altLang="en-US" sz="1600" b="1">
                <a:effectLst>
                  <a:outerShdw blurRad="38100" dist="38100" dir="2700000" algn="tl">
                    <a:srgbClr val="FFFFFF"/>
                  </a:outerShdw>
                </a:effectLst>
                <a:latin typeface="Helvetica" pitchFamily="-128" charset="0"/>
              </a:rPr>
              <a:t>cost</a:t>
            </a:r>
          </a:p>
        </p:txBody>
      </p:sp>
      <p:sp>
        <p:nvSpPr>
          <p:cNvPr id="182337" name="Rectangle 65"/>
          <p:cNvSpPr>
            <a:spLocks noChangeArrowheads="1"/>
          </p:cNvSpPr>
          <p:nvPr/>
        </p:nvSpPr>
        <p:spPr bwMode="auto">
          <a:xfrm>
            <a:off x="4419600" y="2590800"/>
            <a:ext cx="2744788" cy="5778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altLang="en-US" sz="1600" b="1">
                <a:effectLst>
                  <a:outerShdw blurRad="38100" dist="38100" dir="2700000" algn="tl">
                    <a:srgbClr val="FFFFFF"/>
                  </a:outerShdw>
                </a:effectLst>
                <a:latin typeface="Helvetica" pitchFamily="-128" charset="0"/>
              </a:rPr>
              <a:t>module development cost </a:t>
            </a:r>
          </a:p>
          <a:p>
            <a:pPr>
              <a:defRPr/>
            </a:pPr>
            <a:endParaRPr lang="en-US" altLang="en-US" sz="1600" b="1">
              <a:effectLst>
                <a:outerShdw blurRad="38100" dist="38100" dir="2700000" algn="tl">
                  <a:srgbClr val="FFFFFF"/>
                </a:outerShdw>
              </a:effectLst>
              <a:latin typeface="Helvetica" pitchFamily="-128" charset="0"/>
            </a:endParaRPr>
          </a:p>
        </p:txBody>
      </p:sp>
      <p:sp>
        <p:nvSpPr>
          <p:cNvPr id="16448" name="Line 66"/>
          <p:cNvSpPr>
            <a:spLocks noChangeShapeType="1"/>
          </p:cNvSpPr>
          <p:nvPr/>
        </p:nvSpPr>
        <p:spPr bwMode="auto">
          <a:xfrm>
            <a:off x="5970588" y="3027363"/>
            <a:ext cx="520700" cy="860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6449" name="Line 67"/>
          <p:cNvSpPr>
            <a:spLocks noChangeShapeType="1"/>
          </p:cNvSpPr>
          <p:nvPr/>
        </p:nvSpPr>
        <p:spPr bwMode="auto">
          <a:xfrm flipH="1">
            <a:off x="6529388" y="4360863"/>
            <a:ext cx="914400" cy="504825"/>
          </a:xfrm>
          <a:prstGeom prst="lin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IN"/>
          </a:p>
        </p:txBody>
      </p:sp>
      <p:sp>
        <p:nvSpPr>
          <p:cNvPr id="16450" name="Arc 68"/>
          <p:cNvSpPr>
            <a:spLocks/>
          </p:cNvSpPr>
          <p:nvPr/>
        </p:nvSpPr>
        <p:spPr bwMode="auto">
          <a:xfrm>
            <a:off x="4116388" y="5872163"/>
            <a:ext cx="1193800" cy="366712"/>
          </a:xfrm>
          <a:custGeom>
            <a:avLst/>
            <a:gdLst>
              <a:gd name="T0" fmla="*/ 1193745 w 21600"/>
              <a:gd name="T1" fmla="*/ 0 h 21705"/>
              <a:gd name="T2" fmla="*/ 0 w 21600"/>
              <a:gd name="T3" fmla="*/ 366712 h 21705"/>
              <a:gd name="T4" fmla="*/ 0 w 21600"/>
              <a:gd name="T5" fmla="*/ 1774 h 21705"/>
              <a:gd name="T6" fmla="*/ 0 60000 65536"/>
              <a:gd name="T7" fmla="*/ 0 60000 65536"/>
              <a:gd name="T8" fmla="*/ 0 60000 65536"/>
            </a:gdLst>
            <a:ahLst/>
            <a:cxnLst>
              <a:cxn ang="T6">
                <a:pos x="T0" y="T1"/>
              </a:cxn>
              <a:cxn ang="T7">
                <a:pos x="T2" y="T3"/>
              </a:cxn>
              <a:cxn ang="T8">
                <a:pos x="T4" y="T5"/>
              </a:cxn>
            </a:cxnLst>
            <a:rect l="0" t="0" r="r" b="b"/>
            <a:pathLst>
              <a:path w="21600" h="21705" fill="none" extrusionOk="0">
                <a:moveTo>
                  <a:pt x="21599" y="-1"/>
                </a:moveTo>
                <a:cubicBezTo>
                  <a:pt x="21599" y="34"/>
                  <a:pt x="21600" y="69"/>
                  <a:pt x="21600" y="105"/>
                </a:cubicBezTo>
                <a:cubicBezTo>
                  <a:pt x="21600" y="12034"/>
                  <a:pt x="11929" y="21704"/>
                  <a:pt x="0" y="21705"/>
                </a:cubicBezTo>
              </a:path>
              <a:path w="21600" h="21705" stroke="0" extrusionOk="0">
                <a:moveTo>
                  <a:pt x="21599" y="-1"/>
                </a:moveTo>
                <a:cubicBezTo>
                  <a:pt x="21599" y="34"/>
                  <a:pt x="21600" y="69"/>
                  <a:pt x="21600" y="105"/>
                </a:cubicBezTo>
                <a:cubicBezTo>
                  <a:pt x="21600" y="12034"/>
                  <a:pt x="11929" y="21704"/>
                  <a:pt x="0" y="21705"/>
                </a:cubicBezTo>
                <a:lnTo>
                  <a:pt x="0" y="105"/>
                </a:lnTo>
                <a:lnTo>
                  <a:pt x="21599" y="-1"/>
                </a:lnTo>
                <a:close/>
              </a:path>
            </a:pathLst>
          </a:custGeom>
          <a:noFill/>
          <a:ln w="25400" cap="rnd">
            <a:solidFill>
              <a:schemeClr val="tx1"/>
            </a:solidFill>
            <a:round/>
            <a:headEnd type="triangle" w="med" len="me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414444783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219200" y="1219200"/>
            <a:ext cx="5184775" cy="395288"/>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normAutofit fontScale="90000"/>
          </a:bodyPr>
          <a:lstStyle/>
          <a:p>
            <a:pPr eaLnBrk="1" hangingPunct="1"/>
            <a:r>
              <a:rPr lang="en-US" altLang="en-US" smtClean="0"/>
              <a:t>Information Hiding</a:t>
            </a:r>
          </a:p>
        </p:txBody>
      </p:sp>
      <p:sp>
        <p:nvSpPr>
          <p:cNvPr id="17413" name="Rectangle 3"/>
          <p:cNvSpPr>
            <a:spLocks noChangeArrowheads="1"/>
          </p:cNvSpPr>
          <p:nvPr/>
        </p:nvSpPr>
        <p:spPr bwMode="auto">
          <a:xfrm>
            <a:off x="3900488" y="2430463"/>
            <a:ext cx="2501900" cy="3227387"/>
          </a:xfrm>
          <a:prstGeom prst="rect">
            <a:avLst/>
          </a:prstGeom>
          <a:solidFill>
            <a:srgbClr val="FFFFFF"/>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7414" name="Rectangle 4"/>
          <p:cNvSpPr>
            <a:spLocks noChangeArrowheads="1"/>
          </p:cNvSpPr>
          <p:nvPr/>
        </p:nvSpPr>
        <p:spPr bwMode="auto">
          <a:xfrm>
            <a:off x="3900488" y="2432050"/>
            <a:ext cx="2501900" cy="3222625"/>
          </a:xfrm>
          <a:prstGeom prst="rect">
            <a:avLst/>
          </a:prstGeom>
          <a:solidFill>
            <a:schemeClr val="hlink"/>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83301" name="Rectangle 5"/>
          <p:cNvSpPr>
            <a:spLocks noChangeArrowheads="1"/>
          </p:cNvSpPr>
          <p:nvPr/>
        </p:nvSpPr>
        <p:spPr bwMode="auto">
          <a:xfrm>
            <a:off x="3797300" y="1930400"/>
            <a:ext cx="1265238"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altLang="en-US" b="1">
                <a:effectLst>
                  <a:outerShdw blurRad="38100" dist="38100" dir="2700000" algn="tl">
                    <a:srgbClr val="FFFFFF"/>
                  </a:outerShdw>
                </a:effectLst>
                <a:latin typeface="Helvetica" pitchFamily="-128" charset="0"/>
              </a:rPr>
              <a:t>module</a:t>
            </a:r>
          </a:p>
        </p:txBody>
      </p:sp>
      <p:sp>
        <p:nvSpPr>
          <p:cNvPr id="17416" name="Freeform 6" descr="10%"/>
          <p:cNvSpPr>
            <a:spLocks/>
          </p:cNvSpPr>
          <p:nvPr/>
        </p:nvSpPr>
        <p:spPr bwMode="auto">
          <a:xfrm>
            <a:off x="4256088" y="3611563"/>
            <a:ext cx="1843087" cy="1843087"/>
          </a:xfrm>
          <a:custGeom>
            <a:avLst/>
            <a:gdLst>
              <a:gd name="T0" fmla="*/ 555625 w 1161"/>
              <a:gd name="T1" fmla="*/ 114300 h 1032"/>
              <a:gd name="T2" fmla="*/ 403225 w 1161"/>
              <a:gd name="T3" fmla="*/ 75009 h 1032"/>
              <a:gd name="T4" fmla="*/ 303212 w 1161"/>
              <a:gd name="T5" fmla="*/ 75009 h 1032"/>
              <a:gd name="T6" fmla="*/ 265112 w 1161"/>
              <a:gd name="T7" fmla="*/ 126802 h 1032"/>
              <a:gd name="T8" fmla="*/ 239712 w 1161"/>
              <a:gd name="T9" fmla="*/ 189309 h 1032"/>
              <a:gd name="T10" fmla="*/ 252412 w 1161"/>
              <a:gd name="T11" fmla="*/ 276820 h 1032"/>
              <a:gd name="T12" fmla="*/ 227012 w 1161"/>
              <a:gd name="T13" fmla="*/ 378619 h 1032"/>
              <a:gd name="T14" fmla="*/ 138112 w 1161"/>
              <a:gd name="T15" fmla="*/ 491133 h 1032"/>
              <a:gd name="T16" fmla="*/ 63500 w 1161"/>
              <a:gd name="T17" fmla="*/ 592931 h 1032"/>
              <a:gd name="T18" fmla="*/ 12700 w 1161"/>
              <a:gd name="T19" fmla="*/ 692944 h 1032"/>
              <a:gd name="T20" fmla="*/ 12700 w 1161"/>
              <a:gd name="T21" fmla="*/ 794742 h 1032"/>
              <a:gd name="T22" fmla="*/ 50800 w 1161"/>
              <a:gd name="T23" fmla="*/ 882253 h 1032"/>
              <a:gd name="T24" fmla="*/ 38100 w 1161"/>
              <a:gd name="T25" fmla="*/ 1096565 h 1032"/>
              <a:gd name="T26" fmla="*/ 25400 w 1161"/>
              <a:gd name="T27" fmla="*/ 1223367 h 1032"/>
              <a:gd name="T28" fmla="*/ 76200 w 1161"/>
              <a:gd name="T29" fmla="*/ 1375172 h 1032"/>
              <a:gd name="T30" fmla="*/ 163512 w 1161"/>
              <a:gd name="T31" fmla="*/ 1500187 h 1032"/>
              <a:gd name="T32" fmla="*/ 277812 w 1161"/>
              <a:gd name="T33" fmla="*/ 1601986 h 1032"/>
              <a:gd name="T34" fmla="*/ 441325 w 1161"/>
              <a:gd name="T35" fmla="*/ 1639490 h 1032"/>
              <a:gd name="T36" fmla="*/ 604837 w 1161"/>
              <a:gd name="T37" fmla="*/ 1614487 h 1032"/>
              <a:gd name="T38" fmla="*/ 769937 w 1161"/>
              <a:gd name="T39" fmla="*/ 1589484 h 1032"/>
              <a:gd name="T40" fmla="*/ 1009650 w 1161"/>
              <a:gd name="T41" fmla="*/ 1626989 h 1032"/>
              <a:gd name="T42" fmla="*/ 1198562 w 1161"/>
              <a:gd name="T43" fmla="*/ 1714500 h 1032"/>
              <a:gd name="T44" fmla="*/ 1374775 w 1161"/>
              <a:gd name="T45" fmla="*/ 1803796 h 1032"/>
              <a:gd name="T46" fmla="*/ 1512887 w 1161"/>
              <a:gd name="T47" fmla="*/ 1841301 h 1032"/>
              <a:gd name="T48" fmla="*/ 1550987 w 1161"/>
              <a:gd name="T49" fmla="*/ 1816298 h 1032"/>
              <a:gd name="T50" fmla="*/ 1550987 w 1161"/>
              <a:gd name="T51" fmla="*/ 1689496 h 1032"/>
              <a:gd name="T52" fmla="*/ 1512887 w 1161"/>
              <a:gd name="T53" fmla="*/ 1614487 h 1032"/>
              <a:gd name="T54" fmla="*/ 1525587 w 1161"/>
              <a:gd name="T55" fmla="*/ 1512689 h 1032"/>
              <a:gd name="T56" fmla="*/ 1601787 w 1161"/>
              <a:gd name="T57" fmla="*/ 1387673 h 1032"/>
              <a:gd name="T58" fmla="*/ 1703387 w 1161"/>
              <a:gd name="T59" fmla="*/ 1273373 h 1032"/>
              <a:gd name="T60" fmla="*/ 1816100 w 1161"/>
              <a:gd name="T61" fmla="*/ 1109067 h 1032"/>
              <a:gd name="T62" fmla="*/ 1841500 w 1161"/>
              <a:gd name="T63" fmla="*/ 996553 h 1032"/>
              <a:gd name="T64" fmla="*/ 1803400 w 1161"/>
              <a:gd name="T65" fmla="*/ 907256 h 1032"/>
              <a:gd name="T66" fmla="*/ 1627187 w 1161"/>
              <a:gd name="T67" fmla="*/ 757237 h 1032"/>
              <a:gd name="T68" fmla="*/ 1538287 w 1161"/>
              <a:gd name="T69" fmla="*/ 719733 h 1032"/>
              <a:gd name="T70" fmla="*/ 1525587 w 1161"/>
              <a:gd name="T71" fmla="*/ 617934 h 1032"/>
              <a:gd name="T72" fmla="*/ 1601787 w 1161"/>
              <a:gd name="T73" fmla="*/ 453628 h 1032"/>
              <a:gd name="T74" fmla="*/ 1677987 w 1161"/>
              <a:gd name="T75" fmla="*/ 328612 h 1032"/>
              <a:gd name="T76" fmla="*/ 1716087 w 1161"/>
              <a:gd name="T77" fmla="*/ 201811 h 1032"/>
              <a:gd name="T78" fmla="*/ 1639887 w 1161"/>
              <a:gd name="T79" fmla="*/ 151805 h 1032"/>
              <a:gd name="T80" fmla="*/ 1538287 w 1161"/>
              <a:gd name="T81" fmla="*/ 151805 h 1032"/>
              <a:gd name="T82" fmla="*/ 1425575 w 1161"/>
              <a:gd name="T83" fmla="*/ 126802 h 1032"/>
              <a:gd name="T84" fmla="*/ 1311275 w 1161"/>
              <a:gd name="T85" fmla="*/ 50006 h 1032"/>
              <a:gd name="T86" fmla="*/ 1273175 w 1161"/>
              <a:gd name="T87" fmla="*/ 12502 h 1032"/>
              <a:gd name="T88" fmla="*/ 1211262 w 1161"/>
              <a:gd name="T89" fmla="*/ 0 h 1032"/>
              <a:gd name="T90" fmla="*/ 1109662 w 1161"/>
              <a:gd name="T91" fmla="*/ 0 h 1032"/>
              <a:gd name="T92" fmla="*/ 958850 w 1161"/>
              <a:gd name="T93" fmla="*/ 37505 h 1032"/>
              <a:gd name="T94" fmla="*/ 806450 w 1161"/>
              <a:gd name="T95" fmla="*/ 87511 h 1032"/>
              <a:gd name="T96" fmla="*/ 642937 w 1161"/>
              <a:gd name="T97" fmla="*/ 164306 h 103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61" h="1032">
                <a:moveTo>
                  <a:pt x="421" y="92"/>
                </a:moveTo>
                <a:lnTo>
                  <a:pt x="397" y="85"/>
                </a:lnTo>
                <a:lnTo>
                  <a:pt x="350" y="64"/>
                </a:lnTo>
                <a:lnTo>
                  <a:pt x="318" y="56"/>
                </a:lnTo>
                <a:lnTo>
                  <a:pt x="278" y="42"/>
                </a:lnTo>
                <a:lnTo>
                  <a:pt x="254" y="42"/>
                </a:lnTo>
                <a:lnTo>
                  <a:pt x="222" y="35"/>
                </a:lnTo>
                <a:lnTo>
                  <a:pt x="199" y="42"/>
                </a:lnTo>
                <a:lnTo>
                  <a:pt x="191" y="42"/>
                </a:lnTo>
                <a:lnTo>
                  <a:pt x="183" y="49"/>
                </a:lnTo>
                <a:lnTo>
                  <a:pt x="175" y="56"/>
                </a:lnTo>
                <a:lnTo>
                  <a:pt x="167" y="71"/>
                </a:lnTo>
                <a:lnTo>
                  <a:pt x="159" y="78"/>
                </a:lnTo>
                <a:lnTo>
                  <a:pt x="151" y="92"/>
                </a:lnTo>
                <a:lnTo>
                  <a:pt x="151" y="106"/>
                </a:lnTo>
                <a:lnTo>
                  <a:pt x="151" y="120"/>
                </a:lnTo>
                <a:lnTo>
                  <a:pt x="159" y="141"/>
                </a:lnTo>
                <a:lnTo>
                  <a:pt x="159" y="155"/>
                </a:lnTo>
                <a:lnTo>
                  <a:pt x="159" y="177"/>
                </a:lnTo>
                <a:lnTo>
                  <a:pt x="151" y="191"/>
                </a:lnTo>
                <a:lnTo>
                  <a:pt x="143" y="212"/>
                </a:lnTo>
                <a:lnTo>
                  <a:pt x="127" y="226"/>
                </a:lnTo>
                <a:lnTo>
                  <a:pt x="103" y="254"/>
                </a:lnTo>
                <a:lnTo>
                  <a:pt x="87" y="275"/>
                </a:lnTo>
                <a:lnTo>
                  <a:pt x="72" y="290"/>
                </a:lnTo>
                <a:lnTo>
                  <a:pt x="64" y="297"/>
                </a:lnTo>
                <a:lnTo>
                  <a:pt x="40" y="332"/>
                </a:lnTo>
                <a:lnTo>
                  <a:pt x="24" y="353"/>
                </a:lnTo>
                <a:lnTo>
                  <a:pt x="16" y="367"/>
                </a:lnTo>
                <a:lnTo>
                  <a:pt x="8" y="388"/>
                </a:lnTo>
                <a:lnTo>
                  <a:pt x="0" y="417"/>
                </a:lnTo>
                <a:lnTo>
                  <a:pt x="8" y="431"/>
                </a:lnTo>
                <a:lnTo>
                  <a:pt x="8" y="445"/>
                </a:lnTo>
                <a:lnTo>
                  <a:pt x="16" y="452"/>
                </a:lnTo>
                <a:lnTo>
                  <a:pt x="24" y="466"/>
                </a:lnTo>
                <a:lnTo>
                  <a:pt x="32" y="494"/>
                </a:lnTo>
                <a:lnTo>
                  <a:pt x="32" y="537"/>
                </a:lnTo>
                <a:lnTo>
                  <a:pt x="32" y="586"/>
                </a:lnTo>
                <a:lnTo>
                  <a:pt x="24" y="614"/>
                </a:lnTo>
                <a:lnTo>
                  <a:pt x="24" y="628"/>
                </a:lnTo>
                <a:lnTo>
                  <a:pt x="16" y="657"/>
                </a:lnTo>
                <a:lnTo>
                  <a:pt x="16" y="685"/>
                </a:lnTo>
                <a:lnTo>
                  <a:pt x="24" y="713"/>
                </a:lnTo>
                <a:lnTo>
                  <a:pt x="32" y="741"/>
                </a:lnTo>
                <a:lnTo>
                  <a:pt x="48" y="770"/>
                </a:lnTo>
                <a:lnTo>
                  <a:pt x="64" y="798"/>
                </a:lnTo>
                <a:lnTo>
                  <a:pt x="87" y="826"/>
                </a:lnTo>
                <a:lnTo>
                  <a:pt x="103" y="840"/>
                </a:lnTo>
                <a:lnTo>
                  <a:pt x="119" y="854"/>
                </a:lnTo>
                <a:lnTo>
                  <a:pt x="143" y="876"/>
                </a:lnTo>
                <a:lnTo>
                  <a:pt x="175" y="897"/>
                </a:lnTo>
                <a:lnTo>
                  <a:pt x="215" y="911"/>
                </a:lnTo>
                <a:lnTo>
                  <a:pt x="246" y="918"/>
                </a:lnTo>
                <a:lnTo>
                  <a:pt x="278" y="918"/>
                </a:lnTo>
                <a:lnTo>
                  <a:pt x="318" y="918"/>
                </a:lnTo>
                <a:lnTo>
                  <a:pt x="358" y="911"/>
                </a:lnTo>
                <a:lnTo>
                  <a:pt x="381" y="904"/>
                </a:lnTo>
                <a:lnTo>
                  <a:pt x="405" y="897"/>
                </a:lnTo>
                <a:lnTo>
                  <a:pt x="453" y="890"/>
                </a:lnTo>
                <a:lnTo>
                  <a:pt x="485" y="890"/>
                </a:lnTo>
                <a:lnTo>
                  <a:pt x="532" y="890"/>
                </a:lnTo>
                <a:lnTo>
                  <a:pt x="580" y="897"/>
                </a:lnTo>
                <a:lnTo>
                  <a:pt x="636" y="911"/>
                </a:lnTo>
                <a:lnTo>
                  <a:pt x="675" y="925"/>
                </a:lnTo>
                <a:lnTo>
                  <a:pt x="723" y="946"/>
                </a:lnTo>
                <a:lnTo>
                  <a:pt x="755" y="960"/>
                </a:lnTo>
                <a:lnTo>
                  <a:pt x="787" y="975"/>
                </a:lnTo>
                <a:lnTo>
                  <a:pt x="826" y="996"/>
                </a:lnTo>
                <a:lnTo>
                  <a:pt x="866" y="1010"/>
                </a:lnTo>
                <a:lnTo>
                  <a:pt x="906" y="1024"/>
                </a:lnTo>
                <a:lnTo>
                  <a:pt x="930" y="1031"/>
                </a:lnTo>
                <a:lnTo>
                  <a:pt x="953" y="1031"/>
                </a:lnTo>
                <a:lnTo>
                  <a:pt x="961" y="1031"/>
                </a:lnTo>
                <a:lnTo>
                  <a:pt x="969" y="1024"/>
                </a:lnTo>
                <a:lnTo>
                  <a:pt x="977" y="1017"/>
                </a:lnTo>
                <a:lnTo>
                  <a:pt x="985" y="1003"/>
                </a:lnTo>
                <a:lnTo>
                  <a:pt x="985" y="975"/>
                </a:lnTo>
                <a:lnTo>
                  <a:pt x="977" y="946"/>
                </a:lnTo>
                <a:lnTo>
                  <a:pt x="969" y="925"/>
                </a:lnTo>
                <a:lnTo>
                  <a:pt x="961" y="911"/>
                </a:lnTo>
                <a:lnTo>
                  <a:pt x="953" y="904"/>
                </a:lnTo>
                <a:lnTo>
                  <a:pt x="953" y="890"/>
                </a:lnTo>
                <a:lnTo>
                  <a:pt x="953" y="869"/>
                </a:lnTo>
                <a:lnTo>
                  <a:pt x="961" y="847"/>
                </a:lnTo>
                <a:lnTo>
                  <a:pt x="969" y="826"/>
                </a:lnTo>
                <a:lnTo>
                  <a:pt x="985" y="805"/>
                </a:lnTo>
                <a:lnTo>
                  <a:pt x="1009" y="777"/>
                </a:lnTo>
                <a:lnTo>
                  <a:pt x="1041" y="741"/>
                </a:lnTo>
                <a:lnTo>
                  <a:pt x="1057" y="727"/>
                </a:lnTo>
                <a:lnTo>
                  <a:pt x="1073" y="713"/>
                </a:lnTo>
                <a:lnTo>
                  <a:pt x="1104" y="678"/>
                </a:lnTo>
                <a:lnTo>
                  <a:pt x="1120" y="657"/>
                </a:lnTo>
                <a:lnTo>
                  <a:pt x="1144" y="621"/>
                </a:lnTo>
                <a:lnTo>
                  <a:pt x="1152" y="593"/>
                </a:lnTo>
                <a:lnTo>
                  <a:pt x="1160" y="572"/>
                </a:lnTo>
                <a:lnTo>
                  <a:pt x="1160" y="558"/>
                </a:lnTo>
                <a:lnTo>
                  <a:pt x="1152" y="537"/>
                </a:lnTo>
                <a:lnTo>
                  <a:pt x="1144" y="523"/>
                </a:lnTo>
                <a:lnTo>
                  <a:pt x="1136" y="508"/>
                </a:lnTo>
                <a:lnTo>
                  <a:pt x="1104" y="466"/>
                </a:lnTo>
                <a:lnTo>
                  <a:pt x="1073" y="445"/>
                </a:lnTo>
                <a:lnTo>
                  <a:pt x="1025" y="424"/>
                </a:lnTo>
                <a:lnTo>
                  <a:pt x="1001" y="417"/>
                </a:lnTo>
                <a:lnTo>
                  <a:pt x="993" y="417"/>
                </a:lnTo>
                <a:lnTo>
                  <a:pt x="969" y="403"/>
                </a:lnTo>
                <a:lnTo>
                  <a:pt x="961" y="388"/>
                </a:lnTo>
                <a:lnTo>
                  <a:pt x="961" y="374"/>
                </a:lnTo>
                <a:lnTo>
                  <a:pt x="961" y="346"/>
                </a:lnTo>
                <a:lnTo>
                  <a:pt x="969" y="325"/>
                </a:lnTo>
                <a:lnTo>
                  <a:pt x="985" y="290"/>
                </a:lnTo>
                <a:lnTo>
                  <a:pt x="1009" y="254"/>
                </a:lnTo>
                <a:lnTo>
                  <a:pt x="1025" y="233"/>
                </a:lnTo>
                <a:lnTo>
                  <a:pt x="1041" y="212"/>
                </a:lnTo>
                <a:lnTo>
                  <a:pt x="1057" y="184"/>
                </a:lnTo>
                <a:lnTo>
                  <a:pt x="1073" y="155"/>
                </a:lnTo>
                <a:lnTo>
                  <a:pt x="1081" y="127"/>
                </a:lnTo>
                <a:lnTo>
                  <a:pt x="1081" y="113"/>
                </a:lnTo>
                <a:lnTo>
                  <a:pt x="1073" y="99"/>
                </a:lnTo>
                <a:lnTo>
                  <a:pt x="1049" y="85"/>
                </a:lnTo>
                <a:lnTo>
                  <a:pt x="1033" y="85"/>
                </a:lnTo>
                <a:lnTo>
                  <a:pt x="1017" y="85"/>
                </a:lnTo>
                <a:lnTo>
                  <a:pt x="1001" y="85"/>
                </a:lnTo>
                <a:lnTo>
                  <a:pt x="969" y="85"/>
                </a:lnTo>
                <a:lnTo>
                  <a:pt x="945" y="85"/>
                </a:lnTo>
                <a:lnTo>
                  <a:pt x="922" y="78"/>
                </a:lnTo>
                <a:lnTo>
                  <a:pt x="898" y="71"/>
                </a:lnTo>
                <a:lnTo>
                  <a:pt x="866" y="56"/>
                </a:lnTo>
                <a:lnTo>
                  <a:pt x="842" y="42"/>
                </a:lnTo>
                <a:lnTo>
                  <a:pt x="826" y="28"/>
                </a:lnTo>
                <a:lnTo>
                  <a:pt x="818" y="21"/>
                </a:lnTo>
                <a:lnTo>
                  <a:pt x="810" y="14"/>
                </a:lnTo>
                <a:lnTo>
                  <a:pt x="802" y="7"/>
                </a:lnTo>
                <a:lnTo>
                  <a:pt x="795" y="7"/>
                </a:lnTo>
                <a:lnTo>
                  <a:pt x="771" y="0"/>
                </a:lnTo>
                <a:lnTo>
                  <a:pt x="763" y="0"/>
                </a:lnTo>
                <a:lnTo>
                  <a:pt x="739" y="0"/>
                </a:lnTo>
                <a:lnTo>
                  <a:pt x="715" y="0"/>
                </a:lnTo>
                <a:lnTo>
                  <a:pt x="699" y="0"/>
                </a:lnTo>
                <a:lnTo>
                  <a:pt x="659" y="7"/>
                </a:lnTo>
                <a:lnTo>
                  <a:pt x="636" y="14"/>
                </a:lnTo>
                <a:lnTo>
                  <a:pt x="604" y="21"/>
                </a:lnTo>
                <a:lnTo>
                  <a:pt x="580" y="28"/>
                </a:lnTo>
                <a:lnTo>
                  <a:pt x="540" y="42"/>
                </a:lnTo>
                <a:lnTo>
                  <a:pt x="508" y="49"/>
                </a:lnTo>
                <a:lnTo>
                  <a:pt x="469" y="64"/>
                </a:lnTo>
                <a:lnTo>
                  <a:pt x="421" y="85"/>
                </a:lnTo>
                <a:lnTo>
                  <a:pt x="405" y="92"/>
                </a:lnTo>
                <a:lnTo>
                  <a:pt x="421" y="92"/>
                </a:lnTo>
              </a:path>
            </a:pathLst>
          </a:custGeom>
          <a:pattFill prst="pct10">
            <a:fgClr>
              <a:srgbClr val="000000"/>
            </a:fgClr>
            <a:bgClr>
              <a:srgbClr val="FFFFFF"/>
            </a:bgClr>
          </a:pattFill>
          <a:ln>
            <a:noFill/>
          </a:ln>
          <a:effectLst/>
          <a:extLst>
            <a:ext uri="{91240B29-F687-4F45-9708-019B960494DF}">
              <a14:hiddenLine xmlns:a14="http://schemas.microsoft.com/office/drawing/2010/main" w="12700" cap="rnd" cmpd="sng">
                <a:solidFill>
                  <a:schemeClr val="folHlink"/>
                </a:solidFill>
                <a:prstDash val="solid"/>
                <a:round/>
                <a:headEnd type="none" w="med" len="med"/>
                <a:tailEnd type="triangle" w="med" len="me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IN"/>
          </a:p>
        </p:txBody>
      </p:sp>
      <p:sp>
        <p:nvSpPr>
          <p:cNvPr id="17417" name="Freeform 7"/>
          <p:cNvSpPr>
            <a:spLocks/>
          </p:cNvSpPr>
          <p:nvPr/>
        </p:nvSpPr>
        <p:spPr bwMode="auto">
          <a:xfrm>
            <a:off x="4256088" y="3611563"/>
            <a:ext cx="1855787" cy="1855787"/>
          </a:xfrm>
          <a:custGeom>
            <a:avLst/>
            <a:gdLst>
              <a:gd name="T0" fmla="*/ 558800 w 1169"/>
              <a:gd name="T1" fmla="*/ 114312 h 1039"/>
              <a:gd name="T2" fmla="*/ 406400 w 1169"/>
              <a:gd name="T3" fmla="*/ 76804 h 1039"/>
              <a:gd name="T4" fmla="*/ 304800 w 1169"/>
              <a:gd name="T5" fmla="*/ 76804 h 1039"/>
              <a:gd name="T6" fmla="*/ 266700 w 1169"/>
              <a:gd name="T7" fmla="*/ 126815 h 1039"/>
              <a:gd name="T8" fmla="*/ 241300 w 1169"/>
              <a:gd name="T9" fmla="*/ 191116 h 1039"/>
              <a:gd name="T10" fmla="*/ 254000 w 1169"/>
              <a:gd name="T11" fmla="*/ 278636 h 1039"/>
              <a:gd name="T12" fmla="*/ 228600 w 1169"/>
              <a:gd name="T13" fmla="*/ 380445 h 1039"/>
              <a:gd name="T14" fmla="*/ 139700 w 1169"/>
              <a:gd name="T15" fmla="*/ 494757 h 1039"/>
              <a:gd name="T16" fmla="*/ 63500 w 1169"/>
              <a:gd name="T17" fmla="*/ 596567 h 1039"/>
              <a:gd name="T18" fmla="*/ 12700 w 1169"/>
              <a:gd name="T19" fmla="*/ 698376 h 1039"/>
              <a:gd name="T20" fmla="*/ 12700 w 1169"/>
              <a:gd name="T21" fmla="*/ 800185 h 1039"/>
              <a:gd name="T22" fmla="*/ 50800 w 1169"/>
              <a:gd name="T23" fmla="*/ 889492 h 1039"/>
              <a:gd name="T24" fmla="*/ 38100 w 1169"/>
              <a:gd name="T25" fmla="*/ 1105613 h 1039"/>
              <a:gd name="T26" fmla="*/ 25400 w 1169"/>
              <a:gd name="T27" fmla="*/ 1232428 h 1039"/>
              <a:gd name="T28" fmla="*/ 76200 w 1169"/>
              <a:gd name="T29" fmla="*/ 1384249 h 1039"/>
              <a:gd name="T30" fmla="*/ 165100 w 1169"/>
              <a:gd name="T31" fmla="*/ 1511064 h 1039"/>
              <a:gd name="T32" fmla="*/ 279400 w 1169"/>
              <a:gd name="T33" fmla="*/ 1612874 h 1039"/>
              <a:gd name="T34" fmla="*/ 444500 w 1169"/>
              <a:gd name="T35" fmla="*/ 1650382 h 1039"/>
              <a:gd name="T36" fmla="*/ 609600 w 1169"/>
              <a:gd name="T37" fmla="*/ 1625376 h 1039"/>
              <a:gd name="T38" fmla="*/ 774700 w 1169"/>
              <a:gd name="T39" fmla="*/ 1600371 h 1039"/>
              <a:gd name="T40" fmla="*/ 1016000 w 1169"/>
              <a:gd name="T41" fmla="*/ 1637879 h 1039"/>
              <a:gd name="T42" fmla="*/ 1206500 w 1169"/>
              <a:gd name="T43" fmla="*/ 1727186 h 1039"/>
              <a:gd name="T44" fmla="*/ 1384300 w 1169"/>
              <a:gd name="T45" fmla="*/ 1816492 h 1039"/>
              <a:gd name="T46" fmla="*/ 1524000 w 1169"/>
              <a:gd name="T47" fmla="*/ 1854001 h 1039"/>
              <a:gd name="T48" fmla="*/ 1562100 w 1169"/>
              <a:gd name="T49" fmla="*/ 1828995 h 1039"/>
              <a:gd name="T50" fmla="*/ 1562100 w 1169"/>
              <a:gd name="T51" fmla="*/ 1702180 h 1039"/>
              <a:gd name="T52" fmla="*/ 1524000 w 1169"/>
              <a:gd name="T53" fmla="*/ 1625376 h 1039"/>
              <a:gd name="T54" fmla="*/ 1536700 w 1169"/>
              <a:gd name="T55" fmla="*/ 1523567 h 1039"/>
              <a:gd name="T56" fmla="*/ 1612900 w 1169"/>
              <a:gd name="T57" fmla="*/ 1396752 h 1039"/>
              <a:gd name="T58" fmla="*/ 1714500 w 1169"/>
              <a:gd name="T59" fmla="*/ 1282440 h 1039"/>
              <a:gd name="T60" fmla="*/ 1828800 w 1169"/>
              <a:gd name="T61" fmla="*/ 1118116 h 1039"/>
              <a:gd name="T62" fmla="*/ 1854200 w 1169"/>
              <a:gd name="T63" fmla="*/ 1003804 h 1039"/>
              <a:gd name="T64" fmla="*/ 1816100 w 1169"/>
              <a:gd name="T65" fmla="*/ 914498 h 1039"/>
              <a:gd name="T66" fmla="*/ 1638300 w 1169"/>
              <a:gd name="T67" fmla="*/ 762677 h 1039"/>
              <a:gd name="T68" fmla="*/ 1549400 w 1169"/>
              <a:gd name="T69" fmla="*/ 723382 h 1039"/>
              <a:gd name="T70" fmla="*/ 1536700 w 1169"/>
              <a:gd name="T71" fmla="*/ 621573 h 1039"/>
              <a:gd name="T72" fmla="*/ 1612900 w 1169"/>
              <a:gd name="T73" fmla="*/ 457249 h 1039"/>
              <a:gd name="T74" fmla="*/ 1689100 w 1169"/>
              <a:gd name="T75" fmla="*/ 330434 h 1039"/>
              <a:gd name="T76" fmla="*/ 1727200 w 1169"/>
              <a:gd name="T77" fmla="*/ 203619 h 1039"/>
              <a:gd name="T78" fmla="*/ 1651000 w 1169"/>
              <a:gd name="T79" fmla="*/ 151821 h 1039"/>
              <a:gd name="T80" fmla="*/ 1549400 w 1169"/>
              <a:gd name="T81" fmla="*/ 151821 h 1039"/>
              <a:gd name="T82" fmla="*/ 1435100 w 1169"/>
              <a:gd name="T83" fmla="*/ 126815 h 1039"/>
              <a:gd name="T84" fmla="*/ 1320800 w 1169"/>
              <a:gd name="T85" fmla="*/ 50012 h 1039"/>
              <a:gd name="T86" fmla="*/ 1282700 w 1169"/>
              <a:gd name="T87" fmla="*/ 12503 h 1039"/>
              <a:gd name="T88" fmla="*/ 1219200 w 1169"/>
              <a:gd name="T89" fmla="*/ 0 h 1039"/>
              <a:gd name="T90" fmla="*/ 1117600 w 1169"/>
              <a:gd name="T91" fmla="*/ 0 h 1039"/>
              <a:gd name="T92" fmla="*/ 965200 w 1169"/>
              <a:gd name="T93" fmla="*/ 37509 h 1039"/>
              <a:gd name="T94" fmla="*/ 812800 w 1169"/>
              <a:gd name="T95" fmla="*/ 89306 h 1039"/>
              <a:gd name="T96" fmla="*/ 647700 w 1169"/>
              <a:gd name="T97" fmla="*/ 164324 h 103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169" h="1039">
                <a:moveTo>
                  <a:pt x="424" y="92"/>
                </a:moveTo>
                <a:lnTo>
                  <a:pt x="400" y="85"/>
                </a:lnTo>
                <a:lnTo>
                  <a:pt x="352" y="64"/>
                </a:lnTo>
                <a:lnTo>
                  <a:pt x="320" y="57"/>
                </a:lnTo>
                <a:lnTo>
                  <a:pt x="280" y="43"/>
                </a:lnTo>
                <a:lnTo>
                  <a:pt x="256" y="43"/>
                </a:lnTo>
                <a:lnTo>
                  <a:pt x="224" y="36"/>
                </a:lnTo>
                <a:lnTo>
                  <a:pt x="200" y="43"/>
                </a:lnTo>
                <a:lnTo>
                  <a:pt x="192" y="43"/>
                </a:lnTo>
                <a:lnTo>
                  <a:pt x="184" y="50"/>
                </a:lnTo>
                <a:lnTo>
                  <a:pt x="176" y="57"/>
                </a:lnTo>
                <a:lnTo>
                  <a:pt x="168" y="71"/>
                </a:lnTo>
                <a:lnTo>
                  <a:pt x="160" y="78"/>
                </a:lnTo>
                <a:lnTo>
                  <a:pt x="152" y="92"/>
                </a:lnTo>
                <a:lnTo>
                  <a:pt x="152" y="107"/>
                </a:lnTo>
                <a:lnTo>
                  <a:pt x="152" y="121"/>
                </a:lnTo>
                <a:lnTo>
                  <a:pt x="160" y="142"/>
                </a:lnTo>
                <a:lnTo>
                  <a:pt x="160" y="156"/>
                </a:lnTo>
                <a:lnTo>
                  <a:pt x="160" y="178"/>
                </a:lnTo>
                <a:lnTo>
                  <a:pt x="152" y="192"/>
                </a:lnTo>
                <a:lnTo>
                  <a:pt x="144" y="213"/>
                </a:lnTo>
                <a:lnTo>
                  <a:pt x="128" y="228"/>
                </a:lnTo>
                <a:lnTo>
                  <a:pt x="104" y="256"/>
                </a:lnTo>
                <a:lnTo>
                  <a:pt x="88" y="277"/>
                </a:lnTo>
                <a:lnTo>
                  <a:pt x="72" y="291"/>
                </a:lnTo>
                <a:lnTo>
                  <a:pt x="64" y="299"/>
                </a:lnTo>
                <a:lnTo>
                  <a:pt x="40" y="334"/>
                </a:lnTo>
                <a:lnTo>
                  <a:pt x="24" y="355"/>
                </a:lnTo>
                <a:lnTo>
                  <a:pt x="16" y="370"/>
                </a:lnTo>
                <a:lnTo>
                  <a:pt x="8" y="391"/>
                </a:lnTo>
                <a:lnTo>
                  <a:pt x="0" y="419"/>
                </a:lnTo>
                <a:lnTo>
                  <a:pt x="8" y="434"/>
                </a:lnTo>
                <a:lnTo>
                  <a:pt x="8" y="448"/>
                </a:lnTo>
                <a:lnTo>
                  <a:pt x="16" y="455"/>
                </a:lnTo>
                <a:lnTo>
                  <a:pt x="24" y="469"/>
                </a:lnTo>
                <a:lnTo>
                  <a:pt x="32" y="498"/>
                </a:lnTo>
                <a:lnTo>
                  <a:pt x="32" y="540"/>
                </a:lnTo>
                <a:lnTo>
                  <a:pt x="32" y="590"/>
                </a:lnTo>
                <a:lnTo>
                  <a:pt x="24" y="619"/>
                </a:lnTo>
                <a:lnTo>
                  <a:pt x="24" y="633"/>
                </a:lnTo>
                <a:lnTo>
                  <a:pt x="16" y="661"/>
                </a:lnTo>
                <a:lnTo>
                  <a:pt x="16" y="690"/>
                </a:lnTo>
                <a:lnTo>
                  <a:pt x="24" y="718"/>
                </a:lnTo>
                <a:lnTo>
                  <a:pt x="32" y="747"/>
                </a:lnTo>
                <a:lnTo>
                  <a:pt x="48" y="775"/>
                </a:lnTo>
                <a:lnTo>
                  <a:pt x="64" y="803"/>
                </a:lnTo>
                <a:lnTo>
                  <a:pt x="88" y="832"/>
                </a:lnTo>
                <a:lnTo>
                  <a:pt x="104" y="846"/>
                </a:lnTo>
                <a:lnTo>
                  <a:pt x="120" y="860"/>
                </a:lnTo>
                <a:lnTo>
                  <a:pt x="144" y="882"/>
                </a:lnTo>
                <a:lnTo>
                  <a:pt x="176" y="903"/>
                </a:lnTo>
                <a:lnTo>
                  <a:pt x="216" y="917"/>
                </a:lnTo>
                <a:lnTo>
                  <a:pt x="248" y="924"/>
                </a:lnTo>
                <a:lnTo>
                  <a:pt x="280" y="924"/>
                </a:lnTo>
                <a:lnTo>
                  <a:pt x="320" y="924"/>
                </a:lnTo>
                <a:lnTo>
                  <a:pt x="360" y="917"/>
                </a:lnTo>
                <a:lnTo>
                  <a:pt x="384" y="910"/>
                </a:lnTo>
                <a:lnTo>
                  <a:pt x="408" y="903"/>
                </a:lnTo>
                <a:lnTo>
                  <a:pt x="456" y="896"/>
                </a:lnTo>
                <a:lnTo>
                  <a:pt x="488" y="896"/>
                </a:lnTo>
                <a:lnTo>
                  <a:pt x="536" y="896"/>
                </a:lnTo>
                <a:lnTo>
                  <a:pt x="584" y="903"/>
                </a:lnTo>
                <a:lnTo>
                  <a:pt x="640" y="917"/>
                </a:lnTo>
                <a:lnTo>
                  <a:pt x="680" y="931"/>
                </a:lnTo>
                <a:lnTo>
                  <a:pt x="728" y="953"/>
                </a:lnTo>
                <a:lnTo>
                  <a:pt x="760" y="967"/>
                </a:lnTo>
                <a:lnTo>
                  <a:pt x="792" y="981"/>
                </a:lnTo>
                <a:lnTo>
                  <a:pt x="832" y="1002"/>
                </a:lnTo>
                <a:lnTo>
                  <a:pt x="872" y="1017"/>
                </a:lnTo>
                <a:lnTo>
                  <a:pt x="912" y="1031"/>
                </a:lnTo>
                <a:lnTo>
                  <a:pt x="936" y="1038"/>
                </a:lnTo>
                <a:lnTo>
                  <a:pt x="960" y="1038"/>
                </a:lnTo>
                <a:lnTo>
                  <a:pt x="968" y="1038"/>
                </a:lnTo>
                <a:lnTo>
                  <a:pt x="976" y="1031"/>
                </a:lnTo>
                <a:lnTo>
                  <a:pt x="984" y="1024"/>
                </a:lnTo>
                <a:lnTo>
                  <a:pt x="992" y="1010"/>
                </a:lnTo>
                <a:lnTo>
                  <a:pt x="992" y="981"/>
                </a:lnTo>
                <a:lnTo>
                  <a:pt x="984" y="953"/>
                </a:lnTo>
                <a:lnTo>
                  <a:pt x="976" y="931"/>
                </a:lnTo>
                <a:lnTo>
                  <a:pt x="968" y="917"/>
                </a:lnTo>
                <a:lnTo>
                  <a:pt x="960" y="910"/>
                </a:lnTo>
                <a:lnTo>
                  <a:pt x="960" y="896"/>
                </a:lnTo>
                <a:lnTo>
                  <a:pt x="960" y="874"/>
                </a:lnTo>
                <a:lnTo>
                  <a:pt x="968" y="853"/>
                </a:lnTo>
                <a:lnTo>
                  <a:pt x="976" y="832"/>
                </a:lnTo>
                <a:lnTo>
                  <a:pt x="992" y="810"/>
                </a:lnTo>
                <a:lnTo>
                  <a:pt x="1016" y="782"/>
                </a:lnTo>
                <a:lnTo>
                  <a:pt x="1048" y="747"/>
                </a:lnTo>
                <a:lnTo>
                  <a:pt x="1064" y="732"/>
                </a:lnTo>
                <a:lnTo>
                  <a:pt x="1080" y="718"/>
                </a:lnTo>
                <a:lnTo>
                  <a:pt x="1112" y="683"/>
                </a:lnTo>
                <a:lnTo>
                  <a:pt x="1128" y="661"/>
                </a:lnTo>
                <a:lnTo>
                  <a:pt x="1152" y="626"/>
                </a:lnTo>
                <a:lnTo>
                  <a:pt x="1160" y="597"/>
                </a:lnTo>
                <a:lnTo>
                  <a:pt x="1168" y="576"/>
                </a:lnTo>
                <a:lnTo>
                  <a:pt x="1168" y="562"/>
                </a:lnTo>
                <a:lnTo>
                  <a:pt x="1160" y="540"/>
                </a:lnTo>
                <a:lnTo>
                  <a:pt x="1152" y="526"/>
                </a:lnTo>
                <a:lnTo>
                  <a:pt x="1144" y="512"/>
                </a:lnTo>
                <a:lnTo>
                  <a:pt x="1112" y="469"/>
                </a:lnTo>
                <a:lnTo>
                  <a:pt x="1080" y="448"/>
                </a:lnTo>
                <a:lnTo>
                  <a:pt x="1032" y="427"/>
                </a:lnTo>
                <a:lnTo>
                  <a:pt x="1008" y="419"/>
                </a:lnTo>
                <a:lnTo>
                  <a:pt x="1000" y="419"/>
                </a:lnTo>
                <a:lnTo>
                  <a:pt x="976" y="405"/>
                </a:lnTo>
                <a:lnTo>
                  <a:pt x="968" y="391"/>
                </a:lnTo>
                <a:lnTo>
                  <a:pt x="968" y="377"/>
                </a:lnTo>
                <a:lnTo>
                  <a:pt x="968" y="348"/>
                </a:lnTo>
                <a:lnTo>
                  <a:pt x="976" y="327"/>
                </a:lnTo>
                <a:lnTo>
                  <a:pt x="992" y="291"/>
                </a:lnTo>
                <a:lnTo>
                  <a:pt x="1016" y="256"/>
                </a:lnTo>
                <a:lnTo>
                  <a:pt x="1032" y="235"/>
                </a:lnTo>
                <a:lnTo>
                  <a:pt x="1048" y="213"/>
                </a:lnTo>
                <a:lnTo>
                  <a:pt x="1064" y="185"/>
                </a:lnTo>
                <a:lnTo>
                  <a:pt x="1080" y="156"/>
                </a:lnTo>
                <a:lnTo>
                  <a:pt x="1088" y="128"/>
                </a:lnTo>
                <a:lnTo>
                  <a:pt x="1088" y="114"/>
                </a:lnTo>
                <a:lnTo>
                  <a:pt x="1080" y="100"/>
                </a:lnTo>
                <a:lnTo>
                  <a:pt x="1056" y="85"/>
                </a:lnTo>
                <a:lnTo>
                  <a:pt x="1040" y="85"/>
                </a:lnTo>
                <a:lnTo>
                  <a:pt x="1024" y="85"/>
                </a:lnTo>
                <a:lnTo>
                  <a:pt x="1008" y="85"/>
                </a:lnTo>
                <a:lnTo>
                  <a:pt x="976" y="85"/>
                </a:lnTo>
                <a:lnTo>
                  <a:pt x="952" y="85"/>
                </a:lnTo>
                <a:lnTo>
                  <a:pt x="928" y="78"/>
                </a:lnTo>
                <a:lnTo>
                  <a:pt x="904" y="71"/>
                </a:lnTo>
                <a:lnTo>
                  <a:pt x="872" y="57"/>
                </a:lnTo>
                <a:lnTo>
                  <a:pt x="848" y="43"/>
                </a:lnTo>
                <a:lnTo>
                  <a:pt x="832" y="28"/>
                </a:lnTo>
                <a:lnTo>
                  <a:pt x="824" y="21"/>
                </a:lnTo>
                <a:lnTo>
                  <a:pt x="816" y="14"/>
                </a:lnTo>
                <a:lnTo>
                  <a:pt x="808" y="7"/>
                </a:lnTo>
                <a:lnTo>
                  <a:pt x="800" y="7"/>
                </a:lnTo>
                <a:lnTo>
                  <a:pt x="776" y="0"/>
                </a:lnTo>
                <a:lnTo>
                  <a:pt x="768" y="0"/>
                </a:lnTo>
                <a:lnTo>
                  <a:pt x="744" y="0"/>
                </a:lnTo>
                <a:lnTo>
                  <a:pt x="720" y="0"/>
                </a:lnTo>
                <a:lnTo>
                  <a:pt x="704" y="0"/>
                </a:lnTo>
                <a:lnTo>
                  <a:pt x="664" y="7"/>
                </a:lnTo>
                <a:lnTo>
                  <a:pt x="640" y="14"/>
                </a:lnTo>
                <a:lnTo>
                  <a:pt x="608" y="21"/>
                </a:lnTo>
                <a:lnTo>
                  <a:pt x="584" y="28"/>
                </a:lnTo>
                <a:lnTo>
                  <a:pt x="544" y="43"/>
                </a:lnTo>
                <a:lnTo>
                  <a:pt x="512" y="50"/>
                </a:lnTo>
                <a:lnTo>
                  <a:pt x="472" y="64"/>
                </a:lnTo>
                <a:lnTo>
                  <a:pt x="424" y="85"/>
                </a:lnTo>
                <a:lnTo>
                  <a:pt x="408" y="92"/>
                </a:lnTo>
              </a:path>
            </a:pathLst>
          </a:custGeom>
          <a:solidFill>
            <a:schemeClr val="accent2"/>
          </a:solidFill>
          <a:ln>
            <a:noFill/>
          </a:ln>
          <a:effectLst>
            <a:outerShdw dist="107763" dir="2700000" algn="ctr" rotWithShape="0">
              <a:schemeClr val="bg2"/>
            </a:outerShdw>
          </a:effectLst>
          <a:extLst>
            <a:ext uri="{91240B29-F687-4F45-9708-019B960494DF}">
              <a14:hiddenLine xmlns:a14="http://schemas.microsoft.com/office/drawing/2010/main" w="25400" cap="rnd" cmpd="sng">
                <a:solidFill>
                  <a:schemeClr val="folHlink"/>
                </a:solidFill>
                <a:prstDash val="solid"/>
                <a:round/>
                <a:headEnd type="none" w="med" len="med"/>
                <a:tailEnd type="triangle" w="med" len="med"/>
              </a14:hiddenLine>
            </a:ext>
          </a:extLst>
        </p:spPr>
        <p:txBody>
          <a:bodyPr/>
          <a:lstStyle/>
          <a:p>
            <a:endParaRPr lang="en-IN"/>
          </a:p>
        </p:txBody>
      </p:sp>
      <p:sp>
        <p:nvSpPr>
          <p:cNvPr id="17418" name="Rectangle 8" descr="25%"/>
          <p:cNvSpPr>
            <a:spLocks noChangeArrowheads="1"/>
          </p:cNvSpPr>
          <p:nvPr/>
        </p:nvSpPr>
        <p:spPr bwMode="auto">
          <a:xfrm>
            <a:off x="3900488" y="2430463"/>
            <a:ext cx="2501900" cy="647700"/>
          </a:xfrm>
          <a:prstGeom prst="rect">
            <a:avLst/>
          </a:prstGeom>
          <a:pattFill prst="pct25">
            <a:fgClr>
              <a:srgbClr val="000000"/>
            </a:fgClr>
            <a:bgClr>
              <a:srgbClr val="FFFFFF"/>
            </a:bgClr>
          </a:pattFill>
          <a:ln>
            <a:noFill/>
          </a:ln>
          <a:effectLst/>
          <a:extLst>
            <a:ext uri="{91240B29-F687-4F45-9708-019B960494DF}">
              <a14:hiddenLine xmlns:a14="http://schemas.microsoft.com/office/drawing/2010/main" w="1270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7419" name="Rectangle 9"/>
          <p:cNvSpPr>
            <a:spLocks noChangeArrowheads="1"/>
          </p:cNvSpPr>
          <p:nvPr/>
        </p:nvSpPr>
        <p:spPr bwMode="auto">
          <a:xfrm>
            <a:off x="3900488" y="2432050"/>
            <a:ext cx="2501900" cy="644525"/>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83306" name="Rectangle 10"/>
          <p:cNvSpPr>
            <a:spLocks noChangeArrowheads="1"/>
          </p:cNvSpPr>
          <p:nvPr/>
        </p:nvSpPr>
        <p:spPr bwMode="auto">
          <a:xfrm>
            <a:off x="3987800" y="2389188"/>
            <a:ext cx="12858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altLang="en-US" sz="1800" b="1">
                <a:effectLst>
                  <a:outerShdw blurRad="38100" dist="38100" dir="2700000" algn="tl">
                    <a:srgbClr val="FFFFFF"/>
                  </a:outerShdw>
                </a:effectLst>
                <a:latin typeface="Helvetica" pitchFamily="-128" charset="0"/>
              </a:rPr>
              <a:t>controlled</a:t>
            </a:r>
          </a:p>
          <a:p>
            <a:pPr>
              <a:defRPr/>
            </a:pPr>
            <a:endParaRPr lang="en-US" altLang="en-US" sz="1800" b="1">
              <a:effectLst>
                <a:outerShdw blurRad="38100" dist="38100" dir="2700000" algn="tl">
                  <a:srgbClr val="FFFFFF"/>
                </a:outerShdw>
              </a:effectLst>
              <a:latin typeface="Helvetica" pitchFamily="-128" charset="0"/>
            </a:endParaRPr>
          </a:p>
        </p:txBody>
      </p:sp>
      <p:sp>
        <p:nvSpPr>
          <p:cNvPr id="183307" name="Rectangle 11"/>
          <p:cNvSpPr>
            <a:spLocks noChangeArrowheads="1"/>
          </p:cNvSpPr>
          <p:nvPr/>
        </p:nvSpPr>
        <p:spPr bwMode="auto">
          <a:xfrm>
            <a:off x="4013200" y="2630488"/>
            <a:ext cx="1133475"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altLang="en-US" sz="1800" b="1">
                <a:effectLst>
                  <a:outerShdw blurRad="38100" dist="38100" dir="2700000" algn="tl">
                    <a:srgbClr val="FFFFFF"/>
                  </a:outerShdw>
                </a:effectLst>
                <a:latin typeface="Helvetica" pitchFamily="-128" charset="0"/>
              </a:rPr>
              <a:t>interface</a:t>
            </a:r>
          </a:p>
        </p:txBody>
      </p:sp>
      <p:sp>
        <p:nvSpPr>
          <p:cNvPr id="183308" name="Rectangle 12"/>
          <p:cNvSpPr>
            <a:spLocks noChangeArrowheads="1"/>
          </p:cNvSpPr>
          <p:nvPr/>
        </p:nvSpPr>
        <p:spPr bwMode="auto">
          <a:xfrm>
            <a:off x="4356100" y="4191000"/>
            <a:ext cx="1071563"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altLang="en-US" sz="1800" b="1">
                <a:effectLst>
                  <a:outerShdw blurRad="38100" dist="38100" dir="2700000" algn="tl">
                    <a:srgbClr val="FFFFFF"/>
                  </a:outerShdw>
                </a:effectLst>
                <a:latin typeface="Helvetica" pitchFamily="-128" charset="0"/>
              </a:rPr>
              <a:t>"secret"</a:t>
            </a:r>
          </a:p>
        </p:txBody>
      </p:sp>
      <p:sp>
        <p:nvSpPr>
          <p:cNvPr id="17423" name="Rectangle 13"/>
          <p:cNvSpPr>
            <a:spLocks noChangeArrowheads="1"/>
          </p:cNvSpPr>
          <p:nvPr/>
        </p:nvSpPr>
        <p:spPr bwMode="auto">
          <a:xfrm>
            <a:off x="5287169" y="2076450"/>
            <a:ext cx="3441700" cy="2003425"/>
          </a:xfrm>
          <a:prstGeom prst="rect">
            <a:avLst/>
          </a:prstGeom>
          <a:solidFill>
            <a:schemeClr val="accent3">
              <a:lumMod val="60000"/>
              <a:lumOff val="40000"/>
            </a:schemeClr>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b="1" dirty="0"/>
          </a:p>
        </p:txBody>
      </p:sp>
      <p:sp>
        <p:nvSpPr>
          <p:cNvPr id="183310" name="Rectangle 14"/>
          <p:cNvSpPr>
            <a:spLocks noChangeArrowheads="1"/>
          </p:cNvSpPr>
          <p:nvPr/>
        </p:nvSpPr>
        <p:spPr bwMode="auto">
          <a:xfrm>
            <a:off x="5334000" y="2133600"/>
            <a:ext cx="1428750"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altLang="en-US" sz="1800" b="1" dirty="0">
                <a:effectLst>
                  <a:outerShdw blurRad="38100" dist="38100" dir="2700000" algn="tl">
                    <a:srgbClr val="FFFFFF"/>
                  </a:outerShdw>
                </a:effectLst>
                <a:latin typeface="Helvetica" pitchFamily="-128" charset="0"/>
              </a:rPr>
              <a:t>•  algorithm</a:t>
            </a:r>
          </a:p>
          <a:p>
            <a:pPr>
              <a:defRPr/>
            </a:pPr>
            <a:endParaRPr lang="en-US" altLang="en-US" sz="1800" b="1" dirty="0">
              <a:effectLst>
                <a:outerShdw blurRad="38100" dist="38100" dir="2700000" algn="tl">
                  <a:srgbClr val="FFFFFF"/>
                </a:outerShdw>
              </a:effectLst>
              <a:latin typeface="Helvetica" pitchFamily="-128" charset="0"/>
            </a:endParaRPr>
          </a:p>
        </p:txBody>
      </p:sp>
      <p:sp>
        <p:nvSpPr>
          <p:cNvPr id="183311" name="Rectangle 15"/>
          <p:cNvSpPr>
            <a:spLocks noChangeArrowheads="1"/>
          </p:cNvSpPr>
          <p:nvPr/>
        </p:nvSpPr>
        <p:spPr bwMode="auto">
          <a:xfrm>
            <a:off x="5334000" y="2362200"/>
            <a:ext cx="1809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endParaRPr lang="en-US" altLang="en-US" sz="1800" b="1">
              <a:effectLst>
                <a:outerShdw blurRad="38100" dist="38100" dir="2700000" algn="tl">
                  <a:srgbClr val="FFFFFF"/>
                </a:outerShdw>
              </a:effectLst>
              <a:latin typeface="Helvetica" pitchFamily="-128" charset="0"/>
            </a:endParaRPr>
          </a:p>
          <a:p>
            <a:pPr>
              <a:defRPr/>
            </a:pPr>
            <a:endParaRPr lang="en-US" altLang="en-US" sz="1800" b="1">
              <a:effectLst>
                <a:outerShdw blurRad="38100" dist="38100" dir="2700000" algn="tl">
                  <a:srgbClr val="FFFFFF"/>
                </a:outerShdw>
              </a:effectLst>
              <a:latin typeface="Helvetica" pitchFamily="-128" charset="0"/>
            </a:endParaRPr>
          </a:p>
        </p:txBody>
      </p:sp>
      <p:sp>
        <p:nvSpPr>
          <p:cNvPr id="183312" name="Rectangle 16"/>
          <p:cNvSpPr>
            <a:spLocks noChangeArrowheads="1"/>
          </p:cNvSpPr>
          <p:nvPr/>
        </p:nvSpPr>
        <p:spPr bwMode="auto">
          <a:xfrm>
            <a:off x="5334000" y="2590800"/>
            <a:ext cx="1912938"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altLang="en-US" sz="1800" b="1">
                <a:effectLst>
                  <a:outerShdw blurRad="38100" dist="38100" dir="2700000" algn="tl">
                    <a:srgbClr val="FFFFFF"/>
                  </a:outerShdw>
                </a:effectLst>
                <a:latin typeface="Helvetica" pitchFamily="-128" charset="0"/>
              </a:rPr>
              <a:t>•  data structure</a:t>
            </a:r>
          </a:p>
          <a:p>
            <a:pPr>
              <a:defRPr/>
            </a:pPr>
            <a:endParaRPr lang="en-US" altLang="en-US" sz="1800" b="1">
              <a:effectLst>
                <a:outerShdw blurRad="38100" dist="38100" dir="2700000" algn="tl">
                  <a:srgbClr val="FFFFFF"/>
                </a:outerShdw>
              </a:effectLst>
              <a:latin typeface="Helvetica" pitchFamily="-128" charset="0"/>
            </a:endParaRPr>
          </a:p>
        </p:txBody>
      </p:sp>
      <p:sp>
        <p:nvSpPr>
          <p:cNvPr id="183313" name="Rectangle 17"/>
          <p:cNvSpPr>
            <a:spLocks noChangeArrowheads="1"/>
          </p:cNvSpPr>
          <p:nvPr/>
        </p:nvSpPr>
        <p:spPr bwMode="auto">
          <a:xfrm>
            <a:off x="5334000" y="2819400"/>
            <a:ext cx="1809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endParaRPr lang="en-US" altLang="en-US" sz="1800" b="1">
              <a:effectLst>
                <a:outerShdw blurRad="38100" dist="38100" dir="2700000" algn="tl">
                  <a:srgbClr val="FFFFFF"/>
                </a:outerShdw>
              </a:effectLst>
              <a:latin typeface="Helvetica" pitchFamily="-128" charset="0"/>
            </a:endParaRPr>
          </a:p>
          <a:p>
            <a:pPr>
              <a:defRPr/>
            </a:pPr>
            <a:endParaRPr lang="en-US" altLang="en-US" sz="1800" b="1">
              <a:effectLst>
                <a:outerShdw blurRad="38100" dist="38100" dir="2700000" algn="tl">
                  <a:srgbClr val="FFFFFF"/>
                </a:outerShdw>
              </a:effectLst>
              <a:latin typeface="Helvetica" pitchFamily="-128" charset="0"/>
            </a:endParaRPr>
          </a:p>
        </p:txBody>
      </p:sp>
      <p:sp>
        <p:nvSpPr>
          <p:cNvPr id="183314" name="Rectangle 18"/>
          <p:cNvSpPr>
            <a:spLocks noChangeArrowheads="1"/>
          </p:cNvSpPr>
          <p:nvPr/>
        </p:nvSpPr>
        <p:spPr bwMode="auto">
          <a:xfrm>
            <a:off x="5334000" y="3048000"/>
            <a:ext cx="3348038"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altLang="en-US" sz="1800" b="1" dirty="0">
                <a:effectLst>
                  <a:outerShdw blurRad="38100" dist="38100" dir="2700000" algn="tl">
                    <a:srgbClr val="FFFFFF"/>
                  </a:outerShdw>
                </a:effectLst>
                <a:latin typeface="Helvetica" pitchFamily="-128" charset="0"/>
              </a:rPr>
              <a:t>•  details of external interface</a:t>
            </a:r>
          </a:p>
          <a:p>
            <a:pPr>
              <a:defRPr/>
            </a:pPr>
            <a:endParaRPr lang="en-US" altLang="en-US" sz="1800" b="1" dirty="0">
              <a:effectLst>
                <a:outerShdw blurRad="38100" dist="38100" dir="2700000" algn="tl">
                  <a:srgbClr val="FFFFFF"/>
                </a:outerShdw>
              </a:effectLst>
              <a:latin typeface="Helvetica" pitchFamily="-128" charset="0"/>
            </a:endParaRPr>
          </a:p>
        </p:txBody>
      </p:sp>
      <p:sp>
        <p:nvSpPr>
          <p:cNvPr id="183315" name="Rectangle 19"/>
          <p:cNvSpPr>
            <a:spLocks noChangeArrowheads="1"/>
          </p:cNvSpPr>
          <p:nvPr/>
        </p:nvSpPr>
        <p:spPr bwMode="auto">
          <a:xfrm>
            <a:off x="5334000" y="3276600"/>
            <a:ext cx="180975" cy="6381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endParaRPr lang="en-US" altLang="en-US" sz="1800" b="1">
              <a:effectLst>
                <a:outerShdw blurRad="38100" dist="38100" dir="2700000" algn="tl">
                  <a:srgbClr val="FFFFFF"/>
                </a:outerShdw>
              </a:effectLst>
              <a:latin typeface="Helvetica" pitchFamily="-128" charset="0"/>
            </a:endParaRPr>
          </a:p>
          <a:p>
            <a:pPr>
              <a:defRPr/>
            </a:pPr>
            <a:endParaRPr lang="en-US" altLang="en-US" sz="1800" b="1">
              <a:effectLst>
                <a:outerShdw blurRad="38100" dist="38100" dir="2700000" algn="tl">
                  <a:srgbClr val="FFFFFF"/>
                </a:outerShdw>
              </a:effectLst>
              <a:latin typeface="Helvetica" pitchFamily="-128" charset="0"/>
            </a:endParaRPr>
          </a:p>
        </p:txBody>
      </p:sp>
      <p:sp>
        <p:nvSpPr>
          <p:cNvPr id="183316" name="Rectangle 20"/>
          <p:cNvSpPr>
            <a:spLocks noChangeArrowheads="1"/>
          </p:cNvSpPr>
          <p:nvPr/>
        </p:nvSpPr>
        <p:spPr bwMode="auto">
          <a:xfrm>
            <a:off x="5334000" y="3505200"/>
            <a:ext cx="3208338" cy="363538"/>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altLang="en-US" sz="1800" b="1">
                <a:effectLst>
                  <a:outerShdw blurRad="38100" dist="38100" dir="2700000" algn="tl">
                    <a:srgbClr val="FFFFFF"/>
                  </a:outerShdw>
                </a:effectLst>
                <a:latin typeface="Helvetica" pitchFamily="-128" charset="0"/>
              </a:rPr>
              <a:t>•  resource allocation policy</a:t>
            </a:r>
          </a:p>
        </p:txBody>
      </p:sp>
      <p:sp>
        <p:nvSpPr>
          <p:cNvPr id="17431" name="Rectangle 21"/>
          <p:cNvSpPr>
            <a:spLocks noChangeArrowheads="1"/>
          </p:cNvSpPr>
          <p:nvPr/>
        </p:nvSpPr>
        <p:spPr bwMode="auto">
          <a:xfrm>
            <a:off x="2020888" y="1947863"/>
            <a:ext cx="838200" cy="787400"/>
          </a:xfrm>
          <a:prstGeom prst="rect">
            <a:avLst/>
          </a:prstGeom>
          <a:solidFill>
            <a:srgbClr val="3C0023"/>
          </a:solidFill>
          <a:ln>
            <a:noFill/>
          </a:ln>
          <a:effectLst/>
          <a:extLst>
            <a:ext uri="{91240B29-F687-4F45-9708-019B960494DF}">
              <a14:hiddenLine xmlns:a14="http://schemas.microsoft.com/office/drawing/2010/main" w="1270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7432" name="Rectangle 22"/>
          <p:cNvSpPr>
            <a:spLocks noChangeArrowheads="1"/>
          </p:cNvSpPr>
          <p:nvPr/>
        </p:nvSpPr>
        <p:spPr bwMode="auto">
          <a:xfrm>
            <a:off x="2020888" y="1949450"/>
            <a:ext cx="838200" cy="7842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7433" name="Rectangle 23"/>
          <p:cNvSpPr>
            <a:spLocks noChangeArrowheads="1"/>
          </p:cNvSpPr>
          <p:nvPr/>
        </p:nvSpPr>
        <p:spPr bwMode="auto">
          <a:xfrm>
            <a:off x="2300288" y="2239963"/>
            <a:ext cx="850900" cy="788987"/>
          </a:xfrm>
          <a:prstGeom prst="rect">
            <a:avLst/>
          </a:prstGeom>
          <a:solidFill>
            <a:srgbClr val="6E0043"/>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7434" name="Rectangle 24"/>
          <p:cNvSpPr>
            <a:spLocks noChangeArrowheads="1"/>
          </p:cNvSpPr>
          <p:nvPr/>
        </p:nvSpPr>
        <p:spPr bwMode="auto">
          <a:xfrm>
            <a:off x="2300288" y="2243138"/>
            <a:ext cx="850900" cy="782637"/>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7435" name="Rectangle 25"/>
          <p:cNvSpPr>
            <a:spLocks noChangeArrowheads="1"/>
          </p:cNvSpPr>
          <p:nvPr/>
        </p:nvSpPr>
        <p:spPr bwMode="auto">
          <a:xfrm>
            <a:off x="1881188" y="2633663"/>
            <a:ext cx="838200" cy="787400"/>
          </a:xfrm>
          <a:prstGeom prst="rect">
            <a:avLst/>
          </a:prstGeom>
          <a:solidFill>
            <a:srgbClr val="B50069"/>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7436" name="Rectangle 26"/>
          <p:cNvSpPr>
            <a:spLocks noChangeArrowheads="1"/>
          </p:cNvSpPr>
          <p:nvPr/>
        </p:nvSpPr>
        <p:spPr bwMode="auto">
          <a:xfrm>
            <a:off x="1881188" y="2635250"/>
            <a:ext cx="838200" cy="7842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7437" name="Rectangle 27"/>
          <p:cNvSpPr>
            <a:spLocks noChangeArrowheads="1"/>
          </p:cNvSpPr>
          <p:nvPr/>
        </p:nvSpPr>
        <p:spPr bwMode="auto">
          <a:xfrm>
            <a:off x="2452688" y="3205163"/>
            <a:ext cx="838200" cy="787400"/>
          </a:xfrm>
          <a:prstGeom prst="rect">
            <a:avLst/>
          </a:prstGeom>
          <a:solidFill>
            <a:srgbClr val="D93192"/>
          </a:solidFill>
          <a:ln>
            <a:noFill/>
          </a:ln>
          <a:effectLst/>
          <a:extLs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7438" name="Rectangle 28"/>
          <p:cNvSpPr>
            <a:spLocks noChangeArrowheads="1"/>
          </p:cNvSpPr>
          <p:nvPr/>
        </p:nvSpPr>
        <p:spPr bwMode="auto">
          <a:xfrm>
            <a:off x="2452688" y="3206750"/>
            <a:ext cx="838200" cy="7842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83325" name="Rectangle 29"/>
          <p:cNvSpPr>
            <a:spLocks noChangeArrowheads="1"/>
          </p:cNvSpPr>
          <p:nvPr/>
        </p:nvSpPr>
        <p:spPr bwMode="auto">
          <a:xfrm>
            <a:off x="2133600" y="3987800"/>
            <a:ext cx="1146175" cy="45402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altLang="en-US" b="1">
                <a:effectLst>
                  <a:outerShdw blurRad="38100" dist="38100" dir="2700000" algn="tl">
                    <a:srgbClr val="FFFFFF"/>
                  </a:outerShdw>
                </a:effectLst>
                <a:latin typeface="Helvetica" pitchFamily="-128" charset="0"/>
              </a:rPr>
              <a:t>clients</a:t>
            </a:r>
          </a:p>
        </p:txBody>
      </p:sp>
      <p:sp>
        <p:nvSpPr>
          <p:cNvPr id="183326" name="Rectangle 30"/>
          <p:cNvSpPr>
            <a:spLocks noChangeArrowheads="1"/>
          </p:cNvSpPr>
          <p:nvPr/>
        </p:nvSpPr>
        <p:spPr bwMode="auto">
          <a:xfrm>
            <a:off x="2247900" y="5729288"/>
            <a:ext cx="3014663" cy="363537"/>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altLang="en-US" sz="1800" b="1" i="1">
                <a:effectLst>
                  <a:outerShdw blurRad="38100" dist="38100" dir="2700000" algn="tl">
                    <a:srgbClr val="FFFFFF"/>
                  </a:outerShdw>
                </a:effectLst>
                <a:latin typeface="Helvetica" pitchFamily="-128" charset="0"/>
              </a:rPr>
              <a:t>a specific design decision</a:t>
            </a:r>
          </a:p>
        </p:txBody>
      </p:sp>
      <p:sp>
        <p:nvSpPr>
          <p:cNvPr id="17441" name="Line 31"/>
          <p:cNvSpPr>
            <a:spLocks noChangeShapeType="1"/>
          </p:cNvSpPr>
          <p:nvPr/>
        </p:nvSpPr>
        <p:spPr bwMode="auto">
          <a:xfrm flipH="1">
            <a:off x="4268788" y="4667250"/>
            <a:ext cx="787400" cy="1114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7442" name="Line 32"/>
          <p:cNvSpPr>
            <a:spLocks noChangeShapeType="1"/>
          </p:cNvSpPr>
          <p:nvPr/>
        </p:nvSpPr>
        <p:spPr bwMode="auto">
          <a:xfrm>
            <a:off x="3316288" y="2624138"/>
            <a:ext cx="711200" cy="4445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7443" name="Line 33"/>
          <p:cNvSpPr>
            <a:spLocks noChangeShapeType="1"/>
          </p:cNvSpPr>
          <p:nvPr/>
        </p:nvSpPr>
        <p:spPr bwMode="auto">
          <a:xfrm>
            <a:off x="2947988" y="2179638"/>
            <a:ext cx="990600" cy="31115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7444" name="Line 34"/>
          <p:cNvSpPr>
            <a:spLocks noChangeShapeType="1"/>
          </p:cNvSpPr>
          <p:nvPr/>
        </p:nvSpPr>
        <p:spPr bwMode="auto">
          <a:xfrm flipV="1">
            <a:off x="2833688" y="2849563"/>
            <a:ext cx="1117600" cy="1143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
        <p:nvSpPr>
          <p:cNvPr id="17445" name="Line 35"/>
          <p:cNvSpPr>
            <a:spLocks noChangeShapeType="1"/>
          </p:cNvSpPr>
          <p:nvPr/>
        </p:nvSpPr>
        <p:spPr bwMode="auto">
          <a:xfrm flipV="1">
            <a:off x="3379788" y="2976563"/>
            <a:ext cx="558800" cy="457200"/>
          </a:xfrm>
          <a:prstGeom prst="line">
            <a:avLst/>
          </a:prstGeom>
          <a:noFill/>
          <a:ln w="508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89829130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683568" y="332656"/>
            <a:ext cx="6477000" cy="646113"/>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chor="ctr">
            <a:normAutofit fontScale="90000"/>
          </a:bodyPr>
          <a:lstStyle/>
          <a:p>
            <a:pPr eaLnBrk="1" hangingPunct="1"/>
            <a:r>
              <a:rPr lang="en-US" altLang="en-US" dirty="0" smtClean="0"/>
              <a:t>Why Information Hiding?</a:t>
            </a:r>
          </a:p>
        </p:txBody>
      </p:sp>
      <p:sp>
        <p:nvSpPr>
          <p:cNvPr id="18437" name="Rectangle 3"/>
          <p:cNvSpPr>
            <a:spLocks noGrp="1" noChangeArrowheads="1"/>
          </p:cNvSpPr>
          <p:nvPr>
            <p:ph type="body" idx="1"/>
          </p:nvPr>
        </p:nvSpPr>
        <p:spPr>
          <a:xfrm>
            <a:off x="1828800" y="1905000"/>
            <a:ext cx="6286500" cy="3962400"/>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rmAutofit fontScale="85000" lnSpcReduction="10000"/>
          </a:bodyPr>
          <a:lstStyle/>
          <a:p>
            <a:pPr eaLnBrk="1" hangingPunct="1"/>
            <a:r>
              <a:rPr lang="en-US" altLang="en-US" smtClean="0"/>
              <a:t>reduces the likelihood of “side effects”</a:t>
            </a:r>
          </a:p>
          <a:p>
            <a:pPr eaLnBrk="1" hangingPunct="1"/>
            <a:r>
              <a:rPr lang="en-US" altLang="en-US" smtClean="0"/>
              <a:t>limits the global impact of local design decisions</a:t>
            </a:r>
          </a:p>
          <a:p>
            <a:pPr eaLnBrk="1" hangingPunct="1"/>
            <a:r>
              <a:rPr lang="en-US" altLang="en-US" smtClean="0"/>
              <a:t>emphasizes communication through controlled interfaces</a:t>
            </a:r>
          </a:p>
          <a:p>
            <a:pPr eaLnBrk="1" hangingPunct="1"/>
            <a:r>
              <a:rPr lang="en-US" altLang="en-US" smtClean="0"/>
              <a:t>discourages the use of global data</a:t>
            </a:r>
          </a:p>
          <a:p>
            <a:pPr eaLnBrk="1" hangingPunct="1"/>
            <a:r>
              <a:rPr lang="en-US" altLang="en-US" smtClean="0"/>
              <a:t>leads to encapsulation—an attribute of high quality design</a:t>
            </a:r>
          </a:p>
          <a:p>
            <a:pPr eaLnBrk="1" hangingPunct="1"/>
            <a:r>
              <a:rPr lang="en-US" altLang="en-US" smtClean="0"/>
              <a:t>results in higher quality software</a:t>
            </a:r>
          </a:p>
        </p:txBody>
      </p:sp>
    </p:spTree>
    <p:extLst>
      <p:ext uri="{BB962C8B-B14F-4D97-AF65-F5344CB8AC3E}">
        <p14:creationId xmlns:p14="http://schemas.microsoft.com/office/powerpoint/2010/main" val="364565654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1295400" y="1066800"/>
            <a:ext cx="4927600" cy="6604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smtClean="0"/>
              <a:t>Stepwise Refinement</a:t>
            </a:r>
          </a:p>
        </p:txBody>
      </p:sp>
      <p:sp>
        <p:nvSpPr>
          <p:cNvPr id="19461" name="AutoShape 3"/>
          <p:cNvSpPr>
            <a:spLocks noChangeArrowheads="1"/>
          </p:cNvSpPr>
          <p:nvPr/>
        </p:nvSpPr>
        <p:spPr bwMode="auto">
          <a:xfrm>
            <a:off x="2006600" y="1854200"/>
            <a:ext cx="2768600" cy="2768600"/>
          </a:xfrm>
          <a:prstGeom prst="roundRect">
            <a:avLst>
              <a:gd name="adj" fmla="val 6616"/>
            </a:avLst>
          </a:prstGeom>
          <a:solidFill>
            <a:srgbClr val="FFFFFF"/>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9462" name="AutoShape 4"/>
          <p:cNvSpPr>
            <a:spLocks noChangeArrowheads="1"/>
          </p:cNvSpPr>
          <p:nvPr/>
        </p:nvSpPr>
        <p:spPr bwMode="auto">
          <a:xfrm>
            <a:off x="1981200" y="1828800"/>
            <a:ext cx="2819400" cy="2819400"/>
          </a:xfrm>
          <a:prstGeom prst="roundRect">
            <a:avLst>
              <a:gd name="adj" fmla="val 7394"/>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50800">
                <a:solidFill>
                  <a:schemeClr val="tx1"/>
                </a:solidFill>
                <a:round/>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9463" name="Line 5"/>
          <p:cNvSpPr>
            <a:spLocks noChangeShapeType="1"/>
          </p:cNvSpPr>
          <p:nvPr/>
        </p:nvSpPr>
        <p:spPr bwMode="auto">
          <a:xfrm>
            <a:off x="2006600" y="2311400"/>
            <a:ext cx="2768600" cy="0"/>
          </a:xfrm>
          <a:prstGeom prst="line">
            <a:avLst/>
          </a:prstGeom>
          <a:noFill/>
          <a:ln w="50800">
            <a:solidFill>
              <a:srgbClr val="AD278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64" name="Rectangle 6"/>
          <p:cNvSpPr>
            <a:spLocks noChangeArrowheads="1"/>
          </p:cNvSpPr>
          <p:nvPr/>
        </p:nvSpPr>
        <p:spPr bwMode="auto">
          <a:xfrm>
            <a:off x="2081213" y="1771650"/>
            <a:ext cx="858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r>
              <a:rPr lang="en-US" altLang="en-US">
                <a:solidFill>
                  <a:schemeClr val="bg2"/>
                </a:solidFill>
                <a:latin typeface="Helvetica" pitchFamily="-128" charset="0"/>
              </a:rPr>
              <a:t>open</a:t>
            </a:r>
            <a:endParaRPr lang="en-US" altLang="en-US">
              <a:latin typeface="Helvetica" pitchFamily="-128" charset="0"/>
            </a:endParaRPr>
          </a:p>
        </p:txBody>
      </p:sp>
      <p:sp>
        <p:nvSpPr>
          <p:cNvPr id="19465" name="Rectangle 7"/>
          <p:cNvSpPr>
            <a:spLocks noChangeArrowheads="1"/>
          </p:cNvSpPr>
          <p:nvPr/>
        </p:nvSpPr>
        <p:spPr bwMode="auto">
          <a:xfrm>
            <a:off x="2997200" y="2882900"/>
            <a:ext cx="3378200" cy="2159000"/>
          </a:xfrm>
          <a:prstGeom prst="rect">
            <a:avLst/>
          </a:prstGeom>
          <a:solidFill>
            <a:srgbClr val="919191"/>
          </a:solidFill>
          <a:ln>
            <a:noFill/>
          </a:ln>
          <a:effectLst>
            <a:outerShdw dist="107763" dir="2700000" algn="ctr" rotWithShape="0">
              <a:schemeClr val="bg2"/>
            </a:outerShdw>
          </a:effectLst>
          <a:extLst>
            <a:ext uri="{91240B29-F687-4F45-9708-019B960494DF}">
              <a14:hiddenLine xmlns:a14="http://schemas.microsoft.com/office/drawing/2010/main" w="127000">
                <a:solidFill>
                  <a:schemeClr val="tx1"/>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9466" name="Rectangle 8"/>
          <p:cNvSpPr>
            <a:spLocks noChangeArrowheads="1"/>
          </p:cNvSpPr>
          <p:nvPr/>
        </p:nvSpPr>
        <p:spPr bwMode="auto">
          <a:xfrm>
            <a:off x="3122613" y="2917825"/>
            <a:ext cx="1476375" cy="611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r>
              <a:rPr lang="en-US" altLang="en-US" sz="1800">
                <a:latin typeface="Helvetica" pitchFamily="-128" charset="0"/>
              </a:rPr>
              <a:t>walk to door;</a:t>
            </a:r>
          </a:p>
          <a:p>
            <a:pPr>
              <a:lnSpc>
                <a:spcPct val="90000"/>
              </a:lnSpc>
            </a:pPr>
            <a:endParaRPr lang="en-US" altLang="en-US" sz="1800">
              <a:latin typeface="Helvetica" pitchFamily="-128" charset="0"/>
            </a:endParaRPr>
          </a:p>
        </p:txBody>
      </p:sp>
      <p:sp>
        <p:nvSpPr>
          <p:cNvPr id="19467" name="Rectangle 9"/>
          <p:cNvSpPr>
            <a:spLocks noChangeArrowheads="1"/>
          </p:cNvSpPr>
          <p:nvPr/>
        </p:nvSpPr>
        <p:spPr bwMode="auto">
          <a:xfrm>
            <a:off x="3122613" y="3146425"/>
            <a:ext cx="1706562" cy="611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r>
              <a:rPr lang="en-US" altLang="en-US" sz="1800">
                <a:latin typeface="Helvetica" pitchFamily="-128" charset="0"/>
              </a:rPr>
              <a:t>reach for knob;</a:t>
            </a:r>
          </a:p>
          <a:p>
            <a:pPr>
              <a:lnSpc>
                <a:spcPct val="90000"/>
              </a:lnSpc>
            </a:pPr>
            <a:endParaRPr lang="en-US" altLang="en-US" sz="1800">
              <a:latin typeface="Helvetica" pitchFamily="-128" charset="0"/>
            </a:endParaRPr>
          </a:p>
        </p:txBody>
      </p:sp>
      <p:sp>
        <p:nvSpPr>
          <p:cNvPr id="19468" name="Rectangle 10"/>
          <p:cNvSpPr>
            <a:spLocks noChangeArrowheads="1"/>
          </p:cNvSpPr>
          <p:nvPr/>
        </p:nvSpPr>
        <p:spPr bwMode="auto">
          <a:xfrm>
            <a:off x="3122613" y="3375025"/>
            <a:ext cx="180975" cy="611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US" altLang="en-US" sz="1800">
              <a:latin typeface="Helvetica" pitchFamily="-128" charset="0"/>
            </a:endParaRPr>
          </a:p>
          <a:p>
            <a:pPr>
              <a:lnSpc>
                <a:spcPct val="90000"/>
              </a:lnSpc>
            </a:pPr>
            <a:endParaRPr lang="en-US" altLang="en-US" sz="1800">
              <a:latin typeface="Helvetica" pitchFamily="-128" charset="0"/>
            </a:endParaRPr>
          </a:p>
        </p:txBody>
      </p:sp>
      <p:sp>
        <p:nvSpPr>
          <p:cNvPr id="19469" name="Rectangle 11"/>
          <p:cNvSpPr>
            <a:spLocks noChangeArrowheads="1"/>
          </p:cNvSpPr>
          <p:nvPr/>
        </p:nvSpPr>
        <p:spPr bwMode="auto">
          <a:xfrm>
            <a:off x="3122613" y="3603625"/>
            <a:ext cx="1274762" cy="611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r>
              <a:rPr lang="en-US" altLang="en-US" sz="1800">
                <a:latin typeface="Helvetica" pitchFamily="-128" charset="0"/>
              </a:rPr>
              <a:t>open door;</a:t>
            </a:r>
          </a:p>
          <a:p>
            <a:pPr>
              <a:lnSpc>
                <a:spcPct val="90000"/>
              </a:lnSpc>
            </a:pPr>
            <a:endParaRPr lang="en-US" altLang="en-US" sz="1800">
              <a:latin typeface="Helvetica" pitchFamily="-128" charset="0"/>
            </a:endParaRPr>
          </a:p>
        </p:txBody>
      </p:sp>
      <p:sp>
        <p:nvSpPr>
          <p:cNvPr id="19470" name="Rectangle 12"/>
          <p:cNvSpPr>
            <a:spLocks noChangeArrowheads="1"/>
          </p:cNvSpPr>
          <p:nvPr/>
        </p:nvSpPr>
        <p:spPr bwMode="auto">
          <a:xfrm>
            <a:off x="3122613" y="3832225"/>
            <a:ext cx="180975" cy="611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US" altLang="en-US" sz="1800">
              <a:latin typeface="Helvetica" pitchFamily="-128" charset="0"/>
            </a:endParaRPr>
          </a:p>
          <a:p>
            <a:pPr>
              <a:lnSpc>
                <a:spcPct val="90000"/>
              </a:lnSpc>
            </a:pPr>
            <a:endParaRPr lang="en-US" altLang="en-US" sz="1800">
              <a:latin typeface="Helvetica" pitchFamily="-128" charset="0"/>
            </a:endParaRPr>
          </a:p>
        </p:txBody>
      </p:sp>
      <p:sp>
        <p:nvSpPr>
          <p:cNvPr id="19471" name="Rectangle 13"/>
          <p:cNvSpPr>
            <a:spLocks noChangeArrowheads="1"/>
          </p:cNvSpPr>
          <p:nvPr/>
        </p:nvSpPr>
        <p:spPr bwMode="auto">
          <a:xfrm>
            <a:off x="3122613" y="4060825"/>
            <a:ext cx="1539875" cy="611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r>
              <a:rPr lang="en-US" altLang="en-US" sz="1800">
                <a:latin typeface="Helvetica" pitchFamily="-128" charset="0"/>
              </a:rPr>
              <a:t>walk through;</a:t>
            </a:r>
          </a:p>
          <a:p>
            <a:pPr>
              <a:lnSpc>
                <a:spcPct val="90000"/>
              </a:lnSpc>
            </a:pPr>
            <a:endParaRPr lang="en-US" altLang="en-US" sz="1800">
              <a:latin typeface="Helvetica" pitchFamily="-128" charset="0"/>
            </a:endParaRPr>
          </a:p>
        </p:txBody>
      </p:sp>
      <p:sp>
        <p:nvSpPr>
          <p:cNvPr id="19472" name="Rectangle 14"/>
          <p:cNvSpPr>
            <a:spLocks noChangeArrowheads="1"/>
          </p:cNvSpPr>
          <p:nvPr/>
        </p:nvSpPr>
        <p:spPr bwMode="auto">
          <a:xfrm>
            <a:off x="3122613" y="4289425"/>
            <a:ext cx="12985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r>
              <a:rPr lang="en-US" altLang="en-US" sz="1800">
                <a:latin typeface="Helvetica" pitchFamily="-128" charset="0"/>
              </a:rPr>
              <a:t>close door.</a:t>
            </a:r>
          </a:p>
        </p:txBody>
      </p:sp>
      <p:sp>
        <p:nvSpPr>
          <p:cNvPr id="19473" name="Rectangle 15"/>
          <p:cNvSpPr>
            <a:spLocks noChangeArrowheads="1"/>
          </p:cNvSpPr>
          <p:nvPr/>
        </p:nvSpPr>
        <p:spPr bwMode="auto">
          <a:xfrm>
            <a:off x="4800600" y="3532188"/>
            <a:ext cx="3175000" cy="2678112"/>
          </a:xfrm>
          <a:prstGeom prst="rect">
            <a:avLst/>
          </a:prstGeom>
          <a:solidFill>
            <a:schemeClr val="hlink"/>
          </a:solidFill>
          <a:ln>
            <a:noFill/>
          </a:ln>
          <a:effectLst>
            <a:outerShdw dist="107763" dir="2700000" algn="ctr" rotWithShape="0">
              <a:schemeClr val="bg2"/>
            </a:outerShdw>
          </a:effectLst>
          <a:extLst>
            <a:ext uri="{91240B29-F687-4F45-9708-019B960494DF}">
              <a14:hiddenLine xmlns:a14="http://schemas.microsoft.com/office/drawing/2010/main" w="50800">
                <a:solidFill>
                  <a:schemeClr val="tx1"/>
                </a:solidFill>
                <a:miter lim="800000"/>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9474" name="Rectangle 16"/>
          <p:cNvSpPr>
            <a:spLocks noChangeArrowheads="1"/>
          </p:cNvSpPr>
          <p:nvPr/>
        </p:nvSpPr>
        <p:spPr bwMode="auto">
          <a:xfrm>
            <a:off x="4887913" y="3627438"/>
            <a:ext cx="2519362"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r>
              <a:rPr lang="en-US" altLang="en-US" sz="1800">
                <a:solidFill>
                  <a:schemeClr val="bg2"/>
                </a:solidFill>
                <a:latin typeface="Helvetica" pitchFamily="-128" charset="0"/>
              </a:rPr>
              <a:t>repeat until door opens</a:t>
            </a:r>
          </a:p>
          <a:p>
            <a:pPr>
              <a:lnSpc>
                <a:spcPct val="90000"/>
              </a:lnSpc>
            </a:pPr>
            <a:endParaRPr lang="en-US" altLang="en-US" sz="1800">
              <a:solidFill>
                <a:schemeClr val="bg2"/>
              </a:solidFill>
              <a:latin typeface="Helvetica" pitchFamily="-128" charset="0"/>
            </a:endParaRPr>
          </a:p>
        </p:txBody>
      </p:sp>
      <p:sp>
        <p:nvSpPr>
          <p:cNvPr id="19475" name="Rectangle 17"/>
          <p:cNvSpPr>
            <a:spLocks noChangeArrowheads="1"/>
          </p:cNvSpPr>
          <p:nvPr/>
        </p:nvSpPr>
        <p:spPr bwMode="auto">
          <a:xfrm>
            <a:off x="4887913" y="3856038"/>
            <a:ext cx="2239962"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r>
              <a:rPr lang="en-US" altLang="en-US" sz="1800">
                <a:solidFill>
                  <a:schemeClr val="bg2"/>
                </a:solidFill>
                <a:latin typeface="Helvetica" pitchFamily="-128" charset="0"/>
              </a:rPr>
              <a:t>turn knob clockwise;</a:t>
            </a:r>
          </a:p>
          <a:p>
            <a:pPr>
              <a:lnSpc>
                <a:spcPct val="90000"/>
              </a:lnSpc>
            </a:pPr>
            <a:endParaRPr lang="en-US" altLang="en-US" sz="1800">
              <a:solidFill>
                <a:schemeClr val="bg2"/>
              </a:solidFill>
              <a:latin typeface="Helvetica" pitchFamily="-128" charset="0"/>
            </a:endParaRPr>
          </a:p>
        </p:txBody>
      </p:sp>
      <p:sp>
        <p:nvSpPr>
          <p:cNvPr id="19476" name="Rectangle 18"/>
          <p:cNvSpPr>
            <a:spLocks noChangeArrowheads="1"/>
          </p:cNvSpPr>
          <p:nvPr/>
        </p:nvSpPr>
        <p:spPr bwMode="auto">
          <a:xfrm>
            <a:off x="4887913" y="4084638"/>
            <a:ext cx="2678112"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r>
              <a:rPr lang="en-US" altLang="en-US" sz="1800">
                <a:solidFill>
                  <a:schemeClr val="bg2"/>
                </a:solidFill>
                <a:latin typeface="Helvetica" pitchFamily="-128" charset="0"/>
              </a:rPr>
              <a:t>if knob doesn't turn, then</a:t>
            </a:r>
          </a:p>
          <a:p>
            <a:pPr>
              <a:lnSpc>
                <a:spcPct val="90000"/>
              </a:lnSpc>
            </a:pPr>
            <a:endParaRPr lang="en-US" altLang="en-US" sz="1800">
              <a:solidFill>
                <a:schemeClr val="bg2"/>
              </a:solidFill>
              <a:latin typeface="Helvetica" pitchFamily="-128" charset="0"/>
            </a:endParaRPr>
          </a:p>
        </p:txBody>
      </p:sp>
      <p:sp>
        <p:nvSpPr>
          <p:cNvPr id="19477" name="Rectangle 19"/>
          <p:cNvSpPr>
            <a:spLocks noChangeArrowheads="1"/>
          </p:cNvSpPr>
          <p:nvPr/>
        </p:nvSpPr>
        <p:spPr bwMode="auto">
          <a:xfrm>
            <a:off x="4887913" y="4313238"/>
            <a:ext cx="1731962"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r>
              <a:rPr lang="en-US" altLang="en-US" sz="1800">
                <a:solidFill>
                  <a:schemeClr val="bg2"/>
                </a:solidFill>
                <a:latin typeface="Helvetica" pitchFamily="-128" charset="0"/>
              </a:rPr>
              <a:t>    take key out;</a:t>
            </a:r>
          </a:p>
          <a:p>
            <a:pPr>
              <a:lnSpc>
                <a:spcPct val="90000"/>
              </a:lnSpc>
            </a:pPr>
            <a:endParaRPr lang="en-US" altLang="en-US" sz="1800">
              <a:solidFill>
                <a:schemeClr val="bg2"/>
              </a:solidFill>
              <a:latin typeface="Helvetica" pitchFamily="-128" charset="0"/>
            </a:endParaRPr>
          </a:p>
        </p:txBody>
      </p:sp>
      <p:sp>
        <p:nvSpPr>
          <p:cNvPr id="19478" name="Rectangle 20"/>
          <p:cNvSpPr>
            <a:spLocks noChangeArrowheads="1"/>
          </p:cNvSpPr>
          <p:nvPr/>
        </p:nvSpPr>
        <p:spPr bwMode="auto">
          <a:xfrm>
            <a:off x="4887913" y="4541838"/>
            <a:ext cx="20478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r>
              <a:rPr lang="en-US" altLang="en-US" sz="1800">
                <a:solidFill>
                  <a:schemeClr val="bg2"/>
                </a:solidFill>
                <a:latin typeface="Helvetica" pitchFamily="-128" charset="0"/>
              </a:rPr>
              <a:t>    find correct key;</a:t>
            </a:r>
          </a:p>
          <a:p>
            <a:pPr>
              <a:lnSpc>
                <a:spcPct val="90000"/>
              </a:lnSpc>
            </a:pPr>
            <a:endParaRPr lang="en-US" altLang="en-US" sz="1800">
              <a:solidFill>
                <a:schemeClr val="bg2"/>
              </a:solidFill>
              <a:latin typeface="Helvetica" pitchFamily="-128" charset="0"/>
            </a:endParaRPr>
          </a:p>
        </p:txBody>
      </p:sp>
      <p:sp>
        <p:nvSpPr>
          <p:cNvPr id="19479" name="Rectangle 21"/>
          <p:cNvSpPr>
            <a:spLocks noChangeArrowheads="1"/>
          </p:cNvSpPr>
          <p:nvPr/>
        </p:nvSpPr>
        <p:spPr bwMode="auto">
          <a:xfrm>
            <a:off x="4887913" y="4770438"/>
            <a:ext cx="17684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r>
              <a:rPr lang="en-US" altLang="en-US" sz="1800">
                <a:solidFill>
                  <a:schemeClr val="bg2"/>
                </a:solidFill>
                <a:latin typeface="Helvetica" pitchFamily="-128" charset="0"/>
              </a:rPr>
              <a:t>    insert in lock;</a:t>
            </a:r>
          </a:p>
          <a:p>
            <a:pPr>
              <a:lnSpc>
                <a:spcPct val="90000"/>
              </a:lnSpc>
            </a:pPr>
            <a:endParaRPr lang="en-US" altLang="en-US" sz="1800">
              <a:solidFill>
                <a:schemeClr val="bg2"/>
              </a:solidFill>
              <a:latin typeface="Helvetica" pitchFamily="-128" charset="0"/>
            </a:endParaRPr>
          </a:p>
        </p:txBody>
      </p:sp>
      <p:sp>
        <p:nvSpPr>
          <p:cNvPr id="19480" name="Rectangle 22"/>
          <p:cNvSpPr>
            <a:spLocks noChangeArrowheads="1"/>
          </p:cNvSpPr>
          <p:nvPr/>
        </p:nvSpPr>
        <p:spPr bwMode="auto">
          <a:xfrm>
            <a:off x="4887913" y="4999038"/>
            <a:ext cx="6762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r>
              <a:rPr lang="en-US" altLang="en-US" sz="1800">
                <a:solidFill>
                  <a:schemeClr val="bg2"/>
                </a:solidFill>
                <a:latin typeface="Helvetica" pitchFamily="-128" charset="0"/>
              </a:rPr>
              <a:t>endif</a:t>
            </a:r>
          </a:p>
          <a:p>
            <a:pPr>
              <a:lnSpc>
                <a:spcPct val="90000"/>
              </a:lnSpc>
            </a:pPr>
            <a:endParaRPr lang="en-US" altLang="en-US" sz="1800">
              <a:solidFill>
                <a:schemeClr val="bg2"/>
              </a:solidFill>
              <a:latin typeface="Helvetica" pitchFamily="-128" charset="0"/>
            </a:endParaRPr>
          </a:p>
        </p:txBody>
      </p:sp>
      <p:sp>
        <p:nvSpPr>
          <p:cNvPr id="19481" name="Rectangle 23"/>
          <p:cNvSpPr>
            <a:spLocks noChangeArrowheads="1"/>
          </p:cNvSpPr>
          <p:nvPr/>
        </p:nvSpPr>
        <p:spPr bwMode="auto">
          <a:xfrm>
            <a:off x="4887913" y="5275263"/>
            <a:ext cx="1909762" cy="7747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a:lnSpc>
                <a:spcPct val="80000"/>
              </a:lnSpc>
            </a:pPr>
            <a:r>
              <a:rPr lang="en-US" altLang="en-US" sz="1800">
                <a:solidFill>
                  <a:schemeClr val="bg2"/>
                </a:solidFill>
                <a:latin typeface="Helvetica" pitchFamily="-128" charset="0"/>
              </a:rPr>
              <a:t>pull/push door</a:t>
            </a:r>
          </a:p>
          <a:p>
            <a:pPr>
              <a:lnSpc>
                <a:spcPct val="80000"/>
              </a:lnSpc>
            </a:pPr>
            <a:r>
              <a:rPr lang="en-US" altLang="en-US" sz="1800">
                <a:solidFill>
                  <a:schemeClr val="bg2"/>
                </a:solidFill>
                <a:latin typeface="Helvetica" pitchFamily="-128" charset="0"/>
              </a:rPr>
              <a:t>move out of way;</a:t>
            </a:r>
          </a:p>
          <a:p>
            <a:pPr>
              <a:lnSpc>
                <a:spcPct val="90000"/>
              </a:lnSpc>
            </a:pPr>
            <a:endParaRPr lang="en-US" altLang="en-US" sz="1800">
              <a:solidFill>
                <a:schemeClr val="bg2"/>
              </a:solidFill>
              <a:latin typeface="Helvetica" pitchFamily="-128" charset="0"/>
            </a:endParaRPr>
          </a:p>
        </p:txBody>
      </p:sp>
      <p:sp>
        <p:nvSpPr>
          <p:cNvPr id="19482" name="Rectangle 24"/>
          <p:cNvSpPr>
            <a:spLocks noChangeArrowheads="1"/>
          </p:cNvSpPr>
          <p:nvPr/>
        </p:nvSpPr>
        <p:spPr bwMode="auto">
          <a:xfrm>
            <a:off x="4875213" y="5684838"/>
            <a:ext cx="1274762"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r>
              <a:rPr lang="en-US" altLang="en-US" sz="1800">
                <a:solidFill>
                  <a:schemeClr val="bg2"/>
                </a:solidFill>
                <a:latin typeface="Helvetica" pitchFamily="-128" charset="0"/>
              </a:rPr>
              <a:t>end repeat</a:t>
            </a:r>
          </a:p>
        </p:txBody>
      </p:sp>
      <p:sp>
        <p:nvSpPr>
          <p:cNvPr id="19483" name="Line 25"/>
          <p:cNvSpPr>
            <a:spLocks noChangeShapeType="1"/>
          </p:cNvSpPr>
          <p:nvPr/>
        </p:nvSpPr>
        <p:spPr bwMode="auto">
          <a:xfrm flipV="1">
            <a:off x="4495800" y="3835400"/>
            <a:ext cx="406400" cy="12700"/>
          </a:xfrm>
          <a:prstGeom prst="line">
            <a:avLst/>
          </a:prstGeom>
          <a:noFill/>
          <a:ln w="508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84" name="Arc 26"/>
          <p:cNvSpPr>
            <a:spLocks/>
          </p:cNvSpPr>
          <p:nvPr/>
        </p:nvSpPr>
        <p:spPr bwMode="auto">
          <a:xfrm>
            <a:off x="2490788" y="2767013"/>
            <a:ext cx="812800" cy="828675"/>
          </a:xfrm>
          <a:custGeom>
            <a:avLst/>
            <a:gdLst>
              <a:gd name="T0" fmla="*/ 812800 w 21600"/>
              <a:gd name="T1" fmla="*/ 828675 h 21600"/>
              <a:gd name="T2" fmla="*/ 0 w 21600"/>
              <a:gd name="T3" fmla="*/ 0 h 21600"/>
              <a:gd name="T4" fmla="*/ 81280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rgbClr val="AD278D"/>
            </a:solidFill>
            <a:round/>
            <a:headEnd type="triangle" w="med" len="med"/>
            <a:tailEnd/>
          </a:ln>
          <a:effectLst/>
          <a:extLst>
            <a:ext uri="{909E8E84-426E-40DD-AFC4-6F175D3DCCD1}">
              <a14:hiddenFill xmlns:a14="http://schemas.microsoft.com/office/drawing/2010/main">
                <a:solidFill>
                  <a:srgbClr val="AD278D"/>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58181404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611560" y="404664"/>
            <a:ext cx="6310313" cy="6604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dirty="0" smtClean="0"/>
              <a:t>Sizing Modules: Two Views</a:t>
            </a:r>
          </a:p>
        </p:txBody>
      </p:sp>
      <p:pic>
        <p:nvPicPr>
          <p:cNvPr id="20485"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981200"/>
            <a:ext cx="6667500" cy="39433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015887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755576" y="260648"/>
            <a:ext cx="6705600" cy="633413"/>
          </a:xfrm>
        </p:spPr>
        <p:txBody>
          <a:bodyPr>
            <a:normAutofit fontScale="90000"/>
          </a:bodyPr>
          <a:lstStyle/>
          <a:p>
            <a:pPr eaLnBrk="1" hangingPunct="1"/>
            <a:r>
              <a:rPr lang="en-US" altLang="en-US" dirty="0" smtClean="0"/>
              <a:t>Functional Independence</a:t>
            </a:r>
          </a:p>
        </p:txBody>
      </p:sp>
      <p:sp>
        <p:nvSpPr>
          <p:cNvPr id="21509" name="Rectangle 3"/>
          <p:cNvSpPr>
            <a:spLocks noGrp="1" noChangeArrowheads="1"/>
          </p:cNvSpPr>
          <p:nvPr>
            <p:ph type="body" idx="1"/>
          </p:nvPr>
        </p:nvSpPr>
        <p:spPr/>
        <p:txBody>
          <a:bodyPr/>
          <a:lstStyle/>
          <a:p>
            <a:pPr eaLnBrk="1" hangingPunct="1">
              <a:lnSpc>
                <a:spcPct val="90000"/>
              </a:lnSpc>
            </a:pPr>
            <a:r>
              <a:rPr lang="en-US" altLang="en-US" sz="2000" smtClean="0">
                <a:latin typeface="Palatino" pitchFamily="-128" charset="0"/>
              </a:rPr>
              <a:t>Functional independence is achieved by developing modules with "single-minded" function and an "aversion" to excessive interaction with other modules.</a:t>
            </a:r>
          </a:p>
          <a:p>
            <a:pPr eaLnBrk="1" hangingPunct="1">
              <a:lnSpc>
                <a:spcPct val="90000"/>
              </a:lnSpc>
              <a:spcBef>
                <a:spcPts val="300"/>
              </a:spcBef>
            </a:pPr>
            <a:r>
              <a:rPr lang="en-US" altLang="en-US" sz="2000" i="1" smtClean="0">
                <a:solidFill>
                  <a:schemeClr val="folHlink"/>
                </a:solidFill>
                <a:latin typeface="Palatino" pitchFamily="-128" charset="0"/>
              </a:rPr>
              <a:t>Cohesion</a:t>
            </a:r>
            <a:r>
              <a:rPr lang="en-US" altLang="en-US" sz="2000" smtClean="0">
                <a:latin typeface="Palatino" pitchFamily="-128" charset="0"/>
              </a:rPr>
              <a:t> is an indication of the relative functional strength of a module.</a:t>
            </a:r>
          </a:p>
          <a:p>
            <a:pPr lvl="1" eaLnBrk="1" hangingPunct="1">
              <a:lnSpc>
                <a:spcPct val="90000"/>
              </a:lnSpc>
              <a:spcBef>
                <a:spcPts val="300"/>
              </a:spcBef>
            </a:pPr>
            <a:r>
              <a:rPr lang="en-US" altLang="en-US" sz="1800" smtClean="0">
                <a:latin typeface="Palatino" pitchFamily="-128" charset="0"/>
              </a:rPr>
              <a:t>A cohesive module performs a single task, requiring little interaction with other components in other parts of a program. Stated simply, a cohesive module should (ideally) do just one thing. </a:t>
            </a:r>
          </a:p>
          <a:p>
            <a:pPr eaLnBrk="1" hangingPunct="1">
              <a:lnSpc>
                <a:spcPct val="90000"/>
              </a:lnSpc>
              <a:spcBef>
                <a:spcPts val="300"/>
              </a:spcBef>
            </a:pPr>
            <a:r>
              <a:rPr lang="en-US" altLang="en-US" sz="2000" i="1" smtClean="0">
                <a:solidFill>
                  <a:schemeClr val="folHlink"/>
                </a:solidFill>
                <a:latin typeface="Palatino" pitchFamily="-128" charset="0"/>
              </a:rPr>
              <a:t>Coupling</a:t>
            </a:r>
            <a:r>
              <a:rPr lang="en-US" altLang="en-US" sz="2000" smtClean="0">
                <a:latin typeface="Palatino" pitchFamily="-128" charset="0"/>
              </a:rPr>
              <a:t> is an indication of the relative interdependence among modules.</a:t>
            </a:r>
          </a:p>
          <a:p>
            <a:pPr lvl="1" eaLnBrk="1" hangingPunct="1">
              <a:lnSpc>
                <a:spcPct val="90000"/>
              </a:lnSpc>
              <a:spcBef>
                <a:spcPts val="300"/>
              </a:spcBef>
            </a:pPr>
            <a:r>
              <a:rPr lang="en-US" altLang="en-US" sz="1800" smtClean="0">
                <a:latin typeface="Palatino" pitchFamily="-128" charset="0"/>
              </a:rPr>
              <a:t>Coupling depends on the interface complexity between modules, the point at which entry or reference is made to a module, and what data pass across the interface.</a:t>
            </a:r>
          </a:p>
        </p:txBody>
      </p:sp>
    </p:spTree>
    <p:extLst>
      <p:ext uri="{BB962C8B-B14F-4D97-AF65-F5344CB8AC3E}">
        <p14:creationId xmlns:p14="http://schemas.microsoft.com/office/powerpoint/2010/main" val="262252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pPr eaLnBrk="1" hangingPunct="1"/>
            <a:r>
              <a:rPr lang="en-US" altLang="en-US" smtClean="0"/>
              <a:t>Design</a:t>
            </a:r>
          </a:p>
        </p:txBody>
      </p:sp>
      <p:sp>
        <p:nvSpPr>
          <p:cNvPr id="4101" name="Rectangle 3"/>
          <p:cNvSpPr>
            <a:spLocks noGrp="1" noChangeArrowheads="1"/>
          </p:cNvSpPr>
          <p:nvPr>
            <p:ph type="body" idx="1"/>
          </p:nvPr>
        </p:nvSpPr>
        <p:spPr/>
        <p:txBody>
          <a:bodyPr>
            <a:normAutofit lnSpcReduction="10000"/>
          </a:bodyPr>
          <a:lstStyle/>
          <a:p>
            <a:pPr eaLnBrk="1" hangingPunct="1"/>
            <a:r>
              <a:rPr lang="en-US" altLang="en-US" smtClean="0">
                <a:latin typeface="Palatino" pitchFamily="-128" charset="0"/>
              </a:rPr>
              <a:t>Mitch Kapor, the creator of Lotus 1-2-3, presented</a:t>
            </a:r>
            <a:r>
              <a:rPr lang="en-US" altLang="en-US" smtClean="0">
                <a:solidFill>
                  <a:srgbClr val="000000"/>
                </a:solidFill>
                <a:latin typeface="Palatino" pitchFamily="-128" charset="0"/>
              </a:rPr>
              <a:t> a “software design manifesto” in </a:t>
            </a:r>
            <a:r>
              <a:rPr lang="en-US" altLang="en-US" i="1" smtClean="0">
                <a:solidFill>
                  <a:srgbClr val="000000"/>
                </a:solidFill>
                <a:latin typeface="Palatino" pitchFamily="-128" charset="0"/>
              </a:rPr>
              <a:t>Dr. Dobbs Journal. </a:t>
            </a:r>
            <a:r>
              <a:rPr lang="en-US" altLang="en-US" smtClean="0">
                <a:solidFill>
                  <a:srgbClr val="000000"/>
                </a:solidFill>
                <a:latin typeface="Palatino" pitchFamily="-128" charset="0"/>
              </a:rPr>
              <a:t>He said:</a:t>
            </a:r>
          </a:p>
          <a:p>
            <a:pPr lvl="1" eaLnBrk="1" hangingPunct="1"/>
            <a:r>
              <a:rPr lang="en-US" altLang="en-US" smtClean="0">
                <a:solidFill>
                  <a:srgbClr val="000000"/>
                </a:solidFill>
                <a:latin typeface="Palatino" pitchFamily="-128" charset="0"/>
              </a:rPr>
              <a:t>Good software design should exhibit:</a:t>
            </a:r>
          </a:p>
          <a:p>
            <a:pPr lvl="1" eaLnBrk="1" hangingPunct="1"/>
            <a:r>
              <a:rPr lang="en-US" altLang="en-US" i="1" smtClean="0">
                <a:solidFill>
                  <a:schemeClr val="folHlink"/>
                </a:solidFill>
                <a:latin typeface="Palatino" pitchFamily="-128" charset="0"/>
              </a:rPr>
              <a:t>Firmness:</a:t>
            </a:r>
            <a:r>
              <a:rPr lang="en-US" altLang="en-US" smtClean="0">
                <a:solidFill>
                  <a:srgbClr val="000000"/>
                </a:solidFill>
                <a:latin typeface="Palatino" pitchFamily="-128" charset="0"/>
              </a:rPr>
              <a:t> A program should not have any bugs that inhibit its function. </a:t>
            </a:r>
          </a:p>
          <a:p>
            <a:pPr lvl="1" eaLnBrk="1" hangingPunct="1"/>
            <a:r>
              <a:rPr lang="en-US" altLang="en-US" i="1" smtClean="0">
                <a:solidFill>
                  <a:schemeClr val="folHlink"/>
                </a:solidFill>
                <a:latin typeface="Palatino" pitchFamily="-128" charset="0"/>
              </a:rPr>
              <a:t>Commodity:</a:t>
            </a:r>
            <a:r>
              <a:rPr lang="en-US" altLang="en-US" smtClean="0">
                <a:solidFill>
                  <a:srgbClr val="000000"/>
                </a:solidFill>
                <a:latin typeface="Palatino" pitchFamily="-128" charset="0"/>
              </a:rPr>
              <a:t> A program should be suitable for the purposes for which it was intended. </a:t>
            </a:r>
          </a:p>
          <a:p>
            <a:pPr lvl="1" eaLnBrk="1" hangingPunct="1"/>
            <a:r>
              <a:rPr lang="en-US" altLang="en-US" i="1" smtClean="0">
                <a:solidFill>
                  <a:schemeClr val="folHlink"/>
                </a:solidFill>
                <a:latin typeface="Palatino" pitchFamily="-128" charset="0"/>
              </a:rPr>
              <a:t>Delight:</a:t>
            </a:r>
            <a:r>
              <a:rPr lang="en-US" altLang="en-US" smtClean="0">
                <a:solidFill>
                  <a:schemeClr val="folHlink"/>
                </a:solidFill>
                <a:latin typeface="Palatino" pitchFamily="-128" charset="0"/>
              </a:rPr>
              <a:t> </a:t>
            </a:r>
            <a:r>
              <a:rPr lang="en-US" altLang="en-US" smtClean="0">
                <a:solidFill>
                  <a:srgbClr val="000000"/>
                </a:solidFill>
                <a:latin typeface="Palatino" pitchFamily="-128" charset="0"/>
              </a:rPr>
              <a:t>The experience of using the program should be pleasurable one.</a:t>
            </a:r>
          </a:p>
        </p:txBody>
      </p:sp>
    </p:spTree>
    <p:extLst>
      <p:ext uri="{BB962C8B-B14F-4D97-AF65-F5344CB8AC3E}">
        <p14:creationId xmlns:p14="http://schemas.microsoft.com/office/powerpoint/2010/main" val="15740604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en-US" smtClean="0"/>
              <a:t>Aspects</a:t>
            </a:r>
          </a:p>
        </p:txBody>
      </p:sp>
      <p:sp>
        <p:nvSpPr>
          <p:cNvPr id="22533" name="Rectangle 3"/>
          <p:cNvSpPr>
            <a:spLocks noGrp="1" noChangeArrowheads="1"/>
          </p:cNvSpPr>
          <p:nvPr>
            <p:ph type="body" idx="1"/>
          </p:nvPr>
        </p:nvSpPr>
        <p:spPr/>
        <p:txBody>
          <a:bodyPr/>
          <a:lstStyle/>
          <a:p>
            <a:pPr eaLnBrk="1" hangingPunct="1"/>
            <a:r>
              <a:rPr lang="en-US" altLang="en-US" smtClean="0">
                <a:latin typeface="Palatino" pitchFamily="-128" charset="0"/>
              </a:rPr>
              <a:t>Consider two requirements, </a:t>
            </a:r>
            <a:r>
              <a:rPr lang="en-US" altLang="en-US" i="1" smtClean="0">
                <a:latin typeface="Palatino" pitchFamily="-128" charset="0"/>
              </a:rPr>
              <a:t>A</a:t>
            </a:r>
            <a:r>
              <a:rPr lang="en-US" altLang="en-US" smtClean="0">
                <a:latin typeface="Palatino" pitchFamily="-128" charset="0"/>
              </a:rPr>
              <a:t> and </a:t>
            </a:r>
            <a:r>
              <a:rPr lang="en-US" altLang="en-US" i="1" smtClean="0">
                <a:latin typeface="Palatino" pitchFamily="-128" charset="0"/>
              </a:rPr>
              <a:t>B.</a:t>
            </a:r>
            <a:r>
              <a:rPr lang="en-US" altLang="en-US" smtClean="0">
                <a:latin typeface="Palatino" pitchFamily="-128" charset="0"/>
              </a:rPr>
              <a:t> </a:t>
            </a:r>
            <a:r>
              <a:rPr lang="en-US" altLang="en-US" i="1" smtClean="0">
                <a:latin typeface="Palatino" pitchFamily="-128" charset="0"/>
              </a:rPr>
              <a:t> </a:t>
            </a:r>
            <a:r>
              <a:rPr lang="en-US" altLang="en-US" smtClean="0">
                <a:latin typeface="Palatino" pitchFamily="-128" charset="0"/>
              </a:rPr>
              <a:t>Requirement</a:t>
            </a:r>
            <a:r>
              <a:rPr lang="en-US" altLang="en-US" i="1" smtClean="0">
                <a:latin typeface="Palatino" pitchFamily="-128" charset="0"/>
              </a:rPr>
              <a:t> A crosscuts </a:t>
            </a:r>
            <a:r>
              <a:rPr lang="en-US" altLang="en-US" smtClean="0">
                <a:latin typeface="Palatino" pitchFamily="-128" charset="0"/>
              </a:rPr>
              <a:t>requirement </a:t>
            </a:r>
            <a:r>
              <a:rPr lang="en-US" altLang="en-US" i="1" smtClean="0">
                <a:latin typeface="Palatino" pitchFamily="-128" charset="0"/>
              </a:rPr>
              <a:t>B</a:t>
            </a:r>
            <a:r>
              <a:rPr lang="en-US" altLang="en-US" smtClean="0">
                <a:latin typeface="Palatino" pitchFamily="-128" charset="0"/>
              </a:rPr>
              <a:t> “if a software decomposition [refinement] has been chosen in which </a:t>
            </a:r>
            <a:r>
              <a:rPr lang="en-US" altLang="en-US" i="1" smtClean="0">
                <a:latin typeface="Palatino" pitchFamily="-128" charset="0"/>
              </a:rPr>
              <a:t>B</a:t>
            </a:r>
            <a:r>
              <a:rPr lang="en-US" altLang="en-US" smtClean="0">
                <a:latin typeface="Palatino" pitchFamily="-128" charset="0"/>
              </a:rPr>
              <a:t> cannot be satisfied without taking </a:t>
            </a:r>
            <a:r>
              <a:rPr lang="en-US" altLang="en-US" i="1" smtClean="0">
                <a:latin typeface="Palatino" pitchFamily="-128" charset="0"/>
              </a:rPr>
              <a:t>A</a:t>
            </a:r>
            <a:r>
              <a:rPr lang="en-US" altLang="en-US" smtClean="0">
                <a:latin typeface="Palatino" pitchFamily="-128" charset="0"/>
              </a:rPr>
              <a:t> into account. [Ros04]</a:t>
            </a:r>
          </a:p>
          <a:p>
            <a:pPr eaLnBrk="1" hangingPunct="1"/>
            <a:r>
              <a:rPr lang="en-US" altLang="en-US" smtClean="0">
                <a:latin typeface="Palatino" pitchFamily="-128" charset="0"/>
              </a:rPr>
              <a:t>An </a:t>
            </a:r>
            <a:r>
              <a:rPr lang="en-US" altLang="en-US" i="1" smtClean="0">
                <a:solidFill>
                  <a:schemeClr val="folHlink"/>
                </a:solidFill>
                <a:latin typeface="Palatino" pitchFamily="-128" charset="0"/>
              </a:rPr>
              <a:t>aspect</a:t>
            </a:r>
            <a:r>
              <a:rPr lang="en-US" altLang="en-US" i="1" smtClean="0">
                <a:latin typeface="Palatino" pitchFamily="-128" charset="0"/>
              </a:rPr>
              <a:t> </a:t>
            </a:r>
            <a:r>
              <a:rPr lang="en-US" altLang="en-US" smtClean="0">
                <a:latin typeface="Palatino" pitchFamily="-128" charset="0"/>
              </a:rPr>
              <a:t>is a representation of a cross-cutting concern. </a:t>
            </a:r>
          </a:p>
        </p:txBody>
      </p:sp>
    </p:spTree>
    <p:extLst>
      <p:ext uri="{BB962C8B-B14F-4D97-AF65-F5344CB8AC3E}">
        <p14:creationId xmlns:p14="http://schemas.microsoft.com/office/powerpoint/2010/main" val="12445707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altLang="en-US" smtClean="0"/>
              <a:t>Aspects—An Example</a:t>
            </a:r>
          </a:p>
        </p:txBody>
      </p:sp>
      <p:sp>
        <p:nvSpPr>
          <p:cNvPr id="23557" name="Rectangle 3"/>
          <p:cNvSpPr>
            <a:spLocks noGrp="1" noChangeArrowheads="1"/>
          </p:cNvSpPr>
          <p:nvPr>
            <p:ph type="body" idx="1"/>
          </p:nvPr>
        </p:nvSpPr>
        <p:spPr/>
        <p:txBody>
          <a:bodyPr/>
          <a:lstStyle/>
          <a:p>
            <a:pPr eaLnBrk="1" hangingPunct="1">
              <a:lnSpc>
                <a:spcPct val="90000"/>
              </a:lnSpc>
              <a:spcBef>
                <a:spcPts val="300"/>
              </a:spcBef>
            </a:pPr>
            <a:r>
              <a:rPr lang="en-US" altLang="en-US" sz="1600" smtClean="0">
                <a:latin typeface="Palatino" pitchFamily="-128" charset="0"/>
              </a:rPr>
              <a:t>Consider two requirements for the </a:t>
            </a:r>
            <a:r>
              <a:rPr lang="en-US" altLang="en-US" sz="1600" b="1" smtClean="0">
                <a:latin typeface="Arial" charset="0"/>
              </a:rPr>
              <a:t>SafeHomeAssured.com</a:t>
            </a:r>
            <a:r>
              <a:rPr lang="en-US" altLang="en-US" sz="1600" smtClean="0">
                <a:latin typeface="Palatino" pitchFamily="-128" charset="0"/>
              </a:rPr>
              <a:t> WebApp. Requirement </a:t>
            </a:r>
            <a:r>
              <a:rPr lang="en-US" altLang="en-US" sz="1600" i="1" smtClean="0">
                <a:latin typeface="Palatino" pitchFamily="-128" charset="0"/>
              </a:rPr>
              <a:t>A</a:t>
            </a:r>
            <a:r>
              <a:rPr lang="en-US" altLang="en-US" sz="1600" smtClean="0">
                <a:latin typeface="Palatino" pitchFamily="-128" charset="0"/>
              </a:rPr>
              <a:t> is described via the use-case </a:t>
            </a:r>
            <a:r>
              <a:rPr lang="en-US" altLang="en-US" sz="1600" b="1" smtClean="0">
                <a:solidFill>
                  <a:srgbClr val="000000"/>
                </a:solidFill>
                <a:latin typeface="Arial" charset="0"/>
              </a:rPr>
              <a:t>Access camera surveillance via the Internet.</a:t>
            </a:r>
            <a:r>
              <a:rPr lang="en-US" altLang="en-US" sz="1600" i="1" smtClean="0">
                <a:solidFill>
                  <a:srgbClr val="000000"/>
                </a:solidFill>
                <a:latin typeface="Palatino" pitchFamily="-128" charset="0"/>
              </a:rPr>
              <a:t> </a:t>
            </a:r>
            <a:r>
              <a:rPr lang="en-US" altLang="en-US" sz="1600" smtClean="0">
                <a:latin typeface="Palatino" pitchFamily="-128" charset="0"/>
              </a:rPr>
              <a:t> A design refinement would focus on those modules that would enable a registered user to access video from cameras placed throughout a space. Requirement </a:t>
            </a:r>
            <a:r>
              <a:rPr lang="en-US" altLang="en-US" sz="1600" i="1" smtClean="0">
                <a:latin typeface="Palatino" pitchFamily="-128" charset="0"/>
              </a:rPr>
              <a:t>B</a:t>
            </a:r>
            <a:r>
              <a:rPr lang="en-US" altLang="en-US" sz="1600" smtClean="0">
                <a:latin typeface="Palatino" pitchFamily="-128" charset="0"/>
              </a:rPr>
              <a:t> is a generic security requirement that states that </a:t>
            </a:r>
            <a:r>
              <a:rPr lang="en-US" altLang="en-US" sz="1600" i="1" smtClean="0">
                <a:latin typeface="Palatino" pitchFamily="-128" charset="0"/>
              </a:rPr>
              <a:t>a registered user must be validated prior to using</a:t>
            </a:r>
            <a:r>
              <a:rPr lang="en-US" altLang="en-US" sz="1600" smtClean="0">
                <a:latin typeface="Palatino" pitchFamily="-128" charset="0"/>
              </a:rPr>
              <a:t> </a:t>
            </a:r>
            <a:r>
              <a:rPr lang="en-US" altLang="en-US" sz="1600" b="1" smtClean="0">
                <a:latin typeface="Arial" charset="0"/>
              </a:rPr>
              <a:t>SafeHomeAssured.com.</a:t>
            </a:r>
            <a:r>
              <a:rPr lang="en-US" altLang="en-US" sz="1600" smtClean="0">
                <a:latin typeface="Palatino" pitchFamily="-128" charset="0"/>
              </a:rPr>
              <a:t> This requirement is applicable for all functions that are available to registered </a:t>
            </a:r>
            <a:r>
              <a:rPr lang="en-US" altLang="en-US" sz="1600" i="1" smtClean="0">
                <a:latin typeface="Palatino" pitchFamily="-128" charset="0"/>
              </a:rPr>
              <a:t>SafeHome</a:t>
            </a:r>
            <a:r>
              <a:rPr lang="en-US" altLang="en-US" sz="1600" smtClean="0">
                <a:latin typeface="Palatino" pitchFamily="-128" charset="0"/>
              </a:rPr>
              <a:t> users. As design refinement occurs, </a:t>
            </a:r>
            <a:r>
              <a:rPr lang="en-US" altLang="en-US" sz="1600" i="1" smtClean="0">
                <a:latin typeface="Palatino" pitchFamily="-128" charset="0"/>
              </a:rPr>
              <a:t>A*</a:t>
            </a:r>
            <a:r>
              <a:rPr lang="en-US" altLang="en-US" sz="1600" smtClean="0">
                <a:latin typeface="Palatino" pitchFamily="-128" charset="0"/>
              </a:rPr>
              <a:t> is a design representation for requirement </a:t>
            </a:r>
            <a:r>
              <a:rPr lang="en-US" altLang="en-US" sz="1600" i="1" smtClean="0">
                <a:latin typeface="Palatino" pitchFamily="-128" charset="0"/>
              </a:rPr>
              <a:t>A</a:t>
            </a:r>
            <a:r>
              <a:rPr lang="en-US" altLang="en-US" sz="1600" smtClean="0">
                <a:latin typeface="Palatino" pitchFamily="-128" charset="0"/>
              </a:rPr>
              <a:t> and</a:t>
            </a:r>
            <a:r>
              <a:rPr lang="en-US" altLang="en-US" sz="1600" i="1" smtClean="0">
                <a:latin typeface="Palatino" pitchFamily="-128" charset="0"/>
              </a:rPr>
              <a:t> B*</a:t>
            </a:r>
            <a:r>
              <a:rPr lang="en-US" altLang="en-US" sz="1600" smtClean="0">
                <a:latin typeface="Palatino" pitchFamily="-128" charset="0"/>
              </a:rPr>
              <a:t> is a design representation for requirement </a:t>
            </a:r>
            <a:r>
              <a:rPr lang="en-US" altLang="en-US" sz="1600" i="1" smtClean="0">
                <a:latin typeface="Palatino" pitchFamily="-128" charset="0"/>
              </a:rPr>
              <a:t>B</a:t>
            </a:r>
            <a:r>
              <a:rPr lang="en-US" altLang="en-US" sz="1600" smtClean="0">
                <a:latin typeface="Palatino" pitchFamily="-128" charset="0"/>
              </a:rPr>
              <a:t>. Therefore, </a:t>
            </a:r>
            <a:r>
              <a:rPr lang="en-US" altLang="en-US" sz="1600" i="1" smtClean="0">
                <a:latin typeface="Palatino" pitchFamily="-128" charset="0"/>
              </a:rPr>
              <a:t>A*</a:t>
            </a:r>
            <a:r>
              <a:rPr lang="en-US" altLang="en-US" sz="1600" smtClean="0">
                <a:latin typeface="Palatino" pitchFamily="-128" charset="0"/>
              </a:rPr>
              <a:t> and </a:t>
            </a:r>
            <a:r>
              <a:rPr lang="en-US" altLang="en-US" sz="1600" i="1" smtClean="0">
                <a:latin typeface="Palatino" pitchFamily="-128" charset="0"/>
              </a:rPr>
              <a:t>B*</a:t>
            </a:r>
            <a:r>
              <a:rPr lang="en-US" altLang="en-US" sz="1600" smtClean="0">
                <a:latin typeface="Palatino" pitchFamily="-128" charset="0"/>
              </a:rPr>
              <a:t> are representations of concerns, and B* </a:t>
            </a:r>
            <a:r>
              <a:rPr lang="en-US" altLang="en-US" sz="1600" i="1" smtClean="0">
                <a:latin typeface="Palatino" pitchFamily="-128" charset="0"/>
              </a:rPr>
              <a:t>cross-cuts</a:t>
            </a:r>
            <a:r>
              <a:rPr lang="en-US" altLang="en-US" sz="1600" smtClean="0">
                <a:latin typeface="Palatino" pitchFamily="-128" charset="0"/>
              </a:rPr>
              <a:t> A*. </a:t>
            </a:r>
          </a:p>
          <a:p>
            <a:pPr eaLnBrk="1" hangingPunct="1">
              <a:lnSpc>
                <a:spcPct val="90000"/>
              </a:lnSpc>
              <a:spcBef>
                <a:spcPts val="300"/>
              </a:spcBef>
            </a:pPr>
            <a:r>
              <a:rPr lang="en-US" altLang="en-US" sz="1600" smtClean="0">
                <a:latin typeface="Palatino" pitchFamily="-128" charset="0"/>
              </a:rPr>
              <a:t>An </a:t>
            </a:r>
            <a:r>
              <a:rPr lang="en-US" altLang="en-US" sz="1600" i="1" smtClean="0">
                <a:latin typeface="Palatino" pitchFamily="-128" charset="0"/>
              </a:rPr>
              <a:t>aspect </a:t>
            </a:r>
            <a:r>
              <a:rPr lang="en-US" altLang="en-US" sz="1600" smtClean="0">
                <a:latin typeface="Palatino" pitchFamily="-128" charset="0"/>
              </a:rPr>
              <a:t>is a representation of a cross-cutting concern. Therefore, the design representation, </a:t>
            </a:r>
            <a:r>
              <a:rPr lang="en-US" altLang="en-US" sz="1600" i="1" smtClean="0">
                <a:latin typeface="Palatino" pitchFamily="-128" charset="0"/>
              </a:rPr>
              <a:t>B*</a:t>
            </a:r>
            <a:r>
              <a:rPr lang="en-US" altLang="en-US" sz="1600" smtClean="0">
                <a:latin typeface="Palatino" pitchFamily="-128" charset="0"/>
              </a:rPr>
              <a:t>, of the requirement, </a:t>
            </a:r>
            <a:r>
              <a:rPr lang="en-US" altLang="en-US" sz="1600" i="1" smtClean="0">
                <a:latin typeface="Palatino" pitchFamily="-128" charset="0"/>
              </a:rPr>
              <a:t>a registered user must be validated prior to using</a:t>
            </a:r>
            <a:r>
              <a:rPr lang="en-US" altLang="en-US" sz="1600" smtClean="0">
                <a:latin typeface="Palatino" pitchFamily="-128" charset="0"/>
              </a:rPr>
              <a:t> </a:t>
            </a:r>
            <a:r>
              <a:rPr lang="en-US" altLang="en-US" sz="1600" b="1" smtClean="0">
                <a:latin typeface="Arial" charset="0"/>
              </a:rPr>
              <a:t>SafeHomeAssured.com,</a:t>
            </a:r>
            <a:r>
              <a:rPr lang="en-US" altLang="en-US" sz="1600" smtClean="0">
                <a:latin typeface="Palatino" pitchFamily="-128" charset="0"/>
              </a:rPr>
              <a:t> is an aspect of the </a:t>
            </a:r>
            <a:r>
              <a:rPr lang="en-US" altLang="en-US" sz="1600" i="1" smtClean="0">
                <a:latin typeface="Palatino" pitchFamily="-128" charset="0"/>
              </a:rPr>
              <a:t>SafeHome</a:t>
            </a:r>
            <a:r>
              <a:rPr lang="en-US" altLang="en-US" sz="1600" smtClean="0">
                <a:latin typeface="Palatino" pitchFamily="-128" charset="0"/>
              </a:rPr>
              <a:t> WebApp. </a:t>
            </a:r>
            <a:endParaRPr lang="en-US" altLang="en-US" sz="2000" smtClean="0">
              <a:latin typeface="Palatino" pitchFamily="-128" charset="0"/>
            </a:endParaRPr>
          </a:p>
          <a:p>
            <a:pPr eaLnBrk="1" hangingPunct="1">
              <a:lnSpc>
                <a:spcPct val="90000"/>
              </a:lnSpc>
            </a:pPr>
            <a:endParaRPr lang="en-US" altLang="en-US" sz="2000" smtClean="0"/>
          </a:p>
        </p:txBody>
      </p:sp>
    </p:spTree>
    <p:extLst>
      <p:ext uri="{BB962C8B-B14F-4D97-AF65-F5344CB8AC3E}">
        <p14:creationId xmlns:p14="http://schemas.microsoft.com/office/powerpoint/2010/main" val="2044490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539552" y="476672"/>
            <a:ext cx="2863850" cy="633413"/>
          </a:xfrm>
        </p:spPr>
        <p:txBody>
          <a:bodyPr>
            <a:normAutofit fontScale="90000"/>
          </a:bodyPr>
          <a:lstStyle/>
          <a:p>
            <a:pPr eaLnBrk="1" hangingPunct="1"/>
            <a:r>
              <a:rPr lang="en-US" altLang="en-US" dirty="0" smtClean="0">
                <a:latin typeface="Times New Roman" panose="02020603050405020304" pitchFamily="18" charset="0"/>
                <a:cs typeface="Times New Roman" panose="02020603050405020304" pitchFamily="18" charset="0"/>
              </a:rPr>
              <a:t>Refactoring</a:t>
            </a:r>
          </a:p>
        </p:txBody>
      </p:sp>
      <p:sp>
        <p:nvSpPr>
          <p:cNvPr id="24581" name="Rectangle 3"/>
          <p:cNvSpPr>
            <a:spLocks noGrp="1" noChangeArrowheads="1"/>
          </p:cNvSpPr>
          <p:nvPr>
            <p:ph type="body" idx="1"/>
          </p:nvPr>
        </p:nvSpPr>
        <p:spPr>
          <a:xfrm>
            <a:off x="1187624" y="1556792"/>
            <a:ext cx="7056784" cy="3170238"/>
          </a:xfrm>
        </p:spPr>
        <p:txBody>
          <a:bodyPr>
            <a:noAutofit/>
          </a:bodyPr>
          <a:lstStyle/>
          <a:p>
            <a:pPr eaLnBrk="1" hangingPunct="1">
              <a:lnSpc>
                <a:spcPct val="80000"/>
              </a:lnSpc>
              <a:spcBef>
                <a:spcPts val="300"/>
              </a:spcBef>
            </a:pPr>
            <a:r>
              <a:rPr lang="en-US" altLang="en-US" sz="2400" dirty="0" smtClean="0">
                <a:latin typeface="Times New Roman" panose="02020603050405020304" pitchFamily="18" charset="0"/>
                <a:cs typeface="Times New Roman" panose="02020603050405020304" pitchFamily="18" charset="0"/>
              </a:rPr>
              <a:t>Fowler [FOW99] defines refactoring in the following manner: </a:t>
            </a:r>
          </a:p>
          <a:p>
            <a:pPr lvl="1" eaLnBrk="1" hangingPunct="1">
              <a:lnSpc>
                <a:spcPct val="80000"/>
              </a:lnSpc>
              <a:spcBef>
                <a:spcPts val="300"/>
              </a:spcBef>
            </a:pPr>
            <a:r>
              <a:rPr lang="en-US" altLang="en-US" sz="2000" dirty="0" smtClean="0">
                <a:solidFill>
                  <a:schemeClr val="folHlink"/>
                </a:solidFill>
                <a:latin typeface="Times New Roman" panose="02020603050405020304" pitchFamily="18" charset="0"/>
                <a:cs typeface="Times New Roman" panose="02020603050405020304" pitchFamily="18" charset="0"/>
              </a:rPr>
              <a:t>"Refactoring is the process of changing a software system in such a way that it does not alter the external behavior of the code [design] yet improves its internal structure.”</a:t>
            </a:r>
          </a:p>
          <a:p>
            <a:pPr marL="457200" lvl="1" indent="0" eaLnBrk="1" hangingPunct="1">
              <a:lnSpc>
                <a:spcPct val="80000"/>
              </a:lnSpc>
              <a:spcBef>
                <a:spcPts val="300"/>
              </a:spcBef>
              <a:buNone/>
            </a:pPr>
            <a:endParaRPr lang="en-US" altLang="en-US" sz="2000" dirty="0" smtClean="0">
              <a:solidFill>
                <a:schemeClr val="folHlink"/>
              </a:solidFill>
              <a:latin typeface="Times New Roman" panose="02020603050405020304" pitchFamily="18" charset="0"/>
              <a:cs typeface="Times New Roman" panose="02020603050405020304" pitchFamily="18" charset="0"/>
            </a:endParaRPr>
          </a:p>
          <a:p>
            <a:pPr eaLnBrk="1" hangingPunct="1">
              <a:lnSpc>
                <a:spcPct val="80000"/>
              </a:lnSpc>
              <a:spcBef>
                <a:spcPts val="300"/>
              </a:spcBef>
            </a:pPr>
            <a:r>
              <a:rPr lang="en-US" altLang="en-US" sz="2400" dirty="0" smtClean="0">
                <a:latin typeface="Times New Roman" panose="02020603050405020304" pitchFamily="18" charset="0"/>
                <a:cs typeface="Times New Roman" panose="02020603050405020304" pitchFamily="18" charset="0"/>
              </a:rPr>
              <a:t>When software is refactored, the existing design is examined for </a:t>
            </a:r>
          </a:p>
          <a:p>
            <a:pPr lvl="1" eaLnBrk="1" hangingPunct="1">
              <a:lnSpc>
                <a:spcPct val="80000"/>
              </a:lnSpc>
              <a:spcBef>
                <a:spcPts val="300"/>
              </a:spcBef>
            </a:pPr>
            <a:r>
              <a:rPr lang="en-US" altLang="en-US" sz="2000" dirty="0" smtClean="0">
                <a:latin typeface="Times New Roman" panose="02020603050405020304" pitchFamily="18" charset="0"/>
                <a:cs typeface="Times New Roman" panose="02020603050405020304" pitchFamily="18" charset="0"/>
              </a:rPr>
              <a:t>redundancy</a:t>
            </a:r>
          </a:p>
          <a:p>
            <a:pPr lvl="1" eaLnBrk="1" hangingPunct="1">
              <a:lnSpc>
                <a:spcPct val="80000"/>
              </a:lnSpc>
              <a:spcBef>
                <a:spcPts val="300"/>
              </a:spcBef>
            </a:pPr>
            <a:r>
              <a:rPr lang="en-US" altLang="en-US" sz="2000" dirty="0" smtClean="0">
                <a:latin typeface="Times New Roman" panose="02020603050405020304" pitchFamily="18" charset="0"/>
                <a:cs typeface="Times New Roman" panose="02020603050405020304" pitchFamily="18" charset="0"/>
              </a:rPr>
              <a:t>unused design elements</a:t>
            </a:r>
          </a:p>
          <a:p>
            <a:pPr lvl="1" eaLnBrk="1" hangingPunct="1">
              <a:lnSpc>
                <a:spcPct val="80000"/>
              </a:lnSpc>
              <a:spcBef>
                <a:spcPts val="300"/>
              </a:spcBef>
            </a:pPr>
            <a:r>
              <a:rPr lang="en-US" altLang="en-US" sz="2000" dirty="0" smtClean="0">
                <a:latin typeface="Times New Roman" panose="02020603050405020304" pitchFamily="18" charset="0"/>
                <a:cs typeface="Times New Roman" panose="02020603050405020304" pitchFamily="18" charset="0"/>
              </a:rPr>
              <a:t>inefficient or unnecessary algorithms</a:t>
            </a:r>
          </a:p>
          <a:p>
            <a:pPr lvl="1" eaLnBrk="1" hangingPunct="1">
              <a:lnSpc>
                <a:spcPct val="80000"/>
              </a:lnSpc>
              <a:spcBef>
                <a:spcPts val="300"/>
              </a:spcBef>
            </a:pPr>
            <a:r>
              <a:rPr lang="en-US" altLang="en-US" sz="2000" dirty="0" smtClean="0">
                <a:latin typeface="Times New Roman" panose="02020603050405020304" pitchFamily="18" charset="0"/>
                <a:cs typeface="Times New Roman" panose="02020603050405020304" pitchFamily="18" charset="0"/>
              </a:rPr>
              <a:t>poorly constructed or inappropriate data structures</a:t>
            </a:r>
          </a:p>
          <a:p>
            <a:pPr lvl="1" eaLnBrk="1" hangingPunct="1">
              <a:lnSpc>
                <a:spcPct val="80000"/>
              </a:lnSpc>
              <a:spcBef>
                <a:spcPts val="300"/>
              </a:spcBef>
            </a:pPr>
            <a:r>
              <a:rPr lang="en-US" altLang="en-US" sz="2000" dirty="0" smtClean="0">
                <a:latin typeface="Times New Roman" panose="02020603050405020304" pitchFamily="18" charset="0"/>
                <a:cs typeface="Times New Roman" panose="02020603050405020304" pitchFamily="18" charset="0"/>
              </a:rPr>
              <a:t>or any other design failure that can be corrected to yield a better design.</a:t>
            </a:r>
          </a:p>
        </p:txBody>
      </p:sp>
    </p:spTree>
    <p:extLst>
      <p:ext uri="{BB962C8B-B14F-4D97-AF65-F5344CB8AC3E}">
        <p14:creationId xmlns:p14="http://schemas.microsoft.com/office/powerpoint/2010/main" val="3632579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type="title"/>
          </p:nvPr>
        </p:nvSpPr>
        <p:spPr>
          <a:xfrm>
            <a:off x="17659" y="78904"/>
            <a:ext cx="5165725" cy="685800"/>
          </a:xfrm>
        </p:spPr>
        <p:txBody>
          <a:bodyPr>
            <a:normAutofit fontScale="90000"/>
          </a:bodyPr>
          <a:lstStyle/>
          <a:p>
            <a:pPr eaLnBrk="1" hangingPunct="1"/>
            <a:r>
              <a:rPr lang="en-US" altLang="en-US" dirty="0" smtClean="0"/>
              <a:t>The Design Model</a:t>
            </a:r>
            <a:endParaRPr lang="en-US" altLang="en-US" dirty="0" smtClean="0">
              <a:latin typeface="36 Helvetica ThinItalic" charset="0"/>
            </a:endParaRPr>
          </a:p>
        </p:txBody>
      </p:sp>
      <p:pic>
        <p:nvPicPr>
          <p:cNvPr id="276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764704"/>
            <a:ext cx="7920880" cy="5705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65569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323528" y="332656"/>
            <a:ext cx="6715125" cy="685800"/>
          </a:xfrm>
        </p:spPr>
        <p:txBody>
          <a:bodyPr>
            <a:normAutofit fontScale="90000"/>
          </a:bodyPr>
          <a:lstStyle/>
          <a:p>
            <a:pPr eaLnBrk="1" hangingPunct="1"/>
            <a:r>
              <a:rPr lang="en-US" altLang="en-US" dirty="0" smtClean="0"/>
              <a:t>Design Model Elements</a:t>
            </a:r>
          </a:p>
        </p:txBody>
      </p:sp>
      <p:sp>
        <p:nvSpPr>
          <p:cNvPr id="28677" name="Rectangle 3"/>
          <p:cNvSpPr>
            <a:spLocks noGrp="1" noChangeArrowheads="1"/>
          </p:cNvSpPr>
          <p:nvPr>
            <p:ph type="body" idx="1"/>
          </p:nvPr>
        </p:nvSpPr>
        <p:spPr>
          <a:xfrm>
            <a:off x="1115616" y="1340768"/>
            <a:ext cx="6553200" cy="4114800"/>
          </a:xfrm>
        </p:spPr>
        <p:txBody>
          <a:bodyPr>
            <a:noAutofit/>
          </a:bodyPr>
          <a:lstStyle/>
          <a:p>
            <a:pPr eaLnBrk="1" hangingPunct="1">
              <a:lnSpc>
                <a:spcPct val="90000"/>
              </a:lnSpc>
            </a:pPr>
            <a:r>
              <a:rPr lang="en-US" altLang="en-US" sz="2000" dirty="0" smtClean="0">
                <a:solidFill>
                  <a:schemeClr val="folHlink"/>
                </a:solidFill>
                <a:latin typeface="Times New Roman" panose="02020603050405020304" pitchFamily="18" charset="0"/>
                <a:cs typeface="Times New Roman" panose="02020603050405020304" pitchFamily="18" charset="0"/>
              </a:rPr>
              <a:t>Data elements</a:t>
            </a:r>
            <a:endParaRPr lang="en-US" altLang="en-US" sz="2000" dirty="0" smtClean="0">
              <a:latin typeface="Times New Roman" panose="02020603050405020304" pitchFamily="18" charset="0"/>
              <a:cs typeface="Times New Roman" panose="02020603050405020304" pitchFamily="18" charset="0"/>
            </a:endParaRPr>
          </a:p>
          <a:p>
            <a:pPr lvl="1" eaLnBrk="1" hangingPunct="1">
              <a:lnSpc>
                <a:spcPct val="90000"/>
              </a:lnSpc>
            </a:pPr>
            <a:r>
              <a:rPr lang="en-US" altLang="en-US" sz="1800" dirty="0" smtClean="0">
                <a:latin typeface="Times New Roman" panose="02020603050405020304" pitchFamily="18" charset="0"/>
                <a:cs typeface="Times New Roman" panose="02020603050405020304" pitchFamily="18" charset="0"/>
              </a:rPr>
              <a:t>Data model --&gt; data structures</a:t>
            </a:r>
          </a:p>
          <a:p>
            <a:pPr lvl="1" eaLnBrk="1" hangingPunct="1">
              <a:lnSpc>
                <a:spcPct val="90000"/>
              </a:lnSpc>
            </a:pPr>
            <a:r>
              <a:rPr lang="en-US" altLang="en-US" sz="1800" dirty="0" smtClean="0">
                <a:latin typeface="Times New Roman" panose="02020603050405020304" pitchFamily="18" charset="0"/>
                <a:cs typeface="Times New Roman" panose="02020603050405020304" pitchFamily="18" charset="0"/>
              </a:rPr>
              <a:t>Data model --&gt; database architecture</a:t>
            </a:r>
          </a:p>
          <a:p>
            <a:pPr eaLnBrk="1" hangingPunct="1">
              <a:lnSpc>
                <a:spcPct val="90000"/>
              </a:lnSpc>
            </a:pPr>
            <a:r>
              <a:rPr lang="en-US" altLang="en-US" sz="2000" dirty="0" smtClean="0">
                <a:solidFill>
                  <a:schemeClr val="folHlink"/>
                </a:solidFill>
                <a:latin typeface="Times New Roman" panose="02020603050405020304" pitchFamily="18" charset="0"/>
                <a:cs typeface="Times New Roman" panose="02020603050405020304" pitchFamily="18" charset="0"/>
              </a:rPr>
              <a:t>Architectural elements</a:t>
            </a:r>
            <a:endParaRPr lang="en-US" altLang="en-US" sz="2000" dirty="0" smtClean="0">
              <a:latin typeface="Times New Roman" panose="02020603050405020304" pitchFamily="18" charset="0"/>
              <a:cs typeface="Times New Roman" panose="02020603050405020304" pitchFamily="18" charset="0"/>
            </a:endParaRPr>
          </a:p>
          <a:p>
            <a:pPr lvl="1" eaLnBrk="1" hangingPunct="1">
              <a:lnSpc>
                <a:spcPct val="90000"/>
              </a:lnSpc>
            </a:pPr>
            <a:r>
              <a:rPr lang="en-US" altLang="en-US" sz="1800" dirty="0" smtClean="0">
                <a:latin typeface="Times New Roman" panose="02020603050405020304" pitchFamily="18" charset="0"/>
                <a:cs typeface="Times New Roman" panose="02020603050405020304" pitchFamily="18" charset="0"/>
              </a:rPr>
              <a:t>Application domain</a:t>
            </a:r>
          </a:p>
          <a:p>
            <a:pPr lvl="1" eaLnBrk="1" hangingPunct="1">
              <a:lnSpc>
                <a:spcPct val="90000"/>
              </a:lnSpc>
            </a:pPr>
            <a:r>
              <a:rPr lang="en-US" altLang="en-US" sz="1800" dirty="0" smtClean="0">
                <a:latin typeface="Times New Roman" panose="02020603050405020304" pitchFamily="18" charset="0"/>
                <a:cs typeface="Times New Roman" panose="02020603050405020304" pitchFamily="18" charset="0"/>
              </a:rPr>
              <a:t>Analysis classes, their relationships, collaborations and behaviors are transformed into design realizations</a:t>
            </a:r>
          </a:p>
          <a:p>
            <a:pPr lvl="1" eaLnBrk="1" hangingPunct="1">
              <a:lnSpc>
                <a:spcPct val="90000"/>
              </a:lnSpc>
            </a:pPr>
            <a:r>
              <a:rPr lang="en-US" altLang="en-US" sz="1800" dirty="0" smtClean="0">
                <a:latin typeface="Times New Roman" panose="02020603050405020304" pitchFamily="18" charset="0"/>
                <a:cs typeface="Times New Roman" panose="02020603050405020304" pitchFamily="18" charset="0"/>
              </a:rPr>
              <a:t>Patterns and “styles” </a:t>
            </a:r>
            <a:endParaRPr lang="en-US" altLang="en-US" sz="1800" dirty="0">
              <a:latin typeface="Times New Roman" panose="02020603050405020304" pitchFamily="18" charset="0"/>
              <a:cs typeface="Times New Roman" panose="02020603050405020304" pitchFamily="18" charset="0"/>
            </a:endParaRPr>
          </a:p>
          <a:p>
            <a:pPr lvl="1" eaLnBrk="1" hangingPunct="1">
              <a:lnSpc>
                <a:spcPct val="90000"/>
              </a:lnSpc>
            </a:pPr>
            <a:r>
              <a:rPr lang="en-US" altLang="en-US" sz="2000" dirty="0" smtClean="0">
                <a:solidFill>
                  <a:schemeClr val="folHlink"/>
                </a:solidFill>
                <a:latin typeface="Times New Roman" panose="02020603050405020304" pitchFamily="18" charset="0"/>
                <a:cs typeface="Times New Roman" panose="02020603050405020304" pitchFamily="18" charset="0"/>
              </a:rPr>
              <a:t>Interface </a:t>
            </a:r>
            <a:r>
              <a:rPr lang="en-US" altLang="en-US" sz="2000" dirty="0" smtClean="0">
                <a:solidFill>
                  <a:schemeClr val="folHlink"/>
                </a:solidFill>
                <a:latin typeface="Times New Roman" panose="02020603050405020304" pitchFamily="18" charset="0"/>
                <a:cs typeface="Times New Roman" panose="02020603050405020304" pitchFamily="18" charset="0"/>
              </a:rPr>
              <a:t>elements</a:t>
            </a:r>
            <a:endParaRPr lang="en-US" altLang="en-US" sz="2000" dirty="0" smtClean="0">
              <a:latin typeface="Times New Roman" panose="02020603050405020304" pitchFamily="18" charset="0"/>
              <a:cs typeface="Times New Roman" panose="02020603050405020304" pitchFamily="18" charset="0"/>
            </a:endParaRPr>
          </a:p>
          <a:p>
            <a:pPr lvl="1" eaLnBrk="1" hangingPunct="1">
              <a:lnSpc>
                <a:spcPct val="90000"/>
              </a:lnSpc>
            </a:pPr>
            <a:r>
              <a:rPr lang="en-US" altLang="en-US" sz="1800" dirty="0" smtClean="0">
                <a:latin typeface="Times New Roman" panose="02020603050405020304" pitchFamily="18" charset="0"/>
                <a:cs typeface="Times New Roman" panose="02020603050405020304" pitchFamily="18" charset="0"/>
              </a:rPr>
              <a:t>the user interface (UI) </a:t>
            </a:r>
          </a:p>
          <a:p>
            <a:pPr lvl="1" eaLnBrk="1" hangingPunct="1">
              <a:lnSpc>
                <a:spcPct val="90000"/>
              </a:lnSpc>
            </a:pPr>
            <a:r>
              <a:rPr lang="en-US" altLang="en-US" sz="1800" dirty="0" smtClean="0">
                <a:latin typeface="Times New Roman" panose="02020603050405020304" pitchFamily="18" charset="0"/>
                <a:cs typeface="Times New Roman" panose="02020603050405020304" pitchFamily="18" charset="0"/>
              </a:rPr>
              <a:t> external interfaces to other systems, devices, networks or other producers or consumers of information</a:t>
            </a:r>
          </a:p>
          <a:p>
            <a:pPr lvl="1" eaLnBrk="1" hangingPunct="1">
              <a:lnSpc>
                <a:spcPct val="90000"/>
              </a:lnSpc>
            </a:pPr>
            <a:r>
              <a:rPr lang="en-US" altLang="en-US" sz="1800" dirty="0" smtClean="0">
                <a:latin typeface="Times New Roman" panose="02020603050405020304" pitchFamily="18" charset="0"/>
                <a:cs typeface="Times New Roman" panose="02020603050405020304" pitchFamily="18" charset="0"/>
              </a:rPr>
              <a:t> internal interfaces between various design components</a:t>
            </a:r>
            <a:r>
              <a:rPr lang="en-US" altLang="en-US" sz="1800" b="1" dirty="0" smtClean="0">
                <a:latin typeface="Times New Roman" panose="02020603050405020304" pitchFamily="18" charset="0"/>
                <a:cs typeface="Times New Roman" panose="02020603050405020304" pitchFamily="18" charset="0"/>
              </a:rPr>
              <a:t>. </a:t>
            </a:r>
            <a:endParaRPr lang="en-US" altLang="en-US" sz="1800" dirty="0" smtClean="0">
              <a:latin typeface="Times New Roman" panose="02020603050405020304" pitchFamily="18" charset="0"/>
              <a:cs typeface="Times New Roman" panose="02020603050405020304" pitchFamily="18" charset="0"/>
            </a:endParaRPr>
          </a:p>
          <a:p>
            <a:pPr eaLnBrk="1" hangingPunct="1">
              <a:lnSpc>
                <a:spcPct val="90000"/>
              </a:lnSpc>
            </a:pPr>
            <a:r>
              <a:rPr lang="en-US" altLang="en-US" sz="2000" dirty="0" smtClean="0">
                <a:solidFill>
                  <a:schemeClr val="folHlink"/>
                </a:solidFill>
                <a:latin typeface="Times New Roman" panose="02020603050405020304" pitchFamily="18" charset="0"/>
                <a:cs typeface="Times New Roman" panose="02020603050405020304" pitchFamily="18" charset="0"/>
              </a:rPr>
              <a:t>Component elements</a:t>
            </a:r>
            <a:endParaRPr lang="en-US" altLang="en-US" sz="2000" dirty="0" smtClean="0">
              <a:latin typeface="Times New Roman" panose="02020603050405020304" pitchFamily="18" charset="0"/>
              <a:cs typeface="Times New Roman" panose="02020603050405020304" pitchFamily="18" charset="0"/>
            </a:endParaRPr>
          </a:p>
          <a:p>
            <a:pPr eaLnBrk="1" hangingPunct="1">
              <a:lnSpc>
                <a:spcPct val="90000"/>
              </a:lnSpc>
            </a:pPr>
            <a:r>
              <a:rPr lang="en-US" altLang="en-US" sz="2000" dirty="0" smtClean="0">
                <a:solidFill>
                  <a:schemeClr val="folHlink"/>
                </a:solidFill>
                <a:latin typeface="Times New Roman" panose="02020603050405020304" pitchFamily="18" charset="0"/>
                <a:cs typeface="Times New Roman" panose="02020603050405020304" pitchFamily="18" charset="0"/>
              </a:rPr>
              <a:t>Deployment elements</a:t>
            </a:r>
            <a:endParaRPr lang="en-US" alt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719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dirty="0">
                <a:solidFill>
                  <a:schemeClr val="folHlink"/>
                </a:solidFill>
                <a:latin typeface="Times New Roman" panose="02020603050405020304" pitchFamily="18" charset="0"/>
                <a:cs typeface="Times New Roman" panose="02020603050405020304" pitchFamily="18" charset="0"/>
              </a:rPr>
              <a:t>Data elements</a:t>
            </a:r>
            <a:r>
              <a:rPr lang="en-US" altLang="en-US" dirty="0">
                <a:latin typeface="Times New Roman" panose="02020603050405020304" pitchFamily="18" charset="0"/>
                <a:cs typeface="Times New Roman" panose="02020603050405020304" pitchFamily="18" charset="0"/>
              </a:rPr>
              <a:t/>
            </a:r>
            <a:br>
              <a:rPr lang="en-US" altLang="en-US"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395536" y="1196752"/>
            <a:ext cx="8748464" cy="4525963"/>
          </a:xfrm>
        </p:spPr>
        <p:txBody>
          <a:bodyPr>
            <a:normAutofit lnSpcReduction="10000"/>
          </a:bodyPr>
          <a:lstStyle/>
          <a:p>
            <a:r>
              <a:rPr lang="en-IN" sz="2400" dirty="0"/>
              <a:t>data design </a:t>
            </a:r>
            <a:r>
              <a:rPr lang="en-IN" sz="2400" dirty="0" smtClean="0"/>
              <a:t>creates </a:t>
            </a:r>
            <a:r>
              <a:rPr lang="en-IN" sz="2400" dirty="0"/>
              <a:t>a model of data and/or </a:t>
            </a:r>
            <a:r>
              <a:rPr lang="en-IN" sz="2400" dirty="0" smtClean="0"/>
              <a:t> information </a:t>
            </a:r>
            <a:r>
              <a:rPr lang="en-IN" sz="2400" dirty="0"/>
              <a:t>that is represented at a </a:t>
            </a:r>
            <a:r>
              <a:rPr lang="en-IN" sz="2400" dirty="0" smtClean="0"/>
              <a:t>high  level </a:t>
            </a:r>
            <a:r>
              <a:rPr lang="en-IN" sz="2400" dirty="0"/>
              <a:t>of </a:t>
            </a:r>
            <a:r>
              <a:rPr lang="en-IN" sz="2400" dirty="0" smtClean="0"/>
              <a:t>abstraction.</a:t>
            </a:r>
          </a:p>
          <a:p>
            <a:pPr marL="0" indent="0">
              <a:buNone/>
            </a:pPr>
            <a:endParaRPr lang="en-IN" sz="2400" dirty="0" smtClean="0"/>
          </a:p>
          <a:p>
            <a:pPr lvl="1" indent="-342900">
              <a:buFont typeface="Wingdings" panose="05000000000000000000" pitchFamily="2" charset="2"/>
              <a:buChar char="§"/>
            </a:pPr>
            <a:r>
              <a:rPr lang="en-IN" sz="2400" dirty="0" smtClean="0">
                <a:solidFill>
                  <a:srgbClr val="FF0000"/>
                </a:solidFill>
              </a:rPr>
              <a:t> program component level </a:t>
            </a:r>
            <a:r>
              <a:rPr lang="en-IN" sz="2400" dirty="0" smtClean="0"/>
              <a:t>- the design of data structures and the associated algorithms  essential to the creation of high-quality applications.</a:t>
            </a:r>
          </a:p>
          <a:p>
            <a:pPr lvl="1">
              <a:buFont typeface="Wingdings" panose="05000000000000000000" pitchFamily="2" charset="2"/>
              <a:buChar char="§"/>
            </a:pPr>
            <a:r>
              <a:rPr lang="en-IN" sz="2400" dirty="0" smtClean="0">
                <a:solidFill>
                  <a:srgbClr val="FF0000"/>
                </a:solidFill>
              </a:rPr>
              <a:t>application level</a:t>
            </a:r>
            <a:r>
              <a:rPr lang="en-IN" sz="2400" dirty="0" smtClean="0"/>
              <a:t> -  </a:t>
            </a:r>
            <a:r>
              <a:rPr lang="en-IN" sz="2400" dirty="0"/>
              <a:t>the translation of a data model </a:t>
            </a:r>
            <a:r>
              <a:rPr lang="en-IN" sz="2400" dirty="0" smtClean="0"/>
              <a:t>into </a:t>
            </a:r>
            <a:r>
              <a:rPr lang="en-IN" sz="2400" dirty="0"/>
              <a:t>a database is pivotal to achieving the </a:t>
            </a:r>
            <a:r>
              <a:rPr lang="en-IN" sz="2400" dirty="0" smtClean="0"/>
              <a:t>business objectives </a:t>
            </a:r>
            <a:r>
              <a:rPr lang="en-IN" sz="2400" dirty="0"/>
              <a:t>of a </a:t>
            </a:r>
            <a:r>
              <a:rPr lang="en-IN" sz="2400" dirty="0" smtClean="0"/>
              <a:t>system.</a:t>
            </a:r>
          </a:p>
          <a:p>
            <a:pPr lvl="1">
              <a:buFont typeface="Wingdings" panose="05000000000000000000" pitchFamily="2" charset="2"/>
              <a:buChar char="§"/>
            </a:pPr>
            <a:r>
              <a:rPr lang="en-IN" sz="2400" dirty="0" smtClean="0">
                <a:solidFill>
                  <a:srgbClr val="FF0000"/>
                </a:solidFill>
              </a:rPr>
              <a:t>business level- </a:t>
            </a:r>
            <a:r>
              <a:rPr lang="en-IN" sz="2400" dirty="0"/>
              <a:t>the collection of information stored in</a:t>
            </a:r>
          </a:p>
          <a:p>
            <a:pPr marL="457200" lvl="1" indent="0">
              <a:buNone/>
            </a:pPr>
            <a:r>
              <a:rPr lang="en-IN" sz="2400" dirty="0" smtClean="0"/>
              <a:t>    disparate </a:t>
            </a:r>
            <a:r>
              <a:rPr lang="en-IN" sz="2400" dirty="0"/>
              <a:t>databases and reorganized into a “data warehouse” </a:t>
            </a:r>
            <a:endParaRPr lang="en-IN" sz="2400" dirty="0" smtClean="0"/>
          </a:p>
          <a:p>
            <a:pPr marL="457200" lvl="1" indent="0">
              <a:buNone/>
            </a:pPr>
            <a:r>
              <a:rPr lang="en-IN" sz="2400" dirty="0"/>
              <a:t> </a:t>
            </a:r>
            <a:r>
              <a:rPr lang="en-IN" sz="2400" dirty="0" smtClean="0"/>
              <a:t>   </a:t>
            </a:r>
            <a:endParaRPr lang="en-IN" sz="2400" dirty="0"/>
          </a:p>
        </p:txBody>
      </p:sp>
    </p:spTree>
    <p:extLst>
      <p:ext uri="{BB962C8B-B14F-4D97-AF65-F5344CB8AC3E}">
        <p14:creationId xmlns:p14="http://schemas.microsoft.com/office/powerpoint/2010/main" val="906374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1259632" y="332656"/>
            <a:ext cx="6705600" cy="633413"/>
          </a:xfrm>
        </p:spPr>
        <p:txBody>
          <a:bodyPr>
            <a:normAutofit fontScale="90000"/>
          </a:bodyPr>
          <a:lstStyle/>
          <a:p>
            <a:pPr eaLnBrk="1" hangingPunct="1"/>
            <a:r>
              <a:rPr lang="en-US" altLang="en-US" dirty="0" smtClean="0"/>
              <a:t>Architectural Elements</a:t>
            </a:r>
          </a:p>
        </p:txBody>
      </p:sp>
      <p:sp>
        <p:nvSpPr>
          <p:cNvPr id="29701" name="Rectangle 3"/>
          <p:cNvSpPr>
            <a:spLocks noGrp="1" noChangeArrowheads="1"/>
          </p:cNvSpPr>
          <p:nvPr>
            <p:ph type="body" idx="1"/>
          </p:nvPr>
        </p:nvSpPr>
        <p:spPr/>
        <p:txBody>
          <a:bodyPr>
            <a:normAutofit lnSpcReduction="10000"/>
          </a:bodyPr>
          <a:lstStyle/>
          <a:p>
            <a:pPr eaLnBrk="1" hangingPunct="1">
              <a:spcBef>
                <a:spcPts val="600"/>
              </a:spcBef>
            </a:pPr>
            <a:r>
              <a:rPr lang="en-US" altLang="en-US" dirty="0" smtClean="0">
                <a:latin typeface="Palatino" pitchFamily="-128" charset="0"/>
              </a:rPr>
              <a:t>The architectural model [Sha96] is derived from three sources: </a:t>
            </a:r>
          </a:p>
          <a:p>
            <a:pPr lvl="1" eaLnBrk="1" hangingPunct="1">
              <a:spcBef>
                <a:spcPts val="600"/>
              </a:spcBef>
            </a:pPr>
            <a:r>
              <a:rPr lang="en-US" altLang="en-US" dirty="0" smtClean="0">
                <a:solidFill>
                  <a:schemeClr val="folHlink"/>
                </a:solidFill>
                <a:latin typeface="Palatino" pitchFamily="-128" charset="0"/>
              </a:rPr>
              <a:t>information about the application domain</a:t>
            </a:r>
            <a:r>
              <a:rPr lang="en-US" altLang="en-US" dirty="0" smtClean="0">
                <a:latin typeface="Palatino" pitchFamily="-128" charset="0"/>
              </a:rPr>
              <a:t> for the software to be built; </a:t>
            </a:r>
          </a:p>
          <a:p>
            <a:pPr lvl="1" eaLnBrk="1" hangingPunct="1">
              <a:spcBef>
                <a:spcPts val="600"/>
              </a:spcBef>
            </a:pPr>
            <a:r>
              <a:rPr lang="en-US" altLang="en-US" dirty="0" smtClean="0">
                <a:solidFill>
                  <a:schemeClr val="folHlink"/>
                </a:solidFill>
                <a:latin typeface="Palatino" pitchFamily="-128" charset="0"/>
              </a:rPr>
              <a:t>specific requirements model elements </a:t>
            </a:r>
            <a:r>
              <a:rPr lang="en-US" altLang="en-US" dirty="0" smtClean="0">
                <a:latin typeface="Palatino" pitchFamily="-128" charset="0"/>
              </a:rPr>
              <a:t>such as data flow diagrams or analysis classes, their relationships and collaborations for the problem at hand, and </a:t>
            </a:r>
          </a:p>
          <a:p>
            <a:pPr lvl="1" eaLnBrk="1" hangingPunct="1">
              <a:spcBef>
                <a:spcPts val="600"/>
              </a:spcBef>
            </a:pPr>
            <a:r>
              <a:rPr lang="en-US" altLang="en-US" dirty="0" smtClean="0">
                <a:solidFill>
                  <a:schemeClr val="folHlink"/>
                </a:solidFill>
                <a:latin typeface="Palatino" pitchFamily="-128" charset="0"/>
              </a:rPr>
              <a:t>the availability of architectural patterns </a:t>
            </a:r>
            <a:r>
              <a:rPr lang="en-US" altLang="en-US" dirty="0" smtClean="0">
                <a:solidFill>
                  <a:schemeClr val="folHlink"/>
                </a:solidFill>
                <a:latin typeface="Palatino" pitchFamily="-128" charset="0"/>
              </a:rPr>
              <a:t>and styles</a:t>
            </a:r>
            <a:endParaRPr lang="en-US" altLang="en-US" dirty="0" smtClean="0">
              <a:latin typeface="Palatino" pitchFamily="-128" charset="0"/>
            </a:endParaRPr>
          </a:p>
        </p:txBody>
      </p:sp>
    </p:spTree>
    <p:extLst>
      <p:ext uri="{BB962C8B-B14F-4D97-AF65-F5344CB8AC3E}">
        <p14:creationId xmlns:p14="http://schemas.microsoft.com/office/powerpoint/2010/main" val="30883330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Interface Design Elements</a:t>
            </a:r>
            <a:endParaRPr lang="en-IN" dirty="0"/>
          </a:p>
        </p:txBody>
      </p:sp>
      <p:sp>
        <p:nvSpPr>
          <p:cNvPr id="3" name="Content Placeholder 2"/>
          <p:cNvSpPr>
            <a:spLocks noGrp="1"/>
          </p:cNvSpPr>
          <p:nvPr>
            <p:ph idx="1"/>
          </p:nvPr>
        </p:nvSpPr>
        <p:spPr>
          <a:xfrm>
            <a:off x="395536" y="1340768"/>
            <a:ext cx="8424936" cy="5040560"/>
          </a:xfrm>
        </p:spPr>
        <p:txBody>
          <a:bodyPr>
            <a:normAutofit lnSpcReduction="10000"/>
          </a:bodyPr>
          <a:lstStyle/>
          <a:p>
            <a:pPr marL="0" indent="0">
              <a:buNone/>
            </a:pPr>
            <a:r>
              <a:rPr lang="en-IN" dirty="0" smtClean="0"/>
              <a:t>- depict information </a:t>
            </a:r>
            <a:r>
              <a:rPr lang="en-IN" dirty="0"/>
              <a:t>flows into and out of the system and how it is communicated </a:t>
            </a:r>
            <a:r>
              <a:rPr lang="en-IN" dirty="0" smtClean="0"/>
              <a:t>among the </a:t>
            </a:r>
            <a:r>
              <a:rPr lang="en-IN" dirty="0"/>
              <a:t>components defined as part of the architecture.</a:t>
            </a:r>
            <a:r>
              <a:rPr lang="en-IN" dirty="0" smtClean="0"/>
              <a:t> </a:t>
            </a:r>
          </a:p>
          <a:p>
            <a:endParaRPr lang="en-IN" dirty="0"/>
          </a:p>
          <a:p>
            <a:r>
              <a:rPr lang="en-IN" dirty="0" smtClean="0"/>
              <a:t>the </a:t>
            </a:r>
            <a:r>
              <a:rPr lang="en-IN" dirty="0"/>
              <a:t>user interface (UI);</a:t>
            </a:r>
          </a:p>
          <a:p>
            <a:r>
              <a:rPr lang="en-IN" dirty="0" smtClean="0"/>
              <a:t> </a:t>
            </a:r>
            <a:r>
              <a:rPr lang="en-IN" dirty="0"/>
              <a:t>external interfaces to other systems, devices, networks, or other producers </a:t>
            </a:r>
            <a:r>
              <a:rPr lang="en-IN" dirty="0" smtClean="0"/>
              <a:t>or consumers </a:t>
            </a:r>
            <a:r>
              <a:rPr lang="en-IN" dirty="0"/>
              <a:t>of information; </a:t>
            </a:r>
            <a:endParaRPr lang="en-IN" dirty="0" smtClean="0"/>
          </a:p>
          <a:p>
            <a:r>
              <a:rPr lang="en-IN" dirty="0" smtClean="0"/>
              <a:t>  </a:t>
            </a:r>
            <a:r>
              <a:rPr lang="en-IN" dirty="0"/>
              <a:t>internal interfaces between various design components.</a:t>
            </a:r>
            <a:endParaRPr lang="en-IN" dirty="0"/>
          </a:p>
        </p:txBody>
      </p:sp>
    </p:spTree>
    <p:extLst>
      <p:ext uri="{BB962C8B-B14F-4D97-AF65-F5344CB8AC3E}">
        <p14:creationId xmlns:p14="http://schemas.microsoft.com/office/powerpoint/2010/main" val="1825334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p:cNvSpPr>
            <a:spLocks noGrp="1" noChangeArrowheads="1"/>
          </p:cNvSpPr>
          <p:nvPr>
            <p:ph type="title"/>
          </p:nvPr>
        </p:nvSpPr>
        <p:spPr>
          <a:xfrm>
            <a:off x="1403648" y="476672"/>
            <a:ext cx="5386388" cy="685800"/>
          </a:xfrm>
        </p:spPr>
        <p:txBody>
          <a:bodyPr>
            <a:normAutofit fontScale="90000"/>
          </a:bodyPr>
          <a:lstStyle/>
          <a:p>
            <a:pPr eaLnBrk="1" hangingPunct="1"/>
            <a:r>
              <a:rPr lang="en-US" altLang="en-US" dirty="0" smtClean="0"/>
              <a:t>Interface Elements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340768"/>
            <a:ext cx="6336704" cy="530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20044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3"/>
          <p:cNvSpPr>
            <a:spLocks noGrp="1" noChangeArrowheads="1"/>
          </p:cNvSpPr>
          <p:nvPr>
            <p:ph type="title"/>
          </p:nvPr>
        </p:nvSpPr>
        <p:spPr>
          <a:xfrm>
            <a:off x="2411760" y="764704"/>
            <a:ext cx="5073650" cy="633413"/>
          </a:xfrm>
        </p:spPr>
        <p:txBody>
          <a:bodyPr>
            <a:normAutofit fontScale="90000"/>
          </a:bodyPr>
          <a:lstStyle/>
          <a:p>
            <a:pPr eaLnBrk="1" hangingPunct="1"/>
            <a:r>
              <a:rPr lang="en-US" altLang="en-US" dirty="0" smtClean="0"/>
              <a:t>Component Elements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979" y="2348880"/>
            <a:ext cx="7122042" cy="2160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9991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type="title"/>
          </p:nvPr>
        </p:nvSpPr>
        <p:spPr>
          <a:xfrm>
            <a:off x="685800" y="116632"/>
            <a:ext cx="8458200" cy="600075"/>
          </a:xfrm>
        </p:spPr>
        <p:txBody>
          <a:bodyPr>
            <a:normAutofit fontScale="90000"/>
          </a:bodyPr>
          <a:lstStyle/>
          <a:p>
            <a:pPr eaLnBrk="1" hangingPunct="1"/>
            <a:r>
              <a:rPr lang="en-US" altLang="en-US" sz="3600" dirty="0" smtClean="0"/>
              <a:t>Analysis Model -&gt; Design Model</a:t>
            </a:r>
          </a:p>
        </p:txBody>
      </p:sp>
      <p:pic>
        <p:nvPicPr>
          <p:cNvPr id="512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476672"/>
            <a:ext cx="8556451" cy="6057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0581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p:cNvSpPr>
            <a:spLocks noGrp="1" noChangeArrowheads="1"/>
          </p:cNvSpPr>
          <p:nvPr>
            <p:ph type="title"/>
          </p:nvPr>
        </p:nvSpPr>
        <p:spPr>
          <a:xfrm>
            <a:off x="1331640" y="332656"/>
            <a:ext cx="6305550" cy="685800"/>
          </a:xfrm>
        </p:spPr>
        <p:txBody>
          <a:bodyPr>
            <a:normAutofit fontScale="90000"/>
          </a:bodyPr>
          <a:lstStyle/>
          <a:p>
            <a:pPr eaLnBrk="1" hangingPunct="1"/>
            <a:r>
              <a:rPr lang="en-US" altLang="en-US" dirty="0" smtClean="0"/>
              <a:t>Deployment Elements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127194"/>
            <a:ext cx="6192688" cy="5322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9728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395536" y="30235"/>
            <a:ext cx="4605338" cy="633413"/>
          </a:xfrm>
        </p:spPr>
        <p:txBody>
          <a:bodyPr>
            <a:normAutofit fontScale="90000"/>
          </a:bodyPr>
          <a:lstStyle/>
          <a:p>
            <a:pPr eaLnBrk="1" hangingPunct="1"/>
            <a:r>
              <a:rPr lang="en-US" altLang="en-US" dirty="0" smtClean="0"/>
              <a:t>Design and Quality</a:t>
            </a:r>
          </a:p>
        </p:txBody>
      </p:sp>
      <p:sp>
        <p:nvSpPr>
          <p:cNvPr id="6149" name="Rectangle 3"/>
          <p:cNvSpPr>
            <a:spLocks noGrp="1" noChangeArrowheads="1"/>
          </p:cNvSpPr>
          <p:nvPr>
            <p:ph type="body" idx="1"/>
          </p:nvPr>
        </p:nvSpPr>
        <p:spPr>
          <a:xfrm>
            <a:off x="683568" y="1052736"/>
            <a:ext cx="8229600" cy="4525963"/>
          </a:xfrm>
        </p:spPr>
        <p:txBody>
          <a:bodyPr>
            <a:normAutofit fontScale="92500" lnSpcReduction="20000"/>
          </a:bodyPr>
          <a:lstStyle/>
          <a:p>
            <a:pPr eaLnBrk="1" hangingPunct="1">
              <a:lnSpc>
                <a:spcPct val="90000"/>
              </a:lnSpc>
              <a:spcBef>
                <a:spcPts val="600"/>
              </a:spcBef>
            </a:pPr>
            <a:r>
              <a:rPr lang="en-US" altLang="en-US" dirty="0" smtClean="0">
                <a:solidFill>
                  <a:schemeClr val="folHlink"/>
                </a:solidFill>
              </a:rPr>
              <a:t>the design must implement all of the explicit requirements </a:t>
            </a:r>
            <a:r>
              <a:rPr lang="en-US" altLang="en-US" dirty="0" smtClean="0"/>
              <a:t>contained in the analysis model, and it must accommodate all of the implicit requirements desired by the customer.</a:t>
            </a:r>
          </a:p>
          <a:p>
            <a:pPr marL="0" indent="0" eaLnBrk="1" hangingPunct="1">
              <a:lnSpc>
                <a:spcPct val="90000"/>
              </a:lnSpc>
              <a:spcBef>
                <a:spcPts val="600"/>
              </a:spcBef>
              <a:buNone/>
            </a:pPr>
            <a:endParaRPr lang="en-US" altLang="en-US" dirty="0" smtClean="0"/>
          </a:p>
          <a:p>
            <a:pPr eaLnBrk="1" hangingPunct="1">
              <a:lnSpc>
                <a:spcPct val="90000"/>
              </a:lnSpc>
              <a:spcBef>
                <a:spcPts val="300"/>
              </a:spcBef>
            </a:pPr>
            <a:r>
              <a:rPr lang="en-US" altLang="en-US" dirty="0" smtClean="0">
                <a:solidFill>
                  <a:schemeClr val="folHlink"/>
                </a:solidFill>
              </a:rPr>
              <a:t>the design must be a readable, understandable guide </a:t>
            </a:r>
            <a:r>
              <a:rPr lang="en-US" altLang="en-US" dirty="0" smtClean="0"/>
              <a:t>for those who generate code and for those who test and subsequently support the software.</a:t>
            </a:r>
          </a:p>
          <a:p>
            <a:pPr marL="0" indent="0" eaLnBrk="1" hangingPunct="1">
              <a:lnSpc>
                <a:spcPct val="90000"/>
              </a:lnSpc>
              <a:spcBef>
                <a:spcPts val="300"/>
              </a:spcBef>
              <a:buNone/>
            </a:pPr>
            <a:endParaRPr lang="en-US" altLang="en-US" dirty="0" smtClean="0"/>
          </a:p>
          <a:p>
            <a:pPr eaLnBrk="1" hangingPunct="1">
              <a:lnSpc>
                <a:spcPct val="90000"/>
              </a:lnSpc>
            </a:pPr>
            <a:r>
              <a:rPr lang="en-US" altLang="en-US" dirty="0" smtClean="0">
                <a:solidFill>
                  <a:schemeClr val="folHlink"/>
                </a:solidFill>
              </a:rPr>
              <a:t>the design should provide a complete picture of the software</a:t>
            </a:r>
            <a:r>
              <a:rPr lang="en-US" altLang="en-US" dirty="0" smtClean="0"/>
              <a:t>, addressing the data, functional, and behavioral domains from an implementation perspective.</a:t>
            </a:r>
          </a:p>
        </p:txBody>
      </p:sp>
    </p:spTree>
    <p:extLst>
      <p:ext uri="{BB962C8B-B14F-4D97-AF65-F5344CB8AC3E}">
        <p14:creationId xmlns:p14="http://schemas.microsoft.com/office/powerpoint/2010/main" val="16344625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467544" y="188640"/>
            <a:ext cx="5457825" cy="685800"/>
          </a:xfrm>
        </p:spPr>
        <p:txBody>
          <a:bodyPr>
            <a:normAutofit fontScale="90000"/>
          </a:bodyPr>
          <a:lstStyle/>
          <a:p>
            <a:pPr eaLnBrk="1" hangingPunct="1"/>
            <a:r>
              <a:rPr lang="en-US" altLang="en-US" dirty="0" smtClean="0"/>
              <a:t>Quality Guidelines</a:t>
            </a:r>
          </a:p>
        </p:txBody>
      </p:sp>
      <p:sp>
        <p:nvSpPr>
          <p:cNvPr id="7173" name="Rectangle 3"/>
          <p:cNvSpPr>
            <a:spLocks noGrp="1" noChangeArrowheads="1"/>
          </p:cNvSpPr>
          <p:nvPr>
            <p:ph type="body" idx="1"/>
          </p:nvPr>
        </p:nvSpPr>
        <p:spPr>
          <a:xfrm>
            <a:off x="611560" y="1124744"/>
            <a:ext cx="8075240" cy="5047456"/>
          </a:xfrm>
        </p:spPr>
        <p:txBody>
          <a:bodyPr>
            <a:noAutofit/>
          </a:bodyPr>
          <a:lstStyle/>
          <a:p>
            <a:pPr eaLnBrk="1" hangingPunct="1">
              <a:lnSpc>
                <a:spcPct val="90000"/>
              </a:lnSpc>
              <a:spcBef>
                <a:spcPts val="600"/>
              </a:spcBef>
            </a:pPr>
            <a:r>
              <a:rPr lang="en-US" altLang="en-US" sz="1800" dirty="0" smtClean="0">
                <a:solidFill>
                  <a:schemeClr val="folHlink"/>
                </a:solidFill>
              </a:rPr>
              <a:t>A design should exhibit an architecture</a:t>
            </a:r>
            <a:r>
              <a:rPr lang="en-US" altLang="en-US" sz="1800" dirty="0" smtClean="0"/>
              <a:t> that (1) has been created using recognizable architectural styles or patterns, (2) is composed of components that exhibit good design characteristics and (3) can be implemented in an evolutionary fashion</a:t>
            </a:r>
          </a:p>
          <a:p>
            <a:pPr lvl="1" eaLnBrk="1" hangingPunct="1">
              <a:lnSpc>
                <a:spcPct val="90000"/>
              </a:lnSpc>
              <a:spcBef>
                <a:spcPts val="600"/>
              </a:spcBef>
            </a:pPr>
            <a:r>
              <a:rPr lang="en-US" altLang="en-US" sz="1600" dirty="0" smtClean="0"/>
              <a:t> For smaller systems, design can sometimes be developed linearly.</a:t>
            </a:r>
          </a:p>
          <a:p>
            <a:pPr eaLnBrk="1" hangingPunct="1">
              <a:lnSpc>
                <a:spcPct val="90000"/>
              </a:lnSpc>
              <a:spcBef>
                <a:spcPts val="300"/>
              </a:spcBef>
            </a:pPr>
            <a:r>
              <a:rPr lang="en-US" altLang="en-US" sz="1800" dirty="0" smtClean="0">
                <a:solidFill>
                  <a:schemeClr val="folHlink"/>
                </a:solidFill>
              </a:rPr>
              <a:t>A design should be modular</a:t>
            </a:r>
            <a:r>
              <a:rPr lang="en-US" altLang="en-US" sz="1800" dirty="0" smtClean="0"/>
              <a:t>; that is, the software should be logically partitioned into elements or subsystems</a:t>
            </a:r>
          </a:p>
          <a:p>
            <a:pPr eaLnBrk="1" hangingPunct="1">
              <a:lnSpc>
                <a:spcPct val="90000"/>
              </a:lnSpc>
            </a:pPr>
            <a:r>
              <a:rPr lang="en-US" altLang="en-US" sz="1800" dirty="0" smtClean="0">
                <a:solidFill>
                  <a:schemeClr val="folHlink"/>
                </a:solidFill>
              </a:rPr>
              <a:t>A design should contain distinct representations</a:t>
            </a:r>
            <a:r>
              <a:rPr lang="en-US" altLang="en-US" sz="1800" dirty="0" smtClean="0"/>
              <a:t> of data, architecture, interfaces, and components.</a:t>
            </a:r>
          </a:p>
          <a:p>
            <a:pPr eaLnBrk="1" hangingPunct="1">
              <a:lnSpc>
                <a:spcPct val="90000"/>
              </a:lnSpc>
            </a:pPr>
            <a:r>
              <a:rPr lang="en-US" altLang="en-US" sz="1800" dirty="0" smtClean="0">
                <a:solidFill>
                  <a:schemeClr val="folHlink"/>
                </a:solidFill>
              </a:rPr>
              <a:t>A design should lead to data structures that are appropriate</a:t>
            </a:r>
            <a:r>
              <a:rPr lang="en-US" altLang="en-US" sz="1800" dirty="0" smtClean="0"/>
              <a:t> for the classes to be implemented and are drawn from recognizable data patterns.</a:t>
            </a:r>
          </a:p>
          <a:p>
            <a:pPr eaLnBrk="1" hangingPunct="1">
              <a:lnSpc>
                <a:spcPct val="90000"/>
              </a:lnSpc>
            </a:pPr>
            <a:r>
              <a:rPr lang="en-US" altLang="en-US" sz="1800" dirty="0" smtClean="0">
                <a:solidFill>
                  <a:schemeClr val="folHlink"/>
                </a:solidFill>
              </a:rPr>
              <a:t>A design should lead to components that exhibit independent functional characteristics.</a:t>
            </a:r>
            <a:endParaRPr lang="en-US" altLang="en-US" sz="1800" dirty="0" smtClean="0"/>
          </a:p>
          <a:p>
            <a:pPr eaLnBrk="1" hangingPunct="1">
              <a:lnSpc>
                <a:spcPct val="90000"/>
              </a:lnSpc>
            </a:pPr>
            <a:r>
              <a:rPr lang="en-US" altLang="en-US" sz="1800" dirty="0" smtClean="0">
                <a:solidFill>
                  <a:schemeClr val="folHlink"/>
                </a:solidFill>
              </a:rPr>
              <a:t>A design should lead to interfaces that reduce the complexity</a:t>
            </a:r>
            <a:r>
              <a:rPr lang="en-US" altLang="en-US" sz="1800" dirty="0" smtClean="0"/>
              <a:t> of connections between components and with the external environment.</a:t>
            </a:r>
          </a:p>
          <a:p>
            <a:pPr eaLnBrk="1" hangingPunct="1">
              <a:lnSpc>
                <a:spcPct val="90000"/>
              </a:lnSpc>
            </a:pPr>
            <a:r>
              <a:rPr lang="en-US" altLang="en-US" sz="1800" dirty="0" smtClean="0">
                <a:solidFill>
                  <a:schemeClr val="folHlink"/>
                </a:solidFill>
              </a:rPr>
              <a:t>A design should be derived using a repeatable method </a:t>
            </a:r>
            <a:r>
              <a:rPr lang="en-US" altLang="en-US" sz="1800" dirty="0" smtClean="0"/>
              <a:t>that is driven by information obtained during software requirements analysis.</a:t>
            </a:r>
          </a:p>
          <a:p>
            <a:pPr eaLnBrk="1" hangingPunct="1">
              <a:lnSpc>
                <a:spcPct val="90000"/>
              </a:lnSpc>
            </a:pPr>
            <a:r>
              <a:rPr lang="en-US" altLang="en-US" sz="1800" dirty="0" smtClean="0">
                <a:solidFill>
                  <a:schemeClr val="folHlink"/>
                </a:solidFill>
              </a:rPr>
              <a:t>A design should be represented using a notation that effectively communicates its meaning.</a:t>
            </a:r>
            <a:endParaRPr lang="en-US" altLang="en-US" sz="2400" b="1" dirty="0" smtClean="0">
              <a:latin typeface="Times" pitchFamily="-128" charset="0"/>
            </a:endParaRPr>
          </a:p>
        </p:txBody>
      </p:sp>
    </p:spTree>
    <p:extLst>
      <p:ext uri="{BB962C8B-B14F-4D97-AF65-F5344CB8AC3E}">
        <p14:creationId xmlns:p14="http://schemas.microsoft.com/office/powerpoint/2010/main" val="3306293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a:xfrm>
            <a:off x="395536" y="260648"/>
            <a:ext cx="4051300" cy="6604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dirty="0" smtClean="0"/>
              <a:t>Design Principles</a:t>
            </a:r>
          </a:p>
        </p:txBody>
      </p:sp>
      <p:sp>
        <p:nvSpPr>
          <p:cNvPr id="8197" name="Rectangle 4"/>
          <p:cNvSpPr>
            <a:spLocks noGrp="1" noChangeArrowheads="1"/>
          </p:cNvSpPr>
          <p:nvPr>
            <p:ph type="body" idx="1"/>
          </p:nvPr>
        </p:nvSpPr>
        <p:spPr>
          <a:xfrm>
            <a:off x="723986" y="980728"/>
            <a:ext cx="8240502" cy="4862860"/>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Autofit/>
          </a:bodyPr>
          <a:lstStyle/>
          <a:p>
            <a:pPr eaLnBrk="1" hangingPunct="1">
              <a:lnSpc>
                <a:spcPct val="90000"/>
              </a:lnSpc>
            </a:pPr>
            <a:r>
              <a:rPr lang="en-US" altLang="en-US" sz="2200" dirty="0" smtClean="0"/>
              <a:t>The design process should not suffer from ‘tunnel vision.’   </a:t>
            </a:r>
          </a:p>
          <a:p>
            <a:pPr eaLnBrk="1" hangingPunct="1">
              <a:lnSpc>
                <a:spcPct val="90000"/>
              </a:lnSpc>
            </a:pPr>
            <a:r>
              <a:rPr lang="en-US" altLang="en-US" sz="2200" dirty="0" smtClean="0"/>
              <a:t>The design should be traceable to the analysis model. </a:t>
            </a:r>
          </a:p>
          <a:p>
            <a:pPr eaLnBrk="1" hangingPunct="1">
              <a:lnSpc>
                <a:spcPct val="90000"/>
              </a:lnSpc>
            </a:pPr>
            <a:r>
              <a:rPr lang="en-US" altLang="en-US" sz="2200" dirty="0" smtClean="0"/>
              <a:t>The design should not reinvent the wheel. </a:t>
            </a:r>
          </a:p>
          <a:p>
            <a:pPr eaLnBrk="1" hangingPunct="1">
              <a:lnSpc>
                <a:spcPct val="90000"/>
              </a:lnSpc>
            </a:pPr>
            <a:r>
              <a:rPr lang="en-US" altLang="en-US" sz="2200" dirty="0" smtClean="0"/>
              <a:t>The design should “minimize the intellectual distance” [DAV95] between the software and the problem as it exists in the real world. </a:t>
            </a:r>
          </a:p>
          <a:p>
            <a:pPr eaLnBrk="1" hangingPunct="1">
              <a:lnSpc>
                <a:spcPct val="90000"/>
              </a:lnSpc>
            </a:pPr>
            <a:r>
              <a:rPr lang="en-US" altLang="en-US" sz="2200" dirty="0" smtClean="0"/>
              <a:t>The design should exhibit uniformity and integration. </a:t>
            </a:r>
          </a:p>
          <a:p>
            <a:pPr eaLnBrk="1" hangingPunct="1">
              <a:lnSpc>
                <a:spcPct val="90000"/>
              </a:lnSpc>
            </a:pPr>
            <a:r>
              <a:rPr lang="en-US" altLang="en-US" sz="2200" dirty="0" smtClean="0"/>
              <a:t>The design should be structured to accommodate change. </a:t>
            </a:r>
          </a:p>
          <a:p>
            <a:pPr eaLnBrk="1" hangingPunct="1">
              <a:lnSpc>
                <a:spcPct val="90000"/>
              </a:lnSpc>
            </a:pPr>
            <a:r>
              <a:rPr lang="en-US" altLang="en-US" sz="2200" dirty="0" smtClean="0"/>
              <a:t>The design should be structured to degrade gently, even when aberrant data, events, or operating conditions are encountered. </a:t>
            </a:r>
          </a:p>
          <a:p>
            <a:pPr eaLnBrk="1" hangingPunct="1">
              <a:lnSpc>
                <a:spcPct val="90000"/>
              </a:lnSpc>
            </a:pPr>
            <a:r>
              <a:rPr lang="en-US" altLang="en-US" sz="2200" dirty="0" smtClean="0"/>
              <a:t>Design is not coding, coding is not design. </a:t>
            </a:r>
          </a:p>
          <a:p>
            <a:pPr eaLnBrk="1" hangingPunct="1">
              <a:lnSpc>
                <a:spcPct val="90000"/>
              </a:lnSpc>
            </a:pPr>
            <a:r>
              <a:rPr lang="en-US" altLang="en-US" sz="2200" dirty="0" smtClean="0"/>
              <a:t>The design should be assessed for quality as it is being created, not after the fact. </a:t>
            </a:r>
          </a:p>
          <a:p>
            <a:pPr eaLnBrk="1" hangingPunct="1">
              <a:lnSpc>
                <a:spcPct val="90000"/>
              </a:lnSpc>
            </a:pPr>
            <a:r>
              <a:rPr lang="en-US" altLang="en-US" sz="2200" dirty="0" smtClean="0"/>
              <a:t>The design should be reviewed to minimize conceptual (semantic) errors.</a:t>
            </a:r>
          </a:p>
          <a:p>
            <a:pPr marL="0" indent="0" eaLnBrk="1" hangingPunct="1">
              <a:lnSpc>
                <a:spcPct val="90000"/>
              </a:lnSpc>
              <a:buNone/>
            </a:pPr>
            <a:endParaRPr lang="en-US" altLang="en-US" sz="2200" dirty="0" smtClean="0"/>
          </a:p>
        </p:txBody>
      </p:sp>
      <p:sp>
        <p:nvSpPr>
          <p:cNvPr id="8198" name="Rectangle 5"/>
          <p:cNvSpPr>
            <a:spLocks noChangeArrowheads="1"/>
          </p:cNvSpPr>
          <p:nvPr/>
        </p:nvSpPr>
        <p:spPr bwMode="auto">
          <a:xfrm>
            <a:off x="6019800" y="5562600"/>
            <a:ext cx="1890713" cy="2809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pPr>
              <a:lnSpc>
                <a:spcPct val="90000"/>
              </a:lnSpc>
            </a:pPr>
            <a:r>
              <a:rPr lang="en-US" altLang="en-US" sz="1400" b="1" i="1">
                <a:latin typeface="Helvetica" pitchFamily="-128" charset="0"/>
              </a:rPr>
              <a:t>From Davis [DAV95]</a:t>
            </a:r>
          </a:p>
        </p:txBody>
      </p:sp>
    </p:spTree>
    <p:extLst>
      <p:ext uri="{BB962C8B-B14F-4D97-AF65-F5344CB8AC3E}">
        <p14:creationId xmlns:p14="http://schemas.microsoft.com/office/powerpoint/2010/main" val="334701897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323528" y="332656"/>
            <a:ext cx="5380038" cy="6604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dirty="0" smtClean="0"/>
              <a:t>Fundamental Concepts</a:t>
            </a:r>
          </a:p>
        </p:txBody>
      </p:sp>
      <p:sp>
        <p:nvSpPr>
          <p:cNvPr id="9221" name="Rectangle 3"/>
          <p:cNvSpPr>
            <a:spLocks noGrp="1" noChangeArrowheads="1"/>
          </p:cNvSpPr>
          <p:nvPr>
            <p:ph type="body" idx="1"/>
          </p:nvPr>
        </p:nvSpPr>
        <p:spPr>
          <a:xfrm>
            <a:off x="755576" y="1196752"/>
            <a:ext cx="8064896" cy="3429000"/>
          </a:xfrm>
          <a:noFill/>
          <a:extLst>
            <a:ext uri="{91240B29-F687-4F45-9708-019B960494DF}">
              <a14:hiddenLine xmlns:a14="http://schemas.microsoft.com/office/drawing/2010/main" w="12700">
                <a:solidFill>
                  <a:schemeClr val="tx1"/>
                </a:solidFill>
                <a:miter lim="800000"/>
                <a:headEnd/>
                <a:tailEnd/>
              </a14:hiddenLine>
            </a:ext>
          </a:extLst>
        </p:spPr>
        <p:txBody>
          <a:bodyPr lIns="90487" tIns="44450" rIns="90487" bIns="44450">
            <a:noAutofit/>
          </a:bodyPr>
          <a:lstStyle/>
          <a:p>
            <a:pPr eaLnBrk="1" hangingPunct="1">
              <a:lnSpc>
                <a:spcPct val="90000"/>
              </a:lnSpc>
            </a:pPr>
            <a:r>
              <a:rPr lang="en-US" altLang="en-US" sz="2200" dirty="0" smtClean="0">
                <a:solidFill>
                  <a:schemeClr val="folHlink"/>
                </a:solidFill>
                <a:latin typeface="Times New Roman" panose="02020603050405020304" pitchFamily="18" charset="0"/>
                <a:cs typeface="Times New Roman" panose="02020603050405020304" pitchFamily="18" charset="0"/>
              </a:rPr>
              <a:t>Abstraction</a:t>
            </a:r>
            <a:r>
              <a:rPr lang="en-US" altLang="en-US" sz="2200" dirty="0" smtClean="0">
                <a:latin typeface="Times New Roman" panose="02020603050405020304" pitchFamily="18" charset="0"/>
                <a:cs typeface="Times New Roman" panose="02020603050405020304" pitchFamily="18" charset="0"/>
              </a:rPr>
              <a:t>—data, procedure, control</a:t>
            </a:r>
          </a:p>
          <a:p>
            <a:pPr eaLnBrk="1" hangingPunct="1">
              <a:lnSpc>
                <a:spcPct val="90000"/>
              </a:lnSpc>
            </a:pPr>
            <a:r>
              <a:rPr lang="en-US" altLang="en-US" sz="2200" dirty="0" smtClean="0">
                <a:solidFill>
                  <a:schemeClr val="folHlink"/>
                </a:solidFill>
                <a:latin typeface="Times New Roman" panose="02020603050405020304" pitchFamily="18" charset="0"/>
                <a:cs typeface="Times New Roman" panose="02020603050405020304" pitchFamily="18" charset="0"/>
              </a:rPr>
              <a:t>Architecture</a:t>
            </a:r>
            <a:r>
              <a:rPr lang="en-US" altLang="en-US" sz="2200" dirty="0" smtClean="0">
                <a:latin typeface="Times New Roman" panose="02020603050405020304" pitchFamily="18" charset="0"/>
                <a:cs typeface="Times New Roman" panose="02020603050405020304" pitchFamily="18" charset="0"/>
              </a:rPr>
              <a:t>—the overall structure of the software</a:t>
            </a:r>
          </a:p>
          <a:p>
            <a:pPr eaLnBrk="1" hangingPunct="1">
              <a:lnSpc>
                <a:spcPct val="90000"/>
              </a:lnSpc>
            </a:pPr>
            <a:r>
              <a:rPr lang="en-US" altLang="en-US" sz="2200" dirty="0" smtClean="0">
                <a:solidFill>
                  <a:schemeClr val="folHlink"/>
                </a:solidFill>
                <a:latin typeface="Times New Roman" panose="02020603050405020304" pitchFamily="18" charset="0"/>
                <a:cs typeface="Times New Roman" panose="02020603050405020304" pitchFamily="18" charset="0"/>
              </a:rPr>
              <a:t>Patterns</a:t>
            </a:r>
            <a:r>
              <a:rPr lang="en-US" altLang="en-US" sz="2200" dirty="0" smtClean="0">
                <a:latin typeface="Times New Roman" panose="02020603050405020304" pitchFamily="18" charset="0"/>
                <a:cs typeface="Times New Roman" panose="02020603050405020304" pitchFamily="18" charset="0"/>
              </a:rPr>
              <a:t>—”conveys the essence” of a proven design solution</a:t>
            </a:r>
          </a:p>
          <a:p>
            <a:pPr eaLnBrk="1" hangingPunct="1">
              <a:lnSpc>
                <a:spcPct val="90000"/>
              </a:lnSpc>
            </a:pPr>
            <a:r>
              <a:rPr lang="en-US" altLang="en-US" sz="2200" dirty="0" smtClean="0">
                <a:solidFill>
                  <a:schemeClr val="folHlink"/>
                </a:solidFill>
                <a:latin typeface="Times New Roman" panose="02020603050405020304" pitchFamily="18" charset="0"/>
                <a:cs typeface="Times New Roman" panose="02020603050405020304" pitchFamily="18" charset="0"/>
              </a:rPr>
              <a:t>Separation of concerns</a:t>
            </a:r>
            <a:r>
              <a:rPr lang="en-US" altLang="en-US" sz="2200" dirty="0" smtClean="0">
                <a:latin typeface="Times New Roman" panose="02020603050405020304" pitchFamily="18" charset="0"/>
                <a:cs typeface="Times New Roman" panose="02020603050405020304" pitchFamily="18" charset="0"/>
              </a:rPr>
              <a:t>—any complex problem can be more easily handled if it is subdivided into pieces</a:t>
            </a:r>
          </a:p>
          <a:p>
            <a:pPr eaLnBrk="1" hangingPunct="1">
              <a:lnSpc>
                <a:spcPct val="90000"/>
              </a:lnSpc>
            </a:pPr>
            <a:r>
              <a:rPr lang="en-US" altLang="en-US" sz="2200" dirty="0" smtClean="0">
                <a:solidFill>
                  <a:schemeClr val="folHlink"/>
                </a:solidFill>
                <a:latin typeface="Times New Roman" panose="02020603050405020304" pitchFamily="18" charset="0"/>
                <a:cs typeface="Times New Roman" panose="02020603050405020304" pitchFamily="18" charset="0"/>
              </a:rPr>
              <a:t>Modularity</a:t>
            </a:r>
            <a:r>
              <a:rPr lang="en-US" altLang="en-US" sz="2200" dirty="0" smtClean="0">
                <a:latin typeface="Times New Roman" panose="02020603050405020304" pitchFamily="18" charset="0"/>
                <a:cs typeface="Times New Roman" panose="02020603050405020304" pitchFamily="18" charset="0"/>
              </a:rPr>
              <a:t>—compartmentalization of data and function</a:t>
            </a:r>
          </a:p>
          <a:p>
            <a:pPr eaLnBrk="1" hangingPunct="1">
              <a:lnSpc>
                <a:spcPct val="90000"/>
              </a:lnSpc>
            </a:pPr>
            <a:r>
              <a:rPr lang="en-US" altLang="en-US" sz="2200" dirty="0" smtClean="0">
                <a:solidFill>
                  <a:schemeClr val="folHlink"/>
                </a:solidFill>
                <a:latin typeface="Times New Roman" panose="02020603050405020304" pitchFamily="18" charset="0"/>
                <a:cs typeface="Times New Roman" panose="02020603050405020304" pitchFamily="18" charset="0"/>
              </a:rPr>
              <a:t>Hiding</a:t>
            </a:r>
            <a:r>
              <a:rPr lang="en-US" altLang="en-US" sz="2200" dirty="0" smtClean="0">
                <a:latin typeface="Times New Roman" panose="02020603050405020304" pitchFamily="18" charset="0"/>
                <a:cs typeface="Times New Roman" panose="02020603050405020304" pitchFamily="18" charset="0"/>
              </a:rPr>
              <a:t>—controlled interfaces</a:t>
            </a:r>
          </a:p>
          <a:p>
            <a:pPr eaLnBrk="1" hangingPunct="1">
              <a:lnSpc>
                <a:spcPct val="90000"/>
              </a:lnSpc>
            </a:pPr>
            <a:r>
              <a:rPr lang="en-US" altLang="en-US" sz="2200" dirty="0" smtClean="0">
                <a:solidFill>
                  <a:schemeClr val="folHlink"/>
                </a:solidFill>
                <a:latin typeface="Times New Roman" panose="02020603050405020304" pitchFamily="18" charset="0"/>
                <a:cs typeface="Times New Roman" panose="02020603050405020304" pitchFamily="18" charset="0"/>
              </a:rPr>
              <a:t>Functional independence</a:t>
            </a:r>
            <a:r>
              <a:rPr lang="en-US" altLang="en-US" sz="2200" dirty="0" smtClean="0">
                <a:latin typeface="Times New Roman" panose="02020603050405020304" pitchFamily="18" charset="0"/>
                <a:cs typeface="Times New Roman" panose="02020603050405020304" pitchFamily="18" charset="0"/>
              </a:rPr>
              <a:t>—single-minded function and low coupling</a:t>
            </a:r>
          </a:p>
          <a:p>
            <a:pPr eaLnBrk="1" hangingPunct="1">
              <a:lnSpc>
                <a:spcPct val="90000"/>
              </a:lnSpc>
            </a:pPr>
            <a:r>
              <a:rPr lang="en-US" altLang="en-US" sz="2200" dirty="0" smtClean="0">
                <a:solidFill>
                  <a:schemeClr val="folHlink"/>
                </a:solidFill>
                <a:latin typeface="Times New Roman" panose="02020603050405020304" pitchFamily="18" charset="0"/>
                <a:cs typeface="Times New Roman" panose="02020603050405020304" pitchFamily="18" charset="0"/>
              </a:rPr>
              <a:t>Refinement</a:t>
            </a:r>
            <a:r>
              <a:rPr lang="en-US" altLang="en-US" sz="2200" dirty="0" smtClean="0">
                <a:latin typeface="Times New Roman" panose="02020603050405020304" pitchFamily="18" charset="0"/>
                <a:cs typeface="Times New Roman" panose="02020603050405020304" pitchFamily="18" charset="0"/>
              </a:rPr>
              <a:t>—elaboration of detail for all abstractions</a:t>
            </a:r>
          </a:p>
          <a:p>
            <a:pPr eaLnBrk="1" hangingPunct="1">
              <a:lnSpc>
                <a:spcPct val="90000"/>
              </a:lnSpc>
            </a:pPr>
            <a:r>
              <a:rPr lang="en-US" altLang="en-US" sz="2200" dirty="0" smtClean="0">
                <a:solidFill>
                  <a:schemeClr val="folHlink"/>
                </a:solidFill>
                <a:latin typeface="Times New Roman" panose="02020603050405020304" pitchFamily="18" charset="0"/>
                <a:cs typeface="Times New Roman" panose="02020603050405020304" pitchFamily="18" charset="0"/>
              </a:rPr>
              <a:t>Aspects</a:t>
            </a:r>
            <a:r>
              <a:rPr lang="en-US" altLang="en-US" sz="2200" dirty="0" smtClean="0">
                <a:latin typeface="Times New Roman" panose="02020603050405020304" pitchFamily="18" charset="0"/>
                <a:cs typeface="Times New Roman" panose="02020603050405020304" pitchFamily="18" charset="0"/>
              </a:rPr>
              <a:t>—a mechanism for understanding how global requirements affect design</a:t>
            </a:r>
          </a:p>
          <a:p>
            <a:pPr eaLnBrk="1" hangingPunct="1">
              <a:lnSpc>
                <a:spcPct val="90000"/>
              </a:lnSpc>
            </a:pPr>
            <a:r>
              <a:rPr lang="en-US" altLang="en-US" sz="2200" dirty="0" smtClean="0">
                <a:solidFill>
                  <a:schemeClr val="folHlink"/>
                </a:solidFill>
                <a:latin typeface="Times New Roman" panose="02020603050405020304" pitchFamily="18" charset="0"/>
                <a:cs typeface="Times New Roman" panose="02020603050405020304" pitchFamily="18" charset="0"/>
              </a:rPr>
              <a:t>Refactoring</a:t>
            </a:r>
            <a:r>
              <a:rPr lang="en-US" altLang="en-US" sz="2200" dirty="0" smtClean="0">
                <a:latin typeface="Times New Roman" panose="02020603050405020304" pitchFamily="18" charset="0"/>
                <a:cs typeface="Times New Roman" panose="02020603050405020304" pitchFamily="18" charset="0"/>
              </a:rPr>
              <a:t>—a reorganization technique that simplifies the design</a:t>
            </a:r>
          </a:p>
          <a:p>
            <a:pPr eaLnBrk="1" hangingPunct="1">
              <a:lnSpc>
                <a:spcPct val="90000"/>
              </a:lnSpc>
            </a:pPr>
            <a:r>
              <a:rPr lang="en-US" altLang="en-US" sz="2200" dirty="0" smtClean="0">
                <a:solidFill>
                  <a:schemeClr val="folHlink"/>
                </a:solidFill>
                <a:latin typeface="Times New Roman" panose="02020603050405020304" pitchFamily="18" charset="0"/>
                <a:cs typeface="Times New Roman" panose="02020603050405020304" pitchFamily="18" charset="0"/>
              </a:rPr>
              <a:t>OO design concepts</a:t>
            </a:r>
            <a:r>
              <a:rPr lang="en-US" altLang="en-US" sz="2200" dirty="0" smtClean="0">
                <a:latin typeface="Times New Roman" panose="02020603050405020304" pitchFamily="18" charset="0"/>
                <a:cs typeface="Times New Roman" panose="02020603050405020304" pitchFamily="18" charset="0"/>
              </a:rPr>
              <a:t>—Appendix II</a:t>
            </a:r>
          </a:p>
          <a:p>
            <a:pPr eaLnBrk="1" hangingPunct="1">
              <a:lnSpc>
                <a:spcPct val="90000"/>
              </a:lnSpc>
            </a:pPr>
            <a:r>
              <a:rPr lang="en-US" altLang="en-US" sz="2200" dirty="0" smtClean="0">
                <a:solidFill>
                  <a:schemeClr val="folHlink"/>
                </a:solidFill>
                <a:latin typeface="Times New Roman" panose="02020603050405020304" pitchFamily="18" charset="0"/>
                <a:cs typeface="Times New Roman" panose="02020603050405020304" pitchFamily="18" charset="0"/>
              </a:rPr>
              <a:t>Design Classes</a:t>
            </a:r>
            <a:r>
              <a:rPr lang="en-US" altLang="en-US" sz="2200" dirty="0" smtClean="0">
                <a:latin typeface="Times New Roman" panose="02020603050405020304" pitchFamily="18" charset="0"/>
                <a:cs typeface="Times New Roman" panose="02020603050405020304" pitchFamily="18" charset="0"/>
              </a:rPr>
              <a:t>—provide design detail that will enable analysis classes to be implemented</a:t>
            </a:r>
          </a:p>
        </p:txBody>
      </p:sp>
    </p:spTree>
    <p:extLst>
      <p:ext uri="{BB962C8B-B14F-4D97-AF65-F5344CB8AC3E}">
        <p14:creationId xmlns:p14="http://schemas.microsoft.com/office/powerpoint/2010/main" val="303095972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1219200" y="1066800"/>
            <a:ext cx="3883025" cy="6604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smtClean="0"/>
              <a:t>Data Abstraction</a:t>
            </a:r>
          </a:p>
        </p:txBody>
      </p:sp>
      <p:sp>
        <p:nvSpPr>
          <p:cNvPr id="10245" name="AutoShape 3"/>
          <p:cNvSpPr>
            <a:spLocks noChangeArrowheads="1"/>
          </p:cNvSpPr>
          <p:nvPr/>
        </p:nvSpPr>
        <p:spPr bwMode="auto">
          <a:xfrm>
            <a:off x="4800600" y="1931988"/>
            <a:ext cx="3263900" cy="3527425"/>
          </a:xfrm>
          <a:prstGeom prst="roundRect">
            <a:avLst>
              <a:gd name="adj" fmla="val 5843"/>
            </a:avLst>
          </a:prstGeom>
          <a:solidFill>
            <a:srgbClr val="DADADA"/>
          </a:solidFill>
          <a:ln w="254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0246" name="Line 4"/>
          <p:cNvSpPr>
            <a:spLocks noChangeShapeType="1"/>
          </p:cNvSpPr>
          <p:nvPr/>
        </p:nvSpPr>
        <p:spPr bwMode="auto">
          <a:xfrm>
            <a:off x="4800600" y="2387600"/>
            <a:ext cx="3251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7157" name="Rectangle 5"/>
          <p:cNvSpPr>
            <a:spLocks noChangeArrowheads="1"/>
          </p:cNvSpPr>
          <p:nvPr/>
        </p:nvSpPr>
        <p:spPr bwMode="auto">
          <a:xfrm>
            <a:off x="4953000" y="1905000"/>
            <a:ext cx="7905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altLang="en-US">
                <a:solidFill>
                  <a:schemeClr val="folHlink"/>
                </a:solidFill>
                <a:effectLst>
                  <a:outerShdw blurRad="38100" dist="38100" dir="2700000" algn="tl">
                    <a:srgbClr val="000000"/>
                  </a:outerShdw>
                </a:effectLst>
                <a:latin typeface="Helvetica" pitchFamily="-128" charset="0"/>
              </a:rPr>
              <a:t>door</a:t>
            </a:r>
            <a:endParaRPr lang="en-US" altLang="en-US">
              <a:solidFill>
                <a:srgbClr val="AD278D"/>
              </a:solidFill>
              <a:effectLst>
                <a:outerShdw blurRad="38100" dist="38100" dir="2700000" algn="tl">
                  <a:srgbClr val="000000"/>
                </a:outerShdw>
              </a:effectLst>
              <a:latin typeface="Helvetica" pitchFamily="-128" charset="0"/>
            </a:endParaRPr>
          </a:p>
        </p:txBody>
      </p:sp>
      <p:sp>
        <p:nvSpPr>
          <p:cNvPr id="10248" name="Line 6"/>
          <p:cNvSpPr>
            <a:spLocks noChangeShapeType="1"/>
          </p:cNvSpPr>
          <p:nvPr/>
        </p:nvSpPr>
        <p:spPr bwMode="auto">
          <a:xfrm flipH="1">
            <a:off x="4267200" y="4186238"/>
            <a:ext cx="825500" cy="1471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9" name="Rectangle 7"/>
          <p:cNvSpPr>
            <a:spLocks noChangeArrowheads="1"/>
          </p:cNvSpPr>
          <p:nvPr/>
        </p:nvSpPr>
        <p:spPr bwMode="auto">
          <a:xfrm>
            <a:off x="4119563" y="5640388"/>
            <a:ext cx="3446462"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r>
              <a:rPr lang="en-US" altLang="en-US" sz="1800">
                <a:latin typeface="Helvetica" pitchFamily="-128" charset="0"/>
              </a:rPr>
              <a:t>implemented as a data structure</a:t>
            </a:r>
          </a:p>
        </p:txBody>
      </p:sp>
      <p:sp>
        <p:nvSpPr>
          <p:cNvPr id="177160" name="Rectangle 8"/>
          <p:cNvSpPr>
            <a:spLocks noChangeArrowheads="1"/>
          </p:cNvSpPr>
          <p:nvPr/>
        </p:nvSpPr>
        <p:spPr bwMode="auto">
          <a:xfrm>
            <a:off x="5399088" y="2617788"/>
            <a:ext cx="15271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altLang="en-US" sz="1800">
                <a:solidFill>
                  <a:schemeClr val="folHlink"/>
                </a:solidFill>
                <a:effectLst>
                  <a:outerShdw blurRad="38100" dist="38100" dir="2700000" algn="tl">
                    <a:srgbClr val="000000"/>
                  </a:outerShdw>
                </a:effectLst>
                <a:latin typeface="Helvetica" pitchFamily="-128" charset="0"/>
              </a:rPr>
              <a:t>manufacturer</a:t>
            </a:r>
          </a:p>
          <a:p>
            <a:pPr>
              <a:lnSpc>
                <a:spcPct val="90000"/>
              </a:lnSpc>
              <a:defRPr/>
            </a:pPr>
            <a:endParaRPr lang="en-US" altLang="en-US" sz="1800">
              <a:solidFill>
                <a:srgbClr val="AD278D"/>
              </a:solidFill>
              <a:effectLst>
                <a:outerShdw blurRad="38100" dist="38100" dir="2700000" algn="tl">
                  <a:srgbClr val="000000"/>
                </a:outerShdw>
              </a:effectLst>
              <a:latin typeface="Helvetica" pitchFamily="-128" charset="0"/>
            </a:endParaRPr>
          </a:p>
        </p:txBody>
      </p:sp>
      <p:sp>
        <p:nvSpPr>
          <p:cNvPr id="177161" name="Rectangle 9"/>
          <p:cNvSpPr>
            <a:spLocks noChangeArrowheads="1"/>
          </p:cNvSpPr>
          <p:nvPr/>
        </p:nvSpPr>
        <p:spPr bwMode="auto">
          <a:xfrm>
            <a:off x="5399088" y="2860675"/>
            <a:ext cx="16414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altLang="en-US" sz="1800">
                <a:solidFill>
                  <a:schemeClr val="folHlink"/>
                </a:solidFill>
                <a:effectLst>
                  <a:outerShdw blurRad="38100" dist="38100" dir="2700000" algn="tl">
                    <a:srgbClr val="000000"/>
                  </a:outerShdw>
                </a:effectLst>
                <a:latin typeface="Helvetica" pitchFamily="-128" charset="0"/>
              </a:rPr>
              <a:t>model number</a:t>
            </a:r>
            <a:endParaRPr lang="en-US" altLang="en-US" sz="1800">
              <a:solidFill>
                <a:srgbClr val="AD278D"/>
              </a:solidFill>
              <a:effectLst>
                <a:outerShdw blurRad="38100" dist="38100" dir="2700000" algn="tl">
                  <a:srgbClr val="000000"/>
                </a:outerShdw>
              </a:effectLst>
              <a:latin typeface="Helvetica" pitchFamily="-128" charset="0"/>
            </a:endParaRPr>
          </a:p>
        </p:txBody>
      </p:sp>
      <p:sp>
        <p:nvSpPr>
          <p:cNvPr id="177162" name="Rectangle 10"/>
          <p:cNvSpPr>
            <a:spLocks noChangeArrowheads="1"/>
          </p:cNvSpPr>
          <p:nvPr/>
        </p:nvSpPr>
        <p:spPr bwMode="auto">
          <a:xfrm>
            <a:off x="5399088" y="3101975"/>
            <a:ext cx="612775" cy="611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altLang="en-US" sz="1800">
                <a:solidFill>
                  <a:schemeClr val="folHlink"/>
                </a:solidFill>
                <a:effectLst>
                  <a:outerShdw blurRad="38100" dist="38100" dir="2700000" algn="tl">
                    <a:srgbClr val="000000"/>
                  </a:outerShdw>
                </a:effectLst>
                <a:latin typeface="Helvetica" pitchFamily="-128" charset="0"/>
              </a:rPr>
              <a:t>type</a:t>
            </a:r>
          </a:p>
          <a:p>
            <a:pPr>
              <a:lnSpc>
                <a:spcPct val="90000"/>
              </a:lnSpc>
              <a:defRPr/>
            </a:pPr>
            <a:endParaRPr lang="en-US" altLang="en-US" sz="1800">
              <a:solidFill>
                <a:srgbClr val="AD278D"/>
              </a:solidFill>
              <a:effectLst>
                <a:outerShdw blurRad="38100" dist="38100" dir="2700000" algn="tl">
                  <a:srgbClr val="000000"/>
                </a:outerShdw>
              </a:effectLst>
              <a:latin typeface="Helvetica" pitchFamily="-128" charset="0"/>
            </a:endParaRPr>
          </a:p>
        </p:txBody>
      </p:sp>
      <p:sp>
        <p:nvSpPr>
          <p:cNvPr id="177163" name="Rectangle 11"/>
          <p:cNvSpPr>
            <a:spLocks noChangeArrowheads="1"/>
          </p:cNvSpPr>
          <p:nvPr/>
        </p:nvSpPr>
        <p:spPr bwMode="auto">
          <a:xfrm>
            <a:off x="5399088" y="3343275"/>
            <a:ext cx="1692275" cy="611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altLang="en-US" sz="1800">
                <a:solidFill>
                  <a:schemeClr val="folHlink"/>
                </a:solidFill>
                <a:effectLst>
                  <a:outerShdw blurRad="38100" dist="38100" dir="2700000" algn="tl">
                    <a:srgbClr val="000000"/>
                  </a:outerShdw>
                </a:effectLst>
                <a:latin typeface="Helvetica" pitchFamily="-128" charset="0"/>
              </a:rPr>
              <a:t>swing direction</a:t>
            </a:r>
          </a:p>
          <a:p>
            <a:pPr>
              <a:lnSpc>
                <a:spcPct val="90000"/>
              </a:lnSpc>
              <a:defRPr/>
            </a:pPr>
            <a:endParaRPr lang="en-US" altLang="en-US" sz="1800">
              <a:solidFill>
                <a:srgbClr val="AD278D"/>
              </a:solidFill>
              <a:effectLst>
                <a:outerShdw blurRad="38100" dist="38100" dir="2700000" algn="tl">
                  <a:srgbClr val="000000"/>
                </a:outerShdw>
              </a:effectLst>
              <a:latin typeface="Helvetica" pitchFamily="-128" charset="0"/>
            </a:endParaRPr>
          </a:p>
        </p:txBody>
      </p:sp>
      <p:sp>
        <p:nvSpPr>
          <p:cNvPr id="177164" name="Rectangle 12"/>
          <p:cNvSpPr>
            <a:spLocks noChangeArrowheads="1"/>
          </p:cNvSpPr>
          <p:nvPr/>
        </p:nvSpPr>
        <p:spPr bwMode="auto">
          <a:xfrm>
            <a:off x="5399088" y="3582988"/>
            <a:ext cx="8540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altLang="en-US" sz="1800">
                <a:solidFill>
                  <a:schemeClr val="folHlink"/>
                </a:solidFill>
                <a:effectLst>
                  <a:outerShdw blurRad="38100" dist="38100" dir="2700000" algn="tl">
                    <a:srgbClr val="000000"/>
                  </a:outerShdw>
                </a:effectLst>
                <a:latin typeface="Helvetica" pitchFamily="-128" charset="0"/>
              </a:rPr>
              <a:t>inserts</a:t>
            </a:r>
          </a:p>
          <a:p>
            <a:pPr>
              <a:lnSpc>
                <a:spcPct val="90000"/>
              </a:lnSpc>
              <a:defRPr/>
            </a:pPr>
            <a:endParaRPr lang="en-US" altLang="en-US" sz="1800">
              <a:solidFill>
                <a:srgbClr val="AD278D"/>
              </a:solidFill>
              <a:effectLst>
                <a:outerShdw blurRad="38100" dist="38100" dir="2700000" algn="tl">
                  <a:srgbClr val="000000"/>
                </a:outerShdw>
              </a:effectLst>
              <a:latin typeface="Helvetica" pitchFamily="-128" charset="0"/>
            </a:endParaRPr>
          </a:p>
        </p:txBody>
      </p:sp>
      <p:sp>
        <p:nvSpPr>
          <p:cNvPr id="177165" name="Rectangle 13"/>
          <p:cNvSpPr>
            <a:spLocks noChangeArrowheads="1"/>
          </p:cNvSpPr>
          <p:nvPr/>
        </p:nvSpPr>
        <p:spPr bwMode="auto">
          <a:xfrm>
            <a:off x="5399088" y="3824288"/>
            <a:ext cx="7143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altLang="en-US" sz="1800">
                <a:solidFill>
                  <a:schemeClr val="folHlink"/>
                </a:solidFill>
                <a:effectLst>
                  <a:outerShdw blurRad="38100" dist="38100" dir="2700000" algn="tl">
                    <a:srgbClr val="000000"/>
                  </a:outerShdw>
                </a:effectLst>
                <a:latin typeface="Helvetica" pitchFamily="-128" charset="0"/>
              </a:rPr>
              <a:t>lights</a:t>
            </a:r>
          </a:p>
          <a:p>
            <a:pPr>
              <a:lnSpc>
                <a:spcPct val="90000"/>
              </a:lnSpc>
              <a:defRPr/>
            </a:pPr>
            <a:endParaRPr lang="en-US" altLang="en-US" sz="1800">
              <a:solidFill>
                <a:srgbClr val="AD278D"/>
              </a:solidFill>
              <a:effectLst>
                <a:outerShdw blurRad="38100" dist="38100" dir="2700000" algn="tl">
                  <a:srgbClr val="000000"/>
                </a:outerShdw>
              </a:effectLst>
              <a:latin typeface="Helvetica" pitchFamily="-128" charset="0"/>
            </a:endParaRPr>
          </a:p>
        </p:txBody>
      </p:sp>
      <p:sp>
        <p:nvSpPr>
          <p:cNvPr id="177166" name="Rectangle 14"/>
          <p:cNvSpPr>
            <a:spLocks noChangeArrowheads="1"/>
          </p:cNvSpPr>
          <p:nvPr/>
        </p:nvSpPr>
        <p:spPr bwMode="auto">
          <a:xfrm>
            <a:off x="5399088" y="4065588"/>
            <a:ext cx="8032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altLang="en-US" sz="1800">
                <a:solidFill>
                  <a:srgbClr val="AD278D"/>
                </a:solidFill>
                <a:effectLst>
                  <a:outerShdw blurRad="38100" dist="38100" dir="2700000" algn="tl">
                    <a:srgbClr val="000000"/>
                  </a:outerShdw>
                </a:effectLst>
                <a:latin typeface="Helvetica" pitchFamily="-128" charset="0"/>
              </a:rPr>
              <a:t>   </a:t>
            </a:r>
            <a:r>
              <a:rPr lang="en-US" altLang="en-US" sz="1800">
                <a:solidFill>
                  <a:schemeClr val="folHlink"/>
                </a:solidFill>
                <a:effectLst>
                  <a:outerShdw blurRad="38100" dist="38100" dir="2700000" algn="tl">
                    <a:srgbClr val="000000"/>
                  </a:outerShdw>
                </a:effectLst>
                <a:latin typeface="Helvetica" pitchFamily="-128" charset="0"/>
              </a:rPr>
              <a:t>type</a:t>
            </a:r>
          </a:p>
          <a:p>
            <a:pPr>
              <a:lnSpc>
                <a:spcPct val="90000"/>
              </a:lnSpc>
              <a:defRPr/>
            </a:pPr>
            <a:endParaRPr lang="en-US" altLang="en-US" sz="1800">
              <a:solidFill>
                <a:srgbClr val="AD278D"/>
              </a:solidFill>
              <a:effectLst>
                <a:outerShdw blurRad="38100" dist="38100" dir="2700000" algn="tl">
                  <a:srgbClr val="000000"/>
                </a:outerShdw>
              </a:effectLst>
              <a:latin typeface="Helvetica" pitchFamily="-128" charset="0"/>
            </a:endParaRPr>
          </a:p>
        </p:txBody>
      </p:sp>
      <p:sp>
        <p:nvSpPr>
          <p:cNvPr id="177167" name="Rectangle 15"/>
          <p:cNvSpPr>
            <a:spLocks noChangeArrowheads="1"/>
          </p:cNvSpPr>
          <p:nvPr/>
        </p:nvSpPr>
        <p:spPr bwMode="auto">
          <a:xfrm>
            <a:off x="5399088" y="4306888"/>
            <a:ext cx="11461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altLang="en-US" sz="1800">
                <a:solidFill>
                  <a:srgbClr val="AD278D"/>
                </a:solidFill>
                <a:effectLst>
                  <a:outerShdw blurRad="38100" dist="38100" dir="2700000" algn="tl">
                    <a:srgbClr val="000000"/>
                  </a:outerShdw>
                </a:effectLst>
                <a:latin typeface="Helvetica" pitchFamily="-128" charset="0"/>
              </a:rPr>
              <a:t>   </a:t>
            </a:r>
            <a:r>
              <a:rPr lang="en-US" altLang="en-US" sz="1800">
                <a:solidFill>
                  <a:schemeClr val="folHlink"/>
                </a:solidFill>
                <a:effectLst>
                  <a:outerShdw blurRad="38100" dist="38100" dir="2700000" algn="tl">
                    <a:srgbClr val="000000"/>
                  </a:outerShdw>
                </a:effectLst>
                <a:latin typeface="Helvetica" pitchFamily="-128" charset="0"/>
              </a:rPr>
              <a:t>number</a:t>
            </a:r>
          </a:p>
          <a:p>
            <a:pPr>
              <a:lnSpc>
                <a:spcPct val="90000"/>
              </a:lnSpc>
              <a:defRPr/>
            </a:pPr>
            <a:endParaRPr lang="en-US" altLang="en-US" sz="1800">
              <a:solidFill>
                <a:srgbClr val="AD278D"/>
              </a:solidFill>
              <a:effectLst>
                <a:outerShdw blurRad="38100" dist="38100" dir="2700000" algn="tl">
                  <a:srgbClr val="000000"/>
                </a:outerShdw>
              </a:effectLst>
              <a:latin typeface="Helvetica" pitchFamily="-128" charset="0"/>
            </a:endParaRPr>
          </a:p>
        </p:txBody>
      </p:sp>
      <p:sp>
        <p:nvSpPr>
          <p:cNvPr id="177168" name="Rectangle 16"/>
          <p:cNvSpPr>
            <a:spLocks noChangeArrowheads="1"/>
          </p:cNvSpPr>
          <p:nvPr/>
        </p:nvSpPr>
        <p:spPr bwMode="auto">
          <a:xfrm>
            <a:off x="5399088" y="4548188"/>
            <a:ext cx="8413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altLang="en-US" sz="1800">
                <a:solidFill>
                  <a:schemeClr val="folHlink"/>
                </a:solidFill>
                <a:effectLst>
                  <a:outerShdw blurRad="38100" dist="38100" dir="2700000" algn="tl">
                    <a:srgbClr val="000000"/>
                  </a:outerShdw>
                </a:effectLst>
                <a:latin typeface="Helvetica" pitchFamily="-128" charset="0"/>
              </a:rPr>
              <a:t>weight</a:t>
            </a:r>
          </a:p>
          <a:p>
            <a:pPr>
              <a:lnSpc>
                <a:spcPct val="90000"/>
              </a:lnSpc>
              <a:defRPr/>
            </a:pPr>
            <a:endParaRPr lang="en-US" altLang="en-US" sz="1800">
              <a:solidFill>
                <a:srgbClr val="AD278D"/>
              </a:solidFill>
              <a:effectLst>
                <a:outerShdw blurRad="38100" dist="38100" dir="2700000" algn="tl">
                  <a:srgbClr val="000000"/>
                </a:outerShdw>
              </a:effectLst>
              <a:latin typeface="Helvetica" pitchFamily="-128" charset="0"/>
            </a:endParaRPr>
          </a:p>
        </p:txBody>
      </p:sp>
      <p:sp>
        <p:nvSpPr>
          <p:cNvPr id="177169" name="Rectangle 17"/>
          <p:cNvSpPr>
            <a:spLocks noChangeArrowheads="1"/>
          </p:cNvSpPr>
          <p:nvPr/>
        </p:nvSpPr>
        <p:spPr bwMode="auto">
          <a:xfrm>
            <a:off x="5399088" y="4789488"/>
            <a:ext cx="2227262"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altLang="en-US" sz="1800">
                <a:solidFill>
                  <a:schemeClr val="folHlink"/>
                </a:solidFill>
                <a:effectLst>
                  <a:outerShdw blurRad="38100" dist="38100" dir="2700000" algn="tl">
                    <a:srgbClr val="000000"/>
                  </a:outerShdw>
                </a:effectLst>
                <a:latin typeface="Helvetica" pitchFamily="-128" charset="0"/>
              </a:rPr>
              <a:t>opening mechanism</a:t>
            </a:r>
          </a:p>
        </p:txBody>
      </p:sp>
      <p:sp>
        <p:nvSpPr>
          <p:cNvPr id="10260" name="Rectangle 18"/>
          <p:cNvSpPr>
            <a:spLocks noChangeArrowheads="1"/>
          </p:cNvSpPr>
          <p:nvPr/>
        </p:nvSpPr>
        <p:spPr bwMode="auto">
          <a:xfrm>
            <a:off x="1866900" y="2095500"/>
            <a:ext cx="1727200" cy="3505200"/>
          </a:xfrm>
          <a:prstGeom prst="rect">
            <a:avLst/>
          </a:prstGeom>
          <a:solidFill>
            <a:srgbClr val="3E1403"/>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0261" name="Rectangle 19"/>
          <p:cNvSpPr>
            <a:spLocks noChangeArrowheads="1"/>
          </p:cNvSpPr>
          <p:nvPr/>
        </p:nvSpPr>
        <p:spPr bwMode="auto">
          <a:xfrm>
            <a:off x="1866900" y="2097088"/>
            <a:ext cx="1727200" cy="35036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0262" name="Rectangle 20"/>
          <p:cNvSpPr>
            <a:spLocks noChangeArrowheads="1"/>
          </p:cNvSpPr>
          <p:nvPr/>
        </p:nvSpPr>
        <p:spPr bwMode="auto">
          <a:xfrm>
            <a:off x="1981200" y="2209800"/>
            <a:ext cx="1498600" cy="339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0263" name="Rectangle 21"/>
          <p:cNvSpPr>
            <a:spLocks noChangeArrowheads="1"/>
          </p:cNvSpPr>
          <p:nvPr/>
        </p:nvSpPr>
        <p:spPr bwMode="auto">
          <a:xfrm>
            <a:off x="1981200" y="2211388"/>
            <a:ext cx="1498600" cy="3389312"/>
          </a:xfrm>
          <a:prstGeom prst="rect">
            <a:avLst/>
          </a:prstGeom>
          <a:solidFill>
            <a:schemeClr val="bg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0264" name="Freeform 22"/>
          <p:cNvSpPr>
            <a:spLocks/>
          </p:cNvSpPr>
          <p:nvPr/>
        </p:nvSpPr>
        <p:spPr bwMode="auto">
          <a:xfrm>
            <a:off x="1993900" y="2222500"/>
            <a:ext cx="1398588" cy="3570288"/>
          </a:xfrm>
          <a:custGeom>
            <a:avLst/>
            <a:gdLst>
              <a:gd name="T0" fmla="*/ 0 w 881"/>
              <a:gd name="T1" fmla="*/ 0 h 1999"/>
              <a:gd name="T2" fmla="*/ 0 w 881"/>
              <a:gd name="T3" fmla="*/ 0 h 1999"/>
              <a:gd name="T4" fmla="*/ 1397000 w 881"/>
              <a:gd name="T5" fmla="*/ 164315 h 1999"/>
              <a:gd name="T6" fmla="*/ 1397000 w 881"/>
              <a:gd name="T7" fmla="*/ 3568502 h 1999"/>
              <a:gd name="T8" fmla="*/ 0 w 881"/>
              <a:gd name="T9" fmla="*/ 3404187 h 1999"/>
              <a:gd name="T10" fmla="*/ 0 w 881"/>
              <a:gd name="T11" fmla="*/ 0 h 19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65" name="Freeform 23"/>
          <p:cNvSpPr>
            <a:spLocks/>
          </p:cNvSpPr>
          <p:nvPr/>
        </p:nvSpPr>
        <p:spPr bwMode="auto">
          <a:xfrm>
            <a:off x="1981200" y="2209800"/>
            <a:ext cx="1398588" cy="3570288"/>
          </a:xfrm>
          <a:custGeom>
            <a:avLst/>
            <a:gdLst>
              <a:gd name="T0" fmla="*/ 0 w 881"/>
              <a:gd name="T1" fmla="*/ 0 h 1999"/>
              <a:gd name="T2" fmla="*/ 1397000 w 881"/>
              <a:gd name="T3" fmla="*/ 164315 h 1999"/>
              <a:gd name="T4" fmla="*/ 1397000 w 881"/>
              <a:gd name="T5" fmla="*/ 3568502 h 1999"/>
              <a:gd name="T6" fmla="*/ 0 w 881"/>
              <a:gd name="T7" fmla="*/ 3404187 h 1999"/>
              <a:gd name="T8" fmla="*/ 0 w 881"/>
              <a:gd name="T9" fmla="*/ 0 h 19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66" name="Oval 24"/>
          <p:cNvSpPr>
            <a:spLocks noChangeArrowheads="1"/>
          </p:cNvSpPr>
          <p:nvPr/>
        </p:nvSpPr>
        <p:spPr bwMode="auto">
          <a:xfrm>
            <a:off x="3098800" y="3924300"/>
            <a:ext cx="127000" cy="127000"/>
          </a:xfrm>
          <a:prstGeom prst="ellipse">
            <a:avLst/>
          </a:prstGeom>
          <a:solidFill>
            <a:srgbClr val="000000"/>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0267" name="Oval 25"/>
          <p:cNvSpPr>
            <a:spLocks noChangeArrowheads="1"/>
          </p:cNvSpPr>
          <p:nvPr/>
        </p:nvSpPr>
        <p:spPr bwMode="auto">
          <a:xfrm>
            <a:off x="3098800" y="3925888"/>
            <a:ext cx="127000" cy="12382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0268" name="Rectangle 26"/>
          <p:cNvSpPr>
            <a:spLocks noChangeArrowheads="1"/>
          </p:cNvSpPr>
          <p:nvPr/>
        </p:nvSpPr>
        <p:spPr bwMode="auto">
          <a:xfrm>
            <a:off x="3149600" y="4038600"/>
            <a:ext cx="12700" cy="304800"/>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0269" name="Rectangle 27"/>
          <p:cNvSpPr>
            <a:spLocks noChangeArrowheads="1"/>
          </p:cNvSpPr>
          <p:nvPr/>
        </p:nvSpPr>
        <p:spPr bwMode="auto">
          <a:xfrm>
            <a:off x="3149600" y="4040188"/>
            <a:ext cx="12700" cy="30321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0270" name="Line 28"/>
          <p:cNvSpPr>
            <a:spLocks noChangeShapeType="1"/>
          </p:cNvSpPr>
          <p:nvPr/>
        </p:nvSpPr>
        <p:spPr bwMode="auto">
          <a:xfrm>
            <a:off x="3733800" y="3810000"/>
            <a:ext cx="901700"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64272603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1219200" y="1143000"/>
            <a:ext cx="5265738" cy="660400"/>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nchor="t">
            <a:spAutoFit/>
          </a:bodyPr>
          <a:lstStyle/>
          <a:p>
            <a:pPr eaLnBrk="1" hangingPunct="1"/>
            <a:r>
              <a:rPr lang="en-US" altLang="en-US" smtClean="0"/>
              <a:t>Procedural Abstraction</a:t>
            </a:r>
          </a:p>
        </p:txBody>
      </p:sp>
      <p:sp>
        <p:nvSpPr>
          <p:cNvPr id="11269" name="Line 3"/>
          <p:cNvSpPr>
            <a:spLocks noChangeShapeType="1"/>
          </p:cNvSpPr>
          <p:nvPr/>
        </p:nvSpPr>
        <p:spPr bwMode="auto">
          <a:xfrm flipV="1">
            <a:off x="3835400" y="4089400"/>
            <a:ext cx="952500" cy="889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70" name="Rectangle 4"/>
          <p:cNvSpPr>
            <a:spLocks noChangeArrowheads="1"/>
          </p:cNvSpPr>
          <p:nvPr/>
        </p:nvSpPr>
        <p:spPr bwMode="auto">
          <a:xfrm>
            <a:off x="1981200" y="2133600"/>
            <a:ext cx="1727200" cy="3505200"/>
          </a:xfrm>
          <a:prstGeom prst="rect">
            <a:avLst/>
          </a:prstGeom>
          <a:solidFill>
            <a:srgbClr val="3E1403"/>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1271" name="Rectangle 5"/>
          <p:cNvSpPr>
            <a:spLocks noChangeArrowheads="1"/>
          </p:cNvSpPr>
          <p:nvPr/>
        </p:nvSpPr>
        <p:spPr bwMode="auto">
          <a:xfrm>
            <a:off x="1981200" y="2135188"/>
            <a:ext cx="1727200" cy="35036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1272" name="Rectangle 6"/>
          <p:cNvSpPr>
            <a:spLocks noChangeArrowheads="1"/>
          </p:cNvSpPr>
          <p:nvPr/>
        </p:nvSpPr>
        <p:spPr bwMode="auto">
          <a:xfrm>
            <a:off x="2095500" y="2247900"/>
            <a:ext cx="1498600" cy="339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1273" name="Rectangle 7"/>
          <p:cNvSpPr>
            <a:spLocks noChangeArrowheads="1"/>
          </p:cNvSpPr>
          <p:nvPr/>
        </p:nvSpPr>
        <p:spPr bwMode="auto">
          <a:xfrm>
            <a:off x="2095500" y="2249488"/>
            <a:ext cx="1498600" cy="3389312"/>
          </a:xfrm>
          <a:prstGeom prst="rect">
            <a:avLst/>
          </a:prstGeom>
          <a:solidFill>
            <a:schemeClr val="bg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1274" name="Freeform 8"/>
          <p:cNvSpPr>
            <a:spLocks/>
          </p:cNvSpPr>
          <p:nvPr/>
        </p:nvSpPr>
        <p:spPr bwMode="auto">
          <a:xfrm>
            <a:off x="2108200" y="2260600"/>
            <a:ext cx="1398588" cy="3570288"/>
          </a:xfrm>
          <a:custGeom>
            <a:avLst/>
            <a:gdLst>
              <a:gd name="T0" fmla="*/ 0 w 881"/>
              <a:gd name="T1" fmla="*/ 0 h 1999"/>
              <a:gd name="T2" fmla="*/ 0 w 881"/>
              <a:gd name="T3" fmla="*/ 0 h 1999"/>
              <a:gd name="T4" fmla="*/ 1397000 w 881"/>
              <a:gd name="T5" fmla="*/ 164315 h 1999"/>
              <a:gd name="T6" fmla="*/ 1397000 w 881"/>
              <a:gd name="T7" fmla="*/ 3568502 h 1999"/>
              <a:gd name="T8" fmla="*/ 0 w 881"/>
              <a:gd name="T9" fmla="*/ 3404187 h 1999"/>
              <a:gd name="T10" fmla="*/ 0 w 881"/>
              <a:gd name="T11" fmla="*/ 0 h 19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5" name="Freeform 9"/>
          <p:cNvSpPr>
            <a:spLocks/>
          </p:cNvSpPr>
          <p:nvPr/>
        </p:nvSpPr>
        <p:spPr bwMode="auto">
          <a:xfrm>
            <a:off x="2095500" y="2247900"/>
            <a:ext cx="1398588" cy="3570288"/>
          </a:xfrm>
          <a:custGeom>
            <a:avLst/>
            <a:gdLst>
              <a:gd name="T0" fmla="*/ 0 w 881"/>
              <a:gd name="T1" fmla="*/ 0 h 1999"/>
              <a:gd name="T2" fmla="*/ 1397000 w 881"/>
              <a:gd name="T3" fmla="*/ 164315 h 1999"/>
              <a:gd name="T4" fmla="*/ 1397000 w 881"/>
              <a:gd name="T5" fmla="*/ 3568502 h 1999"/>
              <a:gd name="T6" fmla="*/ 0 w 881"/>
              <a:gd name="T7" fmla="*/ 3404187 h 1999"/>
              <a:gd name="T8" fmla="*/ 0 w 881"/>
              <a:gd name="T9" fmla="*/ 0 h 19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76" name="Oval 10"/>
          <p:cNvSpPr>
            <a:spLocks noChangeArrowheads="1"/>
          </p:cNvSpPr>
          <p:nvPr/>
        </p:nvSpPr>
        <p:spPr bwMode="auto">
          <a:xfrm>
            <a:off x="3213100" y="3962400"/>
            <a:ext cx="127000" cy="127000"/>
          </a:xfrm>
          <a:prstGeom prst="ellipse">
            <a:avLst/>
          </a:prstGeom>
          <a:solidFill>
            <a:srgbClr val="000000"/>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1277" name="Oval 11"/>
          <p:cNvSpPr>
            <a:spLocks noChangeArrowheads="1"/>
          </p:cNvSpPr>
          <p:nvPr/>
        </p:nvSpPr>
        <p:spPr bwMode="auto">
          <a:xfrm>
            <a:off x="3213100" y="3963988"/>
            <a:ext cx="127000" cy="12382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1278" name="Rectangle 12"/>
          <p:cNvSpPr>
            <a:spLocks noChangeArrowheads="1"/>
          </p:cNvSpPr>
          <p:nvPr/>
        </p:nvSpPr>
        <p:spPr bwMode="auto">
          <a:xfrm>
            <a:off x="3263900" y="4076700"/>
            <a:ext cx="12700" cy="304800"/>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1279" name="Rectangle 13"/>
          <p:cNvSpPr>
            <a:spLocks noChangeArrowheads="1"/>
          </p:cNvSpPr>
          <p:nvPr/>
        </p:nvSpPr>
        <p:spPr bwMode="auto">
          <a:xfrm>
            <a:off x="3263900" y="4078288"/>
            <a:ext cx="12700" cy="30321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1280" name="Oval 14"/>
          <p:cNvSpPr>
            <a:spLocks noChangeArrowheads="1"/>
          </p:cNvSpPr>
          <p:nvPr/>
        </p:nvSpPr>
        <p:spPr bwMode="auto">
          <a:xfrm>
            <a:off x="2527300" y="2846388"/>
            <a:ext cx="254000" cy="620712"/>
          </a:xfrm>
          <a:prstGeom prst="ellipse">
            <a:avLst/>
          </a:prstGeom>
          <a:solidFill>
            <a:srgbClr val="790015"/>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1281" name="Freeform 15"/>
          <p:cNvSpPr>
            <a:spLocks/>
          </p:cNvSpPr>
          <p:nvPr/>
        </p:nvSpPr>
        <p:spPr bwMode="auto">
          <a:xfrm>
            <a:off x="2400300" y="3390900"/>
            <a:ext cx="458788" cy="1271588"/>
          </a:xfrm>
          <a:custGeom>
            <a:avLst/>
            <a:gdLst>
              <a:gd name="T0" fmla="*/ 0 w 289"/>
              <a:gd name="T1" fmla="*/ 0 h 712"/>
              <a:gd name="T2" fmla="*/ 457200 w 289"/>
              <a:gd name="T3" fmla="*/ 203597 h 712"/>
              <a:gd name="T4" fmla="*/ 355600 w 289"/>
              <a:gd name="T5" fmla="*/ 1269802 h 712"/>
              <a:gd name="T6" fmla="*/ 76200 w 289"/>
              <a:gd name="T7" fmla="*/ 1091208 h 712"/>
              <a:gd name="T8" fmla="*/ 0 w 289"/>
              <a:gd name="T9" fmla="*/ 0 h 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 h="712">
                <a:moveTo>
                  <a:pt x="0" y="0"/>
                </a:moveTo>
                <a:lnTo>
                  <a:pt x="288" y="114"/>
                </a:lnTo>
                <a:lnTo>
                  <a:pt x="224" y="711"/>
                </a:lnTo>
                <a:lnTo>
                  <a:pt x="48" y="611"/>
                </a:lnTo>
                <a:lnTo>
                  <a:pt x="0" y="0"/>
                </a:lnTo>
              </a:path>
            </a:pathLst>
          </a:custGeom>
          <a:solidFill>
            <a:srgbClr val="790015"/>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282" name="Line 16"/>
          <p:cNvSpPr>
            <a:spLocks noChangeShapeType="1"/>
          </p:cNvSpPr>
          <p:nvPr/>
        </p:nvSpPr>
        <p:spPr bwMode="auto">
          <a:xfrm>
            <a:off x="2857500" y="3621088"/>
            <a:ext cx="114300" cy="8223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83" name="Line 17"/>
          <p:cNvSpPr>
            <a:spLocks noChangeShapeType="1"/>
          </p:cNvSpPr>
          <p:nvPr/>
        </p:nvSpPr>
        <p:spPr bwMode="auto">
          <a:xfrm flipV="1">
            <a:off x="2997200" y="4292600"/>
            <a:ext cx="254000" cy="1651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84" name="Line 18"/>
          <p:cNvSpPr>
            <a:spLocks noChangeShapeType="1"/>
          </p:cNvSpPr>
          <p:nvPr/>
        </p:nvSpPr>
        <p:spPr bwMode="auto">
          <a:xfrm flipH="1">
            <a:off x="2209800" y="3417888"/>
            <a:ext cx="177800" cy="5429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85" name="Line 19"/>
          <p:cNvSpPr>
            <a:spLocks noChangeShapeType="1"/>
          </p:cNvSpPr>
          <p:nvPr/>
        </p:nvSpPr>
        <p:spPr bwMode="auto">
          <a:xfrm>
            <a:off x="2222500" y="3989388"/>
            <a:ext cx="228600" cy="3016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86" name="Line 20"/>
          <p:cNvSpPr>
            <a:spLocks noChangeShapeType="1"/>
          </p:cNvSpPr>
          <p:nvPr/>
        </p:nvSpPr>
        <p:spPr bwMode="auto">
          <a:xfrm>
            <a:off x="2755900" y="4675188"/>
            <a:ext cx="177800" cy="6318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87" name="Line 21"/>
          <p:cNvSpPr>
            <a:spLocks noChangeShapeType="1"/>
          </p:cNvSpPr>
          <p:nvPr/>
        </p:nvSpPr>
        <p:spPr bwMode="auto">
          <a:xfrm flipH="1">
            <a:off x="2717800" y="5335588"/>
            <a:ext cx="228600" cy="7207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88" name="Line 22"/>
          <p:cNvSpPr>
            <a:spLocks noChangeShapeType="1"/>
          </p:cNvSpPr>
          <p:nvPr/>
        </p:nvSpPr>
        <p:spPr bwMode="auto">
          <a:xfrm flipV="1">
            <a:off x="2717800" y="6019800"/>
            <a:ext cx="63500" cy="50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89" name="Line 23"/>
          <p:cNvSpPr>
            <a:spLocks noChangeShapeType="1"/>
          </p:cNvSpPr>
          <p:nvPr/>
        </p:nvSpPr>
        <p:spPr bwMode="auto">
          <a:xfrm>
            <a:off x="2476500" y="4497388"/>
            <a:ext cx="88900" cy="684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90" name="Line 24"/>
          <p:cNvSpPr>
            <a:spLocks noChangeShapeType="1"/>
          </p:cNvSpPr>
          <p:nvPr/>
        </p:nvSpPr>
        <p:spPr bwMode="auto">
          <a:xfrm flipH="1">
            <a:off x="2159000" y="5210175"/>
            <a:ext cx="419100" cy="6302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91" name="Line 25"/>
          <p:cNvSpPr>
            <a:spLocks noChangeShapeType="1"/>
          </p:cNvSpPr>
          <p:nvPr/>
        </p:nvSpPr>
        <p:spPr bwMode="auto">
          <a:xfrm flipV="1">
            <a:off x="2171700" y="5829300"/>
            <a:ext cx="76200" cy="2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92" name="AutoShape 26"/>
          <p:cNvSpPr>
            <a:spLocks noChangeArrowheads="1"/>
          </p:cNvSpPr>
          <p:nvPr/>
        </p:nvSpPr>
        <p:spPr bwMode="auto">
          <a:xfrm>
            <a:off x="4965700" y="2044700"/>
            <a:ext cx="2768600" cy="2768600"/>
          </a:xfrm>
          <a:prstGeom prst="roundRect">
            <a:avLst>
              <a:gd name="adj" fmla="val 6616"/>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1293" name="AutoShape 27"/>
          <p:cNvSpPr>
            <a:spLocks noChangeArrowheads="1"/>
          </p:cNvSpPr>
          <p:nvPr/>
        </p:nvSpPr>
        <p:spPr bwMode="auto">
          <a:xfrm>
            <a:off x="4953000" y="2032000"/>
            <a:ext cx="2794000" cy="2794000"/>
          </a:xfrm>
          <a:prstGeom prst="roundRect">
            <a:avLst>
              <a:gd name="adj" fmla="val 7005"/>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round/>
                <a:headEnd/>
                <a:tailEnd/>
              </a14:hiddenLine>
            </a:ext>
          </a:extLst>
        </p:spPr>
        <p:txBody>
          <a:bodyPr wrap="none" anchor="ct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endParaRPr lang="en-IN" altLang="en-US"/>
          </a:p>
        </p:txBody>
      </p:sp>
      <p:sp>
        <p:nvSpPr>
          <p:cNvPr id="11294" name="Line 28"/>
          <p:cNvSpPr>
            <a:spLocks noChangeShapeType="1"/>
          </p:cNvSpPr>
          <p:nvPr/>
        </p:nvSpPr>
        <p:spPr bwMode="auto">
          <a:xfrm>
            <a:off x="4965700" y="2501900"/>
            <a:ext cx="27305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8205" name="Rectangle 29"/>
          <p:cNvSpPr>
            <a:spLocks noChangeArrowheads="1"/>
          </p:cNvSpPr>
          <p:nvPr/>
        </p:nvSpPr>
        <p:spPr bwMode="auto">
          <a:xfrm>
            <a:off x="5154613" y="2014538"/>
            <a:ext cx="858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altLang="en-US">
                <a:solidFill>
                  <a:schemeClr val="bg2"/>
                </a:solidFill>
                <a:effectLst>
                  <a:outerShdw blurRad="38100" dist="38100" dir="2700000" algn="tl">
                    <a:srgbClr val="000000"/>
                  </a:outerShdw>
                </a:effectLst>
                <a:latin typeface="Helvetica" pitchFamily="-128" charset="0"/>
              </a:rPr>
              <a:t>open</a:t>
            </a:r>
            <a:endParaRPr lang="en-US" altLang="en-US">
              <a:solidFill>
                <a:srgbClr val="AD278D"/>
              </a:solidFill>
              <a:effectLst>
                <a:outerShdw blurRad="38100" dist="38100" dir="2700000" algn="tl">
                  <a:srgbClr val="000000"/>
                </a:outerShdw>
              </a:effectLst>
              <a:latin typeface="Helvetica" pitchFamily="-128" charset="0"/>
            </a:endParaRPr>
          </a:p>
        </p:txBody>
      </p:sp>
      <p:sp>
        <p:nvSpPr>
          <p:cNvPr id="11296" name="Line 30"/>
          <p:cNvSpPr>
            <a:spLocks noChangeShapeType="1"/>
          </p:cNvSpPr>
          <p:nvPr/>
        </p:nvSpPr>
        <p:spPr bwMode="auto">
          <a:xfrm flipH="1">
            <a:off x="4889500" y="4421188"/>
            <a:ext cx="939800" cy="9620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297" name="Rectangle 31"/>
          <p:cNvSpPr>
            <a:spLocks noChangeArrowheads="1"/>
          </p:cNvSpPr>
          <p:nvPr/>
        </p:nvSpPr>
        <p:spPr bwMode="auto">
          <a:xfrm>
            <a:off x="3948113" y="5329238"/>
            <a:ext cx="42322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r>
              <a:rPr lang="en-US" altLang="en-US" sz="1800">
                <a:latin typeface="Helvetica" pitchFamily="-128" charset="0"/>
              </a:rPr>
              <a:t>implemented with a "knowledge" of the  </a:t>
            </a:r>
          </a:p>
        </p:txBody>
      </p:sp>
      <p:sp>
        <p:nvSpPr>
          <p:cNvPr id="11298" name="Rectangle 32"/>
          <p:cNvSpPr>
            <a:spLocks noChangeArrowheads="1"/>
          </p:cNvSpPr>
          <p:nvPr/>
        </p:nvSpPr>
        <p:spPr bwMode="auto">
          <a:xfrm>
            <a:off x="3960813" y="5621338"/>
            <a:ext cx="3675062"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charset="0"/>
                <a:ea typeface="ＭＳ Ｐゴシック" pitchFamily="-128" charset="-128"/>
              </a:defRPr>
            </a:lvl1pPr>
            <a:lvl2pPr marL="742950" indent="-285750">
              <a:defRPr sz="2400">
                <a:solidFill>
                  <a:schemeClr val="tx1"/>
                </a:solidFill>
                <a:latin typeface="Arial" charset="0"/>
                <a:ea typeface="ＭＳ Ｐゴシック" pitchFamily="-128" charset="-128"/>
              </a:defRPr>
            </a:lvl2pPr>
            <a:lvl3pPr marL="1143000" indent="-228600">
              <a:defRPr sz="2400">
                <a:solidFill>
                  <a:schemeClr val="tx1"/>
                </a:solidFill>
                <a:latin typeface="Arial" charset="0"/>
                <a:ea typeface="ＭＳ Ｐゴシック" pitchFamily="-128" charset="-128"/>
              </a:defRPr>
            </a:lvl3pPr>
            <a:lvl4pPr marL="1600200" indent="-228600">
              <a:defRPr sz="2400">
                <a:solidFill>
                  <a:schemeClr val="tx1"/>
                </a:solidFill>
                <a:latin typeface="Arial" charset="0"/>
                <a:ea typeface="ＭＳ Ｐゴシック" pitchFamily="-128" charset="-128"/>
              </a:defRPr>
            </a:lvl4pPr>
            <a:lvl5pPr marL="2057400" indent="-228600">
              <a:defRPr sz="2400">
                <a:solidFill>
                  <a:schemeClr val="tx1"/>
                </a:solidFill>
                <a:latin typeface="Arial" charset="0"/>
                <a:ea typeface="ＭＳ Ｐゴシック" pitchFamily="-128"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28"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28"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28"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28" charset="-128"/>
              </a:defRPr>
            </a:lvl9pPr>
          </a:lstStyle>
          <a:p>
            <a:r>
              <a:rPr lang="en-US" altLang="en-US" sz="1800">
                <a:latin typeface="Helvetica" pitchFamily="-128" charset="0"/>
              </a:rPr>
              <a:t>object that is associated with enter</a:t>
            </a:r>
          </a:p>
        </p:txBody>
      </p:sp>
      <p:sp>
        <p:nvSpPr>
          <p:cNvPr id="178209" name="Rectangle 33"/>
          <p:cNvSpPr>
            <a:spLocks noChangeArrowheads="1"/>
          </p:cNvSpPr>
          <p:nvPr/>
        </p:nvSpPr>
        <p:spPr bwMode="auto">
          <a:xfrm>
            <a:off x="5459413" y="2928938"/>
            <a:ext cx="1744662"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altLang="en-US" sz="1800">
                <a:solidFill>
                  <a:schemeClr val="bg2"/>
                </a:solidFill>
                <a:effectLst>
                  <a:outerShdw blurRad="38100" dist="38100" dir="2700000" algn="tl">
                    <a:srgbClr val="000000"/>
                  </a:outerShdw>
                </a:effectLst>
                <a:latin typeface="Helvetica" pitchFamily="-128" charset="0"/>
              </a:rPr>
              <a:t>details of enter </a:t>
            </a:r>
          </a:p>
        </p:txBody>
      </p:sp>
      <p:sp>
        <p:nvSpPr>
          <p:cNvPr id="178210" name="Rectangle 34"/>
          <p:cNvSpPr>
            <a:spLocks noChangeArrowheads="1"/>
          </p:cNvSpPr>
          <p:nvPr/>
        </p:nvSpPr>
        <p:spPr bwMode="auto">
          <a:xfrm>
            <a:off x="5459413" y="3157538"/>
            <a:ext cx="11207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altLang="en-US" sz="1800">
                <a:solidFill>
                  <a:schemeClr val="bg2"/>
                </a:solidFill>
                <a:effectLst>
                  <a:outerShdw blurRad="38100" dist="38100" dir="2700000" algn="tl">
                    <a:srgbClr val="000000"/>
                  </a:outerShdw>
                </a:effectLst>
                <a:latin typeface="Helvetica" pitchFamily="-128" charset="0"/>
              </a:rPr>
              <a:t>algorithm</a:t>
            </a:r>
            <a:endParaRPr lang="en-US" altLang="en-US" sz="1800">
              <a:solidFill>
                <a:srgbClr val="AD278D"/>
              </a:solidFill>
              <a:effectLst>
                <a:outerShdw blurRad="38100" dist="38100" dir="2700000" algn="tl">
                  <a:srgbClr val="000000"/>
                </a:outerShdw>
              </a:effectLst>
              <a:latin typeface="Helvetica" pitchFamily="-128" charset="0"/>
            </a:endParaRPr>
          </a:p>
        </p:txBody>
      </p:sp>
    </p:spTree>
    <p:extLst>
      <p:ext uri="{BB962C8B-B14F-4D97-AF65-F5344CB8AC3E}">
        <p14:creationId xmlns:p14="http://schemas.microsoft.com/office/powerpoint/2010/main" val="3074755577"/>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TotalTime>
  <Words>1919</Words>
  <Application>Microsoft Office PowerPoint</Application>
  <PresentationFormat>On-screen Show (4:3)</PresentationFormat>
  <Paragraphs>214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Chapter 8</vt:lpstr>
      <vt:lpstr>Design</vt:lpstr>
      <vt:lpstr>Analysis Model -&gt; Design Model</vt:lpstr>
      <vt:lpstr>Design and Quality</vt:lpstr>
      <vt:lpstr>Quality Guidelines</vt:lpstr>
      <vt:lpstr>Design Principles</vt:lpstr>
      <vt:lpstr>Fundamental Concepts</vt:lpstr>
      <vt:lpstr>Data Abstraction</vt:lpstr>
      <vt:lpstr>Procedural Abstraction</vt:lpstr>
      <vt:lpstr>Architecture</vt:lpstr>
      <vt:lpstr>Patterns</vt:lpstr>
      <vt:lpstr>Separation of Concerns</vt:lpstr>
      <vt:lpstr>Modularity</vt:lpstr>
      <vt:lpstr>Modularity: Trade-offs</vt:lpstr>
      <vt:lpstr>Information Hiding</vt:lpstr>
      <vt:lpstr>Why Information Hiding?</vt:lpstr>
      <vt:lpstr>Stepwise Refinement</vt:lpstr>
      <vt:lpstr>Sizing Modules: Two Views</vt:lpstr>
      <vt:lpstr>Functional Independence</vt:lpstr>
      <vt:lpstr>Aspects</vt:lpstr>
      <vt:lpstr>Aspects—An Example</vt:lpstr>
      <vt:lpstr>Refactoring</vt:lpstr>
      <vt:lpstr>The Design Model</vt:lpstr>
      <vt:lpstr>Design Model Elements</vt:lpstr>
      <vt:lpstr>Data elements </vt:lpstr>
      <vt:lpstr>Architectural Elements</vt:lpstr>
      <vt:lpstr>Interface Design Elements</vt:lpstr>
      <vt:lpstr>Interface Elements</vt:lpstr>
      <vt:lpstr>Component Elements</vt:lpstr>
      <vt:lpstr>Deployment Elements</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11</cp:revision>
  <dcterms:created xsi:type="dcterms:W3CDTF">2015-09-01T04:21:03Z</dcterms:created>
  <dcterms:modified xsi:type="dcterms:W3CDTF">2015-09-03T04:20:43Z</dcterms:modified>
</cp:coreProperties>
</file>