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6F075-6A2E-46A5-8503-B306075E78B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154E-F5A4-4517-BABB-C81F5BA37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989116-21DD-4F93-A0AA-CC1BB835D9CD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mtClean="0"/>
          </a:p>
        </p:txBody>
      </p:sp>
      <p:sp>
        <p:nvSpPr>
          <p:cNvPr id="484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4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0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9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0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4E08-7A66-40CC-83C1-A605C46EC69B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14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first byte of a class C network is between 192 and 224, with the last byte actually identifying an individual computer among the 256 allowed on a single class C network. </a:t>
            </a:r>
          </a:p>
          <a:p>
            <a:pPr eaLnBrk="1" hangingPunct="1"/>
            <a:r>
              <a:rPr lang="en-US" altLang="en-US" smtClean="0"/>
              <a:t>IP Address: identifies a host</a:t>
            </a:r>
          </a:p>
          <a:p>
            <a:pPr eaLnBrk="1" hangingPunct="1"/>
            <a:r>
              <a:rPr lang="en-US" altLang="en-US" smtClean="0"/>
              <a:t>DNS: converts host names / domain names into IP addresses.</a:t>
            </a:r>
          </a:p>
        </p:txBody>
      </p:sp>
      <p:sp>
        <p:nvSpPr>
          <p:cNvPr id="4352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2.2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25182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Port: a meeting place on a host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mtClean="0"/>
              <a:t>one service per port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mtClean="0"/>
              <a:t>1-1023 = well-known services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mtClean="0"/>
              <a:t>1024+ = experimental services, temporary</a:t>
            </a:r>
          </a:p>
          <a:p>
            <a:pPr marL="609600" indent="-609600" eaLnBrk="1" hangingPunct="1"/>
            <a:endParaRPr lang="en-US" altLang="en-US" smtClean="0"/>
          </a:p>
          <a:p>
            <a:pPr marL="609600" indent="-609600" eaLnBrk="1" hangingPunct="1"/>
            <a:endParaRPr lang="en-US" altLang="en-US" smtClean="0"/>
          </a:p>
        </p:txBody>
      </p:sp>
      <p:sp>
        <p:nvSpPr>
          <p:cNvPr id="436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3.1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20193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20,21: FTP</a:t>
            </a:r>
          </a:p>
          <a:p>
            <a:pPr eaLnBrk="1" hangingPunct="1"/>
            <a:r>
              <a:rPr lang="en-US" altLang="en-US" smtClean="0"/>
              <a:t>23: telnet</a:t>
            </a:r>
          </a:p>
          <a:p>
            <a:pPr eaLnBrk="1" hangingPunct="1"/>
            <a:r>
              <a:rPr lang="en-US" altLang="en-US" smtClean="0"/>
              <a:t>25: SMTP</a:t>
            </a:r>
          </a:p>
          <a:p>
            <a:pPr eaLnBrk="1" hangingPunct="1"/>
            <a:r>
              <a:rPr lang="en-US" altLang="en-US" smtClean="0"/>
              <a:t>43: whois</a:t>
            </a:r>
          </a:p>
          <a:p>
            <a:pPr eaLnBrk="1" hangingPunct="1"/>
            <a:r>
              <a:rPr lang="en-US" altLang="en-US" smtClean="0"/>
              <a:t>80: HTTP</a:t>
            </a:r>
          </a:p>
          <a:p>
            <a:pPr eaLnBrk="1" hangingPunct="1"/>
            <a:r>
              <a:rPr lang="en-US" altLang="en-US" smtClean="0"/>
              <a:t>119: NNTP</a:t>
            </a:r>
          </a:p>
          <a:p>
            <a:pPr eaLnBrk="1" hangingPunct="1"/>
            <a:r>
              <a:rPr lang="en-US" altLang="en-US" smtClean="0"/>
              <a:t>1099: RMI</a:t>
            </a:r>
          </a:p>
        </p:txBody>
      </p:sp>
      <p:sp>
        <p:nvSpPr>
          <p:cNvPr id="437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3.2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Well-Known Ports</a:t>
            </a:r>
          </a:p>
        </p:txBody>
      </p:sp>
    </p:spTree>
    <p:extLst>
      <p:ext uri="{BB962C8B-B14F-4D97-AF65-F5344CB8AC3E}">
        <p14:creationId xmlns:p14="http://schemas.microsoft.com/office/powerpoint/2010/main" val="10013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</a:t>
            </a:r>
            <a:r>
              <a:rPr lang="en-US" altLang="en-US" sz="2400" i="1" smtClean="0"/>
              <a:t>network socket </a:t>
            </a:r>
            <a:r>
              <a:rPr lang="en-US" altLang="en-US" sz="2400" smtClean="0"/>
              <a:t>is a lot like an electrical socket.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Socket: a two-way connection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smtClean="0"/>
              <a:t>Internet Protocol (IP) </a:t>
            </a:r>
            <a:r>
              <a:rPr lang="en-US" altLang="en-US" sz="2400" smtClean="0"/>
              <a:t>is a low-level routing protocol that breaks data into small packets and sends them to an address across a network, which does not guarantee to deliver said packets to the destination.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smtClean="0"/>
              <a:t>Transmission Control Protocol (TCP) </a:t>
            </a:r>
            <a:r>
              <a:rPr lang="en-US" altLang="en-US" sz="2400" smtClean="0"/>
              <a:t>is a higher-level protocol that manages to robustly string together these packets, sorting and retransmitting them as necessary to reliably transmit your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third protocol, </a:t>
            </a:r>
            <a:r>
              <a:rPr lang="en-US" altLang="en-US" sz="2400" i="1" smtClean="0"/>
              <a:t>User Datagram Protocol (UDP)</a:t>
            </a:r>
            <a:r>
              <a:rPr lang="en-US" altLang="en-US" sz="2400" smtClean="0"/>
              <a:t>, sits next to TCP and can be used directly to support fast, connectionless, unreliable transport of packets.</a:t>
            </a:r>
          </a:p>
        </p:txBody>
      </p:sp>
      <p:sp>
        <p:nvSpPr>
          <p:cNvPr id="4382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4.1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Sockets	</a:t>
            </a:r>
          </a:p>
        </p:txBody>
      </p:sp>
    </p:spTree>
    <p:extLst>
      <p:ext uri="{BB962C8B-B14F-4D97-AF65-F5344CB8AC3E}">
        <p14:creationId xmlns:p14="http://schemas.microsoft.com/office/powerpoint/2010/main" val="2324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 smtClean="0"/>
              <a:t>Socket(String host, int port)</a:t>
            </a:r>
          </a:p>
          <a:p>
            <a:pPr eaLnBrk="1" hangingPunct="1"/>
            <a:r>
              <a:rPr lang="en-US" altLang="en-US" sz="2800" smtClean="0"/>
              <a:t>InputStream getInputStream()</a:t>
            </a:r>
          </a:p>
          <a:p>
            <a:pPr eaLnBrk="1" hangingPunct="1"/>
            <a:r>
              <a:rPr lang="en-US" altLang="en-US" sz="2800" smtClean="0"/>
              <a:t>OutputStream getOutputStream()</a:t>
            </a:r>
          </a:p>
          <a:p>
            <a:pPr eaLnBrk="1" hangingPunct="1"/>
            <a:r>
              <a:rPr lang="en-US" altLang="en-US" sz="2800" smtClean="0"/>
              <a:t>void close()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Socket s = new Socket(“www.starwave.com”, 90);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439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4.2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The Socket Class</a:t>
            </a:r>
          </a:p>
        </p:txBody>
      </p:sp>
    </p:spTree>
    <p:extLst>
      <p:ext uri="{BB962C8B-B14F-4D97-AF65-F5344CB8AC3E}">
        <p14:creationId xmlns:p14="http://schemas.microsoft.com/office/powerpoint/2010/main" val="11958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4.3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Sockets and Ports</a:t>
            </a:r>
          </a:p>
        </p:txBody>
      </p:sp>
      <p:sp>
        <p:nvSpPr>
          <p:cNvPr id="440324" name="Rectangle 2"/>
          <p:cNvSpPr>
            <a:spLocks noChangeArrowheads="1"/>
          </p:cNvSpPr>
          <p:nvPr/>
        </p:nvSpPr>
        <p:spPr bwMode="auto">
          <a:xfrm>
            <a:off x="177800" y="1930400"/>
            <a:ext cx="2082800" cy="3302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440325" name="Rectangle 4"/>
          <p:cNvSpPr>
            <a:spLocks noChangeArrowheads="1"/>
          </p:cNvSpPr>
          <p:nvPr/>
        </p:nvSpPr>
        <p:spPr bwMode="auto">
          <a:xfrm>
            <a:off x="4978400" y="2006600"/>
            <a:ext cx="3606800" cy="4445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26" name="Rectangle 5"/>
          <p:cNvSpPr>
            <a:spLocks noChangeArrowheads="1"/>
          </p:cNvSpPr>
          <p:nvPr/>
        </p:nvSpPr>
        <p:spPr bwMode="auto">
          <a:xfrm>
            <a:off x="4467225" y="2486025"/>
            <a:ext cx="1081088" cy="482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port 13</a:t>
            </a:r>
          </a:p>
        </p:txBody>
      </p:sp>
      <p:sp>
        <p:nvSpPr>
          <p:cNvPr id="440327" name="Rectangle 6"/>
          <p:cNvSpPr>
            <a:spLocks noChangeArrowheads="1"/>
          </p:cNvSpPr>
          <p:nvPr/>
        </p:nvSpPr>
        <p:spPr bwMode="auto">
          <a:xfrm>
            <a:off x="4467225" y="3552825"/>
            <a:ext cx="1081088" cy="482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port 80</a:t>
            </a:r>
          </a:p>
        </p:txBody>
      </p:sp>
      <p:sp>
        <p:nvSpPr>
          <p:cNvPr id="440328" name="Oval 7"/>
          <p:cNvSpPr>
            <a:spLocks noChangeArrowheads="1"/>
          </p:cNvSpPr>
          <p:nvPr/>
        </p:nvSpPr>
        <p:spPr bwMode="auto">
          <a:xfrm>
            <a:off x="6350000" y="2387600"/>
            <a:ext cx="1854200" cy="7112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Time Service</a:t>
            </a:r>
          </a:p>
        </p:txBody>
      </p:sp>
      <p:sp>
        <p:nvSpPr>
          <p:cNvPr id="440329" name="Oval 8"/>
          <p:cNvSpPr>
            <a:spLocks noChangeArrowheads="1"/>
          </p:cNvSpPr>
          <p:nvPr/>
        </p:nvSpPr>
        <p:spPr bwMode="auto">
          <a:xfrm>
            <a:off x="6350000" y="3378200"/>
            <a:ext cx="1854200" cy="7112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Web Service</a:t>
            </a:r>
          </a:p>
        </p:txBody>
      </p:sp>
      <p:sp>
        <p:nvSpPr>
          <p:cNvPr id="440330" name="Line 9"/>
          <p:cNvSpPr>
            <a:spLocks noChangeShapeType="1"/>
          </p:cNvSpPr>
          <p:nvPr/>
        </p:nvSpPr>
        <p:spPr bwMode="auto">
          <a:xfrm>
            <a:off x="5562600" y="2743200"/>
            <a:ext cx="762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1" name="Line 10"/>
          <p:cNvSpPr>
            <a:spLocks noChangeShapeType="1"/>
          </p:cNvSpPr>
          <p:nvPr/>
        </p:nvSpPr>
        <p:spPr bwMode="auto">
          <a:xfrm>
            <a:off x="5562600" y="3733800"/>
            <a:ext cx="762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2" name="Rectangle 11"/>
          <p:cNvSpPr>
            <a:spLocks noChangeArrowheads="1"/>
          </p:cNvSpPr>
          <p:nvPr/>
        </p:nvSpPr>
        <p:spPr bwMode="auto">
          <a:xfrm>
            <a:off x="2006600" y="43688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Socket</a:t>
            </a:r>
          </a:p>
        </p:txBody>
      </p:sp>
      <p:sp>
        <p:nvSpPr>
          <p:cNvPr id="440333" name="Rectangle 12"/>
          <p:cNvSpPr>
            <a:spLocks noChangeArrowheads="1"/>
          </p:cNvSpPr>
          <p:nvPr/>
        </p:nvSpPr>
        <p:spPr bwMode="auto">
          <a:xfrm>
            <a:off x="2006600" y="46736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34" name="Line 13"/>
          <p:cNvSpPr>
            <a:spLocks noChangeShapeType="1"/>
          </p:cNvSpPr>
          <p:nvPr/>
        </p:nvSpPr>
        <p:spPr bwMode="auto">
          <a:xfrm flipH="1" flipV="1">
            <a:off x="1219200" y="3886200"/>
            <a:ext cx="7620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5" name="Line 14"/>
          <p:cNvSpPr>
            <a:spLocks noChangeShapeType="1"/>
          </p:cNvSpPr>
          <p:nvPr/>
        </p:nvSpPr>
        <p:spPr bwMode="auto">
          <a:xfrm>
            <a:off x="2362200" y="3733800"/>
            <a:ext cx="2057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6" name="Rectangle 15"/>
          <p:cNvSpPr>
            <a:spLocks noChangeArrowheads="1"/>
          </p:cNvSpPr>
          <p:nvPr/>
        </p:nvSpPr>
        <p:spPr bwMode="auto">
          <a:xfrm>
            <a:off x="6689725" y="52419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440337" name="Rectangle 16"/>
          <p:cNvSpPr>
            <a:spLocks noChangeArrowheads="1"/>
          </p:cNvSpPr>
          <p:nvPr/>
        </p:nvSpPr>
        <p:spPr bwMode="auto">
          <a:xfrm>
            <a:off x="4140200" y="43688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Socket</a:t>
            </a:r>
          </a:p>
        </p:txBody>
      </p:sp>
      <p:sp>
        <p:nvSpPr>
          <p:cNvPr id="440338" name="Rectangle 17"/>
          <p:cNvSpPr>
            <a:spLocks noChangeArrowheads="1"/>
          </p:cNvSpPr>
          <p:nvPr/>
        </p:nvSpPr>
        <p:spPr bwMode="auto">
          <a:xfrm>
            <a:off x="4140200" y="46736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39" name="Line 18"/>
          <p:cNvSpPr>
            <a:spLocks noChangeShapeType="1"/>
          </p:cNvSpPr>
          <p:nvPr/>
        </p:nvSpPr>
        <p:spPr bwMode="auto">
          <a:xfrm flipH="1" flipV="1">
            <a:off x="1143000" y="4267200"/>
            <a:ext cx="8382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0" name="Line 19"/>
          <p:cNvSpPr>
            <a:spLocks noChangeShapeType="1"/>
          </p:cNvSpPr>
          <p:nvPr/>
        </p:nvSpPr>
        <p:spPr bwMode="auto">
          <a:xfrm flipH="1">
            <a:off x="3124200" y="4572000"/>
            <a:ext cx="990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1" name="Line 20"/>
          <p:cNvSpPr>
            <a:spLocks noChangeShapeType="1"/>
          </p:cNvSpPr>
          <p:nvPr/>
        </p:nvSpPr>
        <p:spPr bwMode="auto">
          <a:xfrm flipH="1">
            <a:off x="3124200" y="4876800"/>
            <a:ext cx="990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2" name="Line 21"/>
          <p:cNvSpPr>
            <a:spLocks noChangeShapeType="1"/>
          </p:cNvSpPr>
          <p:nvPr/>
        </p:nvSpPr>
        <p:spPr bwMode="auto">
          <a:xfrm flipH="1">
            <a:off x="5257800" y="4038600"/>
            <a:ext cx="137160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3" name="Line 22"/>
          <p:cNvSpPr>
            <a:spLocks noChangeShapeType="1"/>
          </p:cNvSpPr>
          <p:nvPr/>
        </p:nvSpPr>
        <p:spPr bwMode="auto">
          <a:xfrm flipH="1">
            <a:off x="5257800" y="4113213"/>
            <a:ext cx="1905000" cy="6873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en-US" smtClean="0"/>
              <a:t>Client - initiates connection</a:t>
            </a:r>
          </a:p>
          <a:p>
            <a:pPr lvl="1" eaLnBrk="1" hangingPunct="1"/>
            <a:r>
              <a:rPr lang="en-US" altLang="en-US" smtClean="0"/>
              <a:t>retrieves data, </a:t>
            </a:r>
          </a:p>
          <a:p>
            <a:pPr lvl="1" eaLnBrk="1" hangingPunct="1"/>
            <a:r>
              <a:rPr lang="en-US" altLang="en-US" smtClean="0"/>
              <a:t>displays data, </a:t>
            </a:r>
          </a:p>
          <a:p>
            <a:pPr lvl="1" eaLnBrk="1" hangingPunct="1"/>
            <a:r>
              <a:rPr lang="en-US" altLang="en-US" smtClean="0"/>
              <a:t>responds to user input, </a:t>
            </a:r>
          </a:p>
          <a:p>
            <a:pPr lvl="1" eaLnBrk="1" hangingPunct="1"/>
            <a:r>
              <a:rPr lang="en-US" altLang="en-US" smtClean="0"/>
              <a:t>requests more data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/>
            <a:r>
              <a:rPr lang="en-US" altLang="en-US" smtClean="0"/>
              <a:t>Web Browser</a:t>
            </a:r>
          </a:p>
          <a:p>
            <a:pPr lvl="1" eaLnBrk="1" hangingPunct="1"/>
            <a:r>
              <a:rPr lang="en-US" altLang="en-US" smtClean="0"/>
              <a:t>Chat Program</a:t>
            </a:r>
          </a:p>
          <a:p>
            <a:pPr lvl="1" eaLnBrk="1" hangingPunct="1"/>
            <a:r>
              <a:rPr lang="en-US" altLang="en-US" smtClean="0"/>
              <a:t>PC accessing files</a:t>
            </a:r>
          </a:p>
        </p:txBody>
      </p:sp>
      <p:sp>
        <p:nvSpPr>
          <p:cNvPr id="4413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5.1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11624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/** Client program using TCP */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public class </a:t>
            </a:r>
            <a:r>
              <a:rPr lang="en-US" sz="1800" dirty="0" err="1"/>
              <a:t>Tclient</a:t>
            </a:r>
            <a:r>
              <a:rPr lang="en-US" sz="1800" dirty="0"/>
              <a:t>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final static  String </a:t>
            </a:r>
            <a:r>
              <a:rPr lang="en-US" sz="1800" dirty="0" err="1"/>
              <a:t>serverIPname</a:t>
            </a:r>
            <a:r>
              <a:rPr lang="en-US" sz="1800" dirty="0"/>
              <a:t> = “starwave.com";// server IP name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final static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serverPort</a:t>
            </a:r>
            <a:r>
              <a:rPr lang="en-US" sz="1800" dirty="0"/>
              <a:t>   = 3456;	// server port number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java.net.Socket</a:t>
            </a:r>
            <a:r>
              <a:rPr lang="en-US" sz="1800" dirty="0"/>
              <a:t> sock = null;		// Socket object for communicating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java.io.PrintWriter</a:t>
            </a:r>
            <a:r>
              <a:rPr lang="en-US" sz="1800" dirty="0"/>
              <a:t>	pw   = null;	</a:t>
            </a:r>
            <a:r>
              <a:rPr lang="en-US" sz="1800" dirty="0" smtClean="0"/>
              <a:t>// </a:t>
            </a:r>
            <a:r>
              <a:rPr lang="en-US" sz="1800" dirty="0"/>
              <a:t>socket output to server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java.io.BufferedReader</a:t>
            </a:r>
            <a:r>
              <a:rPr lang="en-US" sz="1800" dirty="0"/>
              <a:t> </a:t>
            </a:r>
            <a:r>
              <a:rPr lang="en-US" sz="1800" dirty="0" err="1"/>
              <a:t>br</a:t>
            </a:r>
            <a:r>
              <a:rPr lang="en-US" sz="1800" dirty="0"/>
              <a:t>   = null;	// socket input from server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	try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sock = new </a:t>
            </a:r>
            <a:r>
              <a:rPr lang="en-US" sz="1800" dirty="0" err="1"/>
              <a:t>java.net.Socket</a:t>
            </a:r>
            <a:r>
              <a:rPr lang="en-US" sz="1800" dirty="0"/>
              <a:t>(</a:t>
            </a:r>
            <a:r>
              <a:rPr lang="en-US" sz="1800" dirty="0" err="1"/>
              <a:t>serverIPname,serverPort</a:t>
            </a:r>
            <a:r>
              <a:rPr lang="en-US" sz="1800" dirty="0"/>
              <a:t>);// create socket 							and connect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pw   = new </a:t>
            </a:r>
            <a:r>
              <a:rPr lang="en-US" sz="1800" dirty="0" err="1"/>
              <a:t>java.io.PrintWriter</a:t>
            </a:r>
            <a:r>
              <a:rPr lang="en-US" sz="1800" dirty="0"/>
              <a:t>(</a:t>
            </a:r>
            <a:r>
              <a:rPr lang="en-US" sz="1800" dirty="0" err="1"/>
              <a:t>sock.getOutputStream</a:t>
            </a:r>
            <a:r>
              <a:rPr lang="en-US" sz="1800" dirty="0"/>
              <a:t>(), true);  // create 						reader and writer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br</a:t>
            </a:r>
            <a:r>
              <a:rPr lang="en-US" sz="1800" dirty="0"/>
              <a:t>   = new </a:t>
            </a:r>
            <a:r>
              <a:rPr lang="en-US" sz="1800" dirty="0" err="1"/>
              <a:t>java.io.BufferedReader</a:t>
            </a:r>
            <a:r>
              <a:rPr lang="en-US" sz="1800" dirty="0"/>
              <a:t>(new  				   	</a:t>
            </a:r>
            <a:r>
              <a:rPr lang="en-US" sz="1800" dirty="0" err="1"/>
              <a:t>java.io.InputStreamReader</a:t>
            </a:r>
            <a:r>
              <a:rPr lang="en-US" sz="1800" dirty="0"/>
              <a:t>(</a:t>
            </a:r>
            <a:r>
              <a:rPr lang="en-US" sz="1800" dirty="0" err="1"/>
              <a:t>sock.getInputStream</a:t>
            </a:r>
            <a:r>
              <a:rPr lang="en-US" sz="1800" dirty="0"/>
              <a:t>()));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("Connected to Server");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/>
          </a:p>
        </p:txBody>
      </p:sp>
      <p:sp>
        <p:nvSpPr>
          <p:cNvPr id="4423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5.2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/>
              <a:t>simple client server program-client</a:t>
            </a:r>
          </a:p>
        </p:txBody>
      </p:sp>
    </p:spTree>
    <p:extLst>
      <p:ext uri="{BB962C8B-B14F-4D97-AF65-F5344CB8AC3E}">
        <p14:creationId xmlns:p14="http://schemas.microsoft.com/office/powerpoint/2010/main" val="8493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6868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/>
              <a:t>		</a:t>
            </a:r>
            <a:r>
              <a:rPr lang="en-US" altLang="en-US" sz="2000" dirty="0" err="1" smtClean="0"/>
              <a:t>pw.println</a:t>
            </a:r>
            <a:r>
              <a:rPr lang="en-US" altLang="en-US" sz="2000" dirty="0" smtClean="0"/>
              <a:t>("Message from the client");	// send </a:t>
            </a:r>
            <a:r>
              <a:rPr lang="en-US" altLang="en-US" sz="2000" dirty="0" err="1" smtClean="0"/>
              <a:t>msg</a:t>
            </a:r>
            <a:r>
              <a:rPr lang="en-US" altLang="en-US" sz="2000" dirty="0" smtClean="0"/>
              <a:t> to the 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("Sent message to server");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String answer = </a:t>
            </a:r>
            <a:r>
              <a:rPr lang="en-US" altLang="en-US" sz="2000" dirty="0" err="1" smtClean="0"/>
              <a:t>br.readLine</a:t>
            </a:r>
            <a:r>
              <a:rPr lang="en-US" altLang="en-US" sz="2000" dirty="0" smtClean="0"/>
              <a:t>();	</a:t>
            </a:r>
            <a:r>
              <a:rPr lang="en-US" altLang="en-US" sz="2000" dirty="0" smtClean="0"/>
              <a:t>// </a:t>
            </a:r>
            <a:r>
              <a:rPr lang="en-US" altLang="en-US" sz="2000" dirty="0" smtClean="0"/>
              <a:t>get data from the 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("Response from the server &gt;" + answer);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 		</a:t>
            </a:r>
            <a:r>
              <a:rPr lang="en-US" altLang="en-US" sz="2000" dirty="0" err="1" smtClean="0"/>
              <a:t>pw.close</a:t>
            </a:r>
            <a:r>
              <a:rPr lang="en-US" altLang="en-US" sz="2000" dirty="0" smtClean="0"/>
              <a:t>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// close everything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br.close</a:t>
            </a:r>
            <a:r>
              <a:rPr lang="en-US" alt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sock.close</a:t>
            </a:r>
            <a:r>
              <a:rPr lang="en-US" alt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} catch (</a:t>
            </a:r>
            <a:r>
              <a:rPr lang="en-US" altLang="en-US" sz="2000" dirty="0" err="1" smtClean="0"/>
              <a:t>Throwable</a:t>
            </a:r>
            <a:r>
              <a:rPr lang="en-US" altLang="en-US" sz="2000" dirty="0" smtClean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("Error " + </a:t>
            </a:r>
            <a:r>
              <a:rPr lang="en-US" altLang="en-US" sz="2000" dirty="0" err="1" smtClean="0"/>
              <a:t>e.getMessage</a:t>
            </a:r>
            <a:r>
              <a:rPr lang="en-US" altLang="en-US" sz="2000" dirty="0" smtClean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err="1" smtClean="0"/>
              <a:t>e.printStackTrace</a:t>
            </a:r>
            <a:r>
              <a:rPr lang="en-US" alt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}</a:t>
            </a:r>
          </a:p>
        </p:txBody>
      </p:sp>
      <p:sp>
        <p:nvSpPr>
          <p:cNvPr id="4433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5.3</a:t>
            </a:r>
          </a:p>
        </p:txBody>
      </p:sp>
    </p:spTree>
    <p:extLst>
      <p:ext uri="{BB962C8B-B14F-4D97-AF65-F5344CB8AC3E}">
        <p14:creationId xmlns:p14="http://schemas.microsoft.com/office/powerpoint/2010/main" val="11644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/** Server program using TCP */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public class </a:t>
            </a:r>
            <a:r>
              <a:rPr lang="en-US" sz="1800" dirty="0" err="1"/>
              <a:t>Tserver</a:t>
            </a:r>
            <a:r>
              <a:rPr lang="en-US" sz="1800" dirty="0"/>
              <a:t>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final static	</a:t>
            </a:r>
            <a:r>
              <a:rPr lang="en-US" sz="1800" dirty="0" err="1"/>
              <a:t>int</a:t>
            </a:r>
            <a:r>
              <a:rPr lang="en-US" sz="1800" dirty="0"/>
              <a:t>	</a:t>
            </a:r>
            <a:r>
              <a:rPr lang="en-US" sz="1800" dirty="0" err="1"/>
              <a:t>serverPort</a:t>
            </a:r>
            <a:r>
              <a:rPr lang="en-US" sz="1800" dirty="0"/>
              <a:t>   = 3456;	</a:t>
            </a:r>
            <a:r>
              <a:rPr lang="en-US" sz="1800" dirty="0" smtClean="0"/>
              <a:t>// </a:t>
            </a:r>
            <a:r>
              <a:rPr lang="en-US" sz="1800" dirty="0"/>
              <a:t>server port number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java.net.ServerSocket</a:t>
            </a:r>
            <a:r>
              <a:rPr lang="en-US" sz="1800" dirty="0"/>
              <a:t> 	sock = null;	</a:t>
            </a:r>
            <a:r>
              <a:rPr lang="en-US" sz="1800" dirty="0" smtClean="0"/>
              <a:t>// </a:t>
            </a:r>
            <a:r>
              <a:rPr lang="en-US" sz="1800" dirty="0"/>
              <a:t>original server socket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java.net.Socket</a:t>
            </a:r>
            <a:r>
              <a:rPr lang="en-US" sz="1800" dirty="0"/>
              <a:t> </a:t>
            </a:r>
            <a:r>
              <a:rPr lang="en-US" sz="1800" dirty="0" err="1"/>
              <a:t>clientSocket</a:t>
            </a:r>
            <a:r>
              <a:rPr lang="en-US" sz="1800" dirty="0"/>
              <a:t> = null;		</a:t>
            </a:r>
            <a:r>
              <a:rPr lang="en-US" sz="1800" dirty="0" smtClean="0"/>
              <a:t>//</a:t>
            </a:r>
            <a:r>
              <a:rPr lang="en-US" sz="1800" dirty="0"/>
              <a:t>socket created by accept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java.io.PrintWriter</a:t>
            </a:r>
            <a:r>
              <a:rPr lang="en-US" sz="1800" dirty="0"/>
              <a:t> pw   = null;		</a:t>
            </a:r>
            <a:r>
              <a:rPr lang="en-US" sz="1800" dirty="0" smtClean="0"/>
              <a:t>//</a:t>
            </a:r>
            <a:r>
              <a:rPr lang="en-US" sz="1800" dirty="0"/>
              <a:t>socket output stream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java.io.BufferedReader</a:t>
            </a:r>
            <a:r>
              <a:rPr lang="en-US" sz="1800" dirty="0"/>
              <a:t>	</a:t>
            </a:r>
            <a:r>
              <a:rPr lang="en-US" sz="1800" dirty="0" err="1"/>
              <a:t>br</a:t>
            </a:r>
            <a:r>
              <a:rPr lang="en-US" sz="1800" dirty="0"/>
              <a:t>   = null;	</a:t>
            </a:r>
            <a:r>
              <a:rPr lang="en-US" sz="1800" dirty="0" smtClean="0"/>
              <a:t>// </a:t>
            </a:r>
            <a:r>
              <a:rPr lang="en-US" sz="1800" dirty="0"/>
              <a:t>socket input stream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	try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dirty="0" smtClean="0"/>
              <a:t>sock </a:t>
            </a:r>
            <a:r>
              <a:rPr lang="en-US" sz="1800" dirty="0"/>
              <a:t>= new </a:t>
            </a:r>
            <a:r>
              <a:rPr lang="en-US" sz="1800" dirty="0" err="1"/>
              <a:t>java.net.ServerSocket</a:t>
            </a:r>
            <a:r>
              <a:rPr lang="en-US" sz="1800" dirty="0"/>
              <a:t>(</a:t>
            </a:r>
            <a:r>
              <a:rPr lang="en-US" sz="1800" dirty="0" err="1"/>
              <a:t>serverPort</a:t>
            </a:r>
            <a:r>
              <a:rPr lang="en-US" sz="1800" dirty="0" smtClean="0"/>
              <a:t>); // </a:t>
            </a:r>
            <a:r>
              <a:rPr lang="en-US" sz="1800" dirty="0"/>
              <a:t>create socket and bind to port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("waiting for client to connect");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clientSocket</a:t>
            </a:r>
            <a:r>
              <a:rPr lang="en-US" sz="1800" dirty="0"/>
              <a:t> = </a:t>
            </a:r>
            <a:r>
              <a:rPr lang="en-US" sz="1800" dirty="0" err="1"/>
              <a:t>sock.accept</a:t>
            </a:r>
            <a:r>
              <a:rPr lang="en-US" sz="1800" dirty="0"/>
              <a:t>();						</a:t>
            </a:r>
          </a:p>
        </p:txBody>
      </p:sp>
      <p:sp>
        <p:nvSpPr>
          <p:cNvPr id="4444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5.4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/>
              <a:t>Server program</a:t>
            </a:r>
          </a:p>
        </p:txBody>
      </p:sp>
    </p:spTree>
    <p:extLst>
      <p:ext uri="{BB962C8B-B14F-4D97-AF65-F5344CB8AC3E}">
        <p14:creationId xmlns:p14="http://schemas.microsoft.com/office/powerpoint/2010/main" val="39292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1.1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/>
              <a:t>Basics of network programming: Overview</a:t>
            </a:r>
            <a:r>
              <a:rPr sz="4000"/>
              <a:t> </a:t>
            </a:r>
          </a:p>
        </p:txBody>
      </p:sp>
      <p:sp>
        <p:nvSpPr>
          <p:cNvPr id="427012" name="Rectangle 3"/>
          <p:cNvSpPr>
            <a:spLocks noChangeArrowheads="1"/>
          </p:cNvSpPr>
          <p:nvPr/>
        </p:nvSpPr>
        <p:spPr bwMode="auto">
          <a:xfrm>
            <a:off x="3963988" y="4564063"/>
            <a:ext cx="1174750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TCP/IP</a:t>
            </a:r>
          </a:p>
        </p:txBody>
      </p:sp>
      <p:sp>
        <p:nvSpPr>
          <p:cNvPr id="427013" name="Rectangle 4"/>
          <p:cNvSpPr>
            <a:spLocks noChangeArrowheads="1"/>
          </p:cNvSpPr>
          <p:nvPr/>
        </p:nvSpPr>
        <p:spPr bwMode="auto">
          <a:xfrm>
            <a:off x="3963988" y="3194050"/>
            <a:ext cx="121602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java.net</a:t>
            </a:r>
          </a:p>
        </p:txBody>
      </p:sp>
      <p:sp>
        <p:nvSpPr>
          <p:cNvPr id="427014" name="Rectangle 5"/>
          <p:cNvSpPr>
            <a:spLocks noChangeArrowheads="1"/>
          </p:cNvSpPr>
          <p:nvPr/>
        </p:nvSpPr>
        <p:spPr bwMode="auto">
          <a:xfrm>
            <a:off x="1633538" y="1752600"/>
            <a:ext cx="11969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RMI</a:t>
            </a:r>
          </a:p>
        </p:txBody>
      </p:sp>
      <p:sp>
        <p:nvSpPr>
          <p:cNvPr id="427015" name="Rectangle 6"/>
          <p:cNvSpPr>
            <a:spLocks noChangeArrowheads="1"/>
          </p:cNvSpPr>
          <p:nvPr/>
        </p:nvSpPr>
        <p:spPr bwMode="auto">
          <a:xfrm>
            <a:off x="4086225" y="1760538"/>
            <a:ext cx="10064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JDBC</a:t>
            </a:r>
          </a:p>
        </p:txBody>
      </p:sp>
      <p:sp>
        <p:nvSpPr>
          <p:cNvPr id="427016" name="Line 7"/>
          <p:cNvSpPr>
            <a:spLocks noChangeShapeType="1"/>
          </p:cNvSpPr>
          <p:nvPr/>
        </p:nvSpPr>
        <p:spPr bwMode="auto">
          <a:xfrm>
            <a:off x="4589463" y="233203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7" name="Line 8"/>
          <p:cNvSpPr>
            <a:spLocks noChangeShapeType="1"/>
          </p:cNvSpPr>
          <p:nvPr/>
        </p:nvSpPr>
        <p:spPr bwMode="auto">
          <a:xfrm>
            <a:off x="2335213" y="23241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8" name="Line 9"/>
          <p:cNvSpPr>
            <a:spLocks noChangeShapeType="1"/>
          </p:cNvSpPr>
          <p:nvPr/>
        </p:nvSpPr>
        <p:spPr bwMode="auto">
          <a:xfrm>
            <a:off x="4572000" y="3779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9" name="Rectangle 10"/>
          <p:cNvSpPr>
            <a:spLocks noChangeArrowheads="1"/>
          </p:cNvSpPr>
          <p:nvPr/>
        </p:nvSpPr>
        <p:spPr bwMode="auto">
          <a:xfrm>
            <a:off x="6199188" y="1752600"/>
            <a:ext cx="13112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CORBA</a:t>
            </a:r>
          </a:p>
        </p:txBody>
      </p:sp>
      <p:sp>
        <p:nvSpPr>
          <p:cNvPr id="427020" name="Line 11"/>
          <p:cNvSpPr>
            <a:spLocks noChangeShapeType="1"/>
          </p:cNvSpPr>
          <p:nvPr/>
        </p:nvSpPr>
        <p:spPr bwMode="auto">
          <a:xfrm flipH="1">
            <a:off x="6856413" y="2286000"/>
            <a:ext cx="1587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21" name="Rectangle 12"/>
          <p:cNvSpPr>
            <a:spLocks noChangeArrowheads="1"/>
          </p:cNvSpPr>
          <p:nvPr/>
        </p:nvSpPr>
        <p:spPr bwMode="auto">
          <a:xfrm>
            <a:off x="1676400" y="5562600"/>
            <a:ext cx="6629400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Network OS</a:t>
            </a:r>
          </a:p>
        </p:txBody>
      </p:sp>
      <p:sp>
        <p:nvSpPr>
          <p:cNvPr id="427022" name="Line 13"/>
          <p:cNvSpPr>
            <a:spLocks noChangeShapeType="1"/>
          </p:cNvSpPr>
          <p:nvPr/>
        </p:nvSpPr>
        <p:spPr bwMode="auto">
          <a:xfrm>
            <a:off x="4572000" y="51435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23" name="Oval 14"/>
          <p:cNvSpPr>
            <a:spLocks noChangeArrowheads="1"/>
          </p:cNvSpPr>
          <p:nvPr/>
        </p:nvSpPr>
        <p:spPr bwMode="auto">
          <a:xfrm>
            <a:off x="3606800" y="2844800"/>
            <a:ext cx="1930400" cy="1168400"/>
          </a:xfrm>
          <a:prstGeom prst="ellipse">
            <a:avLst/>
          </a:prstGeom>
          <a:noFill/>
          <a:ln w="508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34060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9600" cy="57164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smtClean="0"/>
              <a:t>		// </a:t>
            </a:r>
            <a:r>
              <a:rPr lang="en-US" sz="1800" dirty="0"/>
              <a:t>wait for client to connect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("client has connected");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pw   = new </a:t>
            </a:r>
            <a:r>
              <a:rPr lang="en-US" sz="1800" dirty="0" err="1"/>
              <a:t>java.io.PrintWriter</a:t>
            </a:r>
            <a:r>
              <a:rPr lang="en-US" sz="1800" dirty="0"/>
              <a:t>(</a:t>
            </a:r>
            <a:r>
              <a:rPr lang="en-US" sz="1800" dirty="0" err="1"/>
              <a:t>clientSocket.getOutputStream</a:t>
            </a:r>
            <a:r>
              <a:rPr lang="en-US" sz="1800" dirty="0"/>
              <a:t>(),true);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br</a:t>
            </a:r>
            <a:r>
              <a:rPr lang="en-US" sz="1800" dirty="0"/>
              <a:t>   = new </a:t>
            </a:r>
            <a:r>
              <a:rPr lang="en-US" sz="1800" dirty="0" err="1"/>
              <a:t>java.io.BufferedReader</a:t>
            </a:r>
            <a:r>
              <a:rPr lang="en-US" sz="1800" dirty="0"/>
              <a:t>(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smtClean="0"/>
              <a:t>			new </a:t>
            </a:r>
            <a:r>
              <a:rPr lang="en-US" sz="1800" dirty="0" err="1"/>
              <a:t>java.io.InputStreamReader</a:t>
            </a:r>
            <a:r>
              <a:rPr lang="en-US" sz="1800" dirty="0"/>
              <a:t>(</a:t>
            </a:r>
            <a:r>
              <a:rPr lang="en-US" sz="1800" dirty="0" err="1"/>
              <a:t>clientSocket.getInputStream</a:t>
            </a:r>
            <a:r>
              <a:rPr lang="en-US" sz="1800" dirty="0"/>
              <a:t>()));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String </a:t>
            </a:r>
            <a:r>
              <a:rPr lang="en-US" sz="1800" dirty="0" err="1"/>
              <a:t>msg</a:t>
            </a:r>
            <a:r>
              <a:rPr lang="en-US" sz="1800" dirty="0"/>
              <a:t> = </a:t>
            </a:r>
            <a:r>
              <a:rPr lang="en-US" sz="1800" dirty="0" err="1"/>
              <a:t>br.readLine</a:t>
            </a:r>
            <a:r>
              <a:rPr lang="en-US" sz="1800" dirty="0"/>
              <a:t>();	</a:t>
            </a:r>
            <a:r>
              <a:rPr lang="en-US" sz="1800" dirty="0" smtClean="0"/>
              <a:t>// </a:t>
            </a:r>
            <a:r>
              <a:rPr lang="en-US" sz="1800" dirty="0"/>
              <a:t>read </a:t>
            </a:r>
            <a:r>
              <a:rPr lang="en-US" sz="1800" dirty="0" err="1"/>
              <a:t>msg</a:t>
            </a:r>
            <a:r>
              <a:rPr lang="en-US" sz="1800" dirty="0"/>
              <a:t> from client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("Message from the client &gt;" + 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pw.println</a:t>
            </a:r>
            <a:r>
              <a:rPr lang="en-US" sz="1800" dirty="0"/>
              <a:t>("Got it!");		// send </a:t>
            </a:r>
            <a:r>
              <a:rPr lang="en-US" sz="1800" dirty="0" err="1"/>
              <a:t>msg</a:t>
            </a:r>
            <a:r>
              <a:rPr lang="en-US" sz="1800" dirty="0"/>
              <a:t> to client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 		</a:t>
            </a:r>
            <a:r>
              <a:rPr lang="en-US" sz="1800" dirty="0" err="1"/>
              <a:t>pw.close</a:t>
            </a:r>
            <a:r>
              <a:rPr lang="en-US" sz="1800" dirty="0"/>
              <a:t>();		</a:t>
            </a:r>
            <a:r>
              <a:rPr lang="en-US" sz="1800" dirty="0" smtClean="0"/>
              <a:t>// </a:t>
            </a:r>
            <a:r>
              <a:rPr lang="en-US" sz="1800" dirty="0"/>
              <a:t>close everything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br.close</a:t>
            </a:r>
            <a:r>
              <a:rPr lang="en-US" sz="1800" dirty="0"/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clientSocket.close</a:t>
            </a:r>
            <a:r>
              <a:rPr lang="en-US" sz="1800" dirty="0"/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sock.close</a:t>
            </a:r>
            <a:r>
              <a:rPr lang="en-US" sz="1800" dirty="0"/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} catch (</a:t>
            </a:r>
            <a:r>
              <a:rPr lang="en-US" sz="1800" dirty="0" err="1"/>
              <a:t>Throwable</a:t>
            </a:r>
            <a:r>
              <a:rPr lang="en-US" sz="1800" dirty="0"/>
              <a:t> e)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System.out.println</a:t>
            </a:r>
            <a:r>
              <a:rPr lang="en-US" sz="1800" dirty="0"/>
              <a:t>("Error " + </a:t>
            </a:r>
            <a:r>
              <a:rPr lang="en-US" sz="1800" dirty="0" err="1"/>
              <a:t>e.getMessage</a:t>
            </a:r>
            <a:r>
              <a:rPr lang="en-US" sz="1800" dirty="0"/>
              <a:t>());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e.printStackTrace</a:t>
            </a:r>
            <a:r>
              <a:rPr lang="en-US" sz="1800" dirty="0"/>
              <a:t>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600"/>
              </a:spcAft>
              <a:buFontTx/>
              <a:buNone/>
              <a:defRPr/>
            </a:pPr>
            <a:endParaRPr lang="en-US" sz="1800" dirty="0"/>
          </a:p>
        </p:txBody>
      </p:sp>
      <p:sp>
        <p:nvSpPr>
          <p:cNvPr id="4454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5.5</a:t>
            </a:r>
          </a:p>
        </p:txBody>
      </p:sp>
    </p:spTree>
    <p:extLst>
      <p:ext uri="{BB962C8B-B14F-4D97-AF65-F5344CB8AC3E}">
        <p14:creationId xmlns:p14="http://schemas.microsoft.com/office/powerpoint/2010/main" val="14743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 lIns="0" tIns="46037" rIns="0" bIns="46037">
            <a:normAutofit lnSpcReduction="10000"/>
          </a:bodyPr>
          <a:lstStyle/>
          <a:p>
            <a:pPr eaLnBrk="1" hangingPunct="1"/>
            <a:r>
              <a:rPr lang="en-US" altLang="en-US" smtClean="0"/>
              <a:t>Multiple clients can connect to the same port on the server at the same time. </a:t>
            </a:r>
          </a:p>
          <a:p>
            <a:pPr eaLnBrk="1" hangingPunct="1"/>
            <a:r>
              <a:rPr lang="en-US" altLang="en-US" smtClean="0"/>
              <a:t>Incoming data is distinguished by the port to which it is addressed and the client host and port from which it came. </a:t>
            </a:r>
          </a:p>
          <a:p>
            <a:pPr eaLnBrk="1" hangingPunct="1"/>
            <a:r>
              <a:rPr lang="en-US" altLang="en-US" smtClean="0"/>
              <a:t>The server can tell for which service (like http or ftp) the data is intended by inspecting the port. </a:t>
            </a:r>
          </a:p>
          <a:p>
            <a:pPr eaLnBrk="1" hangingPunct="1"/>
            <a:r>
              <a:rPr lang="en-US" altLang="en-US" smtClean="0"/>
              <a:t>It can tell which open socket on that service the data is intended for by looking at the client address and port stored with the data.</a:t>
            </a:r>
          </a:p>
        </p:txBody>
      </p:sp>
      <p:sp>
        <p:nvSpPr>
          <p:cNvPr id="4464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6.1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1122676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 smtClean="0"/>
              <a:t>Incoming connections are stored in a queue until the server can accept them. </a:t>
            </a:r>
          </a:p>
          <a:p>
            <a:pPr eaLnBrk="1" hangingPunct="1"/>
            <a:r>
              <a:rPr lang="en-US" altLang="en-US" smtClean="0"/>
              <a:t>On most systems the default queue length is between 5 and 50. </a:t>
            </a:r>
          </a:p>
          <a:p>
            <a:pPr eaLnBrk="1" hangingPunct="1"/>
            <a:r>
              <a:rPr lang="en-US" altLang="en-US" smtClean="0"/>
              <a:t>Once the queue fills up further incoming connections are refused until space in the queue opens up.</a:t>
            </a:r>
          </a:p>
        </p:txBody>
      </p:sp>
      <p:sp>
        <p:nvSpPr>
          <p:cNvPr id="4474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6.2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Queueing</a:t>
            </a:r>
          </a:p>
        </p:txBody>
      </p:sp>
    </p:spTree>
    <p:extLst>
      <p:ext uri="{BB962C8B-B14F-4D97-AF65-F5344CB8AC3E}">
        <p14:creationId xmlns:p14="http://schemas.microsoft.com/office/powerpoint/2010/main" val="43207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648200"/>
          </a:xfrm>
        </p:spPr>
        <p:txBody>
          <a:bodyPr lIns="0" tIns="46037" rIns="0" bIns="46037"/>
          <a:lstStyle/>
          <a:p>
            <a:pPr eaLnBrk="1" hangingPunct="1"/>
            <a:r>
              <a:rPr lang="en-US" altLang="en-US" sz="2800" smtClean="0"/>
              <a:t>The java.net.ServerSocket class represents a server socket. </a:t>
            </a:r>
          </a:p>
          <a:p>
            <a:pPr eaLnBrk="1" hangingPunct="1"/>
            <a:r>
              <a:rPr lang="en-US" altLang="en-US" sz="2800" smtClean="0"/>
              <a:t>A ServerSocket object is constructed on a particular local port. Then it calls accept() to listen for incoming connections. </a:t>
            </a:r>
          </a:p>
          <a:p>
            <a:pPr eaLnBrk="1" hangingPunct="1"/>
            <a:r>
              <a:rPr lang="en-US" altLang="en-US" sz="2800" smtClean="0"/>
              <a:t>accept() blocks until a connection is detected. Then accept() returns a java.net.Socket object that performs the actual communication with the client.</a:t>
            </a:r>
          </a:p>
        </p:txBody>
      </p:sp>
      <p:sp>
        <p:nvSpPr>
          <p:cNvPr id="4485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6.3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The java.net.ServerSocket Class</a:t>
            </a:r>
          </a:p>
        </p:txBody>
      </p:sp>
    </p:spTree>
    <p:extLst>
      <p:ext uri="{BB962C8B-B14F-4D97-AF65-F5344CB8AC3E}">
        <p14:creationId xmlns:p14="http://schemas.microsoft.com/office/powerpoint/2010/main" val="598127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 sz="2400" smtClean="0"/>
              <a:t>There are three constructors that specify the port to bind to, the queue length for incoming connections, and the IP address to bind to: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public ServerSocket(int port) throws IOException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public ServerSocket(int port, int backlog) throws 									IOException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public ServerSocket(int port, int backlog, InetAddress networkInterface) throws IOException</a:t>
            </a:r>
          </a:p>
        </p:txBody>
      </p:sp>
      <p:sp>
        <p:nvSpPr>
          <p:cNvPr id="4495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6.4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9225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 sz="2400" smtClean="0"/>
              <a:t>specify the port number to listen 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try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 ServerSocket ss = new ServerSocket(80);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catch (IOException e)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  System.err.println(e);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mtClean="0"/>
              <a:t>  }</a:t>
            </a:r>
          </a:p>
        </p:txBody>
      </p:sp>
      <p:sp>
        <p:nvSpPr>
          <p:cNvPr id="4505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6.5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Constructing Server Sockets</a:t>
            </a:r>
          </a:p>
        </p:txBody>
      </p:sp>
    </p:spTree>
    <p:extLst>
      <p:ext uri="{BB962C8B-B14F-4D97-AF65-F5344CB8AC3E}">
        <p14:creationId xmlns:p14="http://schemas.microsoft.com/office/powerpoint/2010/main" val="3510633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node</a:t>
            </a:r>
          </a:p>
          <a:p>
            <a:pPr lvl="1" eaLnBrk="1" hangingPunct="1"/>
            <a:r>
              <a:rPr lang="en-US" altLang="en-US" smtClean="0"/>
              <a:t>any device on the network</a:t>
            </a:r>
          </a:p>
          <a:p>
            <a:pPr eaLnBrk="1" hangingPunct="1"/>
            <a:r>
              <a:rPr lang="en-US" altLang="en-US" smtClean="0"/>
              <a:t>host</a:t>
            </a:r>
          </a:p>
          <a:p>
            <a:pPr lvl="1" eaLnBrk="1" hangingPunct="1"/>
            <a:r>
              <a:rPr lang="en-US" altLang="en-US" smtClean="0"/>
              <a:t>a computer on the network</a:t>
            </a:r>
          </a:p>
          <a:p>
            <a:pPr eaLnBrk="1" hangingPunct="1"/>
            <a:r>
              <a:rPr lang="en-US" altLang="en-US" smtClean="0"/>
              <a:t>address</a:t>
            </a:r>
          </a:p>
          <a:p>
            <a:pPr lvl="1" eaLnBrk="1" hangingPunct="1"/>
            <a:r>
              <a:rPr lang="en-US" altLang="en-US" smtClean="0"/>
              <a:t>computer-readable name for host</a:t>
            </a:r>
          </a:p>
          <a:p>
            <a:pPr eaLnBrk="1" hangingPunct="1"/>
            <a:r>
              <a:rPr lang="en-US" altLang="en-US" smtClean="0"/>
              <a:t>host name</a:t>
            </a:r>
          </a:p>
          <a:p>
            <a:pPr lvl="1" eaLnBrk="1" hangingPunct="1"/>
            <a:r>
              <a:rPr lang="en-US" altLang="en-US" smtClean="0"/>
              <a:t>human-readable name for host</a:t>
            </a:r>
          </a:p>
        </p:txBody>
      </p:sp>
      <p:sp>
        <p:nvSpPr>
          <p:cNvPr id="428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1.2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A Network Is...</a:t>
            </a:r>
          </a:p>
        </p:txBody>
      </p:sp>
    </p:spTree>
    <p:extLst>
      <p:ext uri="{BB962C8B-B14F-4D97-AF65-F5344CB8AC3E}">
        <p14:creationId xmlns:p14="http://schemas.microsoft.com/office/powerpoint/2010/main" val="19889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datagram (or “packet”)</a:t>
            </a:r>
          </a:p>
          <a:p>
            <a:pPr lvl="1" eaLnBrk="1" hangingPunct="1"/>
            <a:r>
              <a:rPr lang="en-US" altLang="en-US" smtClean="0"/>
              <a:t>little bundle of information</a:t>
            </a:r>
          </a:p>
          <a:p>
            <a:pPr lvl="1" eaLnBrk="1" hangingPunct="1"/>
            <a:r>
              <a:rPr lang="en-US" altLang="en-US" smtClean="0"/>
              <a:t>sent from one node to another</a:t>
            </a:r>
          </a:p>
          <a:p>
            <a:pPr eaLnBrk="1" hangingPunct="1"/>
            <a:r>
              <a:rPr lang="en-US" altLang="en-US" smtClean="0"/>
              <a:t>protocol</a:t>
            </a:r>
          </a:p>
          <a:p>
            <a:pPr lvl="1" eaLnBrk="1" hangingPunct="1"/>
            <a:r>
              <a:rPr lang="en-US" altLang="en-US" smtClean="0"/>
              <a:t>roles, vocabulary, rules for communication</a:t>
            </a:r>
            <a:endParaRPr lang="en-US" altLang="en-US" sz="3200" smtClean="0"/>
          </a:p>
          <a:p>
            <a:pPr eaLnBrk="1" hangingPunct="1"/>
            <a:r>
              <a:rPr lang="en-US" altLang="en-US" smtClean="0"/>
              <a:t>IP</a:t>
            </a:r>
          </a:p>
          <a:p>
            <a:pPr lvl="1" eaLnBrk="1" hangingPunct="1"/>
            <a:r>
              <a:rPr lang="en-US" altLang="en-US" smtClean="0"/>
              <a:t>the Internet Protocol</a:t>
            </a:r>
          </a:p>
        </p:txBody>
      </p:sp>
      <p:sp>
        <p:nvSpPr>
          <p:cNvPr id="4290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1.3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A Network Does...</a:t>
            </a:r>
          </a:p>
        </p:txBody>
      </p:sp>
    </p:spTree>
    <p:extLst>
      <p:ext uri="{BB962C8B-B14F-4D97-AF65-F5344CB8AC3E}">
        <p14:creationId xmlns:p14="http://schemas.microsoft.com/office/powerpoint/2010/main" val="24230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1.4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TCP/IP: The Internet Protocol</a:t>
            </a:r>
          </a:p>
        </p:txBody>
      </p:sp>
      <p:sp>
        <p:nvSpPr>
          <p:cNvPr id="430084" name="Rectangle 3"/>
          <p:cNvSpPr>
            <a:spLocks noChangeArrowheads="1"/>
          </p:cNvSpPr>
          <p:nvPr/>
        </p:nvSpPr>
        <p:spPr bwMode="auto">
          <a:xfrm>
            <a:off x="508000" y="54451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Physical Network</a:t>
            </a:r>
          </a:p>
        </p:txBody>
      </p:sp>
      <p:sp>
        <p:nvSpPr>
          <p:cNvPr id="430085" name="Rectangle 4"/>
          <p:cNvSpPr>
            <a:spLocks noChangeArrowheads="1"/>
          </p:cNvSpPr>
          <p:nvPr/>
        </p:nvSpPr>
        <p:spPr bwMode="auto">
          <a:xfrm>
            <a:off x="508000" y="3311525"/>
            <a:ext cx="7823200" cy="462307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Times New Roman" pitchFamily="18" charset="0"/>
              </a:rPr>
              <a:t>Transport Layer (TCP, UDP)</a:t>
            </a:r>
          </a:p>
        </p:txBody>
      </p:sp>
      <p:sp>
        <p:nvSpPr>
          <p:cNvPr id="430086" name="Line 5"/>
          <p:cNvSpPr>
            <a:spLocks noChangeShapeType="1"/>
          </p:cNvSpPr>
          <p:nvPr/>
        </p:nvSpPr>
        <p:spPr bwMode="auto">
          <a:xfrm>
            <a:off x="4267200" y="3810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087" name="Rectangle 6"/>
          <p:cNvSpPr>
            <a:spLocks noChangeArrowheads="1"/>
          </p:cNvSpPr>
          <p:nvPr/>
        </p:nvSpPr>
        <p:spPr bwMode="auto">
          <a:xfrm>
            <a:off x="508000" y="43783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Internet Layer (IP)</a:t>
            </a:r>
          </a:p>
        </p:txBody>
      </p:sp>
      <p:sp>
        <p:nvSpPr>
          <p:cNvPr id="430088" name="Line 7"/>
          <p:cNvSpPr>
            <a:spLocks noChangeShapeType="1"/>
          </p:cNvSpPr>
          <p:nvPr/>
        </p:nvSpPr>
        <p:spPr bwMode="auto">
          <a:xfrm>
            <a:off x="4267200" y="48768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089" name="Rectangle 8"/>
          <p:cNvSpPr>
            <a:spLocks noChangeArrowheads="1"/>
          </p:cNvSpPr>
          <p:nvPr/>
        </p:nvSpPr>
        <p:spPr bwMode="auto">
          <a:xfrm>
            <a:off x="508000" y="21685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Times New Roman" pitchFamily="18" charset="0"/>
              </a:rPr>
              <a:t> Application Layer (HTTP, FTP, SMTP)</a:t>
            </a:r>
          </a:p>
        </p:txBody>
      </p:sp>
      <p:sp>
        <p:nvSpPr>
          <p:cNvPr id="430090" name="Line 9"/>
          <p:cNvSpPr>
            <a:spLocks noChangeShapeType="1"/>
          </p:cNvSpPr>
          <p:nvPr/>
        </p:nvSpPr>
        <p:spPr bwMode="auto">
          <a:xfrm>
            <a:off x="4267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 lIns="92075" tIns="46038" rIns="92075" bIns="46038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IP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raw packets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“Internet Layer”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TCP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data stream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reliable, ordered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“Transport Layer”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UDP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user datagrams (packets)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unreliable, unordered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“Transport Layer”</a:t>
            </a:r>
          </a:p>
        </p:txBody>
      </p:sp>
      <p:sp>
        <p:nvSpPr>
          <p:cNvPr id="4311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1.5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TCP/UDP/IP</a:t>
            </a:r>
          </a:p>
        </p:txBody>
      </p:sp>
    </p:spTree>
    <p:extLst>
      <p:ext uri="{BB962C8B-B14F-4D97-AF65-F5344CB8AC3E}">
        <p14:creationId xmlns:p14="http://schemas.microsoft.com/office/powerpoint/2010/main" val="40230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internet</a:t>
            </a:r>
          </a:p>
          <a:p>
            <a:pPr lvl="1" eaLnBrk="1" hangingPunct="1"/>
            <a:r>
              <a:rPr lang="en-US" altLang="en-US" smtClean="0"/>
              <a:t>any IP-based network</a:t>
            </a:r>
          </a:p>
          <a:p>
            <a:pPr eaLnBrk="1" hangingPunct="1"/>
            <a:r>
              <a:rPr lang="en-US" altLang="en-US" smtClean="0"/>
              <a:t>Internet</a:t>
            </a:r>
          </a:p>
          <a:p>
            <a:pPr lvl="1" eaLnBrk="1" hangingPunct="1"/>
            <a:r>
              <a:rPr lang="en-US" altLang="en-US" smtClean="0"/>
              <a:t>the big, famous, world-wide IP network</a:t>
            </a:r>
          </a:p>
          <a:p>
            <a:pPr eaLnBrk="1" hangingPunct="1"/>
            <a:r>
              <a:rPr lang="en-US" altLang="en-US" smtClean="0"/>
              <a:t>intranet</a:t>
            </a:r>
          </a:p>
          <a:p>
            <a:pPr lvl="1" eaLnBrk="1" hangingPunct="1"/>
            <a:r>
              <a:rPr lang="en-US" altLang="en-US" smtClean="0"/>
              <a:t>a corporate LAN-based IP network</a:t>
            </a:r>
          </a:p>
          <a:p>
            <a:pPr eaLnBrk="1" hangingPunct="1"/>
            <a:r>
              <a:rPr lang="en-US" altLang="en-US" smtClean="0"/>
              <a:t>extranet</a:t>
            </a:r>
          </a:p>
          <a:p>
            <a:pPr lvl="1" eaLnBrk="1" hangingPunct="1"/>
            <a:r>
              <a:rPr lang="en-US" altLang="en-US" smtClean="0"/>
              <a:t>accessing corporate data across the Internet</a:t>
            </a:r>
          </a:p>
        </p:txBody>
      </p:sp>
      <p:sp>
        <p:nvSpPr>
          <p:cNvPr id="4321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1.6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The Three ‘I’s</a:t>
            </a:r>
          </a:p>
        </p:txBody>
      </p:sp>
    </p:spTree>
    <p:extLst>
      <p:ext uri="{BB962C8B-B14F-4D97-AF65-F5344CB8AC3E}">
        <p14:creationId xmlns:p14="http://schemas.microsoft.com/office/powerpoint/2010/main" val="14671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Built into language</a:t>
            </a:r>
          </a:p>
          <a:p>
            <a:pPr eaLnBrk="1" hangingPunct="1"/>
            <a:r>
              <a:rPr lang="en-US" altLang="en-US" smtClean="0"/>
              <a:t>One of the 11 buzzwords</a:t>
            </a:r>
          </a:p>
          <a:p>
            <a:pPr eaLnBrk="1" hangingPunct="1"/>
            <a:r>
              <a:rPr lang="en-US" altLang="en-US" smtClean="0"/>
              <a:t>Network ClassLoader</a:t>
            </a:r>
          </a:p>
          <a:p>
            <a:pPr eaLnBrk="1" hangingPunct="1"/>
            <a:r>
              <a:rPr lang="en-US" altLang="en-US" smtClean="0"/>
              <a:t>java.net API</a:t>
            </a:r>
          </a:p>
          <a:p>
            <a:pPr eaLnBrk="1" hangingPunct="1"/>
            <a:r>
              <a:rPr lang="en-US" altLang="en-US" smtClean="0"/>
              <a:t>Based on TCP/IP, the Internet Protocol</a:t>
            </a:r>
          </a:p>
        </p:txBody>
      </p:sp>
      <p:sp>
        <p:nvSpPr>
          <p:cNvPr id="433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1.7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Java and Networking</a:t>
            </a:r>
          </a:p>
        </p:txBody>
      </p:sp>
    </p:spTree>
    <p:extLst>
      <p:ext uri="{BB962C8B-B14F-4D97-AF65-F5344CB8AC3E}">
        <p14:creationId xmlns:p14="http://schemas.microsoft.com/office/powerpoint/2010/main" val="3016661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Every computer on the Internet has an </a:t>
            </a:r>
            <a:r>
              <a:rPr lang="en-US" altLang="en-US" sz="2400" i="1" smtClean="0"/>
              <a:t>address.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Internet address is a number that uniquely identifies each computer on the Net.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There are 32 bits in an IP address, and often refer to them as a sequence of four numbers between 0 and 255 separated by dots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first few bits define which class of network, lettered A, B,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C, D, or E, the address represents.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Most Internet users are on a class C network, since there are over two million networks in class C. </a:t>
            </a:r>
          </a:p>
        </p:txBody>
      </p:sp>
      <p:sp>
        <p:nvSpPr>
          <p:cNvPr id="4341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</a:rPr>
              <a:t>L 2.1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24542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917</Words>
  <Application>Microsoft Office PowerPoint</Application>
  <PresentationFormat>On-screen Show (4:3)</PresentationFormat>
  <Paragraphs>226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Constantia</vt:lpstr>
      <vt:lpstr>Times New Roman</vt:lpstr>
      <vt:lpstr>Wingdings</vt:lpstr>
      <vt:lpstr>Wingdings 2</vt:lpstr>
      <vt:lpstr>Office Theme</vt:lpstr>
      <vt:lpstr>Java Networking</vt:lpstr>
      <vt:lpstr>Basics of network programming: Overview </vt:lpstr>
      <vt:lpstr>A Network Is...</vt:lpstr>
      <vt:lpstr>A Network Does...</vt:lpstr>
      <vt:lpstr>TCP/IP: The Internet Protocol</vt:lpstr>
      <vt:lpstr>TCP/UDP/IP</vt:lpstr>
      <vt:lpstr>The Three ‘I’s</vt:lpstr>
      <vt:lpstr>Java and Networking</vt:lpstr>
      <vt:lpstr>Addresses</vt:lpstr>
      <vt:lpstr>IP Addresses</vt:lpstr>
      <vt:lpstr>Ports</vt:lpstr>
      <vt:lpstr>Well-Known Ports</vt:lpstr>
      <vt:lpstr>Sockets </vt:lpstr>
      <vt:lpstr>The Socket Class</vt:lpstr>
      <vt:lpstr>Sockets and Ports</vt:lpstr>
      <vt:lpstr>Client-Server</vt:lpstr>
      <vt:lpstr>simple client server program-client</vt:lpstr>
      <vt:lpstr>PowerPoint Presentation</vt:lpstr>
      <vt:lpstr>Server program</vt:lpstr>
      <vt:lpstr>PowerPoint Presentation</vt:lpstr>
      <vt:lpstr>Multiple Clients</vt:lpstr>
      <vt:lpstr>Queueing</vt:lpstr>
      <vt:lpstr>The java.net.ServerSocket Class</vt:lpstr>
      <vt:lpstr>Constructors</vt:lpstr>
      <vt:lpstr>Constructing Server Sockets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HP</dc:creator>
  <cp:lastModifiedBy>Vijayarani Barani</cp:lastModifiedBy>
  <cp:revision>7</cp:revision>
  <dcterms:created xsi:type="dcterms:W3CDTF">2015-12-14T05:52:40Z</dcterms:created>
  <dcterms:modified xsi:type="dcterms:W3CDTF">2023-12-02T11:10:02Z</dcterms:modified>
</cp:coreProperties>
</file>