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1"/>
  </p:notesMasterIdLst>
  <p:sldIdLst>
    <p:sldId id="430" r:id="rId2"/>
    <p:sldId id="396" r:id="rId3"/>
    <p:sldId id="417" r:id="rId4"/>
    <p:sldId id="397" r:id="rId5"/>
    <p:sldId id="398" r:id="rId6"/>
    <p:sldId id="399" r:id="rId7"/>
    <p:sldId id="400" r:id="rId8"/>
    <p:sldId id="401" r:id="rId9"/>
    <p:sldId id="402" r:id="rId10"/>
    <p:sldId id="404" r:id="rId11"/>
    <p:sldId id="405" r:id="rId12"/>
    <p:sldId id="418" r:id="rId13"/>
    <p:sldId id="406" r:id="rId14"/>
    <p:sldId id="407" r:id="rId15"/>
    <p:sldId id="423" r:id="rId16"/>
    <p:sldId id="420" r:id="rId17"/>
    <p:sldId id="424" r:id="rId18"/>
    <p:sldId id="431" r:id="rId19"/>
    <p:sldId id="412" r:id="rId20"/>
    <p:sldId id="413" r:id="rId21"/>
    <p:sldId id="432" r:id="rId22"/>
    <p:sldId id="419" r:id="rId23"/>
    <p:sldId id="414" r:id="rId24"/>
    <p:sldId id="415" r:id="rId25"/>
    <p:sldId id="426" r:id="rId26"/>
    <p:sldId id="427" r:id="rId27"/>
    <p:sldId id="428" r:id="rId28"/>
    <p:sldId id="429" r:id="rId29"/>
    <p:sldId id="34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7DFkTX77jK4/L1gYSW9mw==" hashData="sb6j/e0CRCKSN5nnqcmKOOvfgfqyscdfTXY4Ewk7pH+Ryo+2ICs5CZ/jBfyCHbIHCip9suv7UWu3UJlIQ9k8C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1EB7"/>
    <a:srgbClr val="0A1AB6"/>
    <a:srgbClr val="08B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78" d="100"/>
          <a:sy n="78"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6D1F-390F-4CC4-83E9-816C06762F83}" type="datetimeFigureOut">
              <a:rPr lang="en-IN" smtClean="0"/>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31B15-F57B-4308-8AB6-BE8EB135EC7F}" type="slidenum">
              <a:rPr lang="en-IN" smtClean="0"/>
              <a:t>‹#›</a:t>
            </a:fld>
            <a:endParaRPr lang="en-IN"/>
          </a:p>
        </p:txBody>
      </p:sp>
    </p:spTree>
    <p:extLst>
      <p:ext uri="{BB962C8B-B14F-4D97-AF65-F5344CB8AC3E}">
        <p14:creationId xmlns:p14="http://schemas.microsoft.com/office/powerpoint/2010/main" val="27856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a:t>
            </a:fld>
            <a:endParaRPr lang="en-IN"/>
          </a:p>
        </p:txBody>
      </p:sp>
    </p:spTree>
    <p:extLst>
      <p:ext uri="{BB962C8B-B14F-4D97-AF65-F5344CB8AC3E}">
        <p14:creationId xmlns:p14="http://schemas.microsoft.com/office/powerpoint/2010/main" val="3473726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11</a:t>
            </a:fld>
            <a:endParaRPr lang="en-IN"/>
          </a:p>
        </p:txBody>
      </p:sp>
    </p:spTree>
    <p:extLst>
      <p:ext uri="{BB962C8B-B14F-4D97-AF65-F5344CB8AC3E}">
        <p14:creationId xmlns:p14="http://schemas.microsoft.com/office/powerpoint/2010/main" val="646526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12</a:t>
            </a:fld>
            <a:endParaRPr lang="en-IN"/>
          </a:p>
        </p:txBody>
      </p:sp>
    </p:spTree>
    <p:extLst>
      <p:ext uri="{BB962C8B-B14F-4D97-AF65-F5344CB8AC3E}">
        <p14:creationId xmlns:p14="http://schemas.microsoft.com/office/powerpoint/2010/main" val="3770738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13</a:t>
            </a:fld>
            <a:endParaRPr lang="en-IN"/>
          </a:p>
        </p:txBody>
      </p:sp>
    </p:spTree>
    <p:extLst>
      <p:ext uri="{BB962C8B-B14F-4D97-AF65-F5344CB8AC3E}">
        <p14:creationId xmlns:p14="http://schemas.microsoft.com/office/powerpoint/2010/main" val="3444483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14</a:t>
            </a:fld>
            <a:endParaRPr lang="en-IN"/>
          </a:p>
        </p:txBody>
      </p:sp>
    </p:spTree>
    <p:extLst>
      <p:ext uri="{BB962C8B-B14F-4D97-AF65-F5344CB8AC3E}">
        <p14:creationId xmlns:p14="http://schemas.microsoft.com/office/powerpoint/2010/main" val="2300368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19</a:t>
            </a:fld>
            <a:endParaRPr lang="en-IN"/>
          </a:p>
        </p:txBody>
      </p:sp>
    </p:spTree>
    <p:extLst>
      <p:ext uri="{BB962C8B-B14F-4D97-AF65-F5344CB8AC3E}">
        <p14:creationId xmlns:p14="http://schemas.microsoft.com/office/powerpoint/2010/main" val="2311973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20</a:t>
            </a:fld>
            <a:endParaRPr lang="en-IN"/>
          </a:p>
        </p:txBody>
      </p:sp>
    </p:spTree>
    <p:extLst>
      <p:ext uri="{BB962C8B-B14F-4D97-AF65-F5344CB8AC3E}">
        <p14:creationId xmlns:p14="http://schemas.microsoft.com/office/powerpoint/2010/main" val="1880366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21</a:t>
            </a:fld>
            <a:endParaRPr lang="en-IN"/>
          </a:p>
        </p:txBody>
      </p:sp>
    </p:spTree>
    <p:extLst>
      <p:ext uri="{BB962C8B-B14F-4D97-AF65-F5344CB8AC3E}">
        <p14:creationId xmlns:p14="http://schemas.microsoft.com/office/powerpoint/2010/main" val="62473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22</a:t>
            </a:fld>
            <a:endParaRPr lang="en-IN"/>
          </a:p>
        </p:txBody>
      </p:sp>
    </p:spTree>
    <p:extLst>
      <p:ext uri="{BB962C8B-B14F-4D97-AF65-F5344CB8AC3E}">
        <p14:creationId xmlns:p14="http://schemas.microsoft.com/office/powerpoint/2010/main" val="90845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23</a:t>
            </a:fld>
            <a:endParaRPr lang="en-IN"/>
          </a:p>
        </p:txBody>
      </p:sp>
    </p:spTree>
    <p:extLst>
      <p:ext uri="{BB962C8B-B14F-4D97-AF65-F5344CB8AC3E}">
        <p14:creationId xmlns:p14="http://schemas.microsoft.com/office/powerpoint/2010/main" val="2235816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24</a:t>
            </a:fld>
            <a:endParaRPr lang="en-IN"/>
          </a:p>
        </p:txBody>
      </p:sp>
    </p:spTree>
    <p:extLst>
      <p:ext uri="{BB962C8B-B14F-4D97-AF65-F5344CB8AC3E}">
        <p14:creationId xmlns:p14="http://schemas.microsoft.com/office/powerpoint/2010/main" val="72493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a:t>
            </a:fld>
            <a:endParaRPr lang="en-IN"/>
          </a:p>
        </p:txBody>
      </p:sp>
    </p:spTree>
    <p:extLst>
      <p:ext uri="{BB962C8B-B14F-4D97-AF65-F5344CB8AC3E}">
        <p14:creationId xmlns:p14="http://schemas.microsoft.com/office/powerpoint/2010/main" val="1063927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29</a:t>
            </a:fld>
            <a:endParaRPr lang="en-IN"/>
          </a:p>
        </p:txBody>
      </p:sp>
    </p:spTree>
    <p:extLst>
      <p:ext uri="{BB962C8B-B14F-4D97-AF65-F5344CB8AC3E}">
        <p14:creationId xmlns:p14="http://schemas.microsoft.com/office/powerpoint/2010/main" val="32921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a:t>
            </a:fld>
            <a:endParaRPr lang="en-IN"/>
          </a:p>
        </p:txBody>
      </p:sp>
    </p:spTree>
    <p:extLst>
      <p:ext uri="{BB962C8B-B14F-4D97-AF65-F5344CB8AC3E}">
        <p14:creationId xmlns:p14="http://schemas.microsoft.com/office/powerpoint/2010/main" val="3690460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a:t>
            </a:fld>
            <a:endParaRPr lang="en-IN"/>
          </a:p>
        </p:txBody>
      </p:sp>
    </p:spTree>
    <p:extLst>
      <p:ext uri="{BB962C8B-B14F-4D97-AF65-F5344CB8AC3E}">
        <p14:creationId xmlns:p14="http://schemas.microsoft.com/office/powerpoint/2010/main" val="366206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a:t>
            </a:fld>
            <a:endParaRPr lang="en-IN"/>
          </a:p>
        </p:txBody>
      </p:sp>
    </p:spTree>
    <p:extLst>
      <p:ext uri="{BB962C8B-B14F-4D97-AF65-F5344CB8AC3E}">
        <p14:creationId xmlns:p14="http://schemas.microsoft.com/office/powerpoint/2010/main" val="3133243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a:t>
            </a:fld>
            <a:endParaRPr lang="en-IN"/>
          </a:p>
        </p:txBody>
      </p:sp>
    </p:spTree>
    <p:extLst>
      <p:ext uri="{BB962C8B-B14F-4D97-AF65-F5344CB8AC3E}">
        <p14:creationId xmlns:p14="http://schemas.microsoft.com/office/powerpoint/2010/main" val="866055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a:t>
            </a:fld>
            <a:endParaRPr lang="en-IN"/>
          </a:p>
        </p:txBody>
      </p:sp>
    </p:spTree>
    <p:extLst>
      <p:ext uri="{BB962C8B-B14F-4D97-AF65-F5344CB8AC3E}">
        <p14:creationId xmlns:p14="http://schemas.microsoft.com/office/powerpoint/2010/main" val="1933404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9</a:t>
            </a:fld>
            <a:endParaRPr lang="en-IN"/>
          </a:p>
        </p:txBody>
      </p:sp>
    </p:spTree>
    <p:extLst>
      <p:ext uri="{BB962C8B-B14F-4D97-AF65-F5344CB8AC3E}">
        <p14:creationId xmlns:p14="http://schemas.microsoft.com/office/powerpoint/2010/main" val="4002061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10</a:t>
            </a:fld>
            <a:endParaRPr lang="en-IN"/>
          </a:p>
        </p:txBody>
      </p:sp>
    </p:spTree>
    <p:extLst>
      <p:ext uri="{BB962C8B-B14F-4D97-AF65-F5344CB8AC3E}">
        <p14:creationId xmlns:p14="http://schemas.microsoft.com/office/powerpoint/2010/main" val="259830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1505F4C-5538-42E0-9302-6853A81BE7AC}" type="datetime1">
              <a:rPr lang="en-IN" smtClean="0"/>
              <a:t>20-08-2024</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C71AA4A-4F11-4836-8B15-84DF72A7E880}"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49011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CA798-15DD-4D96-9B25-DAD3236A5AF8}" type="datetime1">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662324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0C90E-C7CD-4746-A0DA-8C89EC5D50BC}" type="datetime1">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42366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B16C-ABFC-491D-BEA0-9B5495E6038E}" type="datetime1">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r>
              <a:rPr lang="en-IN" dirty="0" smtClean="0">
                <a:solidFill>
                  <a:schemeClr val="bg2">
                    <a:lumMod val="75000"/>
                  </a:schemeClr>
                </a:solidFill>
              </a:rPr>
              <a:t>A. Vijayarani, AP, SITE, VIT.</a:t>
            </a:r>
            <a:endParaRPr lang="en-IN" dirty="0">
              <a:solidFill>
                <a:schemeClr val="bg2">
                  <a:lumMod val="75000"/>
                </a:schemeClr>
              </a:solidFill>
            </a:endParaRPr>
          </a:p>
        </p:txBody>
      </p:sp>
    </p:spTree>
    <p:extLst>
      <p:ext uri="{BB962C8B-B14F-4D97-AF65-F5344CB8AC3E}">
        <p14:creationId xmlns:p14="http://schemas.microsoft.com/office/powerpoint/2010/main" val="884873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A3BB87-74B4-4E42-83A9-D13B7F962050}" type="datetime1">
              <a:rPr lang="en-IN" smtClean="0"/>
              <a:t>20-08-2024</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C71AA4A-4F11-4836-8B15-84DF72A7E880}"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44341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CEC1-8EAA-43F3-83AB-99FA89FBD32F}" type="datetime1">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70768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48A043-4CAE-40B6-9682-FF511F47B742}" type="datetime1">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16178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ABBA3D-F47D-43BD-8296-7872B2603B82}" type="datetime1">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70429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101BB-30AE-466A-9D55-E347E735369B}" type="datetime1">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71AA4A-4F11-4836-8B15-84DF72A7E880}" type="slidenum">
              <a:rPr lang="en-IN" smtClean="0"/>
              <a:t>‹#›</a:t>
            </a:fld>
            <a:endParaRPr lang="en-IN"/>
          </a:p>
        </p:txBody>
      </p:sp>
      <p:sp>
        <p:nvSpPr>
          <p:cNvPr id="5" name="TextBox 4"/>
          <p:cNvSpPr txBox="1"/>
          <p:nvPr userDrawn="1"/>
        </p:nvSpPr>
        <p:spPr>
          <a:xfrm rot="19155095">
            <a:off x="5685182" y="3008243"/>
            <a:ext cx="2729948" cy="369332"/>
          </a:xfrm>
          <a:prstGeom prst="rect">
            <a:avLst/>
          </a:prstGeom>
          <a:solidFill>
            <a:schemeClr val="bg2"/>
          </a:solidFill>
        </p:spPr>
        <p:txBody>
          <a:bodyPr wrap="square" rtlCol="0">
            <a:spAutoFit/>
          </a:bodyPr>
          <a:lstStyle/>
          <a:p>
            <a:r>
              <a:rPr lang="en-IN" dirty="0" err="1" smtClean="0">
                <a:solidFill>
                  <a:schemeClr val="bg1">
                    <a:lumMod val="65000"/>
                  </a:schemeClr>
                </a:solidFill>
              </a:rPr>
              <a:t>Vijayarani</a:t>
            </a:r>
            <a:r>
              <a:rPr lang="en-IN" dirty="0" smtClean="0">
                <a:solidFill>
                  <a:schemeClr val="bg1">
                    <a:lumMod val="65000"/>
                  </a:schemeClr>
                </a:solidFill>
              </a:rPr>
              <a:t> A., AP, SITE, VIT</a:t>
            </a:r>
            <a:endParaRPr lang="en-IN" dirty="0">
              <a:solidFill>
                <a:schemeClr val="bg1">
                  <a:lumMod val="65000"/>
                </a:schemeClr>
              </a:solidFill>
            </a:endParaRPr>
          </a:p>
        </p:txBody>
      </p:sp>
    </p:spTree>
    <p:extLst>
      <p:ext uri="{BB962C8B-B14F-4D97-AF65-F5344CB8AC3E}">
        <p14:creationId xmlns:p14="http://schemas.microsoft.com/office/powerpoint/2010/main" val="3540960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8EBE543-E1A3-41D9-991E-179160520C99}" type="datetime1">
              <a:rPr lang="en-IN" smtClean="0"/>
              <a:t>20-08-2024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C71AA4A-4F11-4836-8B15-84DF72A7E88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341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7666278-A926-4769-8BE5-C3905EA2365A}" type="datetime1">
              <a:rPr lang="en-IN" smtClean="0"/>
              <a:t>20-08-2024</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C71AA4A-4F11-4836-8B15-84DF72A7E880}"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9446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FA9AE87-45BF-41A8-B928-66680F583BCB}" type="datetime1">
              <a:rPr lang="en-IN" smtClean="0"/>
              <a:t>20-08-2024</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C71AA4A-4F11-4836-8B15-84DF72A7E880}"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576616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javatpoint.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www.tutorialspoint.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83" y="121024"/>
            <a:ext cx="11852929" cy="595346"/>
          </a:xfrm>
        </p:spPr>
        <p:txBody>
          <a:bodyPr>
            <a:normAutofit/>
          </a:bodyPr>
          <a:lstStyle/>
          <a:p>
            <a:pPr algn="ctr"/>
            <a:r>
              <a:rPr lang="en-IN" sz="3200" b="1" dirty="0" smtClean="0"/>
              <a:t>PMCA502L – Java Programming</a:t>
            </a:r>
            <a:endParaRPr lang="en-IN" sz="3200" b="1" dirty="0"/>
          </a:p>
        </p:txBody>
      </p:sp>
      <p:sp>
        <p:nvSpPr>
          <p:cNvPr id="3" name="Subtitle 2"/>
          <p:cNvSpPr>
            <a:spLocks noGrp="1"/>
          </p:cNvSpPr>
          <p:nvPr>
            <p:ph type="subTitle" idx="1"/>
          </p:nvPr>
        </p:nvSpPr>
        <p:spPr>
          <a:xfrm>
            <a:off x="2253037" y="1523190"/>
            <a:ext cx="8915399" cy="4661300"/>
          </a:xfrm>
        </p:spPr>
        <p:txBody>
          <a:bodyPr>
            <a:normAutofit/>
          </a:bodyPr>
          <a:lstStyle/>
          <a:p>
            <a:pPr algn="just"/>
            <a:endParaRPr lang="en-IN" sz="2400" dirty="0">
              <a:solidFill>
                <a:schemeClr val="tx1"/>
              </a:solidFill>
            </a:endParaRPr>
          </a:p>
          <a:p>
            <a:pPr algn="ctr"/>
            <a:r>
              <a:rPr lang="en-IN" sz="2400" b="1" i="1" dirty="0" smtClean="0">
                <a:solidFill>
                  <a:schemeClr val="tx1"/>
                </a:solidFill>
              </a:rPr>
              <a:t>OOPS Concept</a:t>
            </a:r>
          </a:p>
          <a:p>
            <a:pPr algn="just"/>
            <a:r>
              <a:rPr lang="en-IN" sz="2400" dirty="0" smtClean="0">
                <a:solidFill>
                  <a:schemeClr val="tx1"/>
                </a:solidFill>
              </a:rPr>
              <a:t>Java – Introduction, Classes – Objects – Methods – Constructors – this keyword – Method Overloading – Inheritance – Types – Method Overriding -  super keyword – Abstract class – final keyword – Interface, Packages – predefined and User-defined, </a:t>
            </a:r>
            <a:r>
              <a:rPr lang="en-IN" sz="2400" dirty="0">
                <a:solidFill>
                  <a:schemeClr val="tx1"/>
                </a:solidFill>
              </a:rPr>
              <a:t>S</a:t>
            </a:r>
            <a:r>
              <a:rPr lang="en-IN" sz="2400" dirty="0" smtClean="0">
                <a:solidFill>
                  <a:schemeClr val="tx1"/>
                </a:solidFill>
              </a:rPr>
              <a:t>tream based I/O and File I/O</a:t>
            </a:r>
          </a:p>
          <a:p>
            <a:pPr algn="just"/>
            <a:endParaRPr lang="en-IN" sz="2400" dirty="0">
              <a:solidFill>
                <a:schemeClr val="tx1"/>
              </a:solidFill>
            </a:endParaRPr>
          </a:p>
        </p:txBody>
      </p:sp>
    </p:spTree>
    <p:extLst>
      <p:ext uri="{BB962C8B-B14F-4D97-AF65-F5344CB8AC3E}">
        <p14:creationId xmlns:p14="http://schemas.microsoft.com/office/powerpoint/2010/main" val="315605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Input Stream - Methods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10</a:t>
            </a:fld>
            <a:endParaRPr lang="en-IN"/>
          </a:p>
        </p:txBody>
      </p:sp>
      <p:sp>
        <p:nvSpPr>
          <p:cNvPr id="7" name="Rectangle 6"/>
          <p:cNvSpPr/>
          <p:nvPr/>
        </p:nvSpPr>
        <p:spPr>
          <a:xfrm>
            <a:off x="981635" y="534323"/>
            <a:ext cx="10703857" cy="4185761"/>
          </a:xfrm>
          <a:prstGeom prst="rect">
            <a:avLst/>
          </a:prstGeom>
        </p:spPr>
        <p:txBody>
          <a:bodyPr wrap="square">
            <a:spAutoFit/>
          </a:bodyPr>
          <a:lstStyle/>
          <a:p>
            <a:pPr algn="just">
              <a:spcAft>
                <a:spcPts val="1200"/>
              </a:spcAft>
            </a:pPr>
            <a:r>
              <a:rPr lang="en-US" sz="2400" dirty="0">
                <a:solidFill>
                  <a:prstClr val="black"/>
                </a:solidFill>
                <a:latin typeface="Constantia"/>
              </a:rPr>
              <a:t>This stream is used for reading data from the files. Objects can be created using the keyword new and there are several types of constructors available. </a:t>
            </a:r>
          </a:p>
          <a:p>
            <a:pPr algn="just">
              <a:spcAft>
                <a:spcPts val="1200"/>
              </a:spcAft>
            </a:pPr>
            <a:r>
              <a:rPr lang="en-US" sz="2400" dirty="0" smtClean="0">
                <a:solidFill>
                  <a:prstClr val="black"/>
                </a:solidFill>
                <a:latin typeface="Constantia"/>
              </a:rPr>
              <a:t>1. Following </a:t>
            </a:r>
            <a:r>
              <a:rPr lang="en-US" sz="2400" dirty="0">
                <a:solidFill>
                  <a:prstClr val="black"/>
                </a:solidFill>
                <a:latin typeface="Constantia"/>
              </a:rPr>
              <a:t>constructor takes a file name as a string to create an input stream object to read the file: </a:t>
            </a:r>
          </a:p>
          <a:p>
            <a:pPr algn="just">
              <a:spcAft>
                <a:spcPts val="1200"/>
              </a:spcAft>
            </a:pPr>
            <a:r>
              <a:rPr lang="en-US" sz="2400" b="1" dirty="0" err="1">
                <a:solidFill>
                  <a:srgbClr val="0000FF"/>
                </a:solidFill>
                <a:latin typeface="Constantia" panose="02030602050306030303" pitchFamily="18" charset="0"/>
              </a:rPr>
              <a:t>InputStream</a:t>
            </a:r>
            <a:r>
              <a:rPr lang="en-US" sz="2400" b="1" dirty="0">
                <a:solidFill>
                  <a:srgbClr val="0000FF"/>
                </a:solidFill>
                <a:latin typeface="Constantia" panose="02030602050306030303" pitchFamily="18" charset="0"/>
              </a:rPr>
              <a:t> f = new </a:t>
            </a:r>
            <a:r>
              <a:rPr lang="en-US" sz="2400" b="1" dirty="0" err="1">
                <a:solidFill>
                  <a:srgbClr val="0000FF"/>
                </a:solidFill>
                <a:latin typeface="Constantia" panose="02030602050306030303" pitchFamily="18" charset="0"/>
              </a:rPr>
              <a:t>FileInputStream</a:t>
            </a:r>
            <a:r>
              <a:rPr lang="en-US" sz="2400" b="1" dirty="0">
                <a:solidFill>
                  <a:srgbClr val="0000FF"/>
                </a:solidFill>
                <a:latin typeface="Constantia" panose="02030602050306030303" pitchFamily="18" charset="0"/>
              </a:rPr>
              <a:t>("C:/java/hello"); </a:t>
            </a:r>
          </a:p>
          <a:p>
            <a:pPr algn="just">
              <a:spcAft>
                <a:spcPts val="1200"/>
              </a:spcAft>
            </a:pPr>
            <a:r>
              <a:rPr lang="en-US" sz="2400" dirty="0" smtClean="0">
                <a:solidFill>
                  <a:prstClr val="black"/>
                </a:solidFill>
                <a:latin typeface="Constantia"/>
              </a:rPr>
              <a:t>2. Following </a:t>
            </a:r>
            <a:r>
              <a:rPr lang="en-US" sz="2400" dirty="0">
                <a:solidFill>
                  <a:prstClr val="black"/>
                </a:solidFill>
                <a:latin typeface="Constantia"/>
              </a:rPr>
              <a:t>constructor takes a file object to create an input stream object to read the file. First we create a file object using File() method as follows: </a:t>
            </a:r>
          </a:p>
          <a:p>
            <a:pPr algn="just">
              <a:spcAft>
                <a:spcPts val="1200"/>
              </a:spcAft>
            </a:pPr>
            <a:r>
              <a:rPr lang="en-US" sz="2400" b="1" dirty="0">
                <a:solidFill>
                  <a:srgbClr val="0000FF"/>
                </a:solidFill>
                <a:latin typeface="Constantia" panose="02030602050306030303" pitchFamily="18" charset="0"/>
              </a:rPr>
              <a:t>File f = new File("C:/java/hello"); </a:t>
            </a:r>
          </a:p>
          <a:p>
            <a:pPr algn="just">
              <a:spcAft>
                <a:spcPts val="1200"/>
              </a:spcAft>
            </a:pPr>
            <a:r>
              <a:rPr lang="en-US" sz="2400" b="1" dirty="0" err="1">
                <a:solidFill>
                  <a:srgbClr val="0000FF"/>
                </a:solidFill>
                <a:latin typeface="Constantia" panose="02030602050306030303" pitchFamily="18" charset="0"/>
              </a:rPr>
              <a:t>InputStream</a:t>
            </a:r>
            <a:r>
              <a:rPr lang="en-US" sz="2400" b="1" dirty="0">
                <a:solidFill>
                  <a:srgbClr val="0000FF"/>
                </a:solidFill>
                <a:latin typeface="Constantia" panose="02030602050306030303" pitchFamily="18" charset="0"/>
              </a:rPr>
              <a:t> f = new </a:t>
            </a:r>
            <a:r>
              <a:rPr lang="en-US" sz="2400" b="1" dirty="0" err="1">
                <a:solidFill>
                  <a:srgbClr val="0000FF"/>
                </a:solidFill>
                <a:latin typeface="Constantia" panose="02030602050306030303" pitchFamily="18" charset="0"/>
              </a:rPr>
              <a:t>FileInputStream</a:t>
            </a:r>
            <a:r>
              <a:rPr lang="en-US" sz="2400" b="1" dirty="0">
                <a:solidFill>
                  <a:srgbClr val="0000FF"/>
                </a:solidFill>
                <a:latin typeface="Constantia" panose="02030602050306030303" pitchFamily="18" charset="0"/>
              </a:rPr>
              <a:t>(f); </a:t>
            </a:r>
          </a:p>
        </p:txBody>
      </p:sp>
    </p:spTree>
    <p:extLst>
      <p:ext uri="{BB962C8B-B14F-4D97-AF65-F5344CB8AC3E}">
        <p14:creationId xmlns:p14="http://schemas.microsoft.com/office/powerpoint/2010/main" val="2253447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Input Stream – Methods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11</a:t>
            </a:fld>
            <a:endParaRPr lang="en-IN"/>
          </a:p>
        </p:txBody>
      </p:sp>
      <p:sp>
        <p:nvSpPr>
          <p:cNvPr id="7" name="Rectangle 6"/>
          <p:cNvSpPr/>
          <p:nvPr/>
        </p:nvSpPr>
        <p:spPr>
          <a:xfrm>
            <a:off x="1277471" y="943450"/>
            <a:ext cx="10703857" cy="4185761"/>
          </a:xfrm>
          <a:prstGeom prst="rect">
            <a:avLst/>
          </a:prstGeom>
        </p:spPr>
        <p:txBody>
          <a:bodyPr wrap="square">
            <a:spAutoFit/>
          </a:bodyPr>
          <a:lstStyle/>
          <a:p>
            <a:pPr algn="just">
              <a:spcAft>
                <a:spcPts val="1200"/>
              </a:spcAft>
            </a:pPr>
            <a:r>
              <a:rPr lang="en-US" sz="2400" b="1" dirty="0">
                <a:solidFill>
                  <a:srgbClr val="0000FF"/>
                </a:solidFill>
                <a:latin typeface="Constantia" panose="02030602050306030303" pitchFamily="18" charset="0"/>
              </a:rPr>
              <a:t>public </a:t>
            </a:r>
            <a:r>
              <a:rPr lang="en-US" sz="2400" b="1" dirty="0" err="1">
                <a:solidFill>
                  <a:srgbClr val="0000FF"/>
                </a:solidFill>
                <a:latin typeface="Constantia" panose="02030602050306030303" pitchFamily="18" charset="0"/>
              </a:rPr>
              <a:t>int</a:t>
            </a:r>
            <a:r>
              <a:rPr lang="en-US" sz="2400" b="1" dirty="0">
                <a:solidFill>
                  <a:srgbClr val="0000FF"/>
                </a:solidFill>
                <a:latin typeface="Constantia" panose="02030602050306030303" pitchFamily="18" charset="0"/>
              </a:rPr>
              <a:t> read(</a:t>
            </a:r>
            <a:r>
              <a:rPr lang="en-US" sz="2400" b="1" dirty="0" err="1">
                <a:solidFill>
                  <a:srgbClr val="0000FF"/>
                </a:solidFill>
                <a:latin typeface="Constantia" panose="02030602050306030303" pitchFamily="18" charset="0"/>
              </a:rPr>
              <a:t>int</a:t>
            </a:r>
            <a:r>
              <a:rPr lang="en-US" sz="2400" b="1" dirty="0">
                <a:solidFill>
                  <a:srgbClr val="0000FF"/>
                </a:solidFill>
                <a:latin typeface="Constantia" panose="02030602050306030303" pitchFamily="18" charset="0"/>
              </a:rPr>
              <a:t> r)throws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a:t>
            </a:r>
          </a:p>
          <a:p>
            <a:pPr algn="just">
              <a:spcAft>
                <a:spcPts val="1200"/>
              </a:spcAft>
            </a:pPr>
            <a:r>
              <a:rPr lang="en-US" sz="2400" dirty="0">
                <a:solidFill>
                  <a:prstClr val="black"/>
                </a:solidFill>
                <a:latin typeface="Constantia"/>
              </a:rPr>
              <a:t>This method reads the specified byte of data from the </a:t>
            </a:r>
            <a:r>
              <a:rPr lang="en-US" sz="2400" dirty="0" err="1">
                <a:solidFill>
                  <a:prstClr val="black"/>
                </a:solidFill>
                <a:latin typeface="Constantia"/>
              </a:rPr>
              <a:t>InputStream</a:t>
            </a:r>
            <a:r>
              <a:rPr lang="en-US" sz="2400" dirty="0">
                <a:solidFill>
                  <a:prstClr val="black"/>
                </a:solidFill>
                <a:latin typeface="Constantia"/>
              </a:rPr>
              <a:t>. Returns an int. Returns the next byte of data and -1 will be returned if it's the end of the file. </a:t>
            </a:r>
          </a:p>
          <a:p>
            <a:pPr algn="just">
              <a:spcAft>
                <a:spcPts val="1200"/>
              </a:spcAft>
            </a:pPr>
            <a:r>
              <a:rPr lang="en-US" sz="2400" b="1" dirty="0" smtClean="0">
                <a:solidFill>
                  <a:srgbClr val="0000FF"/>
                </a:solidFill>
                <a:latin typeface="Constantia" panose="02030602050306030303" pitchFamily="18" charset="0"/>
              </a:rPr>
              <a:t>public </a:t>
            </a:r>
            <a:r>
              <a:rPr lang="en-US" sz="2400" b="1" dirty="0" err="1">
                <a:solidFill>
                  <a:srgbClr val="0000FF"/>
                </a:solidFill>
                <a:latin typeface="Constantia" panose="02030602050306030303" pitchFamily="18" charset="0"/>
              </a:rPr>
              <a:t>int</a:t>
            </a:r>
            <a:r>
              <a:rPr lang="en-US" sz="2400" b="1" dirty="0">
                <a:solidFill>
                  <a:srgbClr val="0000FF"/>
                </a:solidFill>
                <a:latin typeface="Constantia" panose="02030602050306030303" pitchFamily="18" charset="0"/>
              </a:rPr>
              <a:t> read(byte[] r) 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a:t>
            </a:r>
          </a:p>
          <a:p>
            <a:pPr algn="just">
              <a:spcAft>
                <a:spcPts val="1200"/>
              </a:spcAft>
            </a:pPr>
            <a:r>
              <a:rPr lang="en-US" sz="2400" dirty="0">
                <a:solidFill>
                  <a:prstClr val="black"/>
                </a:solidFill>
                <a:latin typeface="Constantia"/>
              </a:rPr>
              <a:t>This method reads </a:t>
            </a:r>
            <a:r>
              <a:rPr lang="en-US" sz="2400" dirty="0" err="1">
                <a:solidFill>
                  <a:prstClr val="black"/>
                </a:solidFill>
                <a:latin typeface="Constantia"/>
              </a:rPr>
              <a:t>r.length</a:t>
            </a:r>
            <a:r>
              <a:rPr lang="en-US" sz="2400" dirty="0">
                <a:solidFill>
                  <a:prstClr val="black"/>
                </a:solidFill>
                <a:latin typeface="Constantia"/>
              </a:rPr>
              <a:t> bytes from the input stream into an array. Returns the total number of bytes read. If it is the end of the file, -1 will be returned. 	</a:t>
            </a:r>
          </a:p>
          <a:p>
            <a:pPr algn="just">
              <a:spcAft>
                <a:spcPts val="1200"/>
              </a:spcAft>
            </a:pPr>
            <a:r>
              <a:rPr lang="en-US" sz="2400" b="1" dirty="0" smtClean="0">
                <a:solidFill>
                  <a:srgbClr val="0000FF"/>
                </a:solidFill>
                <a:latin typeface="Constantia" panose="02030602050306030303" pitchFamily="18" charset="0"/>
              </a:rPr>
              <a:t>public </a:t>
            </a:r>
            <a:r>
              <a:rPr lang="en-US" sz="2400" b="1" dirty="0" err="1">
                <a:solidFill>
                  <a:srgbClr val="0000FF"/>
                </a:solidFill>
                <a:latin typeface="Constantia" panose="02030602050306030303" pitchFamily="18" charset="0"/>
              </a:rPr>
              <a:t>int</a:t>
            </a:r>
            <a:r>
              <a:rPr lang="en-US" sz="2400" b="1" dirty="0">
                <a:solidFill>
                  <a:srgbClr val="0000FF"/>
                </a:solidFill>
                <a:latin typeface="Constantia" panose="02030602050306030303" pitchFamily="18" charset="0"/>
              </a:rPr>
              <a:t> available() 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a:t>
            </a:r>
          </a:p>
          <a:p>
            <a:pPr algn="just">
              <a:spcAft>
                <a:spcPts val="1200"/>
              </a:spcAft>
            </a:pPr>
            <a:r>
              <a:rPr lang="en-US" sz="2400" dirty="0">
                <a:solidFill>
                  <a:prstClr val="black"/>
                </a:solidFill>
                <a:latin typeface="Constantia"/>
              </a:rPr>
              <a:t>Gives the number of bytes that can be read from this file input stream. Returns an int. 	</a:t>
            </a:r>
          </a:p>
        </p:txBody>
      </p:sp>
    </p:spTree>
    <p:extLst>
      <p:ext uri="{BB962C8B-B14F-4D97-AF65-F5344CB8AC3E}">
        <p14:creationId xmlns:p14="http://schemas.microsoft.com/office/powerpoint/2010/main" val="311224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Input Stream – Methods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12</a:t>
            </a:fld>
            <a:endParaRPr lang="en-IN"/>
          </a:p>
        </p:txBody>
      </p:sp>
      <p:sp>
        <p:nvSpPr>
          <p:cNvPr id="7" name="Rectangle 6"/>
          <p:cNvSpPr/>
          <p:nvPr/>
        </p:nvSpPr>
        <p:spPr>
          <a:xfrm>
            <a:off x="1277471" y="943450"/>
            <a:ext cx="10703857" cy="3139321"/>
          </a:xfrm>
          <a:prstGeom prst="rect">
            <a:avLst/>
          </a:prstGeom>
        </p:spPr>
        <p:txBody>
          <a:bodyPr wrap="square">
            <a:spAutoFit/>
          </a:bodyPr>
          <a:lstStyle/>
          <a:p>
            <a:pPr algn="just">
              <a:spcAft>
                <a:spcPts val="1200"/>
              </a:spcAft>
            </a:pPr>
            <a:r>
              <a:rPr lang="en-US" sz="2400" b="1" dirty="0">
                <a:solidFill>
                  <a:srgbClr val="0000FF"/>
                </a:solidFill>
                <a:latin typeface="Constantia" panose="02030602050306030303" pitchFamily="18" charset="0"/>
              </a:rPr>
              <a:t>public void close() 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a:t>
            </a:r>
          </a:p>
          <a:p>
            <a:pPr algn="just">
              <a:spcAft>
                <a:spcPts val="1200"/>
              </a:spcAft>
            </a:pPr>
            <a:r>
              <a:rPr lang="en-US" sz="2400" dirty="0">
                <a:solidFill>
                  <a:prstClr val="black"/>
                </a:solidFill>
                <a:latin typeface="Constantia"/>
              </a:rPr>
              <a:t>This method closes the file output stream. Releases any system resources associated with the file. Throws an </a:t>
            </a:r>
            <a:r>
              <a:rPr lang="en-US" sz="2400" dirty="0" err="1">
                <a:solidFill>
                  <a:prstClr val="black"/>
                </a:solidFill>
                <a:latin typeface="Constantia"/>
              </a:rPr>
              <a:t>IOException</a:t>
            </a:r>
            <a:r>
              <a:rPr lang="en-US" sz="2400" dirty="0">
                <a:solidFill>
                  <a:prstClr val="black"/>
                </a:solidFill>
                <a:latin typeface="Constantia"/>
              </a:rPr>
              <a:t>. 	</a:t>
            </a:r>
          </a:p>
          <a:p>
            <a:pPr algn="just">
              <a:spcAft>
                <a:spcPts val="1200"/>
              </a:spcAft>
            </a:pPr>
            <a:r>
              <a:rPr lang="en-US" sz="2400" b="1" dirty="0" smtClean="0">
                <a:solidFill>
                  <a:srgbClr val="0000FF"/>
                </a:solidFill>
                <a:latin typeface="Constantia" panose="02030602050306030303" pitchFamily="18" charset="0"/>
              </a:rPr>
              <a:t>protected </a:t>
            </a:r>
            <a:r>
              <a:rPr lang="en-US" sz="2400" b="1" dirty="0">
                <a:solidFill>
                  <a:srgbClr val="0000FF"/>
                </a:solidFill>
                <a:latin typeface="Constantia" panose="02030602050306030303" pitchFamily="18" charset="0"/>
              </a:rPr>
              <a:t>void finalize()throws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 </a:t>
            </a:r>
          </a:p>
          <a:p>
            <a:pPr algn="just">
              <a:spcAft>
                <a:spcPts val="1200"/>
              </a:spcAft>
            </a:pPr>
            <a:r>
              <a:rPr lang="en-US" sz="2400" dirty="0">
                <a:solidFill>
                  <a:prstClr val="black"/>
                </a:solidFill>
                <a:latin typeface="Constantia"/>
              </a:rPr>
              <a:t>This method cleans up the connection to the file. Ensures that the close method of this file output stream is called when there are no more references to this stream. Throws an </a:t>
            </a:r>
            <a:r>
              <a:rPr lang="en-US" sz="2400" dirty="0" err="1">
                <a:solidFill>
                  <a:prstClr val="black"/>
                </a:solidFill>
                <a:latin typeface="Constantia"/>
              </a:rPr>
              <a:t>IOException</a:t>
            </a:r>
            <a:r>
              <a:rPr lang="en-US" sz="2400" dirty="0">
                <a:solidFill>
                  <a:prstClr val="black"/>
                </a:solidFill>
                <a:latin typeface="Constantia"/>
              </a:rPr>
              <a:t>. 	</a:t>
            </a:r>
          </a:p>
        </p:txBody>
      </p:sp>
    </p:spTree>
    <p:extLst>
      <p:ext uri="{BB962C8B-B14F-4D97-AF65-F5344CB8AC3E}">
        <p14:creationId xmlns:p14="http://schemas.microsoft.com/office/powerpoint/2010/main" val="2872203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Output Stream</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13</a:t>
            </a:fld>
            <a:endParaRPr lang="en-IN"/>
          </a:p>
        </p:txBody>
      </p:sp>
      <p:sp>
        <p:nvSpPr>
          <p:cNvPr id="7" name="Rectangle 6"/>
          <p:cNvSpPr/>
          <p:nvPr/>
        </p:nvSpPr>
        <p:spPr>
          <a:xfrm>
            <a:off x="1277471" y="970344"/>
            <a:ext cx="10703857" cy="5078313"/>
          </a:xfrm>
          <a:prstGeom prst="rect">
            <a:avLst/>
          </a:prstGeom>
        </p:spPr>
        <p:txBody>
          <a:bodyPr wrap="square">
            <a:spAutoFit/>
          </a:bodyPr>
          <a:lstStyle/>
          <a:p>
            <a:pPr algn="just">
              <a:spcAft>
                <a:spcPts val="1200"/>
              </a:spcAft>
            </a:pPr>
            <a:r>
              <a:rPr lang="en-US" sz="2400" dirty="0" err="1">
                <a:solidFill>
                  <a:prstClr val="black"/>
                </a:solidFill>
                <a:latin typeface="Constantia"/>
              </a:rPr>
              <a:t>FileOutputStream</a:t>
            </a:r>
            <a:r>
              <a:rPr lang="en-US" sz="2400" dirty="0">
                <a:solidFill>
                  <a:prstClr val="black"/>
                </a:solidFill>
                <a:latin typeface="Constantia"/>
              </a:rPr>
              <a:t> is used to create a file and write data into it. The stream would create a file, if it doesn't already exist, before opening it for output. </a:t>
            </a:r>
          </a:p>
          <a:p>
            <a:pPr algn="just">
              <a:spcAft>
                <a:spcPts val="1200"/>
              </a:spcAft>
            </a:pPr>
            <a:r>
              <a:rPr lang="en-US" sz="2400" dirty="0">
                <a:solidFill>
                  <a:prstClr val="black"/>
                </a:solidFill>
                <a:latin typeface="Constantia"/>
              </a:rPr>
              <a:t>Here are two constructors which can be used to create a </a:t>
            </a:r>
            <a:r>
              <a:rPr lang="en-US" sz="2400" dirty="0" err="1">
                <a:solidFill>
                  <a:prstClr val="black"/>
                </a:solidFill>
                <a:latin typeface="Constantia"/>
              </a:rPr>
              <a:t>FileOutputStream</a:t>
            </a:r>
            <a:r>
              <a:rPr lang="en-US" sz="2400" dirty="0">
                <a:solidFill>
                  <a:prstClr val="black"/>
                </a:solidFill>
                <a:latin typeface="Constantia"/>
              </a:rPr>
              <a:t> object. </a:t>
            </a:r>
          </a:p>
          <a:p>
            <a:pPr algn="just">
              <a:spcAft>
                <a:spcPts val="1200"/>
              </a:spcAft>
            </a:pPr>
            <a:r>
              <a:rPr lang="en-US" sz="2400" dirty="0" smtClean="0">
                <a:solidFill>
                  <a:prstClr val="black"/>
                </a:solidFill>
                <a:latin typeface="Constantia"/>
              </a:rPr>
              <a:t>Following </a:t>
            </a:r>
            <a:r>
              <a:rPr lang="en-US" sz="2400" dirty="0">
                <a:solidFill>
                  <a:prstClr val="black"/>
                </a:solidFill>
                <a:latin typeface="Constantia"/>
              </a:rPr>
              <a:t>constructor takes a file name as a string to create an input stream object to write the file: </a:t>
            </a:r>
          </a:p>
          <a:p>
            <a:pPr algn="just">
              <a:spcAft>
                <a:spcPts val="1200"/>
              </a:spcAft>
            </a:pPr>
            <a:r>
              <a:rPr lang="en-US" sz="2400" b="1" dirty="0" err="1">
                <a:solidFill>
                  <a:srgbClr val="0000FF"/>
                </a:solidFill>
                <a:latin typeface="Constantia" panose="02030602050306030303" pitchFamily="18" charset="0"/>
              </a:rPr>
              <a:t>OutputStream</a:t>
            </a:r>
            <a:r>
              <a:rPr lang="en-US" sz="2400" b="1" dirty="0">
                <a:solidFill>
                  <a:srgbClr val="0000FF"/>
                </a:solidFill>
                <a:latin typeface="Constantia" panose="02030602050306030303" pitchFamily="18" charset="0"/>
              </a:rPr>
              <a:t> f = new </a:t>
            </a:r>
            <a:r>
              <a:rPr lang="en-US" sz="2400" b="1" dirty="0" err="1">
                <a:solidFill>
                  <a:srgbClr val="0000FF"/>
                </a:solidFill>
                <a:latin typeface="Constantia" panose="02030602050306030303" pitchFamily="18" charset="0"/>
              </a:rPr>
              <a:t>FileOutputStream</a:t>
            </a:r>
            <a:r>
              <a:rPr lang="en-US" sz="2400" b="1" dirty="0">
                <a:solidFill>
                  <a:srgbClr val="0000FF"/>
                </a:solidFill>
                <a:latin typeface="Constantia" panose="02030602050306030303" pitchFamily="18" charset="0"/>
              </a:rPr>
              <a:t>("C:/java/hello") </a:t>
            </a:r>
          </a:p>
          <a:p>
            <a:pPr algn="just">
              <a:spcAft>
                <a:spcPts val="1200"/>
              </a:spcAft>
            </a:pPr>
            <a:r>
              <a:rPr lang="en-US" sz="2400" dirty="0" smtClean="0">
                <a:solidFill>
                  <a:prstClr val="black"/>
                </a:solidFill>
                <a:latin typeface="Constantia"/>
              </a:rPr>
              <a:t>Following </a:t>
            </a:r>
            <a:r>
              <a:rPr lang="en-US" sz="2400" dirty="0">
                <a:solidFill>
                  <a:prstClr val="black"/>
                </a:solidFill>
                <a:latin typeface="Constantia"/>
              </a:rPr>
              <a:t>constructor takes a file object to create an output stream object to </a:t>
            </a:r>
            <a:r>
              <a:rPr lang="en-US" sz="2400" dirty="0">
                <a:latin typeface="Constantia" panose="02030602050306030303" pitchFamily="18" charset="0"/>
              </a:rPr>
              <a:t>write the file. First, we create a file object using File() method as follows: </a:t>
            </a:r>
          </a:p>
          <a:p>
            <a:pPr algn="just">
              <a:spcAft>
                <a:spcPts val="1200"/>
              </a:spcAft>
            </a:pPr>
            <a:r>
              <a:rPr lang="en-US" sz="2400" b="1" dirty="0">
                <a:solidFill>
                  <a:srgbClr val="0000FF"/>
                </a:solidFill>
                <a:latin typeface="Constantia" panose="02030602050306030303" pitchFamily="18" charset="0"/>
              </a:rPr>
              <a:t>File f = new File("C:/java/hello"); </a:t>
            </a:r>
          </a:p>
          <a:p>
            <a:pPr algn="just">
              <a:spcAft>
                <a:spcPts val="1200"/>
              </a:spcAft>
            </a:pPr>
            <a:r>
              <a:rPr lang="en-US" sz="2400" b="1" dirty="0" err="1">
                <a:solidFill>
                  <a:srgbClr val="0000FF"/>
                </a:solidFill>
                <a:latin typeface="Constantia" panose="02030602050306030303" pitchFamily="18" charset="0"/>
              </a:rPr>
              <a:t>OutputStream</a:t>
            </a:r>
            <a:r>
              <a:rPr lang="en-US" sz="2400" b="1" dirty="0">
                <a:solidFill>
                  <a:srgbClr val="0000FF"/>
                </a:solidFill>
                <a:latin typeface="Constantia" panose="02030602050306030303" pitchFamily="18" charset="0"/>
              </a:rPr>
              <a:t> f = new </a:t>
            </a:r>
            <a:r>
              <a:rPr lang="en-US" sz="2400" b="1" dirty="0" err="1">
                <a:solidFill>
                  <a:srgbClr val="0000FF"/>
                </a:solidFill>
                <a:latin typeface="Constantia" panose="02030602050306030303" pitchFamily="18" charset="0"/>
              </a:rPr>
              <a:t>FileOutputStream</a:t>
            </a:r>
            <a:r>
              <a:rPr lang="en-US" sz="2400" b="1" dirty="0">
                <a:solidFill>
                  <a:srgbClr val="0000FF"/>
                </a:solidFill>
                <a:latin typeface="Constantia" panose="02030602050306030303" pitchFamily="18" charset="0"/>
              </a:rPr>
              <a:t>(f); </a:t>
            </a:r>
          </a:p>
        </p:txBody>
      </p:sp>
    </p:spTree>
    <p:extLst>
      <p:ext uri="{BB962C8B-B14F-4D97-AF65-F5344CB8AC3E}">
        <p14:creationId xmlns:p14="http://schemas.microsoft.com/office/powerpoint/2010/main" val="2987792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Output Stream – Methods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14</a:t>
            </a:fld>
            <a:endParaRPr lang="en-IN"/>
          </a:p>
        </p:txBody>
      </p:sp>
      <p:sp>
        <p:nvSpPr>
          <p:cNvPr id="7" name="Rectangle 6"/>
          <p:cNvSpPr/>
          <p:nvPr/>
        </p:nvSpPr>
        <p:spPr>
          <a:xfrm>
            <a:off x="1277471" y="970344"/>
            <a:ext cx="10703857" cy="5232202"/>
          </a:xfrm>
          <a:prstGeom prst="rect">
            <a:avLst/>
          </a:prstGeom>
        </p:spPr>
        <p:txBody>
          <a:bodyPr wrap="square">
            <a:spAutoFit/>
          </a:bodyPr>
          <a:lstStyle/>
          <a:p>
            <a:pPr algn="just">
              <a:spcAft>
                <a:spcPts val="1200"/>
              </a:spcAft>
            </a:pPr>
            <a:r>
              <a:rPr lang="en-US" sz="2400" b="1" dirty="0">
                <a:solidFill>
                  <a:srgbClr val="0000FF"/>
                </a:solidFill>
                <a:latin typeface="Constantia" panose="02030602050306030303" pitchFamily="18" charset="0"/>
              </a:rPr>
              <a:t>public void close() 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a:t>
            </a:r>
          </a:p>
          <a:p>
            <a:pPr algn="just">
              <a:spcAft>
                <a:spcPts val="1200"/>
              </a:spcAft>
            </a:pPr>
            <a:r>
              <a:rPr lang="en-US" sz="2400" dirty="0">
                <a:solidFill>
                  <a:prstClr val="black"/>
                </a:solidFill>
                <a:latin typeface="Constantia"/>
              </a:rPr>
              <a:t>This method closes the file output stream. Releases any system resources associated with the file. Throws an </a:t>
            </a:r>
            <a:r>
              <a:rPr lang="en-US" sz="2400" dirty="0" err="1">
                <a:solidFill>
                  <a:prstClr val="black"/>
                </a:solidFill>
                <a:latin typeface="Constantia"/>
              </a:rPr>
              <a:t>IOException</a:t>
            </a:r>
            <a:r>
              <a:rPr lang="en-US" sz="2400" dirty="0">
                <a:solidFill>
                  <a:prstClr val="black"/>
                </a:solidFill>
                <a:latin typeface="Constantia"/>
              </a:rPr>
              <a:t>. 	</a:t>
            </a:r>
          </a:p>
          <a:p>
            <a:pPr algn="just">
              <a:spcAft>
                <a:spcPts val="1200"/>
              </a:spcAft>
            </a:pPr>
            <a:r>
              <a:rPr lang="en-US" sz="2400" b="1" dirty="0">
                <a:solidFill>
                  <a:srgbClr val="0000FF"/>
                </a:solidFill>
                <a:latin typeface="Constantia" panose="02030602050306030303" pitchFamily="18" charset="0"/>
              </a:rPr>
              <a:t>protected void finalize()throws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 </a:t>
            </a:r>
          </a:p>
          <a:p>
            <a:pPr algn="just">
              <a:spcAft>
                <a:spcPts val="1200"/>
              </a:spcAft>
            </a:pPr>
            <a:r>
              <a:rPr lang="en-US" sz="2400" dirty="0">
                <a:solidFill>
                  <a:prstClr val="black"/>
                </a:solidFill>
                <a:latin typeface="Constantia"/>
              </a:rPr>
              <a:t>This method cleans up the connection to the file. Ensures that the close method of this file output stream is called when there are no more references to this stream. Throws an </a:t>
            </a:r>
            <a:r>
              <a:rPr lang="en-US" sz="2400" dirty="0" err="1">
                <a:solidFill>
                  <a:prstClr val="black"/>
                </a:solidFill>
                <a:latin typeface="Constantia"/>
              </a:rPr>
              <a:t>IOException</a:t>
            </a:r>
            <a:r>
              <a:rPr lang="en-US" sz="2400" dirty="0">
                <a:solidFill>
                  <a:prstClr val="black"/>
                </a:solidFill>
                <a:latin typeface="Constantia"/>
              </a:rPr>
              <a:t>. 	</a:t>
            </a:r>
          </a:p>
          <a:p>
            <a:pPr algn="just">
              <a:spcAft>
                <a:spcPts val="1200"/>
              </a:spcAft>
            </a:pPr>
            <a:r>
              <a:rPr lang="en-US" sz="2400" b="1" dirty="0">
                <a:solidFill>
                  <a:srgbClr val="0000FF"/>
                </a:solidFill>
                <a:latin typeface="Constantia" panose="02030602050306030303" pitchFamily="18" charset="0"/>
              </a:rPr>
              <a:t>public void write(</a:t>
            </a:r>
            <a:r>
              <a:rPr lang="en-US" sz="2400" b="1" dirty="0" err="1">
                <a:solidFill>
                  <a:srgbClr val="0000FF"/>
                </a:solidFill>
                <a:latin typeface="Constantia" panose="02030602050306030303" pitchFamily="18" charset="0"/>
              </a:rPr>
              <a:t>int</a:t>
            </a:r>
            <a:r>
              <a:rPr lang="en-US" sz="2400" b="1" dirty="0">
                <a:solidFill>
                  <a:srgbClr val="0000FF"/>
                </a:solidFill>
                <a:latin typeface="Constantia" panose="02030602050306030303" pitchFamily="18" charset="0"/>
              </a:rPr>
              <a:t> w)throws </a:t>
            </a:r>
            <a:r>
              <a:rPr lang="en-US" sz="2400" b="1" dirty="0" err="1">
                <a:solidFill>
                  <a:srgbClr val="0000FF"/>
                </a:solidFill>
                <a:latin typeface="Constantia" panose="02030602050306030303" pitchFamily="18" charset="0"/>
              </a:rPr>
              <a:t>IOException</a:t>
            </a:r>
            <a:r>
              <a:rPr lang="en-US" sz="2400" b="1" dirty="0">
                <a:solidFill>
                  <a:srgbClr val="0000FF"/>
                </a:solidFill>
                <a:latin typeface="Constantia" panose="02030602050306030303" pitchFamily="18" charset="0"/>
              </a:rPr>
              <a:t>{} </a:t>
            </a:r>
          </a:p>
          <a:p>
            <a:pPr algn="just">
              <a:spcAft>
                <a:spcPts val="1200"/>
              </a:spcAft>
            </a:pPr>
            <a:r>
              <a:rPr lang="en-US" sz="2400" dirty="0">
                <a:solidFill>
                  <a:prstClr val="black"/>
                </a:solidFill>
                <a:latin typeface="Constantia"/>
              </a:rPr>
              <a:t>This methods writes the specified byte to the output stream. 	</a:t>
            </a:r>
          </a:p>
          <a:p>
            <a:pPr algn="just">
              <a:spcAft>
                <a:spcPts val="1200"/>
              </a:spcAft>
            </a:pPr>
            <a:r>
              <a:rPr lang="en-US" sz="2400" b="1" dirty="0">
                <a:solidFill>
                  <a:srgbClr val="0000FF"/>
                </a:solidFill>
                <a:latin typeface="Constantia" panose="02030602050306030303" pitchFamily="18" charset="0"/>
              </a:rPr>
              <a:t>public void write(byte[] w) </a:t>
            </a:r>
          </a:p>
          <a:p>
            <a:pPr algn="just">
              <a:spcAft>
                <a:spcPts val="1200"/>
              </a:spcAft>
            </a:pPr>
            <a:r>
              <a:rPr lang="en-US" sz="2400" dirty="0">
                <a:solidFill>
                  <a:prstClr val="black"/>
                </a:solidFill>
                <a:latin typeface="Constantia"/>
              </a:rPr>
              <a:t>Writes </a:t>
            </a:r>
            <a:r>
              <a:rPr lang="en-US" sz="2400" dirty="0" err="1">
                <a:solidFill>
                  <a:prstClr val="black"/>
                </a:solidFill>
                <a:latin typeface="Constantia"/>
              </a:rPr>
              <a:t>w.length</a:t>
            </a:r>
            <a:r>
              <a:rPr lang="en-US" sz="2400" dirty="0">
                <a:solidFill>
                  <a:prstClr val="black"/>
                </a:solidFill>
                <a:latin typeface="Constantia"/>
              </a:rPr>
              <a:t> bytes from the mentioned byte array to the </a:t>
            </a:r>
            <a:r>
              <a:rPr lang="en-US" sz="2400" dirty="0" err="1">
                <a:solidFill>
                  <a:prstClr val="black"/>
                </a:solidFill>
                <a:latin typeface="Constantia"/>
              </a:rPr>
              <a:t>OutputStream</a:t>
            </a:r>
            <a:r>
              <a:rPr lang="en-US" sz="2400" dirty="0">
                <a:solidFill>
                  <a:prstClr val="black"/>
                </a:solidFill>
                <a:latin typeface="Constantia"/>
              </a:rPr>
              <a:t>. 	</a:t>
            </a:r>
          </a:p>
        </p:txBody>
      </p:sp>
    </p:spTree>
    <p:extLst>
      <p:ext uri="{BB962C8B-B14F-4D97-AF65-F5344CB8AC3E}">
        <p14:creationId xmlns:p14="http://schemas.microsoft.com/office/powerpoint/2010/main" val="3653447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15</a:t>
            </a:fld>
            <a:endParaRPr lang="en-IN"/>
          </a:p>
        </p:txBody>
      </p:sp>
      <p:sp>
        <p:nvSpPr>
          <p:cNvPr id="6" name="Title 1"/>
          <p:cNvSpPr txBox="1">
            <a:spLocks/>
          </p:cNvSpPr>
          <p:nvPr/>
        </p:nvSpPr>
        <p:spPr>
          <a:xfrm>
            <a:off x="1653989" y="40341"/>
            <a:ext cx="10327339" cy="545784"/>
          </a:xfrm>
          <a:prstGeom prst="rect">
            <a:avLst/>
          </a:prstGeom>
        </p:spPr>
        <p:txBody>
          <a:bodyP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latin typeface="Constantia"/>
                <a:ea typeface="+mn-ea"/>
                <a:cs typeface="+mn-cs"/>
              </a:rPr>
              <a:t>Byte Stream Write</a:t>
            </a:r>
            <a:endParaRPr lang="en-IN" sz="3200" b="1" dirty="0">
              <a:solidFill>
                <a:srgbClr val="0000FF"/>
              </a:solidFill>
              <a:latin typeface="Constantia"/>
              <a:ea typeface="+mn-ea"/>
              <a:cs typeface="+mn-cs"/>
            </a:endParaRPr>
          </a:p>
        </p:txBody>
      </p:sp>
      <p:sp>
        <p:nvSpPr>
          <p:cNvPr id="7" name="Rectangle 6"/>
          <p:cNvSpPr/>
          <p:nvPr/>
        </p:nvSpPr>
        <p:spPr>
          <a:xfrm>
            <a:off x="1653989" y="842099"/>
            <a:ext cx="10036566" cy="6001643"/>
          </a:xfrm>
          <a:prstGeom prst="rect">
            <a:avLst/>
          </a:prstGeom>
          <a:noFill/>
          <a:ln>
            <a:solidFill>
              <a:schemeClr val="tx1"/>
            </a:solidFill>
          </a:ln>
        </p:spPr>
        <p:txBody>
          <a:bodyPr wrap="square">
            <a:spAutoFit/>
          </a:bodyPr>
          <a:lstStyle/>
          <a:p>
            <a:r>
              <a:rPr lang="en-IN" sz="2400" b="1" dirty="0" smtClean="0">
                <a:solidFill>
                  <a:srgbClr val="0000FF"/>
                </a:solidFill>
                <a:latin typeface="Constantia"/>
              </a:rPr>
              <a:t>Byte Stream Write</a:t>
            </a:r>
            <a:r>
              <a:rPr lang="en-IN" sz="2400" dirty="0" smtClean="0">
                <a:latin typeface="Constantia" panose="02030602050306030303" pitchFamily="18" charset="0"/>
              </a:rPr>
              <a:t/>
            </a:r>
            <a:br>
              <a:rPr lang="en-IN" sz="2400" dirty="0" smtClean="0">
                <a:latin typeface="Constantia" panose="02030602050306030303" pitchFamily="18" charset="0"/>
              </a:rPr>
            </a:br>
            <a:r>
              <a:rPr lang="en-IN" sz="2400" dirty="0" smtClean="0">
                <a:latin typeface="Constantia" panose="02030602050306030303" pitchFamily="18" charset="0"/>
              </a:rPr>
              <a:t>import </a:t>
            </a:r>
            <a:r>
              <a:rPr lang="en-IN" sz="2400" dirty="0">
                <a:latin typeface="Constantia" panose="02030602050306030303" pitchFamily="18" charset="0"/>
              </a:rPr>
              <a:t>java.io.*; </a:t>
            </a:r>
          </a:p>
          <a:p>
            <a:r>
              <a:rPr lang="en-IN" sz="2400" dirty="0">
                <a:latin typeface="Constantia" panose="02030602050306030303" pitchFamily="18" charset="0"/>
              </a:rPr>
              <a:t>import </a:t>
            </a:r>
            <a:r>
              <a:rPr lang="en-IN" sz="2400" dirty="0" err="1">
                <a:latin typeface="Constantia" panose="02030602050306030303" pitchFamily="18" charset="0"/>
              </a:rPr>
              <a:t>java.util.Scanner</a:t>
            </a:r>
            <a:r>
              <a:rPr lang="en-IN" sz="2400" dirty="0">
                <a:latin typeface="Constantia" panose="02030602050306030303" pitchFamily="18" charset="0"/>
              </a:rPr>
              <a:t>;</a:t>
            </a:r>
          </a:p>
          <a:p>
            <a:r>
              <a:rPr lang="en-IN" sz="2400" dirty="0">
                <a:latin typeface="Constantia" panose="02030602050306030303" pitchFamily="18" charset="0"/>
              </a:rPr>
              <a:t>public class FileWrite2 { </a:t>
            </a:r>
          </a:p>
          <a:p>
            <a:r>
              <a:rPr lang="en-IN" sz="2400" dirty="0" smtClean="0">
                <a:latin typeface="Constantia" panose="02030602050306030303" pitchFamily="18" charset="0"/>
              </a:rPr>
              <a:t>   public </a:t>
            </a:r>
            <a:r>
              <a:rPr lang="en-IN" sz="2400" dirty="0">
                <a:latin typeface="Constantia" panose="02030602050306030303" pitchFamily="18" charset="0"/>
              </a:rPr>
              <a:t>static void main(String </a:t>
            </a:r>
            <a:r>
              <a:rPr lang="en-IN" sz="2400" dirty="0" err="1">
                <a:latin typeface="Constantia" panose="02030602050306030303" pitchFamily="18" charset="0"/>
              </a:rPr>
              <a:t>args</a:t>
            </a:r>
            <a:r>
              <a:rPr lang="en-IN" sz="2400" dirty="0">
                <a:latin typeface="Constantia" panose="02030602050306030303" pitchFamily="18" charset="0"/>
              </a:rPr>
              <a:t>[]) </a:t>
            </a:r>
            <a:r>
              <a:rPr lang="en-IN" sz="2400" dirty="0" smtClean="0">
                <a:latin typeface="Constantia" panose="02030602050306030303" pitchFamily="18" charset="0"/>
              </a:rPr>
              <a:t>throws </a:t>
            </a:r>
            <a:r>
              <a:rPr lang="en-IN" sz="2400" dirty="0" err="1">
                <a:latin typeface="Constantia" panose="02030602050306030303" pitchFamily="18" charset="0"/>
              </a:rPr>
              <a:t>IOException</a:t>
            </a:r>
            <a:r>
              <a:rPr lang="en-IN" sz="2400" dirty="0">
                <a:latin typeface="Constantia" panose="02030602050306030303" pitchFamily="18" charset="0"/>
              </a:rPr>
              <a:t> </a:t>
            </a:r>
          </a:p>
          <a:p>
            <a:r>
              <a:rPr lang="en-IN" sz="2400" dirty="0" smtClean="0">
                <a:latin typeface="Constantia" panose="02030602050306030303" pitchFamily="18" charset="0"/>
              </a:rPr>
              <a:t>    { </a:t>
            </a:r>
            <a:endParaRPr lang="en-IN" sz="2400" dirty="0">
              <a:latin typeface="Constantia" panose="02030602050306030303" pitchFamily="18" charset="0"/>
            </a:endParaRPr>
          </a:p>
          <a:p>
            <a:r>
              <a:rPr lang="en-IN" sz="2400" dirty="0" smtClean="0">
                <a:latin typeface="Constantia" panose="02030602050306030303" pitchFamily="18" charset="0"/>
              </a:rPr>
              <a:t>      Scanner </a:t>
            </a:r>
            <a:r>
              <a:rPr lang="en-IN" sz="2400" dirty="0" err="1">
                <a:latin typeface="Constantia" panose="02030602050306030303" pitchFamily="18" charset="0"/>
              </a:rPr>
              <a:t>inp</a:t>
            </a:r>
            <a:r>
              <a:rPr lang="en-IN" sz="2400" dirty="0">
                <a:latin typeface="Constantia" panose="02030602050306030303" pitchFamily="18" charset="0"/>
              </a:rPr>
              <a:t> = new Scanner(System.in);</a:t>
            </a:r>
          </a:p>
          <a:p>
            <a:r>
              <a:rPr lang="en-IN" sz="2400" dirty="0" smtClean="0">
                <a:latin typeface="Constantia" panose="02030602050306030303" pitchFamily="18" charset="0"/>
              </a:rPr>
              <a:t>      </a:t>
            </a:r>
            <a:r>
              <a:rPr lang="en-IN" sz="2400" dirty="0" err="1" smtClean="0">
                <a:latin typeface="Constantia" panose="02030602050306030303" pitchFamily="18" charset="0"/>
              </a:rPr>
              <a:t>System.out.println</a:t>
            </a:r>
            <a:r>
              <a:rPr lang="en-IN" sz="2400" dirty="0">
                <a:latin typeface="Constantia" panose="02030602050306030303" pitchFamily="18" charset="0"/>
              </a:rPr>
              <a:t>("Enter </a:t>
            </a:r>
            <a:r>
              <a:rPr lang="en-IN" sz="2400" dirty="0" smtClean="0">
                <a:latin typeface="Constantia" panose="02030602050306030303" pitchFamily="18" charset="0"/>
              </a:rPr>
              <a:t>char, </a:t>
            </a:r>
            <a:r>
              <a:rPr lang="en-IN" sz="2400" dirty="0">
                <a:latin typeface="Constantia" panose="02030602050306030303" pitchFamily="18" charset="0"/>
              </a:rPr>
              <a:t>to end </a:t>
            </a:r>
            <a:r>
              <a:rPr lang="en-IN" sz="2400" dirty="0" err="1">
                <a:latin typeface="Constantia" panose="02030602050306030303" pitchFamily="18" charset="0"/>
              </a:rPr>
              <a:t>type'x</a:t>
            </a:r>
            <a:r>
              <a:rPr lang="en-IN" sz="2400" dirty="0">
                <a:latin typeface="Constantia" panose="02030602050306030303" pitchFamily="18" charset="0"/>
              </a:rPr>
              <a:t>'");</a:t>
            </a:r>
          </a:p>
          <a:p>
            <a:r>
              <a:rPr lang="en-IN" sz="2400" dirty="0" smtClean="0">
                <a:latin typeface="Constantia" panose="02030602050306030303" pitchFamily="18" charset="0"/>
              </a:rPr>
              <a:t>      </a:t>
            </a:r>
            <a:r>
              <a:rPr lang="en-IN" sz="2400" dirty="0" err="1" smtClean="0">
                <a:latin typeface="Constantia" panose="02030602050306030303" pitchFamily="18" charset="0"/>
              </a:rPr>
              <a:t>FileOutputStream</a:t>
            </a:r>
            <a:r>
              <a:rPr lang="en-IN" sz="2400" dirty="0" smtClean="0">
                <a:latin typeface="Constantia" panose="02030602050306030303" pitchFamily="18" charset="0"/>
              </a:rPr>
              <a:t> </a:t>
            </a:r>
            <a:r>
              <a:rPr lang="en-IN" sz="2400" dirty="0">
                <a:latin typeface="Constantia" panose="02030602050306030303" pitchFamily="18" charset="0"/>
              </a:rPr>
              <a:t>out = </a:t>
            </a:r>
            <a:r>
              <a:rPr lang="en-IN" sz="2400" dirty="0" smtClean="0">
                <a:latin typeface="Constantia" panose="02030602050306030303" pitchFamily="18" charset="0"/>
              </a:rPr>
              <a:t>new  </a:t>
            </a:r>
            <a:r>
              <a:rPr lang="en-IN" sz="2400" dirty="0" err="1" smtClean="0">
                <a:latin typeface="Constantia" panose="02030602050306030303" pitchFamily="18" charset="0"/>
              </a:rPr>
              <a:t>FileOutputStream</a:t>
            </a:r>
            <a:r>
              <a:rPr lang="en-IN" sz="2400" dirty="0">
                <a:latin typeface="Constantia" panose="02030602050306030303" pitchFamily="18" charset="0"/>
              </a:rPr>
              <a:t>("data2.txt"); </a:t>
            </a:r>
          </a:p>
          <a:p>
            <a:r>
              <a:rPr lang="en-IN" sz="2400" dirty="0" smtClean="0">
                <a:latin typeface="Constantia" panose="02030602050306030303" pitchFamily="18" charset="0"/>
              </a:rPr>
              <a:t>      </a:t>
            </a:r>
            <a:r>
              <a:rPr lang="en-IN" sz="2400" dirty="0" err="1" smtClean="0">
                <a:latin typeface="Constantia" panose="02030602050306030303" pitchFamily="18" charset="0"/>
              </a:rPr>
              <a:t>int</a:t>
            </a:r>
            <a:r>
              <a:rPr lang="en-IN" sz="2400" dirty="0" smtClean="0">
                <a:latin typeface="Constantia" panose="02030602050306030303" pitchFamily="18" charset="0"/>
              </a:rPr>
              <a:t> </a:t>
            </a:r>
            <a:r>
              <a:rPr lang="en-IN" sz="2400" dirty="0">
                <a:latin typeface="Constantia" panose="02030602050306030303" pitchFamily="18" charset="0"/>
              </a:rPr>
              <a:t>c; </a:t>
            </a:r>
          </a:p>
          <a:p>
            <a:r>
              <a:rPr lang="en-IN" sz="2400" dirty="0" smtClean="0">
                <a:latin typeface="Constantia" panose="02030602050306030303" pitchFamily="18" charset="0"/>
              </a:rPr>
              <a:t>     </a:t>
            </a:r>
            <a:r>
              <a:rPr lang="en-IN" sz="2400" dirty="0" smtClean="0">
                <a:latin typeface="Constantia" panose="02030602050306030303" pitchFamily="18" charset="0"/>
              </a:rPr>
              <a:t>do       </a:t>
            </a:r>
            <a:r>
              <a:rPr lang="en-IN" sz="2400" dirty="0" smtClean="0">
                <a:latin typeface="Constantia" panose="02030602050306030303" pitchFamily="18" charset="0"/>
              </a:rPr>
              <a:t>{</a:t>
            </a:r>
            <a:endParaRPr lang="en-IN" sz="2400" dirty="0">
              <a:latin typeface="Constantia" panose="02030602050306030303" pitchFamily="18" charset="0"/>
            </a:endParaRPr>
          </a:p>
          <a:p>
            <a:r>
              <a:rPr lang="en-IN" sz="2400" dirty="0" smtClean="0">
                <a:latin typeface="Constantia" panose="02030602050306030303" pitchFamily="18" charset="0"/>
              </a:rPr>
              <a:t>        c=</a:t>
            </a:r>
            <a:r>
              <a:rPr lang="en-IN" sz="2400" dirty="0" err="1" smtClean="0">
                <a:latin typeface="Constantia" panose="02030602050306030303" pitchFamily="18" charset="0"/>
              </a:rPr>
              <a:t>inp.next</a:t>
            </a:r>
            <a:r>
              <a:rPr lang="en-IN" sz="2400" dirty="0">
                <a:latin typeface="Constantia" panose="02030602050306030303" pitchFamily="18" charset="0"/>
              </a:rPr>
              <a:t>().</a:t>
            </a:r>
            <a:r>
              <a:rPr lang="en-IN" sz="2400" dirty="0" err="1">
                <a:latin typeface="Constantia" panose="02030602050306030303" pitchFamily="18" charset="0"/>
              </a:rPr>
              <a:t>charAt</a:t>
            </a:r>
            <a:r>
              <a:rPr lang="en-IN" sz="2400" dirty="0">
                <a:latin typeface="Constantia" panose="02030602050306030303" pitchFamily="18" charset="0"/>
              </a:rPr>
              <a:t>(0);</a:t>
            </a:r>
          </a:p>
          <a:p>
            <a:r>
              <a:rPr lang="en-IN" sz="2400" dirty="0" smtClean="0">
                <a:latin typeface="Constantia" panose="02030602050306030303" pitchFamily="18" charset="0"/>
              </a:rPr>
              <a:t>        </a:t>
            </a:r>
            <a:r>
              <a:rPr lang="en-IN" sz="2400" dirty="0" err="1" smtClean="0">
                <a:latin typeface="Constantia" panose="02030602050306030303" pitchFamily="18" charset="0"/>
              </a:rPr>
              <a:t>out.write</a:t>
            </a:r>
            <a:r>
              <a:rPr lang="en-IN" sz="2400" dirty="0" smtClean="0">
                <a:latin typeface="Constantia" panose="02030602050306030303" pitchFamily="18" charset="0"/>
              </a:rPr>
              <a:t>(c</a:t>
            </a:r>
            <a:r>
              <a:rPr lang="en-IN" sz="2400" dirty="0">
                <a:latin typeface="Constantia" panose="02030602050306030303" pitchFamily="18" charset="0"/>
              </a:rPr>
              <a:t>); </a:t>
            </a:r>
          </a:p>
          <a:p>
            <a:r>
              <a:rPr lang="en-IN" sz="2400" dirty="0" smtClean="0">
                <a:latin typeface="Constantia" panose="02030602050306030303" pitchFamily="18" charset="0"/>
              </a:rPr>
              <a:t>      } while(c </a:t>
            </a:r>
            <a:r>
              <a:rPr lang="en-IN" sz="2400" dirty="0">
                <a:latin typeface="Constantia" panose="02030602050306030303" pitchFamily="18" charset="0"/>
              </a:rPr>
              <a:t>!= 'x'); </a:t>
            </a:r>
          </a:p>
          <a:p>
            <a:r>
              <a:rPr lang="en-IN" sz="2400" dirty="0" smtClean="0">
                <a:latin typeface="Constantia" panose="02030602050306030303" pitchFamily="18" charset="0"/>
              </a:rPr>
              <a:t>     </a:t>
            </a:r>
            <a:r>
              <a:rPr lang="en-IN" sz="2400" dirty="0" err="1" smtClean="0">
                <a:latin typeface="Constantia" panose="02030602050306030303" pitchFamily="18" charset="0"/>
              </a:rPr>
              <a:t>out.close</a:t>
            </a:r>
            <a:r>
              <a:rPr lang="en-IN" sz="2400" dirty="0">
                <a:latin typeface="Constantia" panose="02030602050306030303" pitchFamily="18" charset="0"/>
              </a:rPr>
              <a:t>(); </a:t>
            </a:r>
            <a:r>
              <a:rPr lang="en-IN" sz="2400" dirty="0" smtClean="0">
                <a:latin typeface="Constantia" panose="02030602050306030303" pitchFamily="18" charset="0"/>
              </a:rPr>
              <a:t>}</a:t>
            </a:r>
            <a:endParaRPr lang="en-IN" sz="2400" dirty="0">
              <a:latin typeface="Constantia" panose="02030602050306030303" pitchFamily="18" charset="0"/>
            </a:endParaRPr>
          </a:p>
          <a:p>
            <a:r>
              <a:rPr lang="en-IN" sz="2400" dirty="0" smtClean="0">
                <a:latin typeface="Constantia" panose="02030602050306030303" pitchFamily="18" charset="0"/>
              </a:rPr>
              <a:t>} </a:t>
            </a:r>
            <a:endParaRPr lang="en-IN" sz="2400" dirty="0">
              <a:latin typeface="Constantia" panose="02030602050306030303" pitchFamily="18" charset="0"/>
            </a:endParaRPr>
          </a:p>
        </p:txBody>
      </p:sp>
    </p:spTree>
    <p:extLst>
      <p:ext uri="{BB962C8B-B14F-4D97-AF65-F5344CB8AC3E}">
        <p14:creationId xmlns:p14="http://schemas.microsoft.com/office/powerpoint/2010/main" val="11980802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16</a:t>
            </a:fld>
            <a:endParaRPr lang="en-IN"/>
          </a:p>
        </p:txBody>
      </p:sp>
      <p:sp>
        <p:nvSpPr>
          <p:cNvPr id="5" name="Title 1"/>
          <p:cNvSpPr txBox="1">
            <a:spLocks/>
          </p:cNvSpPr>
          <p:nvPr/>
        </p:nvSpPr>
        <p:spPr>
          <a:xfrm>
            <a:off x="1653989" y="40341"/>
            <a:ext cx="10327339" cy="545784"/>
          </a:xfrm>
          <a:prstGeom prst="rect">
            <a:avLst/>
          </a:prstGeom>
        </p:spPr>
        <p:txBody>
          <a:bodyP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latin typeface="Constantia"/>
                <a:ea typeface="+mn-ea"/>
                <a:cs typeface="+mn-cs"/>
              </a:rPr>
              <a:t>Byte Stream Read</a:t>
            </a:r>
            <a:endParaRPr lang="en-IN" sz="3200" b="1" dirty="0">
              <a:solidFill>
                <a:srgbClr val="0000FF"/>
              </a:solidFill>
              <a:latin typeface="Constantia"/>
              <a:ea typeface="+mn-ea"/>
              <a:cs typeface="+mn-cs"/>
            </a:endParaRPr>
          </a:p>
        </p:txBody>
      </p:sp>
      <p:sp>
        <p:nvSpPr>
          <p:cNvPr id="6" name="Rectangle 5"/>
          <p:cNvSpPr/>
          <p:nvPr/>
        </p:nvSpPr>
        <p:spPr>
          <a:xfrm>
            <a:off x="909916" y="1061282"/>
            <a:ext cx="10947787" cy="5632311"/>
          </a:xfrm>
          <a:prstGeom prst="rect">
            <a:avLst/>
          </a:prstGeom>
          <a:ln>
            <a:solidFill>
              <a:schemeClr val="tx1"/>
            </a:solidFill>
          </a:ln>
        </p:spPr>
        <p:txBody>
          <a:bodyPr wrap="square">
            <a:spAutoFit/>
          </a:bodyPr>
          <a:lstStyle/>
          <a:p>
            <a:r>
              <a:rPr lang="en-IN" sz="2400" b="1" dirty="0">
                <a:solidFill>
                  <a:srgbClr val="0000FF"/>
                </a:solidFill>
                <a:latin typeface="Constantia"/>
              </a:rPr>
              <a:t>Byte </a:t>
            </a:r>
            <a:r>
              <a:rPr lang="en-IN" sz="2400" b="1" dirty="0" smtClean="0">
                <a:solidFill>
                  <a:srgbClr val="0000FF"/>
                </a:solidFill>
                <a:latin typeface="Constantia"/>
              </a:rPr>
              <a:t>Stream - Reading</a:t>
            </a:r>
            <a:endParaRPr lang="en-IN" sz="2400" dirty="0" smtClean="0">
              <a:latin typeface="Constantia" panose="02030602050306030303" pitchFamily="18" charset="0"/>
            </a:endParaRPr>
          </a:p>
          <a:p>
            <a:r>
              <a:rPr lang="en-IN" sz="2400" dirty="0" smtClean="0">
                <a:latin typeface="Constantia" panose="02030602050306030303" pitchFamily="18" charset="0"/>
              </a:rPr>
              <a:t>import </a:t>
            </a:r>
            <a:r>
              <a:rPr lang="en-IN" sz="2400" dirty="0">
                <a:latin typeface="Constantia" panose="02030602050306030303" pitchFamily="18" charset="0"/>
              </a:rPr>
              <a:t>java.io.*;</a:t>
            </a:r>
          </a:p>
          <a:p>
            <a:r>
              <a:rPr lang="en-IN" sz="2400" dirty="0">
                <a:latin typeface="Constantia" panose="02030602050306030303" pitchFamily="18" charset="0"/>
              </a:rPr>
              <a:t>public class ByteFileDemo1{</a:t>
            </a:r>
          </a:p>
          <a:p>
            <a:r>
              <a:rPr lang="en-IN" sz="2400" dirty="0">
                <a:latin typeface="Constantia" panose="02030602050306030303" pitchFamily="18" charset="0"/>
              </a:rPr>
              <a:t>  public static void main(String [] </a:t>
            </a:r>
            <a:r>
              <a:rPr lang="en-IN" sz="2400" dirty="0" err="1">
                <a:latin typeface="Constantia" panose="02030602050306030303" pitchFamily="18" charset="0"/>
              </a:rPr>
              <a:t>ar</a:t>
            </a:r>
            <a:r>
              <a:rPr lang="en-IN" sz="2400" dirty="0">
                <a:latin typeface="Constantia" panose="02030602050306030303" pitchFamily="18" charset="0"/>
              </a:rPr>
              <a:t>) throws </a:t>
            </a:r>
            <a:r>
              <a:rPr lang="en-IN" sz="2400" dirty="0" err="1" smtClean="0">
                <a:latin typeface="Constantia" panose="02030602050306030303" pitchFamily="18" charset="0"/>
              </a:rPr>
              <a:t>FileNotFoundException</a:t>
            </a:r>
            <a:r>
              <a:rPr lang="en-IN" sz="2400" dirty="0">
                <a:latin typeface="Constantia" panose="02030602050306030303" pitchFamily="18" charset="0"/>
              </a:rPr>
              <a:t>, </a:t>
            </a:r>
            <a:r>
              <a:rPr lang="en-IN" sz="2400" dirty="0" err="1">
                <a:latin typeface="Constantia" panose="02030602050306030303" pitchFamily="18" charset="0"/>
              </a:rPr>
              <a:t>IOException</a:t>
            </a:r>
            <a:r>
              <a:rPr lang="en-IN" sz="2400" dirty="0">
                <a:latin typeface="Constantia" panose="02030602050306030303" pitchFamily="18" charset="0"/>
              </a:rPr>
              <a:t>{</a:t>
            </a:r>
          </a:p>
          <a:p>
            <a:r>
              <a:rPr lang="en-IN" sz="2400" dirty="0">
                <a:latin typeface="Constantia" panose="02030602050306030303" pitchFamily="18" charset="0"/>
              </a:rPr>
              <a:t>   </a:t>
            </a:r>
            <a:r>
              <a:rPr lang="en-IN" sz="2400" dirty="0" smtClean="0">
                <a:latin typeface="Constantia" panose="02030602050306030303" pitchFamily="18" charset="0"/>
              </a:rPr>
              <a:t>//  </a:t>
            </a:r>
            <a:r>
              <a:rPr lang="en-IN" sz="2400" dirty="0" err="1">
                <a:latin typeface="Constantia" panose="02030602050306030303" pitchFamily="18" charset="0"/>
              </a:rPr>
              <a:t>FileInputStream</a:t>
            </a:r>
            <a:r>
              <a:rPr lang="en-IN" sz="2400" dirty="0">
                <a:latin typeface="Constantia" panose="02030602050306030303" pitchFamily="18" charset="0"/>
              </a:rPr>
              <a:t> fin = </a:t>
            </a:r>
            <a:r>
              <a:rPr lang="en-IN" sz="2400" dirty="0" smtClean="0">
                <a:latin typeface="Constantia" panose="02030602050306030303" pitchFamily="18" charset="0"/>
              </a:rPr>
              <a:t>new </a:t>
            </a:r>
            <a:r>
              <a:rPr lang="en-IN" sz="2400" dirty="0" err="1" smtClean="0">
                <a:latin typeface="Constantia" panose="02030602050306030303" pitchFamily="18" charset="0"/>
              </a:rPr>
              <a:t>FileInputStream</a:t>
            </a:r>
            <a:r>
              <a:rPr lang="en-IN" sz="2400" dirty="0">
                <a:latin typeface="Constantia" panose="02030602050306030303" pitchFamily="18" charset="0"/>
              </a:rPr>
              <a:t>("ThreadDemo1.java");</a:t>
            </a:r>
          </a:p>
          <a:p>
            <a:r>
              <a:rPr lang="en-IN" sz="2400" dirty="0">
                <a:latin typeface="Constantia" panose="02030602050306030303" pitchFamily="18" charset="0"/>
              </a:rPr>
              <a:t> </a:t>
            </a:r>
            <a:r>
              <a:rPr lang="en-IN" sz="2400" dirty="0" err="1">
                <a:latin typeface="Constantia" panose="02030602050306030303" pitchFamily="18" charset="0"/>
              </a:rPr>
              <a:t>FileInputStream</a:t>
            </a:r>
            <a:r>
              <a:rPr lang="en-IN" sz="2400" dirty="0">
                <a:latin typeface="Constantia" panose="02030602050306030303" pitchFamily="18" charset="0"/>
              </a:rPr>
              <a:t> fin = new </a:t>
            </a:r>
            <a:r>
              <a:rPr lang="en-IN" sz="2400" dirty="0" err="1">
                <a:latin typeface="Constantia" panose="02030602050306030303" pitchFamily="18" charset="0"/>
              </a:rPr>
              <a:t>FileInputStream</a:t>
            </a:r>
            <a:r>
              <a:rPr lang="en-IN" sz="2400" dirty="0" smtClean="0">
                <a:latin typeface="Constantia" panose="02030602050306030303" pitchFamily="18" charset="0"/>
              </a:rPr>
              <a:t>("data2.txt”); </a:t>
            </a:r>
          </a:p>
          <a:p>
            <a:r>
              <a:rPr lang="en-IN" sz="2400" dirty="0" smtClean="0">
                <a:latin typeface="Constantia" panose="02030602050306030303" pitchFamily="18" charset="0"/>
              </a:rPr>
              <a:t>    </a:t>
            </a:r>
            <a:r>
              <a:rPr lang="en-IN" sz="2400" dirty="0" err="1" smtClean="0">
                <a:latin typeface="Constantia" panose="02030602050306030303" pitchFamily="18" charset="0"/>
              </a:rPr>
              <a:t>System.out.println</a:t>
            </a:r>
            <a:r>
              <a:rPr lang="en-IN" sz="2400" dirty="0">
                <a:latin typeface="Constantia" panose="02030602050306030303" pitchFamily="18" charset="0"/>
              </a:rPr>
              <a:t>("Content of the file is..");</a:t>
            </a:r>
          </a:p>
          <a:p>
            <a:r>
              <a:rPr lang="en-IN" sz="2400" dirty="0" smtClean="0">
                <a:latin typeface="Constantia" panose="02030602050306030303" pitchFamily="18" charset="0"/>
              </a:rPr>
              <a:t>     </a:t>
            </a:r>
            <a:r>
              <a:rPr lang="en-IN" sz="2400" dirty="0" err="1" smtClean="0">
                <a:latin typeface="Constantia" panose="02030602050306030303" pitchFamily="18" charset="0"/>
              </a:rPr>
              <a:t>int</a:t>
            </a:r>
            <a:r>
              <a:rPr lang="en-IN" sz="2400" dirty="0" smtClean="0">
                <a:latin typeface="Constantia" panose="02030602050306030303" pitchFamily="18" charset="0"/>
              </a:rPr>
              <a:t> </a:t>
            </a:r>
            <a:r>
              <a:rPr lang="en-IN" sz="2400" dirty="0">
                <a:latin typeface="Constantia" panose="02030602050306030303" pitchFamily="18" charset="0"/>
              </a:rPr>
              <a:t>c=0;</a:t>
            </a:r>
          </a:p>
          <a:p>
            <a:r>
              <a:rPr lang="en-IN" sz="2400" dirty="0" smtClean="0">
                <a:latin typeface="Constantia" panose="02030602050306030303" pitchFamily="18" charset="0"/>
              </a:rPr>
              <a:t>     while(</a:t>
            </a:r>
            <a:r>
              <a:rPr lang="en-IN" sz="2400" dirty="0" err="1" smtClean="0">
                <a:latin typeface="Constantia" panose="02030602050306030303" pitchFamily="18" charset="0"/>
              </a:rPr>
              <a:t>fin.available</a:t>
            </a:r>
            <a:r>
              <a:rPr lang="en-IN" sz="2400" dirty="0">
                <a:latin typeface="Constantia" panose="02030602050306030303" pitchFamily="18" charset="0"/>
              </a:rPr>
              <a:t>()&gt;0){</a:t>
            </a:r>
          </a:p>
          <a:p>
            <a:r>
              <a:rPr lang="en-IN" sz="2400" dirty="0" smtClean="0">
                <a:latin typeface="Constantia" panose="02030602050306030303" pitchFamily="18" charset="0"/>
              </a:rPr>
              <a:t>         c </a:t>
            </a:r>
            <a:r>
              <a:rPr lang="en-IN" sz="2400" dirty="0">
                <a:latin typeface="Constantia" panose="02030602050306030303" pitchFamily="18" charset="0"/>
              </a:rPr>
              <a:t>= </a:t>
            </a:r>
            <a:r>
              <a:rPr lang="en-IN" sz="2400" dirty="0" err="1">
                <a:latin typeface="Constantia" panose="02030602050306030303" pitchFamily="18" charset="0"/>
              </a:rPr>
              <a:t>fin.read</a:t>
            </a:r>
            <a:r>
              <a:rPr lang="en-IN" sz="2400" dirty="0">
                <a:latin typeface="Constantia" panose="02030602050306030303" pitchFamily="18" charset="0"/>
              </a:rPr>
              <a:t>();</a:t>
            </a:r>
          </a:p>
          <a:p>
            <a:r>
              <a:rPr lang="en-IN" sz="2400" dirty="0" smtClean="0">
                <a:latin typeface="Constantia" panose="02030602050306030303" pitchFamily="18" charset="0"/>
              </a:rPr>
              <a:t>         </a:t>
            </a:r>
            <a:r>
              <a:rPr lang="en-IN" sz="2400" dirty="0" err="1" smtClean="0">
                <a:latin typeface="Constantia" panose="02030602050306030303" pitchFamily="18" charset="0"/>
              </a:rPr>
              <a:t>System.out.print</a:t>
            </a:r>
            <a:r>
              <a:rPr lang="en-IN" sz="2400" dirty="0">
                <a:latin typeface="Constantia" panose="02030602050306030303" pitchFamily="18" charset="0"/>
              </a:rPr>
              <a:t>((char)c);</a:t>
            </a:r>
          </a:p>
          <a:p>
            <a:r>
              <a:rPr lang="en-IN" sz="2400" dirty="0" smtClean="0">
                <a:latin typeface="Constantia" panose="02030602050306030303" pitchFamily="18" charset="0"/>
              </a:rPr>
              <a:t>     }</a:t>
            </a:r>
            <a:endParaRPr lang="en-IN" sz="2400" dirty="0">
              <a:latin typeface="Constantia" panose="02030602050306030303" pitchFamily="18" charset="0"/>
            </a:endParaRPr>
          </a:p>
          <a:p>
            <a:r>
              <a:rPr lang="en-IN" sz="2400" dirty="0" smtClean="0">
                <a:latin typeface="Constantia" panose="02030602050306030303" pitchFamily="18" charset="0"/>
              </a:rPr>
              <a:t>     </a:t>
            </a:r>
            <a:r>
              <a:rPr lang="en-IN" sz="2400" dirty="0" err="1" smtClean="0">
                <a:latin typeface="Constantia" panose="02030602050306030303" pitchFamily="18" charset="0"/>
              </a:rPr>
              <a:t>fin.close</a:t>
            </a:r>
            <a:r>
              <a:rPr lang="en-IN" sz="2400" dirty="0" smtClean="0">
                <a:latin typeface="Constantia" panose="02030602050306030303" pitchFamily="18" charset="0"/>
              </a:rPr>
              <a:t>();  </a:t>
            </a:r>
            <a:r>
              <a:rPr lang="en-IN" sz="2400" dirty="0" smtClean="0">
                <a:latin typeface="Constantia" panose="02030602050306030303" pitchFamily="18" charset="0"/>
              </a:rPr>
              <a:t>}</a:t>
            </a:r>
            <a:endParaRPr lang="en-IN" sz="2400" dirty="0">
              <a:latin typeface="Constantia" panose="02030602050306030303" pitchFamily="18" charset="0"/>
            </a:endParaRPr>
          </a:p>
          <a:p>
            <a:r>
              <a:rPr lang="en-IN" sz="2400" dirty="0">
                <a:latin typeface="Constantia" panose="02030602050306030303" pitchFamily="18" charset="0"/>
              </a:rPr>
              <a:t>}</a:t>
            </a:r>
          </a:p>
        </p:txBody>
      </p:sp>
    </p:spTree>
    <p:extLst>
      <p:ext uri="{BB962C8B-B14F-4D97-AF65-F5344CB8AC3E}">
        <p14:creationId xmlns:p14="http://schemas.microsoft.com/office/powerpoint/2010/main" val="4285471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C71AA4A-4F11-4836-8B15-84DF72A7E880}" type="slidenum">
              <a:rPr lang="en-IN" smtClean="0"/>
              <a:t>17</a:t>
            </a:fld>
            <a:endParaRPr lang="en-IN"/>
          </a:p>
        </p:txBody>
      </p:sp>
      <p:sp>
        <p:nvSpPr>
          <p:cNvPr id="3" name="Rectangle 2"/>
          <p:cNvSpPr/>
          <p:nvPr/>
        </p:nvSpPr>
        <p:spPr>
          <a:xfrm>
            <a:off x="1035423" y="586125"/>
            <a:ext cx="8437313" cy="6186309"/>
          </a:xfrm>
          <a:prstGeom prst="rect">
            <a:avLst/>
          </a:prstGeom>
        </p:spPr>
        <p:txBody>
          <a:bodyPr wrap="square">
            <a:spAutoFit/>
          </a:bodyPr>
          <a:lstStyle/>
          <a:p>
            <a:r>
              <a:rPr lang="en-IN" sz="2200" dirty="0">
                <a:latin typeface="Constantia" panose="02030602050306030303" pitchFamily="18" charset="0"/>
              </a:rPr>
              <a:t>import java.io</a:t>
            </a:r>
            <a:r>
              <a:rPr lang="en-IN" sz="2200" dirty="0" smtClean="0">
                <a:latin typeface="Constantia" panose="02030602050306030303" pitchFamily="18" charset="0"/>
              </a:rPr>
              <a:t>.*; import </a:t>
            </a:r>
            <a:r>
              <a:rPr lang="en-IN" sz="2200" dirty="0" err="1">
                <a:latin typeface="Constantia" panose="02030602050306030303" pitchFamily="18" charset="0"/>
              </a:rPr>
              <a:t>java.util.Scanner</a:t>
            </a:r>
            <a:r>
              <a:rPr lang="en-IN" sz="2200" dirty="0">
                <a:latin typeface="Constantia" panose="02030602050306030303" pitchFamily="18" charset="0"/>
              </a:rPr>
              <a:t>;</a:t>
            </a:r>
          </a:p>
          <a:p>
            <a:r>
              <a:rPr lang="en-IN" sz="2200" dirty="0">
                <a:latin typeface="Constantia" panose="02030602050306030303" pitchFamily="18" charset="0"/>
              </a:rPr>
              <a:t>public class Stream1{</a:t>
            </a:r>
          </a:p>
          <a:p>
            <a:r>
              <a:rPr lang="en-IN" sz="2200" dirty="0">
                <a:latin typeface="Constantia" panose="02030602050306030303" pitchFamily="18" charset="0"/>
              </a:rPr>
              <a:t>  public static void main(String []</a:t>
            </a:r>
            <a:r>
              <a:rPr lang="en-IN" sz="2200" dirty="0" err="1">
                <a:latin typeface="Constantia" panose="02030602050306030303" pitchFamily="18" charset="0"/>
              </a:rPr>
              <a:t>ar</a:t>
            </a:r>
            <a:r>
              <a:rPr lang="en-IN" sz="2200" dirty="0">
                <a:latin typeface="Constantia" panose="02030602050306030303" pitchFamily="18" charset="0"/>
              </a:rPr>
              <a:t>) throws </a:t>
            </a:r>
            <a:r>
              <a:rPr lang="en-IN" sz="2200" dirty="0" err="1">
                <a:latin typeface="Constantia" panose="02030602050306030303" pitchFamily="18" charset="0"/>
              </a:rPr>
              <a:t>IOException</a:t>
            </a:r>
            <a:r>
              <a:rPr lang="en-IN" sz="2200" dirty="0">
                <a:latin typeface="Constantia" panose="02030602050306030303" pitchFamily="18" charset="0"/>
              </a:rPr>
              <a:t>, </a:t>
            </a:r>
            <a:r>
              <a:rPr lang="en-IN" sz="2200" dirty="0" err="1">
                <a:latin typeface="Constantia" panose="02030602050306030303" pitchFamily="18" charset="0"/>
              </a:rPr>
              <a:t>FileNotFoundException</a:t>
            </a:r>
            <a:r>
              <a:rPr lang="en-IN" sz="2200" dirty="0">
                <a:latin typeface="Constantia" panose="02030602050306030303" pitchFamily="18" charset="0"/>
              </a:rPr>
              <a:t>{</a:t>
            </a:r>
          </a:p>
          <a:p>
            <a:r>
              <a:rPr lang="en-IN" sz="2200" dirty="0">
                <a:latin typeface="Constantia" panose="02030602050306030303" pitchFamily="18" charset="0"/>
              </a:rPr>
              <a:t>	  </a:t>
            </a:r>
            <a:r>
              <a:rPr lang="en-IN" sz="2200" dirty="0" err="1">
                <a:latin typeface="Constantia" panose="02030602050306030303" pitchFamily="18" charset="0"/>
              </a:rPr>
              <a:t>FileOutputStream</a:t>
            </a:r>
            <a:r>
              <a:rPr lang="en-IN" sz="2200" dirty="0">
                <a:latin typeface="Constantia" panose="02030602050306030303" pitchFamily="18" charset="0"/>
              </a:rPr>
              <a:t> </a:t>
            </a:r>
            <a:r>
              <a:rPr lang="en-IN" sz="2200" dirty="0" err="1">
                <a:latin typeface="Constantia" panose="02030602050306030303" pitchFamily="18" charset="0"/>
              </a:rPr>
              <a:t>fos</a:t>
            </a:r>
            <a:r>
              <a:rPr lang="en-IN" sz="2200" dirty="0">
                <a:latin typeface="Constantia" panose="02030602050306030303" pitchFamily="18" charset="0"/>
              </a:rPr>
              <a:t> = new </a:t>
            </a:r>
            <a:r>
              <a:rPr lang="en-IN" sz="2200" dirty="0" err="1">
                <a:latin typeface="Constantia" panose="02030602050306030303" pitchFamily="18" charset="0"/>
              </a:rPr>
              <a:t>FileOutputStream</a:t>
            </a:r>
            <a:r>
              <a:rPr lang="en-IN" sz="2200" dirty="0">
                <a:latin typeface="Constantia" panose="02030602050306030303" pitchFamily="18" charset="0"/>
              </a:rPr>
              <a:t>("Stream1.txt");</a:t>
            </a:r>
          </a:p>
          <a:p>
            <a:r>
              <a:rPr lang="en-IN" sz="2200" dirty="0">
                <a:latin typeface="Constantia" panose="02030602050306030303" pitchFamily="18" charset="0"/>
              </a:rPr>
              <a:t>	  </a:t>
            </a:r>
            <a:r>
              <a:rPr lang="en-IN" sz="2200" dirty="0" err="1">
                <a:latin typeface="Constantia" panose="02030602050306030303" pitchFamily="18" charset="0"/>
              </a:rPr>
              <a:t>int</a:t>
            </a:r>
            <a:r>
              <a:rPr lang="en-IN" sz="2200" dirty="0">
                <a:latin typeface="Constantia" panose="02030602050306030303" pitchFamily="18" charset="0"/>
              </a:rPr>
              <a:t> </a:t>
            </a:r>
            <a:r>
              <a:rPr lang="en-IN" sz="2200" dirty="0" err="1">
                <a:latin typeface="Constantia" panose="02030602050306030303" pitchFamily="18" charset="0"/>
              </a:rPr>
              <a:t>n,i</a:t>
            </a:r>
            <a:r>
              <a:rPr lang="en-IN" sz="2200" dirty="0">
                <a:latin typeface="Constantia" panose="02030602050306030303" pitchFamily="18" charset="0"/>
              </a:rPr>
              <a:t>;</a:t>
            </a:r>
          </a:p>
          <a:p>
            <a:r>
              <a:rPr lang="en-IN" sz="2200" dirty="0">
                <a:latin typeface="Constantia" panose="02030602050306030303" pitchFamily="18" charset="0"/>
              </a:rPr>
              <a:t>	  Scanner </a:t>
            </a:r>
            <a:r>
              <a:rPr lang="en-IN" sz="2200" dirty="0" err="1">
                <a:latin typeface="Constantia" panose="02030602050306030303" pitchFamily="18" charset="0"/>
              </a:rPr>
              <a:t>inp</a:t>
            </a:r>
            <a:r>
              <a:rPr lang="en-IN" sz="2200" dirty="0">
                <a:latin typeface="Constantia" panose="02030602050306030303" pitchFamily="18" charset="0"/>
              </a:rPr>
              <a:t> = new Scanner(System.in);</a:t>
            </a:r>
          </a:p>
          <a:p>
            <a:r>
              <a:rPr lang="en-IN" sz="2200" dirty="0">
                <a:latin typeface="Constantia" panose="02030602050306030303" pitchFamily="18" charset="0"/>
              </a:rPr>
              <a:t>	  </a:t>
            </a:r>
            <a:r>
              <a:rPr lang="en-IN" sz="2200" dirty="0" err="1">
                <a:latin typeface="Constantia" panose="02030602050306030303" pitchFamily="18" charset="0"/>
              </a:rPr>
              <a:t>System.out.println</a:t>
            </a:r>
            <a:r>
              <a:rPr lang="en-IN" sz="2200" dirty="0">
                <a:latin typeface="Constantia" panose="02030602050306030303" pitchFamily="18" charset="0"/>
              </a:rPr>
              <a:t>("How many names..");</a:t>
            </a:r>
          </a:p>
          <a:p>
            <a:r>
              <a:rPr lang="en-IN" sz="2200" dirty="0">
                <a:latin typeface="Constantia" panose="02030602050306030303" pitchFamily="18" charset="0"/>
              </a:rPr>
              <a:t>	  n =  </a:t>
            </a:r>
            <a:r>
              <a:rPr lang="en-IN" sz="2200" dirty="0" err="1">
                <a:latin typeface="Constantia" panose="02030602050306030303" pitchFamily="18" charset="0"/>
              </a:rPr>
              <a:t>inp.nextInt</a:t>
            </a:r>
            <a:r>
              <a:rPr lang="en-IN" sz="2200" dirty="0">
                <a:latin typeface="Constantia" panose="02030602050306030303" pitchFamily="18" charset="0"/>
              </a:rPr>
              <a:t>();</a:t>
            </a:r>
          </a:p>
          <a:p>
            <a:r>
              <a:rPr lang="en-IN" sz="2200" dirty="0">
                <a:latin typeface="Constantia" panose="02030602050306030303" pitchFamily="18" charset="0"/>
              </a:rPr>
              <a:t>	  </a:t>
            </a:r>
            <a:r>
              <a:rPr lang="en-IN" sz="2200" dirty="0" err="1">
                <a:latin typeface="Constantia" panose="02030602050306030303" pitchFamily="18" charset="0"/>
              </a:rPr>
              <a:t>inp.nextLine</a:t>
            </a:r>
            <a:r>
              <a:rPr lang="en-IN" sz="2200" dirty="0">
                <a:latin typeface="Constantia" panose="02030602050306030303" pitchFamily="18" charset="0"/>
              </a:rPr>
              <a:t>();</a:t>
            </a:r>
          </a:p>
          <a:p>
            <a:r>
              <a:rPr lang="en-IN" sz="2200" dirty="0">
                <a:latin typeface="Constantia" panose="02030602050306030303" pitchFamily="18" charset="0"/>
              </a:rPr>
              <a:t>	  String []name = new String[n];</a:t>
            </a:r>
          </a:p>
          <a:p>
            <a:r>
              <a:rPr lang="en-IN" sz="2200" dirty="0">
                <a:latin typeface="Constantia" panose="02030602050306030303" pitchFamily="18" charset="0"/>
              </a:rPr>
              <a:t>	  </a:t>
            </a:r>
            <a:r>
              <a:rPr lang="en-IN" sz="2200" dirty="0" err="1">
                <a:latin typeface="Constantia" panose="02030602050306030303" pitchFamily="18" charset="0"/>
              </a:rPr>
              <a:t>System.out.println</a:t>
            </a:r>
            <a:r>
              <a:rPr lang="en-IN" sz="2200" dirty="0">
                <a:latin typeface="Constantia" panose="02030602050306030303" pitchFamily="18" charset="0"/>
              </a:rPr>
              <a:t>("Enter "+n+" names");</a:t>
            </a:r>
          </a:p>
          <a:p>
            <a:r>
              <a:rPr lang="en-IN" sz="2200" dirty="0">
                <a:latin typeface="Constantia" panose="02030602050306030303" pitchFamily="18" charset="0"/>
              </a:rPr>
              <a:t>	  for(</a:t>
            </a:r>
            <a:r>
              <a:rPr lang="en-IN" sz="2200" dirty="0" err="1">
                <a:latin typeface="Constantia" panose="02030602050306030303" pitchFamily="18" charset="0"/>
              </a:rPr>
              <a:t>i</a:t>
            </a:r>
            <a:r>
              <a:rPr lang="en-IN" sz="2200" dirty="0">
                <a:latin typeface="Constantia" panose="02030602050306030303" pitchFamily="18" charset="0"/>
              </a:rPr>
              <a:t>=0;i&lt;</a:t>
            </a:r>
            <a:r>
              <a:rPr lang="en-IN" sz="2200" dirty="0" err="1">
                <a:latin typeface="Constantia" panose="02030602050306030303" pitchFamily="18" charset="0"/>
              </a:rPr>
              <a:t>n;i</a:t>
            </a:r>
            <a:r>
              <a:rPr lang="en-IN" sz="2200" dirty="0">
                <a:latin typeface="Constantia" panose="02030602050306030303" pitchFamily="18" charset="0"/>
              </a:rPr>
              <a:t>++){</a:t>
            </a:r>
          </a:p>
          <a:p>
            <a:r>
              <a:rPr lang="en-IN" sz="2200" dirty="0">
                <a:latin typeface="Constantia" panose="02030602050306030303" pitchFamily="18" charset="0"/>
              </a:rPr>
              <a:t>		  name[</a:t>
            </a:r>
            <a:r>
              <a:rPr lang="en-IN" sz="2200" dirty="0" err="1">
                <a:latin typeface="Constantia" panose="02030602050306030303" pitchFamily="18" charset="0"/>
              </a:rPr>
              <a:t>i</a:t>
            </a:r>
            <a:r>
              <a:rPr lang="en-IN" sz="2200" dirty="0">
                <a:latin typeface="Constantia" panose="02030602050306030303" pitchFamily="18" charset="0"/>
              </a:rPr>
              <a:t>] = </a:t>
            </a:r>
            <a:r>
              <a:rPr lang="en-IN" sz="2200" dirty="0" err="1">
                <a:latin typeface="Constantia" panose="02030602050306030303" pitchFamily="18" charset="0"/>
              </a:rPr>
              <a:t>inp.nextLine</a:t>
            </a:r>
            <a:r>
              <a:rPr lang="en-IN" sz="2200" dirty="0">
                <a:latin typeface="Constantia" panose="02030602050306030303" pitchFamily="18" charset="0"/>
              </a:rPr>
              <a:t>();</a:t>
            </a:r>
          </a:p>
          <a:p>
            <a:r>
              <a:rPr lang="en-IN" sz="2200" dirty="0">
                <a:latin typeface="Constantia" panose="02030602050306030303" pitchFamily="18" charset="0"/>
              </a:rPr>
              <a:t>		  </a:t>
            </a:r>
            <a:r>
              <a:rPr lang="en-IN" sz="2200" dirty="0" err="1">
                <a:latin typeface="Constantia" panose="02030602050306030303" pitchFamily="18" charset="0"/>
              </a:rPr>
              <a:t>fos.write</a:t>
            </a:r>
            <a:r>
              <a:rPr lang="en-IN" sz="2200" dirty="0">
                <a:latin typeface="Constantia" panose="02030602050306030303" pitchFamily="18" charset="0"/>
              </a:rPr>
              <a:t>(name[</a:t>
            </a:r>
            <a:r>
              <a:rPr lang="en-IN" sz="2200" dirty="0" err="1">
                <a:latin typeface="Constantia" panose="02030602050306030303" pitchFamily="18" charset="0"/>
              </a:rPr>
              <a:t>i</a:t>
            </a:r>
            <a:r>
              <a:rPr lang="en-IN" sz="2200" dirty="0">
                <a:latin typeface="Constantia" panose="02030602050306030303" pitchFamily="18" charset="0"/>
              </a:rPr>
              <a:t>].</a:t>
            </a:r>
            <a:r>
              <a:rPr lang="en-IN" sz="2200" dirty="0" err="1">
                <a:latin typeface="Constantia" panose="02030602050306030303" pitchFamily="18" charset="0"/>
              </a:rPr>
              <a:t>getBytes</a:t>
            </a:r>
            <a:r>
              <a:rPr lang="en-IN" sz="2200" dirty="0" smtClean="0">
                <a:latin typeface="Constantia" panose="02030602050306030303" pitchFamily="18" charset="0"/>
              </a:rPr>
              <a:t>()); </a:t>
            </a:r>
            <a:r>
              <a:rPr lang="en-IN" sz="2200" dirty="0">
                <a:latin typeface="Constantia" panose="02030602050306030303" pitchFamily="18" charset="0"/>
              </a:rPr>
              <a:t>	  }</a:t>
            </a:r>
          </a:p>
          <a:p>
            <a:r>
              <a:rPr lang="en-IN" sz="2200" dirty="0">
                <a:latin typeface="Constantia" panose="02030602050306030303" pitchFamily="18" charset="0"/>
              </a:rPr>
              <a:t>	  </a:t>
            </a:r>
            <a:r>
              <a:rPr lang="en-IN" sz="2200" dirty="0" err="1">
                <a:latin typeface="Constantia" panose="02030602050306030303" pitchFamily="18" charset="0"/>
              </a:rPr>
              <a:t>System.out.println</a:t>
            </a:r>
            <a:r>
              <a:rPr lang="en-IN" sz="2200" dirty="0">
                <a:latin typeface="Constantia" panose="02030602050306030303" pitchFamily="18" charset="0"/>
              </a:rPr>
              <a:t>("Names are written into the file</a:t>
            </a:r>
            <a:r>
              <a:rPr lang="en-IN" sz="2200" dirty="0" smtClean="0">
                <a:latin typeface="Constantia" panose="02030602050306030303" pitchFamily="18" charset="0"/>
              </a:rPr>
              <a:t>..");  </a:t>
            </a:r>
            <a:r>
              <a:rPr lang="en-IN" sz="2200" dirty="0">
                <a:latin typeface="Constantia" panose="02030602050306030303" pitchFamily="18" charset="0"/>
              </a:rPr>
              <a:t>}</a:t>
            </a:r>
          </a:p>
          <a:p>
            <a:r>
              <a:rPr lang="en-IN" sz="2200" dirty="0">
                <a:latin typeface="Constantia" panose="02030602050306030303" pitchFamily="18" charset="0"/>
              </a:rPr>
              <a:t>}</a:t>
            </a:r>
          </a:p>
        </p:txBody>
      </p:sp>
      <p:sp>
        <p:nvSpPr>
          <p:cNvPr id="4" name="Title 1"/>
          <p:cNvSpPr txBox="1">
            <a:spLocks/>
          </p:cNvSpPr>
          <p:nvPr/>
        </p:nvSpPr>
        <p:spPr>
          <a:xfrm>
            <a:off x="1653989" y="40341"/>
            <a:ext cx="10327339" cy="545784"/>
          </a:xfrm>
          <a:prstGeom prst="rect">
            <a:avLst/>
          </a:prstGeom>
        </p:spPr>
        <p:txBody>
          <a:bodyP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latin typeface="Constantia"/>
                <a:ea typeface="+mn-ea"/>
                <a:cs typeface="+mn-cs"/>
              </a:rPr>
              <a:t>Byte Steam Write</a:t>
            </a:r>
            <a:endParaRPr lang="en-IN" sz="3200" b="1" dirty="0">
              <a:solidFill>
                <a:srgbClr val="0000FF"/>
              </a:solidFill>
              <a:latin typeface="Constantia"/>
              <a:ea typeface="+mn-ea"/>
              <a:cs typeface="+mn-cs"/>
            </a:endParaRPr>
          </a:p>
        </p:txBody>
      </p:sp>
      <p:sp>
        <p:nvSpPr>
          <p:cNvPr id="5" name="TextBox 4"/>
          <p:cNvSpPr txBox="1"/>
          <p:nvPr/>
        </p:nvSpPr>
        <p:spPr>
          <a:xfrm>
            <a:off x="8826619" y="3226539"/>
            <a:ext cx="3471441" cy="2308324"/>
          </a:xfrm>
          <a:prstGeom prst="rect">
            <a:avLst/>
          </a:prstGeom>
          <a:noFill/>
          <a:ln>
            <a:solidFill>
              <a:schemeClr val="tx1"/>
            </a:solidFill>
          </a:ln>
        </p:spPr>
        <p:txBody>
          <a:bodyPr wrap="square" rtlCol="0">
            <a:spAutoFit/>
          </a:bodyPr>
          <a:lstStyle/>
          <a:p>
            <a:r>
              <a:rPr lang="en-IN" b="1" dirty="0">
                <a:solidFill>
                  <a:srgbClr val="0000FF"/>
                </a:solidFill>
                <a:latin typeface="Constantia"/>
              </a:rPr>
              <a:t>Output</a:t>
            </a:r>
            <a:r>
              <a:rPr lang="en-IN" b="1" dirty="0" smtClean="0">
                <a:solidFill>
                  <a:srgbClr val="091EB7"/>
                </a:solidFill>
              </a:rPr>
              <a:t>:</a:t>
            </a:r>
          </a:p>
          <a:p>
            <a:r>
              <a:rPr lang="en-IN" dirty="0" smtClean="0"/>
              <a:t>How many Names..</a:t>
            </a:r>
          </a:p>
          <a:p>
            <a:r>
              <a:rPr lang="en-IN" dirty="0" smtClean="0"/>
              <a:t>4</a:t>
            </a:r>
          </a:p>
          <a:p>
            <a:r>
              <a:rPr lang="en-IN" dirty="0" err="1" smtClean="0"/>
              <a:t>Appu</a:t>
            </a:r>
            <a:endParaRPr lang="en-IN" dirty="0" smtClean="0"/>
          </a:p>
          <a:p>
            <a:r>
              <a:rPr lang="en-IN" dirty="0" err="1" smtClean="0"/>
              <a:t>Babu</a:t>
            </a:r>
            <a:endParaRPr lang="en-IN" dirty="0" smtClean="0"/>
          </a:p>
          <a:p>
            <a:r>
              <a:rPr lang="en-IN" dirty="0" err="1" smtClean="0"/>
              <a:t>Chitu</a:t>
            </a:r>
            <a:endParaRPr lang="en-IN" dirty="0" smtClean="0"/>
          </a:p>
          <a:p>
            <a:r>
              <a:rPr lang="en-IN" dirty="0" err="1" smtClean="0"/>
              <a:t>Tinkoo</a:t>
            </a:r>
            <a:endParaRPr lang="en-IN" dirty="0" smtClean="0"/>
          </a:p>
          <a:p>
            <a:r>
              <a:rPr lang="en-IN" dirty="0" smtClean="0"/>
              <a:t>Names are written into the file..</a:t>
            </a:r>
            <a:endParaRPr lang="en-IN" dirty="0"/>
          </a:p>
        </p:txBody>
      </p:sp>
    </p:spTree>
    <p:extLst>
      <p:ext uri="{BB962C8B-B14F-4D97-AF65-F5344CB8AC3E}">
        <p14:creationId xmlns:p14="http://schemas.microsoft.com/office/powerpoint/2010/main" val="27093948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18</a:t>
            </a:fld>
            <a:endParaRPr lang="en-IN"/>
          </a:p>
        </p:txBody>
      </p:sp>
      <p:sp>
        <p:nvSpPr>
          <p:cNvPr id="5" name="Title 1"/>
          <p:cNvSpPr txBox="1">
            <a:spLocks/>
          </p:cNvSpPr>
          <p:nvPr/>
        </p:nvSpPr>
        <p:spPr>
          <a:xfrm>
            <a:off x="1653989" y="40341"/>
            <a:ext cx="10327339" cy="545784"/>
          </a:xfrm>
          <a:prstGeom prst="rect">
            <a:avLst/>
          </a:prstGeom>
        </p:spPr>
        <p:txBody>
          <a:bodyP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latin typeface="Constantia"/>
                <a:ea typeface="+mn-ea"/>
                <a:cs typeface="+mn-cs"/>
              </a:rPr>
              <a:t>Byte Stream Read</a:t>
            </a:r>
            <a:endParaRPr lang="en-IN" sz="3200" b="1" dirty="0">
              <a:solidFill>
                <a:srgbClr val="0000FF"/>
              </a:solidFill>
              <a:latin typeface="Constantia"/>
              <a:ea typeface="+mn-ea"/>
              <a:cs typeface="+mn-cs"/>
            </a:endParaRPr>
          </a:p>
        </p:txBody>
      </p:sp>
      <p:sp>
        <p:nvSpPr>
          <p:cNvPr id="6" name="Rectangle 5"/>
          <p:cNvSpPr/>
          <p:nvPr/>
        </p:nvSpPr>
        <p:spPr>
          <a:xfrm>
            <a:off x="909916" y="1061282"/>
            <a:ext cx="7211529" cy="5262979"/>
          </a:xfrm>
          <a:prstGeom prst="rect">
            <a:avLst/>
          </a:prstGeom>
          <a:ln>
            <a:solidFill>
              <a:schemeClr val="tx1"/>
            </a:solidFill>
          </a:ln>
        </p:spPr>
        <p:txBody>
          <a:bodyPr wrap="square">
            <a:spAutoFit/>
          </a:bodyPr>
          <a:lstStyle/>
          <a:p>
            <a:r>
              <a:rPr lang="en-IN" sz="2400" b="1" dirty="0">
                <a:solidFill>
                  <a:srgbClr val="0000FF"/>
                </a:solidFill>
                <a:latin typeface="Constantia"/>
              </a:rPr>
              <a:t>Byte </a:t>
            </a:r>
            <a:r>
              <a:rPr lang="en-IN" sz="2400" b="1" dirty="0" smtClean="0">
                <a:solidFill>
                  <a:srgbClr val="0000FF"/>
                </a:solidFill>
                <a:latin typeface="Constantia"/>
              </a:rPr>
              <a:t>Stream - Reading</a:t>
            </a:r>
            <a:endParaRPr lang="en-IN" sz="2400" dirty="0" smtClean="0">
              <a:latin typeface="Constantia" panose="02030602050306030303" pitchFamily="18" charset="0"/>
            </a:endParaRPr>
          </a:p>
          <a:p>
            <a:r>
              <a:rPr lang="en-IN" sz="2400" dirty="0" smtClean="0">
                <a:latin typeface="Constantia" panose="02030602050306030303" pitchFamily="18" charset="0"/>
              </a:rPr>
              <a:t>import </a:t>
            </a:r>
            <a:r>
              <a:rPr lang="en-IN" sz="2400" dirty="0">
                <a:latin typeface="Constantia" panose="02030602050306030303" pitchFamily="18" charset="0"/>
              </a:rPr>
              <a:t>java.io.*;</a:t>
            </a:r>
          </a:p>
          <a:p>
            <a:r>
              <a:rPr lang="en-IN" sz="2400" dirty="0">
                <a:latin typeface="Constantia" panose="02030602050306030303" pitchFamily="18" charset="0"/>
              </a:rPr>
              <a:t>public class ByteFileDemo1{</a:t>
            </a:r>
          </a:p>
          <a:p>
            <a:r>
              <a:rPr lang="en-IN" sz="2400" dirty="0">
                <a:latin typeface="Constantia" panose="02030602050306030303" pitchFamily="18" charset="0"/>
              </a:rPr>
              <a:t>  public static void main(String [] </a:t>
            </a:r>
            <a:r>
              <a:rPr lang="en-IN" sz="2400" dirty="0" err="1">
                <a:latin typeface="Constantia" panose="02030602050306030303" pitchFamily="18" charset="0"/>
              </a:rPr>
              <a:t>ar</a:t>
            </a:r>
            <a:r>
              <a:rPr lang="en-IN" sz="2400" dirty="0">
                <a:latin typeface="Constantia" panose="02030602050306030303" pitchFamily="18" charset="0"/>
              </a:rPr>
              <a:t>) throws </a:t>
            </a:r>
            <a:r>
              <a:rPr lang="en-IN" sz="2400" dirty="0" err="1" smtClean="0">
                <a:latin typeface="Constantia" panose="02030602050306030303" pitchFamily="18" charset="0"/>
              </a:rPr>
              <a:t>FileNotFoundException</a:t>
            </a:r>
            <a:r>
              <a:rPr lang="en-IN" sz="2400" dirty="0">
                <a:latin typeface="Constantia" panose="02030602050306030303" pitchFamily="18" charset="0"/>
              </a:rPr>
              <a:t>, </a:t>
            </a:r>
            <a:r>
              <a:rPr lang="en-IN" sz="2400" dirty="0" err="1">
                <a:latin typeface="Constantia" panose="02030602050306030303" pitchFamily="18" charset="0"/>
              </a:rPr>
              <a:t>IOException</a:t>
            </a:r>
            <a:r>
              <a:rPr lang="en-IN" sz="2400" dirty="0">
                <a:latin typeface="Constantia" panose="02030602050306030303" pitchFamily="18" charset="0"/>
              </a:rPr>
              <a:t>{</a:t>
            </a:r>
          </a:p>
          <a:p>
            <a:r>
              <a:rPr lang="en-IN" sz="2400" dirty="0" smtClean="0">
                <a:latin typeface="Constantia" panose="02030602050306030303" pitchFamily="18" charset="0"/>
              </a:rPr>
              <a:t>    </a:t>
            </a:r>
            <a:r>
              <a:rPr lang="en-IN" sz="2400" dirty="0" err="1" smtClean="0">
                <a:latin typeface="Constantia" panose="02030602050306030303" pitchFamily="18" charset="0"/>
              </a:rPr>
              <a:t>FileInputStream</a:t>
            </a:r>
            <a:r>
              <a:rPr lang="en-IN" sz="2400" dirty="0" smtClean="0">
                <a:latin typeface="Constantia" panose="02030602050306030303" pitchFamily="18" charset="0"/>
              </a:rPr>
              <a:t> </a:t>
            </a:r>
            <a:r>
              <a:rPr lang="en-IN" sz="2400" dirty="0">
                <a:latin typeface="Constantia" panose="02030602050306030303" pitchFamily="18" charset="0"/>
              </a:rPr>
              <a:t>fin = new </a:t>
            </a:r>
            <a:r>
              <a:rPr lang="en-IN" sz="2400" dirty="0" err="1">
                <a:latin typeface="Constantia" panose="02030602050306030303" pitchFamily="18" charset="0"/>
              </a:rPr>
              <a:t>FileInputStream</a:t>
            </a:r>
            <a:r>
              <a:rPr lang="en-IN" sz="2400" dirty="0" smtClean="0">
                <a:latin typeface="Constantia" panose="02030602050306030303" pitchFamily="18" charset="0"/>
              </a:rPr>
              <a:t>(“Stream1.txt”); </a:t>
            </a:r>
          </a:p>
          <a:p>
            <a:r>
              <a:rPr lang="en-IN" sz="2400" dirty="0" smtClean="0">
                <a:latin typeface="Constantia" panose="02030602050306030303" pitchFamily="18" charset="0"/>
              </a:rPr>
              <a:t>    </a:t>
            </a:r>
            <a:r>
              <a:rPr lang="en-IN" sz="2400" dirty="0" err="1" smtClean="0">
                <a:latin typeface="Constantia" panose="02030602050306030303" pitchFamily="18" charset="0"/>
              </a:rPr>
              <a:t>System.out.println</a:t>
            </a:r>
            <a:r>
              <a:rPr lang="en-IN" sz="2400" dirty="0">
                <a:latin typeface="Constantia" panose="02030602050306030303" pitchFamily="18" charset="0"/>
              </a:rPr>
              <a:t>("Content of the file is..");</a:t>
            </a:r>
          </a:p>
          <a:p>
            <a:r>
              <a:rPr lang="en-IN" sz="2400" dirty="0" smtClean="0">
                <a:latin typeface="Constantia" panose="02030602050306030303" pitchFamily="18" charset="0"/>
              </a:rPr>
              <a:t>     </a:t>
            </a:r>
            <a:r>
              <a:rPr lang="en-IN" sz="2400" dirty="0" err="1" smtClean="0">
                <a:latin typeface="Constantia" panose="02030602050306030303" pitchFamily="18" charset="0"/>
              </a:rPr>
              <a:t>int</a:t>
            </a:r>
            <a:r>
              <a:rPr lang="en-IN" sz="2400" dirty="0" smtClean="0">
                <a:latin typeface="Constantia" panose="02030602050306030303" pitchFamily="18" charset="0"/>
              </a:rPr>
              <a:t> </a:t>
            </a:r>
            <a:r>
              <a:rPr lang="en-IN" sz="2400" dirty="0">
                <a:latin typeface="Constantia" panose="02030602050306030303" pitchFamily="18" charset="0"/>
              </a:rPr>
              <a:t>c=0;</a:t>
            </a:r>
          </a:p>
          <a:p>
            <a:r>
              <a:rPr lang="en-IN" sz="2400" dirty="0" smtClean="0">
                <a:latin typeface="Constantia" panose="02030602050306030303" pitchFamily="18" charset="0"/>
              </a:rPr>
              <a:t>     while(</a:t>
            </a:r>
            <a:r>
              <a:rPr lang="en-IN" sz="2400" dirty="0" err="1" smtClean="0">
                <a:latin typeface="Constantia" panose="02030602050306030303" pitchFamily="18" charset="0"/>
              </a:rPr>
              <a:t>fin.available</a:t>
            </a:r>
            <a:r>
              <a:rPr lang="en-IN" sz="2400" dirty="0">
                <a:latin typeface="Constantia" panose="02030602050306030303" pitchFamily="18" charset="0"/>
              </a:rPr>
              <a:t>()&gt;0){</a:t>
            </a:r>
          </a:p>
          <a:p>
            <a:r>
              <a:rPr lang="en-IN" sz="2400" dirty="0" smtClean="0">
                <a:latin typeface="Constantia" panose="02030602050306030303" pitchFamily="18" charset="0"/>
              </a:rPr>
              <a:t>         c </a:t>
            </a:r>
            <a:r>
              <a:rPr lang="en-IN" sz="2400" dirty="0">
                <a:latin typeface="Constantia" panose="02030602050306030303" pitchFamily="18" charset="0"/>
              </a:rPr>
              <a:t>= </a:t>
            </a:r>
            <a:r>
              <a:rPr lang="en-IN" sz="2400" dirty="0" err="1">
                <a:latin typeface="Constantia" panose="02030602050306030303" pitchFamily="18" charset="0"/>
              </a:rPr>
              <a:t>fin.read</a:t>
            </a:r>
            <a:r>
              <a:rPr lang="en-IN" sz="2400" dirty="0">
                <a:latin typeface="Constantia" panose="02030602050306030303" pitchFamily="18" charset="0"/>
              </a:rPr>
              <a:t>();</a:t>
            </a:r>
          </a:p>
          <a:p>
            <a:r>
              <a:rPr lang="en-IN" sz="2400" dirty="0" smtClean="0">
                <a:latin typeface="Constantia" panose="02030602050306030303" pitchFamily="18" charset="0"/>
              </a:rPr>
              <a:t>         </a:t>
            </a:r>
            <a:r>
              <a:rPr lang="en-IN" sz="2400" dirty="0" err="1" smtClean="0">
                <a:latin typeface="Constantia" panose="02030602050306030303" pitchFamily="18" charset="0"/>
              </a:rPr>
              <a:t>System.out.print</a:t>
            </a:r>
            <a:r>
              <a:rPr lang="en-IN" sz="2400" dirty="0">
                <a:latin typeface="Constantia" panose="02030602050306030303" pitchFamily="18" charset="0"/>
              </a:rPr>
              <a:t>((char)c</a:t>
            </a:r>
            <a:r>
              <a:rPr lang="en-IN" sz="2400" dirty="0" smtClean="0">
                <a:latin typeface="Constantia" panose="02030602050306030303" pitchFamily="18" charset="0"/>
              </a:rPr>
              <a:t>);      </a:t>
            </a:r>
            <a:r>
              <a:rPr lang="en-IN" sz="2400" dirty="0" smtClean="0">
                <a:latin typeface="Constantia" panose="02030602050306030303" pitchFamily="18" charset="0"/>
              </a:rPr>
              <a:t>}</a:t>
            </a:r>
            <a:endParaRPr lang="en-IN" sz="2400" dirty="0">
              <a:latin typeface="Constantia" panose="02030602050306030303" pitchFamily="18" charset="0"/>
            </a:endParaRPr>
          </a:p>
          <a:p>
            <a:r>
              <a:rPr lang="en-IN" sz="2400" dirty="0" smtClean="0">
                <a:latin typeface="Constantia" panose="02030602050306030303" pitchFamily="18" charset="0"/>
              </a:rPr>
              <a:t>     </a:t>
            </a:r>
            <a:r>
              <a:rPr lang="en-IN" sz="2400" dirty="0" err="1" smtClean="0">
                <a:latin typeface="Constantia" panose="02030602050306030303" pitchFamily="18" charset="0"/>
              </a:rPr>
              <a:t>fin.close</a:t>
            </a:r>
            <a:r>
              <a:rPr lang="en-IN" sz="2400" dirty="0" smtClean="0">
                <a:latin typeface="Constantia" panose="02030602050306030303" pitchFamily="18" charset="0"/>
              </a:rPr>
              <a:t>();   </a:t>
            </a:r>
            <a:r>
              <a:rPr lang="en-IN" sz="2400" dirty="0" smtClean="0">
                <a:latin typeface="Constantia" panose="02030602050306030303" pitchFamily="18" charset="0"/>
              </a:rPr>
              <a:t>}</a:t>
            </a:r>
            <a:endParaRPr lang="en-IN" sz="2400" dirty="0">
              <a:latin typeface="Constantia" panose="02030602050306030303" pitchFamily="18" charset="0"/>
            </a:endParaRPr>
          </a:p>
          <a:p>
            <a:r>
              <a:rPr lang="en-IN" sz="2400" dirty="0">
                <a:latin typeface="Constantia" panose="02030602050306030303" pitchFamily="18" charset="0"/>
              </a:rPr>
              <a:t>}</a:t>
            </a:r>
          </a:p>
        </p:txBody>
      </p:sp>
      <p:sp>
        <p:nvSpPr>
          <p:cNvPr id="7" name="TextBox 6"/>
          <p:cNvSpPr txBox="1"/>
          <p:nvPr/>
        </p:nvSpPr>
        <p:spPr>
          <a:xfrm>
            <a:off x="8657735" y="4396772"/>
            <a:ext cx="2531375" cy="646331"/>
          </a:xfrm>
          <a:prstGeom prst="rect">
            <a:avLst/>
          </a:prstGeom>
          <a:noFill/>
          <a:ln>
            <a:solidFill>
              <a:schemeClr val="tx1"/>
            </a:solidFill>
          </a:ln>
        </p:spPr>
        <p:txBody>
          <a:bodyPr wrap="square" rtlCol="0">
            <a:spAutoFit/>
          </a:bodyPr>
          <a:lstStyle/>
          <a:p>
            <a:r>
              <a:rPr lang="en-IN" b="1" dirty="0">
                <a:solidFill>
                  <a:srgbClr val="0000FF"/>
                </a:solidFill>
                <a:latin typeface="Constantia"/>
              </a:rPr>
              <a:t>Output:</a:t>
            </a:r>
          </a:p>
          <a:p>
            <a:r>
              <a:rPr lang="en-IN" dirty="0" err="1" smtClean="0"/>
              <a:t>AppuBabuChituTinkoo</a:t>
            </a:r>
            <a:endParaRPr lang="en-IN" dirty="0" smtClean="0"/>
          </a:p>
        </p:txBody>
      </p:sp>
    </p:spTree>
    <p:extLst>
      <p:ext uri="{BB962C8B-B14F-4D97-AF65-F5344CB8AC3E}">
        <p14:creationId xmlns:p14="http://schemas.microsoft.com/office/powerpoint/2010/main" val="794165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b="1" dirty="0">
                <a:solidFill>
                  <a:srgbClr val="0000FF"/>
                </a:solidFill>
                <a:latin typeface="Constantia"/>
              </a:rPr>
              <a:t>Object Serialization and Deserialization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19</a:t>
            </a:fld>
            <a:endParaRPr lang="en-IN"/>
          </a:p>
        </p:txBody>
      </p:sp>
      <p:sp>
        <p:nvSpPr>
          <p:cNvPr id="7" name="Rectangle 6"/>
          <p:cNvSpPr/>
          <p:nvPr/>
        </p:nvSpPr>
        <p:spPr>
          <a:xfrm>
            <a:off x="1277472" y="970344"/>
            <a:ext cx="3939988" cy="4308872"/>
          </a:xfrm>
          <a:prstGeom prst="rect">
            <a:avLst/>
          </a:prstGeom>
        </p:spPr>
        <p:txBody>
          <a:bodyPr wrap="square">
            <a:spAutoFit/>
          </a:bodyPr>
          <a:lstStyle/>
          <a:p>
            <a:pPr algn="just">
              <a:spcAft>
                <a:spcPts val="1200"/>
              </a:spcAft>
            </a:pPr>
            <a:r>
              <a:rPr lang="en-US" sz="2400" b="1" dirty="0">
                <a:solidFill>
                  <a:srgbClr val="0000FF"/>
                </a:solidFill>
                <a:latin typeface="Constantia" panose="02030602050306030303" pitchFamily="18" charset="0"/>
              </a:rPr>
              <a:t>Serialization</a:t>
            </a:r>
            <a:r>
              <a:rPr lang="en-US" sz="2400" dirty="0">
                <a:solidFill>
                  <a:prstClr val="black"/>
                </a:solidFill>
                <a:latin typeface="Constantia"/>
              </a:rPr>
              <a:t> is a mechanism of converting the state of an object into a byte stream</a:t>
            </a:r>
            <a:r>
              <a:rPr lang="en-US" sz="2400" dirty="0" smtClean="0">
                <a:solidFill>
                  <a:prstClr val="black"/>
                </a:solidFill>
                <a:latin typeface="Constantia"/>
              </a:rPr>
              <a:t>.</a:t>
            </a:r>
          </a:p>
          <a:p>
            <a:pPr algn="just">
              <a:spcAft>
                <a:spcPts val="1200"/>
              </a:spcAft>
            </a:pPr>
            <a:r>
              <a:rPr lang="en-US" sz="2400" b="1" dirty="0" smtClean="0">
                <a:solidFill>
                  <a:srgbClr val="0000FF"/>
                </a:solidFill>
                <a:latin typeface="Constantia" panose="02030602050306030303" pitchFamily="18" charset="0"/>
              </a:rPr>
              <a:t>Deserialization</a:t>
            </a:r>
            <a:r>
              <a:rPr lang="en-US" sz="2400" dirty="0" smtClean="0">
                <a:solidFill>
                  <a:prstClr val="black"/>
                </a:solidFill>
                <a:latin typeface="Constantia"/>
              </a:rPr>
              <a:t> </a:t>
            </a:r>
            <a:r>
              <a:rPr lang="en-US" sz="2400" dirty="0">
                <a:solidFill>
                  <a:prstClr val="black"/>
                </a:solidFill>
                <a:latin typeface="Constantia"/>
              </a:rPr>
              <a:t>is the reverse process where the byte stream is used to recreate the actual Java object in memory. This mechanism is used to persist the object</a:t>
            </a:r>
            <a:r>
              <a:rPr lang="en-US" sz="2400" dirty="0" smtClean="0">
                <a:solidFill>
                  <a:prstClr val="black"/>
                </a:solidFill>
                <a:latin typeface="Constantia"/>
              </a:rPr>
              <a:t>.</a:t>
            </a:r>
            <a:endParaRPr lang="en-US" sz="2400" dirty="0">
              <a:solidFill>
                <a:prstClr val="black"/>
              </a:solidFill>
              <a:latin typeface="Constantia"/>
            </a:endParaRPr>
          </a:p>
        </p:txBody>
      </p:sp>
      <p:pic>
        <p:nvPicPr>
          <p:cNvPr id="6" name="Picture 2" descr="serialize-deserialize-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0103" y="970344"/>
            <a:ext cx="5991225" cy="5309432"/>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803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Streams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a:t>
            </a:fld>
            <a:endParaRPr lang="en-IN"/>
          </a:p>
        </p:txBody>
      </p:sp>
      <p:sp>
        <p:nvSpPr>
          <p:cNvPr id="7" name="Rectangle 6"/>
          <p:cNvSpPr/>
          <p:nvPr/>
        </p:nvSpPr>
        <p:spPr>
          <a:xfrm>
            <a:off x="1277471" y="970344"/>
            <a:ext cx="10703857" cy="3662541"/>
          </a:xfrm>
          <a:prstGeom prst="rect">
            <a:avLst/>
          </a:prstGeom>
        </p:spPr>
        <p:txBody>
          <a:bodyPr wrap="square">
            <a:spAutoFit/>
          </a:bodyPr>
          <a:lstStyle/>
          <a:p>
            <a:pPr algn="just">
              <a:spcAft>
                <a:spcPts val="1200"/>
              </a:spcAft>
            </a:pPr>
            <a:r>
              <a:rPr lang="en-US" sz="2400" dirty="0">
                <a:solidFill>
                  <a:prstClr val="black"/>
                </a:solidFill>
                <a:latin typeface="Constantia"/>
              </a:rPr>
              <a:t>The java.io package contains nearly every class you might ever need to perform input and output (I/O) in Java. All these streams represent an input source and an output destination. The stream in the java.io package supports many data such as primitives, object, localized characters, etc.</a:t>
            </a:r>
          </a:p>
          <a:p>
            <a:pPr algn="just">
              <a:spcAft>
                <a:spcPts val="1200"/>
              </a:spcAft>
            </a:pPr>
            <a:r>
              <a:rPr lang="en-US" sz="2400" dirty="0">
                <a:solidFill>
                  <a:prstClr val="black"/>
                </a:solidFill>
                <a:latin typeface="Constantia"/>
              </a:rPr>
              <a:t> A stream can be defined as a sequence of data. There are two kinds of Streams: </a:t>
            </a:r>
          </a:p>
          <a:p>
            <a:pPr algn="just">
              <a:spcAft>
                <a:spcPts val="1200"/>
              </a:spcAft>
            </a:pPr>
            <a:r>
              <a:rPr lang="en-US" sz="2400" b="1" dirty="0" err="1">
                <a:solidFill>
                  <a:srgbClr val="0000FF"/>
                </a:solidFill>
                <a:latin typeface="Constantia" panose="02030602050306030303" pitchFamily="18" charset="0"/>
              </a:rPr>
              <a:t>InPutStream</a:t>
            </a:r>
            <a:r>
              <a:rPr lang="en-US" sz="2400" dirty="0">
                <a:solidFill>
                  <a:prstClr val="black"/>
                </a:solidFill>
                <a:latin typeface="Constantia"/>
              </a:rPr>
              <a:t>: The </a:t>
            </a:r>
            <a:r>
              <a:rPr lang="en-US" sz="2400" dirty="0" err="1">
                <a:solidFill>
                  <a:prstClr val="black"/>
                </a:solidFill>
                <a:latin typeface="Constantia"/>
              </a:rPr>
              <a:t>InputStream</a:t>
            </a:r>
            <a:r>
              <a:rPr lang="en-US" sz="2400" dirty="0">
                <a:solidFill>
                  <a:prstClr val="black"/>
                </a:solidFill>
                <a:latin typeface="Constantia"/>
              </a:rPr>
              <a:t> is used to read data from a source. </a:t>
            </a:r>
          </a:p>
          <a:p>
            <a:pPr algn="just">
              <a:spcAft>
                <a:spcPts val="1200"/>
              </a:spcAft>
            </a:pPr>
            <a:r>
              <a:rPr lang="en-US" sz="2400" b="1" dirty="0" err="1">
                <a:solidFill>
                  <a:srgbClr val="0000FF"/>
                </a:solidFill>
                <a:latin typeface="Constantia" panose="02030602050306030303" pitchFamily="18" charset="0"/>
              </a:rPr>
              <a:t>OutPutStream</a:t>
            </a:r>
            <a:r>
              <a:rPr lang="en-US" sz="2400" dirty="0">
                <a:solidFill>
                  <a:prstClr val="black"/>
                </a:solidFill>
                <a:latin typeface="Constantia"/>
              </a:rPr>
              <a:t>: The </a:t>
            </a:r>
            <a:r>
              <a:rPr lang="en-US" sz="2400" dirty="0" err="1">
                <a:solidFill>
                  <a:prstClr val="black"/>
                </a:solidFill>
                <a:latin typeface="Constantia"/>
              </a:rPr>
              <a:t>OutputStream</a:t>
            </a:r>
            <a:r>
              <a:rPr lang="en-US" sz="2400" dirty="0">
                <a:solidFill>
                  <a:prstClr val="black"/>
                </a:solidFill>
                <a:latin typeface="Constantia"/>
              </a:rPr>
              <a:t> is used for writing data to a destination. </a:t>
            </a:r>
          </a:p>
          <a:p>
            <a:pPr algn="just">
              <a:spcAft>
                <a:spcPts val="1200"/>
              </a:spcAft>
            </a:pPr>
            <a:endParaRPr lang="en-US" sz="2400" dirty="0" smtClean="0">
              <a:solidFill>
                <a:prstClr val="black"/>
              </a:solidFill>
              <a:latin typeface="Constantia"/>
            </a:endParaRPr>
          </a:p>
        </p:txBody>
      </p:sp>
    </p:spTree>
    <p:extLst>
      <p:ext uri="{BB962C8B-B14F-4D97-AF65-F5344CB8AC3E}">
        <p14:creationId xmlns:p14="http://schemas.microsoft.com/office/powerpoint/2010/main" val="2871874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b="1" dirty="0">
                <a:solidFill>
                  <a:srgbClr val="0000FF"/>
                </a:solidFill>
                <a:latin typeface="Constantia"/>
              </a:rPr>
              <a:t>Object Serialization and Deserialization</a:t>
            </a:r>
            <a:endParaRPr lang="en-IN" sz="3200" b="1" dirty="0">
              <a:solidFill>
                <a:srgbClr val="0000FF"/>
              </a:solidFill>
              <a:latin typeface="Constantia"/>
              <a:ea typeface="+mn-ea"/>
              <a:cs typeface="+mn-cs"/>
            </a:endParaRPr>
          </a:p>
        </p:txBody>
      </p:sp>
      <p:sp>
        <p:nvSpPr>
          <p:cNvPr id="7" name="Rectangle 6"/>
          <p:cNvSpPr/>
          <p:nvPr/>
        </p:nvSpPr>
        <p:spPr>
          <a:xfrm>
            <a:off x="1267639" y="970344"/>
            <a:ext cx="10914529" cy="3662541"/>
          </a:xfrm>
          <a:prstGeom prst="rect">
            <a:avLst/>
          </a:prstGeom>
        </p:spPr>
        <p:txBody>
          <a:bodyPr wrap="square">
            <a:spAutoFit/>
          </a:bodyPr>
          <a:lstStyle/>
          <a:p>
            <a:pPr>
              <a:spcAft>
                <a:spcPts val="1200"/>
              </a:spcAft>
            </a:pPr>
            <a:r>
              <a:rPr lang="en-US" sz="2400" dirty="0">
                <a:solidFill>
                  <a:prstClr val="black"/>
                </a:solidFill>
                <a:latin typeface="Constantia"/>
              </a:rPr>
              <a:t>The byte stream created is platform independent. So, the object serialized on one platform can be </a:t>
            </a:r>
            <a:r>
              <a:rPr lang="en-US" sz="2400" dirty="0" err="1">
                <a:solidFill>
                  <a:prstClr val="black"/>
                </a:solidFill>
                <a:latin typeface="Constantia"/>
              </a:rPr>
              <a:t>deserialized</a:t>
            </a:r>
            <a:r>
              <a:rPr lang="en-US" sz="2400" dirty="0">
                <a:solidFill>
                  <a:prstClr val="black"/>
                </a:solidFill>
                <a:latin typeface="Constantia"/>
              </a:rPr>
              <a:t> on a different platform.</a:t>
            </a:r>
          </a:p>
          <a:p>
            <a:pPr>
              <a:spcAft>
                <a:spcPts val="1200"/>
              </a:spcAft>
            </a:pPr>
            <a:r>
              <a:rPr lang="en-US" sz="2400" dirty="0">
                <a:solidFill>
                  <a:prstClr val="black"/>
                </a:solidFill>
                <a:latin typeface="Constantia"/>
              </a:rPr>
              <a:t>To make a Java object serializable we </a:t>
            </a:r>
            <a:r>
              <a:rPr lang="en-US" sz="2400" dirty="0" smtClean="0">
                <a:solidFill>
                  <a:prstClr val="black"/>
                </a:solidFill>
                <a:latin typeface="Constantia"/>
              </a:rPr>
              <a:t>implement the</a:t>
            </a:r>
            <a:r>
              <a:rPr lang="en-US" sz="2400" dirty="0">
                <a:solidFill>
                  <a:prstClr val="black"/>
                </a:solidFill>
                <a:latin typeface="Constantia"/>
              </a:rPr>
              <a:t> </a:t>
            </a:r>
            <a:r>
              <a:rPr lang="en-US" sz="2400" dirty="0" err="1">
                <a:solidFill>
                  <a:prstClr val="black"/>
                </a:solidFill>
                <a:latin typeface="Constantia"/>
              </a:rPr>
              <a:t>java.io.Serializable</a:t>
            </a:r>
            <a:r>
              <a:rPr lang="en-US" sz="2400" dirty="0">
                <a:solidFill>
                  <a:prstClr val="black"/>
                </a:solidFill>
                <a:latin typeface="Constantia"/>
              </a:rPr>
              <a:t> interface. The </a:t>
            </a:r>
            <a:r>
              <a:rPr lang="en-US" sz="2400" dirty="0" err="1">
                <a:solidFill>
                  <a:prstClr val="black"/>
                </a:solidFill>
                <a:latin typeface="Constantia"/>
              </a:rPr>
              <a:t>ObjectOutputStream</a:t>
            </a:r>
            <a:r>
              <a:rPr lang="en-US" sz="2400" dirty="0">
                <a:solidFill>
                  <a:prstClr val="black"/>
                </a:solidFill>
                <a:latin typeface="Constantia"/>
              </a:rPr>
              <a:t> class contains </a:t>
            </a:r>
            <a:r>
              <a:rPr lang="en-US" sz="2400" dirty="0" err="1">
                <a:solidFill>
                  <a:prstClr val="black"/>
                </a:solidFill>
                <a:latin typeface="Constantia"/>
              </a:rPr>
              <a:t>writeObject</a:t>
            </a:r>
            <a:r>
              <a:rPr lang="en-US" sz="2400" dirty="0">
                <a:solidFill>
                  <a:prstClr val="black"/>
                </a:solidFill>
                <a:latin typeface="Constantia"/>
              </a:rPr>
              <a:t>() method for </a:t>
            </a:r>
            <a:r>
              <a:rPr lang="en-US" sz="2400" b="1" dirty="0">
                <a:solidFill>
                  <a:srgbClr val="0000FF"/>
                </a:solidFill>
                <a:latin typeface="Constantia" panose="02030602050306030303" pitchFamily="18" charset="0"/>
              </a:rPr>
              <a:t>serializing</a:t>
            </a:r>
            <a:r>
              <a:rPr lang="en-US" sz="2400" dirty="0">
                <a:solidFill>
                  <a:prstClr val="black"/>
                </a:solidFill>
                <a:latin typeface="Constantia"/>
              </a:rPr>
              <a:t> an Object</a:t>
            </a:r>
            <a:r>
              <a:rPr lang="en-US" sz="2400" dirty="0" smtClean="0">
                <a:solidFill>
                  <a:prstClr val="black"/>
                </a:solidFill>
                <a:latin typeface="Constantia"/>
              </a:rPr>
              <a:t>.</a:t>
            </a:r>
          </a:p>
          <a:p>
            <a:pPr>
              <a:spcAft>
                <a:spcPts val="1200"/>
              </a:spcAft>
            </a:pPr>
            <a:r>
              <a:rPr lang="en-US" sz="2400" b="1" i="1" dirty="0" err="1" smtClean="0">
                <a:solidFill>
                  <a:prstClr val="black"/>
                </a:solidFill>
                <a:latin typeface="Constantia"/>
              </a:rPr>
              <a:t>FileOutputStream</a:t>
            </a:r>
            <a:r>
              <a:rPr lang="en-US" sz="2400" b="1" i="1" dirty="0" smtClean="0">
                <a:solidFill>
                  <a:prstClr val="black"/>
                </a:solidFill>
                <a:latin typeface="Constantia"/>
              </a:rPr>
              <a:t> </a:t>
            </a:r>
            <a:r>
              <a:rPr lang="en-US" sz="2400" b="1" i="1" dirty="0" err="1" smtClean="0">
                <a:solidFill>
                  <a:prstClr val="black"/>
                </a:solidFill>
                <a:latin typeface="Constantia"/>
              </a:rPr>
              <a:t>fos</a:t>
            </a:r>
            <a:r>
              <a:rPr lang="en-US" sz="2400" b="1" i="1" dirty="0" smtClean="0">
                <a:solidFill>
                  <a:prstClr val="black"/>
                </a:solidFill>
                <a:latin typeface="Constantia"/>
              </a:rPr>
              <a:t> = new </a:t>
            </a:r>
            <a:r>
              <a:rPr lang="en-US" sz="2400" b="1" i="1" dirty="0" err="1" smtClean="0">
                <a:solidFill>
                  <a:prstClr val="black"/>
                </a:solidFill>
                <a:latin typeface="Constantia"/>
              </a:rPr>
              <a:t>FileOutputStream</a:t>
            </a:r>
            <a:r>
              <a:rPr lang="en-US" sz="2400" b="1" i="1" dirty="0" smtClean="0">
                <a:solidFill>
                  <a:prstClr val="black"/>
                </a:solidFill>
                <a:latin typeface="Constantia"/>
              </a:rPr>
              <a:t>(“StudentsDetails.txt”);</a:t>
            </a:r>
          </a:p>
          <a:p>
            <a:pPr>
              <a:spcAft>
                <a:spcPts val="1200"/>
              </a:spcAft>
            </a:pPr>
            <a:r>
              <a:rPr lang="en-US" sz="2400" b="1" dirty="0">
                <a:solidFill>
                  <a:srgbClr val="0000FF"/>
                </a:solidFill>
                <a:latin typeface="Constantia" panose="02030602050306030303" pitchFamily="18" charset="0"/>
              </a:rPr>
              <a:t>	</a:t>
            </a:r>
            <a:r>
              <a:rPr lang="en-US" sz="2400" b="1" dirty="0" err="1">
                <a:solidFill>
                  <a:srgbClr val="0000FF"/>
                </a:solidFill>
                <a:latin typeface="Constantia" panose="02030602050306030303" pitchFamily="18" charset="0"/>
              </a:rPr>
              <a:t>ObjectOutputStream</a:t>
            </a:r>
            <a:r>
              <a:rPr lang="en-US" sz="2400" b="1" dirty="0">
                <a:solidFill>
                  <a:srgbClr val="0000FF"/>
                </a:solidFill>
                <a:latin typeface="Constantia" panose="02030602050306030303" pitchFamily="18" charset="0"/>
              </a:rPr>
              <a:t>  </a:t>
            </a:r>
            <a:r>
              <a:rPr lang="en-US" sz="2400" b="1" dirty="0" err="1">
                <a:solidFill>
                  <a:srgbClr val="0000FF"/>
                </a:solidFill>
                <a:latin typeface="Constantia" panose="02030602050306030303" pitchFamily="18" charset="0"/>
              </a:rPr>
              <a:t>oos</a:t>
            </a:r>
            <a:r>
              <a:rPr lang="en-US" sz="2400" b="1" dirty="0">
                <a:solidFill>
                  <a:srgbClr val="0000FF"/>
                </a:solidFill>
                <a:latin typeface="Constantia" panose="02030602050306030303" pitchFamily="18" charset="0"/>
              </a:rPr>
              <a:t> = new </a:t>
            </a:r>
            <a:r>
              <a:rPr lang="en-US" sz="2400" b="1" dirty="0" err="1" smtClean="0">
                <a:solidFill>
                  <a:srgbClr val="0000FF"/>
                </a:solidFill>
                <a:latin typeface="Constantia" panose="02030602050306030303" pitchFamily="18" charset="0"/>
              </a:rPr>
              <a:t>ObjectOutputStream</a:t>
            </a:r>
            <a:r>
              <a:rPr lang="en-US" sz="2400" b="1" dirty="0" smtClean="0">
                <a:solidFill>
                  <a:srgbClr val="0000FF"/>
                </a:solidFill>
                <a:latin typeface="Constantia" panose="02030602050306030303" pitchFamily="18" charset="0"/>
              </a:rPr>
              <a:t>(</a:t>
            </a:r>
            <a:r>
              <a:rPr lang="en-US" sz="2400" b="1" dirty="0" err="1" smtClean="0">
                <a:solidFill>
                  <a:srgbClr val="0000FF"/>
                </a:solidFill>
                <a:latin typeface="Constantia" panose="02030602050306030303" pitchFamily="18" charset="0"/>
              </a:rPr>
              <a:t>fos</a:t>
            </a:r>
            <a:r>
              <a:rPr lang="en-US" sz="2400" b="1" dirty="0">
                <a:solidFill>
                  <a:srgbClr val="0000FF"/>
                </a:solidFill>
                <a:latin typeface="Constantia" panose="02030602050306030303" pitchFamily="18" charset="0"/>
              </a:rPr>
              <a:t>);</a:t>
            </a:r>
          </a:p>
          <a:p>
            <a:pPr>
              <a:spcAft>
                <a:spcPts val="1200"/>
              </a:spcAft>
            </a:pPr>
            <a:r>
              <a:rPr lang="en-US" sz="2400" dirty="0">
                <a:solidFill>
                  <a:prstClr val="black"/>
                </a:solidFill>
                <a:latin typeface="Constantia"/>
              </a:rPr>
              <a:t>	</a:t>
            </a:r>
            <a:r>
              <a:rPr lang="en-US" sz="2400" b="1" dirty="0">
                <a:solidFill>
                  <a:srgbClr val="0000FF"/>
                </a:solidFill>
                <a:latin typeface="Constantia" panose="02030602050306030303" pitchFamily="18" charset="0"/>
              </a:rPr>
              <a:t>public final void </a:t>
            </a:r>
            <a:r>
              <a:rPr lang="en-US" sz="2400" b="1" dirty="0" err="1">
                <a:solidFill>
                  <a:srgbClr val="0000FF"/>
                </a:solidFill>
                <a:latin typeface="Constantia" panose="02030602050306030303" pitchFamily="18" charset="0"/>
              </a:rPr>
              <a:t>writeObject</a:t>
            </a:r>
            <a:r>
              <a:rPr lang="en-US" sz="2400" b="1" dirty="0">
                <a:solidFill>
                  <a:srgbClr val="0000FF"/>
                </a:solidFill>
                <a:latin typeface="Constantia" panose="02030602050306030303" pitchFamily="18" charset="0"/>
              </a:rPr>
              <a:t>(Object </a:t>
            </a:r>
            <a:r>
              <a:rPr lang="en-US" sz="2400" b="1" dirty="0" err="1">
                <a:solidFill>
                  <a:srgbClr val="0000FF"/>
                </a:solidFill>
                <a:latin typeface="Constantia" panose="02030602050306030303" pitchFamily="18" charset="0"/>
              </a:rPr>
              <a:t>Obj</a:t>
            </a:r>
            <a:r>
              <a:rPr lang="en-US" sz="2400" b="1" dirty="0">
                <a:solidFill>
                  <a:srgbClr val="0000FF"/>
                </a:solidFill>
                <a:latin typeface="Constantia" panose="02030602050306030303" pitchFamily="18" charset="0"/>
              </a:rPr>
              <a:t>) throws </a:t>
            </a:r>
            <a:r>
              <a:rPr lang="en-US" sz="2400" b="1" dirty="0" err="1" smtClean="0">
                <a:solidFill>
                  <a:srgbClr val="0000FF"/>
                </a:solidFill>
                <a:latin typeface="Constantia" panose="02030602050306030303" pitchFamily="18" charset="0"/>
              </a:rPr>
              <a:t>IOException</a:t>
            </a:r>
            <a:endParaRPr lang="en-US" sz="2400" b="1" dirty="0">
              <a:solidFill>
                <a:srgbClr val="0000FF"/>
              </a:solidFill>
              <a:latin typeface="Constantia" panose="02030602050306030303" pitchFamily="18"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20</a:t>
            </a:fld>
            <a:endParaRPr lang="en-IN"/>
          </a:p>
        </p:txBody>
      </p:sp>
    </p:spTree>
    <p:extLst>
      <p:ext uri="{BB962C8B-B14F-4D97-AF65-F5344CB8AC3E}">
        <p14:creationId xmlns:p14="http://schemas.microsoft.com/office/powerpoint/2010/main" val="3990633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b="1" dirty="0">
                <a:solidFill>
                  <a:srgbClr val="0000FF"/>
                </a:solidFill>
                <a:latin typeface="Constantia"/>
              </a:rPr>
              <a:t>Object Serialization and Deserialization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21</a:t>
            </a:fld>
            <a:endParaRPr lang="en-IN"/>
          </a:p>
        </p:txBody>
      </p:sp>
      <p:sp>
        <p:nvSpPr>
          <p:cNvPr id="7" name="Rectangle 6"/>
          <p:cNvSpPr/>
          <p:nvPr/>
        </p:nvSpPr>
        <p:spPr>
          <a:xfrm>
            <a:off x="1277471" y="970344"/>
            <a:ext cx="10914529" cy="3816429"/>
          </a:xfrm>
          <a:prstGeom prst="rect">
            <a:avLst/>
          </a:prstGeom>
        </p:spPr>
        <p:txBody>
          <a:bodyPr wrap="square">
            <a:spAutoFit/>
          </a:bodyPr>
          <a:lstStyle/>
          <a:p>
            <a:pPr>
              <a:spcAft>
                <a:spcPts val="1200"/>
              </a:spcAft>
            </a:pPr>
            <a:r>
              <a:rPr lang="en-US" sz="2400" dirty="0">
                <a:solidFill>
                  <a:prstClr val="black"/>
                </a:solidFill>
                <a:latin typeface="Constantia"/>
              </a:rPr>
              <a:t>	</a:t>
            </a:r>
            <a:r>
              <a:rPr lang="en-US" sz="2400" dirty="0" smtClean="0">
                <a:solidFill>
                  <a:prstClr val="black"/>
                </a:solidFill>
                <a:latin typeface="Constantia"/>
              </a:rPr>
              <a:t>The </a:t>
            </a:r>
            <a:r>
              <a:rPr lang="en-US" sz="2400" dirty="0" err="1">
                <a:solidFill>
                  <a:prstClr val="black"/>
                </a:solidFill>
                <a:latin typeface="Constantia"/>
              </a:rPr>
              <a:t>ObjectInputStream</a:t>
            </a:r>
            <a:r>
              <a:rPr lang="en-US" sz="2400" dirty="0">
                <a:solidFill>
                  <a:prstClr val="black"/>
                </a:solidFill>
                <a:latin typeface="Constantia"/>
              </a:rPr>
              <a:t> class contains </a:t>
            </a:r>
            <a:r>
              <a:rPr lang="en-US" sz="2400" dirty="0" err="1">
                <a:solidFill>
                  <a:prstClr val="black"/>
                </a:solidFill>
                <a:latin typeface="Constantia"/>
              </a:rPr>
              <a:t>readObject</a:t>
            </a:r>
            <a:r>
              <a:rPr lang="en-US" sz="2400" dirty="0">
                <a:solidFill>
                  <a:prstClr val="black"/>
                </a:solidFill>
                <a:latin typeface="Constantia"/>
              </a:rPr>
              <a:t>() method for </a:t>
            </a:r>
            <a:r>
              <a:rPr lang="en-US" sz="2400" b="1" dirty="0" err="1">
                <a:solidFill>
                  <a:srgbClr val="0000FF"/>
                </a:solidFill>
                <a:latin typeface="Constantia" panose="02030602050306030303" pitchFamily="18" charset="0"/>
              </a:rPr>
              <a:t>deserializing</a:t>
            </a:r>
            <a:r>
              <a:rPr lang="en-US" sz="2400" dirty="0">
                <a:solidFill>
                  <a:prstClr val="black"/>
                </a:solidFill>
                <a:latin typeface="Constantia"/>
              </a:rPr>
              <a:t> an object</a:t>
            </a:r>
            <a:r>
              <a:rPr lang="en-US" sz="2400" dirty="0" smtClean="0">
                <a:solidFill>
                  <a:prstClr val="black"/>
                </a:solidFill>
                <a:latin typeface="Constantia"/>
              </a:rPr>
              <a:t>.</a:t>
            </a:r>
          </a:p>
          <a:p>
            <a:pPr>
              <a:spcAft>
                <a:spcPts val="1200"/>
              </a:spcAft>
            </a:pPr>
            <a:r>
              <a:rPr lang="en-US" sz="2400" b="1" i="1" dirty="0" err="1" smtClean="0">
                <a:solidFill>
                  <a:prstClr val="black"/>
                </a:solidFill>
                <a:latin typeface="Constantia"/>
              </a:rPr>
              <a:t>FileInputStream</a:t>
            </a:r>
            <a:r>
              <a:rPr lang="en-US" sz="2400" b="1" i="1" dirty="0" smtClean="0">
                <a:solidFill>
                  <a:prstClr val="black"/>
                </a:solidFill>
                <a:latin typeface="Constantia"/>
              </a:rPr>
              <a:t> </a:t>
            </a:r>
            <a:r>
              <a:rPr lang="en-US" sz="2400" b="1" i="1" dirty="0" err="1">
                <a:solidFill>
                  <a:prstClr val="black"/>
                </a:solidFill>
                <a:latin typeface="Constantia"/>
              </a:rPr>
              <a:t>fos</a:t>
            </a:r>
            <a:r>
              <a:rPr lang="en-US" sz="2400" b="1" i="1" dirty="0">
                <a:solidFill>
                  <a:prstClr val="black"/>
                </a:solidFill>
                <a:latin typeface="Constantia"/>
              </a:rPr>
              <a:t> = new </a:t>
            </a:r>
            <a:r>
              <a:rPr lang="en-US" sz="2400" b="1" i="1" dirty="0" err="1" smtClean="0">
                <a:solidFill>
                  <a:prstClr val="black"/>
                </a:solidFill>
                <a:latin typeface="Constantia"/>
              </a:rPr>
              <a:t>FileInputStream</a:t>
            </a:r>
            <a:r>
              <a:rPr lang="en-US" sz="2400" b="1" i="1" dirty="0">
                <a:solidFill>
                  <a:prstClr val="black"/>
                </a:solidFill>
                <a:latin typeface="Constantia"/>
              </a:rPr>
              <a:t>(“StudentsDetails.txt”);</a:t>
            </a:r>
          </a:p>
          <a:p>
            <a:pPr>
              <a:spcAft>
                <a:spcPts val="1200"/>
              </a:spcAft>
            </a:pPr>
            <a:r>
              <a:rPr lang="en-US" sz="2400" b="1" dirty="0">
                <a:solidFill>
                  <a:srgbClr val="0000FF"/>
                </a:solidFill>
                <a:latin typeface="Constantia" panose="02030602050306030303" pitchFamily="18" charset="0"/>
              </a:rPr>
              <a:t>	</a:t>
            </a:r>
            <a:r>
              <a:rPr lang="en-US" sz="2400" b="1" dirty="0" err="1" smtClean="0">
                <a:solidFill>
                  <a:srgbClr val="0000FF"/>
                </a:solidFill>
                <a:latin typeface="Constantia" panose="02030602050306030303" pitchFamily="18" charset="0"/>
              </a:rPr>
              <a:t>ObjectInputStream</a:t>
            </a:r>
            <a:r>
              <a:rPr lang="en-US" sz="2400" b="1" dirty="0" smtClean="0">
                <a:solidFill>
                  <a:srgbClr val="0000FF"/>
                </a:solidFill>
                <a:latin typeface="Constantia" panose="02030602050306030303" pitchFamily="18" charset="0"/>
              </a:rPr>
              <a:t>  </a:t>
            </a:r>
            <a:r>
              <a:rPr lang="en-US" sz="2400" b="1" dirty="0" err="1">
                <a:solidFill>
                  <a:srgbClr val="0000FF"/>
                </a:solidFill>
                <a:latin typeface="Constantia" panose="02030602050306030303" pitchFamily="18" charset="0"/>
              </a:rPr>
              <a:t>oos</a:t>
            </a:r>
            <a:r>
              <a:rPr lang="en-US" sz="2400" b="1" dirty="0">
                <a:solidFill>
                  <a:srgbClr val="0000FF"/>
                </a:solidFill>
                <a:latin typeface="Constantia" panose="02030602050306030303" pitchFamily="18" charset="0"/>
              </a:rPr>
              <a:t> = new </a:t>
            </a:r>
            <a:r>
              <a:rPr lang="en-US" sz="2400" b="1" dirty="0" err="1" smtClean="0">
                <a:solidFill>
                  <a:srgbClr val="0000FF"/>
                </a:solidFill>
                <a:latin typeface="Constantia" panose="02030602050306030303" pitchFamily="18" charset="0"/>
              </a:rPr>
              <a:t>ObjectInputStream</a:t>
            </a:r>
            <a:r>
              <a:rPr lang="en-US" sz="2400" b="1" dirty="0" smtClean="0">
                <a:solidFill>
                  <a:srgbClr val="0000FF"/>
                </a:solidFill>
                <a:latin typeface="Constantia" panose="02030602050306030303" pitchFamily="18" charset="0"/>
              </a:rPr>
              <a:t>(</a:t>
            </a:r>
            <a:r>
              <a:rPr lang="en-US" sz="2400" b="1" dirty="0" err="1" smtClean="0">
                <a:solidFill>
                  <a:srgbClr val="0000FF"/>
                </a:solidFill>
                <a:latin typeface="Constantia" panose="02030602050306030303" pitchFamily="18" charset="0"/>
              </a:rPr>
              <a:t>fos</a:t>
            </a:r>
            <a:r>
              <a:rPr lang="en-US" sz="2400" b="1" dirty="0">
                <a:solidFill>
                  <a:srgbClr val="0000FF"/>
                </a:solidFill>
                <a:latin typeface="Constantia" panose="02030602050306030303" pitchFamily="18" charset="0"/>
              </a:rPr>
              <a:t>);</a:t>
            </a:r>
          </a:p>
          <a:p>
            <a:pPr>
              <a:spcAft>
                <a:spcPts val="1200"/>
              </a:spcAft>
            </a:pPr>
            <a:r>
              <a:rPr lang="en-US" sz="2400" dirty="0">
                <a:solidFill>
                  <a:prstClr val="black"/>
                </a:solidFill>
                <a:latin typeface="Constantia"/>
              </a:rPr>
              <a:t>	</a:t>
            </a:r>
            <a:r>
              <a:rPr lang="en-US" sz="2400" b="1" dirty="0">
                <a:solidFill>
                  <a:srgbClr val="0000FF"/>
                </a:solidFill>
                <a:latin typeface="Constantia" panose="02030602050306030303" pitchFamily="18" charset="0"/>
              </a:rPr>
              <a:t>public final </a:t>
            </a:r>
            <a:r>
              <a:rPr lang="en-US" sz="2400" b="1" dirty="0" smtClean="0">
                <a:solidFill>
                  <a:srgbClr val="0000FF"/>
                </a:solidFill>
                <a:latin typeface="Constantia" panose="02030602050306030303" pitchFamily="18" charset="0"/>
              </a:rPr>
              <a:t>Object </a:t>
            </a:r>
            <a:r>
              <a:rPr lang="en-US" sz="2400" b="1" dirty="0" err="1" smtClean="0">
                <a:solidFill>
                  <a:srgbClr val="0000FF"/>
                </a:solidFill>
                <a:latin typeface="Constantia" panose="02030602050306030303" pitchFamily="18" charset="0"/>
              </a:rPr>
              <a:t>readObject</a:t>
            </a:r>
            <a:r>
              <a:rPr lang="en-US" sz="2400" b="1" dirty="0" smtClean="0">
                <a:solidFill>
                  <a:srgbClr val="0000FF"/>
                </a:solidFill>
                <a:latin typeface="Constantia" panose="02030602050306030303" pitchFamily="18" charset="0"/>
              </a:rPr>
              <a:t>() </a:t>
            </a:r>
            <a:r>
              <a:rPr lang="en-US" sz="2400" b="1" dirty="0">
                <a:solidFill>
                  <a:srgbClr val="0000FF"/>
                </a:solidFill>
                <a:latin typeface="Constantia" panose="02030602050306030303" pitchFamily="18" charset="0"/>
              </a:rPr>
              <a:t>throws </a:t>
            </a:r>
            <a:r>
              <a:rPr lang="en-US" sz="2400" b="1" dirty="0" err="1">
                <a:solidFill>
                  <a:srgbClr val="0000FF"/>
                </a:solidFill>
                <a:latin typeface="Constantia" panose="02030602050306030303" pitchFamily="18" charset="0"/>
              </a:rPr>
              <a:t>IOException</a:t>
            </a:r>
            <a:endParaRPr lang="en-US" sz="2400" b="1" dirty="0">
              <a:solidFill>
                <a:srgbClr val="0000FF"/>
              </a:solidFill>
              <a:latin typeface="Constantia" panose="02030602050306030303" pitchFamily="18" charset="0"/>
            </a:endParaRPr>
          </a:p>
          <a:p>
            <a:pPr>
              <a:spcAft>
                <a:spcPts val="1200"/>
              </a:spcAft>
            </a:pPr>
            <a:r>
              <a:rPr lang="en-US" sz="2400" b="1" i="1" dirty="0">
                <a:solidFill>
                  <a:prstClr val="black"/>
                </a:solidFill>
                <a:latin typeface="Constantia"/>
              </a:rPr>
              <a:t>Advantages </a:t>
            </a:r>
            <a:endParaRPr lang="en-US" sz="2400" b="1" i="1" dirty="0" smtClean="0">
              <a:solidFill>
                <a:prstClr val="black"/>
              </a:solidFill>
              <a:latin typeface="Constantia"/>
            </a:endParaRPr>
          </a:p>
          <a:p>
            <a:pPr>
              <a:spcAft>
                <a:spcPts val="1200"/>
              </a:spcAft>
            </a:pPr>
            <a:r>
              <a:rPr lang="en-US" sz="2400" dirty="0" smtClean="0">
                <a:solidFill>
                  <a:prstClr val="black"/>
                </a:solidFill>
                <a:latin typeface="Constantia"/>
              </a:rPr>
              <a:t>1</a:t>
            </a:r>
            <a:r>
              <a:rPr lang="en-US" sz="2400" dirty="0">
                <a:solidFill>
                  <a:prstClr val="black"/>
                </a:solidFill>
                <a:latin typeface="Constantia"/>
              </a:rPr>
              <a:t>. To save/persist state of an object.</a:t>
            </a:r>
            <a:br>
              <a:rPr lang="en-US" sz="2400" dirty="0">
                <a:solidFill>
                  <a:prstClr val="black"/>
                </a:solidFill>
                <a:latin typeface="Constantia"/>
              </a:rPr>
            </a:br>
            <a:r>
              <a:rPr lang="en-US" sz="2400" dirty="0">
                <a:solidFill>
                  <a:prstClr val="black"/>
                </a:solidFill>
                <a:latin typeface="Constantia"/>
              </a:rPr>
              <a:t>2. To travel an object across a network</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1127099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b="1" dirty="0">
                <a:solidFill>
                  <a:srgbClr val="0000FF"/>
                </a:solidFill>
                <a:latin typeface="Constantia"/>
              </a:rPr>
              <a:t>Object Serialization and Deserialization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22</a:t>
            </a:fld>
            <a:endParaRPr lang="en-IN"/>
          </a:p>
        </p:txBody>
      </p:sp>
      <p:sp>
        <p:nvSpPr>
          <p:cNvPr id="7" name="Rectangle 6"/>
          <p:cNvSpPr/>
          <p:nvPr/>
        </p:nvSpPr>
        <p:spPr>
          <a:xfrm>
            <a:off x="1277471" y="970344"/>
            <a:ext cx="10914529" cy="5293757"/>
          </a:xfrm>
          <a:prstGeom prst="rect">
            <a:avLst/>
          </a:prstGeom>
        </p:spPr>
        <p:txBody>
          <a:bodyPr wrap="square">
            <a:spAutoFit/>
          </a:bodyPr>
          <a:lstStyle/>
          <a:p>
            <a:pPr>
              <a:spcAft>
                <a:spcPts val="1200"/>
              </a:spcAft>
            </a:pPr>
            <a:r>
              <a:rPr lang="en-US" sz="2400" b="1" dirty="0" smtClean="0">
                <a:solidFill>
                  <a:srgbClr val="0000FF"/>
                </a:solidFill>
                <a:latin typeface="Constantia" panose="02030602050306030303" pitchFamily="18" charset="0"/>
              </a:rPr>
              <a:t>Serializable</a:t>
            </a:r>
            <a:r>
              <a:rPr lang="en-US" sz="2400" dirty="0" smtClean="0">
                <a:solidFill>
                  <a:prstClr val="black"/>
                </a:solidFill>
                <a:latin typeface="Constantia"/>
              </a:rPr>
              <a:t> </a:t>
            </a:r>
            <a:r>
              <a:rPr lang="en-US" sz="2400" dirty="0">
                <a:solidFill>
                  <a:prstClr val="black"/>
                </a:solidFill>
                <a:latin typeface="Constantia"/>
              </a:rPr>
              <a:t>is a marker interface (has no data member and method). It is used to “mark” java classes so that objects of these classes may get certain capability. Only the objects of those classes can be serialized which are implementing </a:t>
            </a:r>
            <a:r>
              <a:rPr lang="en-US" sz="2400" dirty="0" err="1">
                <a:solidFill>
                  <a:prstClr val="black"/>
                </a:solidFill>
                <a:latin typeface="Constantia"/>
              </a:rPr>
              <a:t>java.io.Serializable</a:t>
            </a:r>
            <a:r>
              <a:rPr lang="en-US" sz="2400" dirty="0">
                <a:solidFill>
                  <a:prstClr val="black"/>
                </a:solidFill>
                <a:latin typeface="Constantia"/>
              </a:rPr>
              <a:t> interface.</a:t>
            </a:r>
          </a:p>
          <a:p>
            <a:pPr marL="342900" indent="-342900">
              <a:spcAft>
                <a:spcPts val="1200"/>
              </a:spcAft>
              <a:buFont typeface="Wingdings" panose="05000000000000000000" pitchFamily="2" charset="2"/>
              <a:buChar char="Ø"/>
            </a:pPr>
            <a:r>
              <a:rPr lang="en-US" sz="2400" dirty="0" smtClean="0">
                <a:solidFill>
                  <a:prstClr val="black"/>
                </a:solidFill>
                <a:latin typeface="Constantia"/>
              </a:rPr>
              <a:t>If </a:t>
            </a:r>
            <a:r>
              <a:rPr lang="en-US" sz="2400" dirty="0">
                <a:solidFill>
                  <a:prstClr val="black"/>
                </a:solidFill>
                <a:latin typeface="Constantia"/>
              </a:rPr>
              <a:t>a parent class has implemented Serializable interface then child class doesn’t need to implement it but vice-versa is not </a:t>
            </a:r>
            <a:r>
              <a:rPr lang="en-US" sz="2400" dirty="0" smtClean="0">
                <a:solidFill>
                  <a:prstClr val="black"/>
                </a:solidFill>
                <a:latin typeface="Constantia"/>
              </a:rPr>
              <a:t>true.</a:t>
            </a:r>
          </a:p>
          <a:p>
            <a:pPr marL="342900" indent="-342900">
              <a:spcAft>
                <a:spcPts val="1200"/>
              </a:spcAft>
              <a:buFont typeface="Wingdings" panose="05000000000000000000" pitchFamily="2" charset="2"/>
              <a:buChar char="Ø"/>
            </a:pPr>
            <a:r>
              <a:rPr lang="en-US" sz="2400" dirty="0" smtClean="0">
                <a:solidFill>
                  <a:prstClr val="black"/>
                </a:solidFill>
                <a:latin typeface="Constantia"/>
              </a:rPr>
              <a:t>Only </a:t>
            </a:r>
            <a:r>
              <a:rPr lang="en-US" sz="2400" dirty="0">
                <a:solidFill>
                  <a:prstClr val="black"/>
                </a:solidFill>
                <a:latin typeface="Constantia"/>
              </a:rPr>
              <a:t>non-static data members are saved via Serialization </a:t>
            </a:r>
            <a:r>
              <a:rPr lang="en-US" sz="2400" dirty="0" smtClean="0">
                <a:solidFill>
                  <a:prstClr val="black"/>
                </a:solidFill>
                <a:latin typeface="Constantia"/>
              </a:rPr>
              <a:t>process.</a:t>
            </a:r>
          </a:p>
          <a:p>
            <a:pPr marL="342900" indent="-342900">
              <a:spcAft>
                <a:spcPts val="1200"/>
              </a:spcAft>
              <a:buFont typeface="Wingdings" panose="05000000000000000000" pitchFamily="2" charset="2"/>
              <a:buChar char="Ø"/>
            </a:pPr>
            <a:r>
              <a:rPr lang="en-US" sz="2400" dirty="0" smtClean="0">
                <a:solidFill>
                  <a:prstClr val="black"/>
                </a:solidFill>
                <a:latin typeface="Constantia"/>
              </a:rPr>
              <a:t>Static </a:t>
            </a:r>
            <a:r>
              <a:rPr lang="en-US" sz="2400" dirty="0">
                <a:solidFill>
                  <a:prstClr val="black"/>
                </a:solidFill>
                <a:latin typeface="Constantia"/>
              </a:rPr>
              <a:t>data members and transient data members are not saved via Serialization process</a:t>
            </a:r>
            <a:r>
              <a:rPr lang="en-US" sz="2400" dirty="0" smtClean="0">
                <a:solidFill>
                  <a:prstClr val="black"/>
                </a:solidFill>
                <a:latin typeface="Constantia"/>
              </a:rPr>
              <a:t>. So</a:t>
            </a:r>
            <a:r>
              <a:rPr lang="en-US" sz="2400" dirty="0">
                <a:solidFill>
                  <a:prstClr val="black"/>
                </a:solidFill>
                <a:latin typeface="Constantia"/>
              </a:rPr>
              <a:t>, if you don’t want to save value of a non-static data member then make it </a:t>
            </a:r>
            <a:r>
              <a:rPr lang="en-US" sz="2400" dirty="0" smtClean="0">
                <a:solidFill>
                  <a:prstClr val="black"/>
                </a:solidFill>
                <a:latin typeface="Constantia"/>
              </a:rPr>
              <a:t>transient.</a:t>
            </a:r>
          </a:p>
          <a:p>
            <a:pPr marL="342900" indent="-342900">
              <a:spcAft>
                <a:spcPts val="1200"/>
              </a:spcAft>
              <a:buFont typeface="Wingdings" panose="05000000000000000000" pitchFamily="2" charset="2"/>
              <a:buChar char="Ø"/>
            </a:pPr>
            <a:r>
              <a:rPr lang="en-US" sz="2400" dirty="0" smtClean="0">
                <a:solidFill>
                  <a:prstClr val="black"/>
                </a:solidFill>
                <a:latin typeface="Constantia"/>
              </a:rPr>
              <a:t>Constructor </a:t>
            </a:r>
            <a:r>
              <a:rPr lang="en-US" sz="2400" dirty="0">
                <a:solidFill>
                  <a:prstClr val="black"/>
                </a:solidFill>
                <a:latin typeface="Constantia"/>
              </a:rPr>
              <a:t>of object is never called when an object is </a:t>
            </a:r>
            <a:r>
              <a:rPr lang="en-US" sz="2400" dirty="0" err="1" smtClean="0">
                <a:solidFill>
                  <a:prstClr val="black"/>
                </a:solidFill>
                <a:latin typeface="Constantia"/>
              </a:rPr>
              <a:t>deserialized</a:t>
            </a:r>
            <a:r>
              <a:rPr lang="en-US" sz="2400" dirty="0" smtClean="0">
                <a:solidFill>
                  <a:prstClr val="black"/>
                </a:solidFill>
                <a:latin typeface="Constantia"/>
              </a:rPr>
              <a:t>.</a:t>
            </a:r>
          </a:p>
          <a:p>
            <a:pPr marL="342900" indent="-342900">
              <a:spcAft>
                <a:spcPts val="1200"/>
              </a:spcAft>
              <a:buFont typeface="Wingdings" panose="05000000000000000000" pitchFamily="2" charset="2"/>
              <a:buChar char="Ø"/>
            </a:pPr>
            <a:r>
              <a:rPr lang="en-US" sz="2400" dirty="0" smtClean="0">
                <a:solidFill>
                  <a:prstClr val="black"/>
                </a:solidFill>
                <a:latin typeface="Constantia"/>
              </a:rPr>
              <a:t>Associated </a:t>
            </a:r>
            <a:r>
              <a:rPr lang="en-US" sz="2400" dirty="0">
                <a:solidFill>
                  <a:prstClr val="black"/>
                </a:solidFill>
                <a:latin typeface="Constantia"/>
              </a:rPr>
              <a:t>objects must be implementing Serializable interface</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3083686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Serialization and Deserialization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23</a:t>
            </a:fld>
            <a:endParaRPr lang="en-IN"/>
          </a:p>
        </p:txBody>
      </p:sp>
      <p:sp>
        <p:nvSpPr>
          <p:cNvPr id="7" name="Rectangle 6"/>
          <p:cNvSpPr/>
          <p:nvPr/>
        </p:nvSpPr>
        <p:spPr>
          <a:xfrm>
            <a:off x="1277471" y="970344"/>
            <a:ext cx="10703857" cy="5509200"/>
          </a:xfrm>
          <a:prstGeom prst="rect">
            <a:avLst/>
          </a:prstGeom>
        </p:spPr>
        <p:txBody>
          <a:bodyPr wrap="square">
            <a:spAutoFit/>
          </a:bodyPr>
          <a:lstStyle/>
          <a:p>
            <a:pPr algn="just">
              <a:spcAft>
                <a:spcPts val="1200"/>
              </a:spcAft>
            </a:pPr>
            <a:r>
              <a:rPr lang="en-US" sz="2400" b="1" dirty="0" err="1">
                <a:solidFill>
                  <a:srgbClr val="0000FF"/>
                </a:solidFill>
                <a:latin typeface="Constantia" panose="02030602050306030303" pitchFamily="18" charset="0"/>
              </a:rPr>
              <a:t>SerialVersionUID</a:t>
            </a:r>
            <a:r>
              <a:rPr lang="en-US" sz="2400" dirty="0">
                <a:solidFill>
                  <a:prstClr val="black"/>
                </a:solidFill>
                <a:latin typeface="Constantia"/>
              </a:rPr>
              <a:t> – The Serialization runtime associates a version number with each Serializable class called a </a:t>
            </a:r>
            <a:r>
              <a:rPr lang="en-US" sz="2400" dirty="0" err="1">
                <a:solidFill>
                  <a:prstClr val="black"/>
                </a:solidFill>
                <a:latin typeface="Constantia"/>
              </a:rPr>
              <a:t>SerialVersionUID</a:t>
            </a:r>
            <a:r>
              <a:rPr lang="en-US" sz="2400" dirty="0">
                <a:solidFill>
                  <a:prstClr val="black"/>
                </a:solidFill>
                <a:latin typeface="Constantia"/>
              </a:rPr>
              <a:t>, which is used during Deserialization to verify that sender and </a:t>
            </a:r>
            <a:r>
              <a:rPr lang="en-US" sz="2400" dirty="0" err="1">
                <a:solidFill>
                  <a:prstClr val="black"/>
                </a:solidFill>
                <a:latin typeface="Constantia"/>
              </a:rPr>
              <a:t>reciever</a:t>
            </a:r>
            <a:r>
              <a:rPr lang="en-US" sz="2400" dirty="0">
                <a:solidFill>
                  <a:prstClr val="black"/>
                </a:solidFill>
                <a:latin typeface="Constantia"/>
              </a:rPr>
              <a:t> of a serialized object have loaded classes for that object which are compatible with respect to serialization. </a:t>
            </a:r>
            <a:endParaRPr lang="en-US" sz="2400" dirty="0" smtClean="0">
              <a:solidFill>
                <a:prstClr val="black"/>
              </a:solidFill>
              <a:latin typeface="Constantia"/>
            </a:endParaRPr>
          </a:p>
          <a:p>
            <a:pPr algn="just">
              <a:spcAft>
                <a:spcPts val="1200"/>
              </a:spcAft>
            </a:pPr>
            <a:r>
              <a:rPr lang="en-US" sz="2400" dirty="0" smtClean="0">
                <a:solidFill>
                  <a:prstClr val="black"/>
                </a:solidFill>
                <a:latin typeface="Constantia"/>
              </a:rPr>
              <a:t>If </a:t>
            </a:r>
            <a:r>
              <a:rPr lang="en-US" sz="2400" dirty="0">
                <a:solidFill>
                  <a:prstClr val="black"/>
                </a:solidFill>
                <a:latin typeface="Constantia"/>
              </a:rPr>
              <a:t>the </a:t>
            </a:r>
            <a:r>
              <a:rPr lang="en-US" sz="2400" dirty="0" err="1">
                <a:solidFill>
                  <a:prstClr val="black"/>
                </a:solidFill>
                <a:latin typeface="Constantia"/>
              </a:rPr>
              <a:t>reciever</a:t>
            </a:r>
            <a:r>
              <a:rPr lang="en-US" sz="2400" dirty="0">
                <a:solidFill>
                  <a:prstClr val="black"/>
                </a:solidFill>
                <a:latin typeface="Constantia"/>
              </a:rPr>
              <a:t> has loaded a class for the object that has different UID than that of corresponding sender’s class, the Deserialization will result in an </a:t>
            </a:r>
            <a:r>
              <a:rPr lang="en-US" sz="2400" b="1" dirty="0" err="1">
                <a:solidFill>
                  <a:srgbClr val="0000FF"/>
                </a:solidFill>
                <a:latin typeface="Constantia" panose="02030602050306030303" pitchFamily="18" charset="0"/>
              </a:rPr>
              <a:t>InvalidClassException</a:t>
            </a:r>
            <a:r>
              <a:rPr lang="en-US" sz="2400" dirty="0">
                <a:solidFill>
                  <a:prstClr val="black"/>
                </a:solidFill>
                <a:latin typeface="Constantia"/>
              </a:rPr>
              <a:t>. A Serializable class can declare its own </a:t>
            </a:r>
            <a:r>
              <a:rPr lang="en-US" sz="2400" b="1" dirty="0">
                <a:solidFill>
                  <a:srgbClr val="0000FF"/>
                </a:solidFill>
                <a:latin typeface="Constantia" panose="02030602050306030303" pitchFamily="18" charset="0"/>
              </a:rPr>
              <a:t>UID</a:t>
            </a:r>
            <a:r>
              <a:rPr lang="en-US" sz="2400" dirty="0">
                <a:solidFill>
                  <a:prstClr val="black"/>
                </a:solidFill>
                <a:latin typeface="Constantia"/>
              </a:rPr>
              <a:t> explicitly by declaring a field name. It must be static, final and of type long.</a:t>
            </a:r>
          </a:p>
          <a:p>
            <a:pPr algn="just">
              <a:spcAft>
                <a:spcPts val="1200"/>
              </a:spcAft>
            </a:pPr>
            <a:r>
              <a:rPr lang="en-US" sz="2400" dirty="0">
                <a:solidFill>
                  <a:prstClr val="black"/>
                </a:solidFill>
                <a:latin typeface="Constantia"/>
              </a:rPr>
              <a:t>      </a:t>
            </a:r>
            <a:r>
              <a:rPr lang="en-US" sz="2400" dirty="0" err="1">
                <a:solidFill>
                  <a:prstClr val="black"/>
                </a:solidFill>
                <a:latin typeface="Constantia"/>
              </a:rPr>
              <a:t>i.e</a:t>
            </a:r>
            <a:r>
              <a:rPr lang="en-US" sz="2400" dirty="0">
                <a:solidFill>
                  <a:prstClr val="black"/>
                </a:solidFill>
                <a:latin typeface="Constantia"/>
              </a:rPr>
              <a:t>- </a:t>
            </a:r>
            <a:r>
              <a:rPr lang="en-US" sz="2400" b="1" dirty="0">
                <a:solidFill>
                  <a:srgbClr val="0000FF"/>
                </a:solidFill>
                <a:latin typeface="Constantia" panose="02030602050306030303" pitchFamily="18" charset="0"/>
              </a:rPr>
              <a:t>ANY-ACCESS-MODIFIER static final long </a:t>
            </a:r>
            <a:r>
              <a:rPr lang="en-US" sz="2400" b="1" dirty="0" err="1">
                <a:solidFill>
                  <a:srgbClr val="0000FF"/>
                </a:solidFill>
                <a:latin typeface="Constantia" panose="02030602050306030303" pitchFamily="18" charset="0"/>
              </a:rPr>
              <a:t>serialVersionUID</a:t>
            </a:r>
            <a:r>
              <a:rPr lang="en-US" sz="2400" b="1" dirty="0">
                <a:solidFill>
                  <a:srgbClr val="0000FF"/>
                </a:solidFill>
                <a:latin typeface="Constantia" panose="02030602050306030303" pitchFamily="18" charset="0"/>
              </a:rPr>
              <a:t>=42L</a:t>
            </a:r>
            <a:r>
              <a:rPr lang="en-US" sz="2400" dirty="0">
                <a:solidFill>
                  <a:prstClr val="black"/>
                </a:solidFill>
                <a:latin typeface="Constantia"/>
              </a:rPr>
              <a:t>;</a:t>
            </a:r>
          </a:p>
          <a:p>
            <a:pPr algn="just">
              <a:spcAft>
                <a:spcPts val="1200"/>
              </a:spcAft>
            </a:pPr>
            <a:r>
              <a:rPr lang="en-US" sz="2400" dirty="0" smtClean="0">
                <a:solidFill>
                  <a:prstClr val="black"/>
                </a:solidFill>
                <a:latin typeface="Constantia"/>
              </a:rPr>
              <a:t>It </a:t>
            </a:r>
            <a:r>
              <a:rPr lang="en-US" sz="2400" dirty="0">
                <a:solidFill>
                  <a:prstClr val="black"/>
                </a:solidFill>
                <a:latin typeface="Constantia"/>
              </a:rPr>
              <a:t>is strongly recommended that all serializable classes explicitly declare </a:t>
            </a:r>
            <a:r>
              <a:rPr lang="en-US" sz="2400" dirty="0" smtClean="0">
                <a:latin typeface="Constantia" panose="02030602050306030303" pitchFamily="18" charset="0"/>
              </a:rPr>
              <a:t>UID</a:t>
            </a:r>
            <a:r>
              <a:rPr lang="en-US" sz="2400" dirty="0" smtClean="0">
                <a:latin typeface="Constantia"/>
              </a:rPr>
              <a:t> </a:t>
            </a:r>
            <a:r>
              <a:rPr lang="en-US" sz="2400" dirty="0" smtClean="0">
                <a:solidFill>
                  <a:prstClr val="black"/>
                </a:solidFill>
                <a:latin typeface="Constantia"/>
              </a:rPr>
              <a:t>value as the implicit UID is costly and complicated. </a:t>
            </a:r>
          </a:p>
          <a:p>
            <a:pPr algn="just">
              <a:spcAft>
                <a:spcPts val="1200"/>
              </a:spcAft>
            </a:pPr>
            <a:r>
              <a:rPr lang="en-US" sz="2400" dirty="0" smtClean="0">
                <a:solidFill>
                  <a:prstClr val="black"/>
                </a:solidFill>
                <a:latin typeface="Constantia"/>
              </a:rPr>
              <a:t>It </a:t>
            </a:r>
            <a:r>
              <a:rPr lang="en-US" sz="2400" dirty="0">
                <a:solidFill>
                  <a:prstClr val="black"/>
                </a:solidFill>
                <a:latin typeface="Constantia"/>
              </a:rPr>
              <a:t>is also recommended to use private modifier for UID since it is not useful as inherited member</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37565711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b="1" dirty="0">
                <a:solidFill>
                  <a:srgbClr val="0000FF"/>
                </a:solidFill>
                <a:latin typeface="Constantia"/>
              </a:rPr>
              <a:t>Object Serialization and Deserialization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24</a:t>
            </a:fld>
            <a:endParaRPr lang="en-IN"/>
          </a:p>
        </p:txBody>
      </p:sp>
      <p:sp>
        <p:nvSpPr>
          <p:cNvPr id="7" name="Rectangle 6"/>
          <p:cNvSpPr/>
          <p:nvPr/>
        </p:nvSpPr>
        <p:spPr>
          <a:xfrm>
            <a:off x="1277471" y="970344"/>
            <a:ext cx="10703857" cy="2831544"/>
          </a:xfrm>
          <a:prstGeom prst="rect">
            <a:avLst/>
          </a:prstGeom>
        </p:spPr>
        <p:txBody>
          <a:bodyPr wrap="square">
            <a:spAutoFit/>
          </a:bodyPr>
          <a:lstStyle/>
          <a:p>
            <a:pPr algn="just">
              <a:spcAft>
                <a:spcPts val="1200"/>
              </a:spcAft>
            </a:pPr>
            <a:r>
              <a:rPr lang="en-US" sz="2400" dirty="0">
                <a:solidFill>
                  <a:prstClr val="black"/>
                </a:solidFill>
                <a:latin typeface="Constantia"/>
              </a:rPr>
              <a:t>In case of </a:t>
            </a:r>
            <a:r>
              <a:rPr lang="en-US" sz="2400" b="1" dirty="0">
                <a:solidFill>
                  <a:srgbClr val="0000FF"/>
                </a:solidFill>
                <a:latin typeface="Constantia" panose="02030602050306030303" pitchFamily="18" charset="0"/>
              </a:rPr>
              <a:t>transient</a:t>
            </a:r>
            <a:r>
              <a:rPr lang="en-US" sz="2400" dirty="0">
                <a:solidFill>
                  <a:prstClr val="black"/>
                </a:solidFill>
                <a:latin typeface="Constantia"/>
              </a:rPr>
              <a:t> </a:t>
            </a:r>
            <a:r>
              <a:rPr lang="en-US" sz="2400" b="1" dirty="0">
                <a:solidFill>
                  <a:srgbClr val="0000FF"/>
                </a:solidFill>
                <a:latin typeface="Constantia" panose="02030602050306030303" pitchFamily="18" charset="0"/>
              </a:rPr>
              <a:t>variables</a:t>
            </a:r>
            <a:r>
              <a:rPr lang="en-US" sz="2400" dirty="0">
                <a:solidFill>
                  <a:prstClr val="black"/>
                </a:solidFill>
                <a:latin typeface="Constantia"/>
              </a:rPr>
              <a:t>:- A variable defined with transient keyword is not serialized during serialization process</a:t>
            </a:r>
            <a:r>
              <a:rPr lang="en-US" sz="2400" dirty="0" smtClean="0">
                <a:solidFill>
                  <a:prstClr val="black"/>
                </a:solidFill>
                <a:latin typeface="Constantia"/>
              </a:rPr>
              <a:t>. This </a:t>
            </a:r>
            <a:r>
              <a:rPr lang="en-US" sz="2400" dirty="0">
                <a:solidFill>
                  <a:prstClr val="black"/>
                </a:solidFill>
                <a:latin typeface="Constantia"/>
              </a:rPr>
              <a:t>variable will be initialized with default value during deserialization. (</a:t>
            </a:r>
            <a:r>
              <a:rPr lang="en-US" sz="2400" dirty="0" err="1">
                <a:solidFill>
                  <a:prstClr val="black"/>
                </a:solidFill>
                <a:latin typeface="Constantia"/>
              </a:rPr>
              <a:t>e.g</a:t>
            </a:r>
            <a:r>
              <a:rPr lang="en-US" sz="2400" dirty="0">
                <a:solidFill>
                  <a:prstClr val="black"/>
                </a:solidFill>
                <a:latin typeface="Constantia"/>
              </a:rPr>
              <a:t>: for objects it is null, for </a:t>
            </a:r>
            <a:r>
              <a:rPr lang="en-US" sz="2400" dirty="0" err="1">
                <a:solidFill>
                  <a:prstClr val="black"/>
                </a:solidFill>
                <a:latin typeface="Constantia"/>
              </a:rPr>
              <a:t>int</a:t>
            </a:r>
            <a:r>
              <a:rPr lang="en-US" sz="2400" dirty="0">
                <a:solidFill>
                  <a:prstClr val="black"/>
                </a:solidFill>
                <a:latin typeface="Constantia"/>
              </a:rPr>
              <a:t> it is 0).</a:t>
            </a:r>
          </a:p>
          <a:p>
            <a:pPr algn="just">
              <a:spcAft>
                <a:spcPts val="1200"/>
              </a:spcAft>
            </a:pPr>
            <a:r>
              <a:rPr lang="en-US" sz="2400" dirty="0">
                <a:solidFill>
                  <a:prstClr val="black"/>
                </a:solidFill>
                <a:latin typeface="Constantia"/>
              </a:rPr>
              <a:t/>
            </a:r>
            <a:br>
              <a:rPr lang="en-US" sz="2400" dirty="0">
                <a:solidFill>
                  <a:prstClr val="black"/>
                </a:solidFill>
                <a:latin typeface="Constantia"/>
              </a:rPr>
            </a:br>
            <a:r>
              <a:rPr lang="en-US" sz="2400" dirty="0">
                <a:solidFill>
                  <a:prstClr val="black"/>
                </a:solidFill>
                <a:latin typeface="Constantia"/>
              </a:rPr>
              <a:t>In case of </a:t>
            </a:r>
            <a:r>
              <a:rPr lang="en-US" sz="2400" b="1" dirty="0">
                <a:solidFill>
                  <a:srgbClr val="0000FF"/>
                </a:solidFill>
                <a:latin typeface="Constantia" panose="02030602050306030303" pitchFamily="18" charset="0"/>
              </a:rPr>
              <a:t>static</a:t>
            </a:r>
            <a:r>
              <a:rPr lang="en-US" sz="2400" dirty="0">
                <a:solidFill>
                  <a:prstClr val="black"/>
                </a:solidFill>
                <a:latin typeface="Constantia"/>
              </a:rPr>
              <a:t> </a:t>
            </a:r>
            <a:r>
              <a:rPr lang="en-US" sz="2400" b="1" dirty="0">
                <a:solidFill>
                  <a:srgbClr val="0000FF"/>
                </a:solidFill>
                <a:latin typeface="Constantia" panose="02030602050306030303" pitchFamily="18" charset="0"/>
              </a:rPr>
              <a:t>Variables</a:t>
            </a:r>
            <a:r>
              <a:rPr lang="en-US" sz="2400" dirty="0">
                <a:solidFill>
                  <a:prstClr val="black"/>
                </a:solidFill>
                <a:latin typeface="Constantia"/>
              </a:rPr>
              <a:t>:- A variable defined with static keyword is not serialized during serialization process</a:t>
            </a:r>
            <a:r>
              <a:rPr lang="en-US" sz="2400" dirty="0" smtClean="0">
                <a:solidFill>
                  <a:prstClr val="black"/>
                </a:solidFill>
                <a:latin typeface="Constantia"/>
              </a:rPr>
              <a:t>. This </a:t>
            </a:r>
            <a:r>
              <a:rPr lang="en-US" sz="2400" dirty="0">
                <a:solidFill>
                  <a:prstClr val="black"/>
                </a:solidFill>
                <a:latin typeface="Constantia"/>
              </a:rPr>
              <a:t>variable will be loaded with current value defined in the class during </a:t>
            </a:r>
            <a:r>
              <a:rPr lang="en-US" sz="2400" dirty="0" smtClean="0">
                <a:solidFill>
                  <a:prstClr val="black"/>
                </a:solidFill>
                <a:latin typeface="Constantia"/>
              </a:rPr>
              <a:t>deserialization</a:t>
            </a:r>
          </a:p>
        </p:txBody>
      </p:sp>
    </p:spTree>
    <p:extLst>
      <p:ext uri="{BB962C8B-B14F-4D97-AF65-F5344CB8AC3E}">
        <p14:creationId xmlns:p14="http://schemas.microsoft.com/office/powerpoint/2010/main" val="600465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25</a:t>
            </a:fld>
            <a:endParaRPr lang="en-IN"/>
          </a:p>
        </p:txBody>
      </p:sp>
      <p:pic>
        <p:nvPicPr>
          <p:cNvPr id="5" name="Picture 4"/>
          <p:cNvPicPr/>
          <p:nvPr/>
        </p:nvPicPr>
        <p:blipFill>
          <a:blip r:embed="rId2"/>
          <a:stretch>
            <a:fillRect/>
          </a:stretch>
        </p:blipFill>
        <p:spPr>
          <a:xfrm>
            <a:off x="718650" y="98966"/>
            <a:ext cx="10165659" cy="3056255"/>
          </a:xfrm>
          <a:prstGeom prst="rect">
            <a:avLst/>
          </a:prstGeom>
        </p:spPr>
      </p:pic>
      <p:pic>
        <p:nvPicPr>
          <p:cNvPr id="6" name="Picture 5"/>
          <p:cNvPicPr/>
          <p:nvPr/>
        </p:nvPicPr>
        <p:blipFill>
          <a:blip r:embed="rId3"/>
          <a:stretch>
            <a:fillRect/>
          </a:stretch>
        </p:blipFill>
        <p:spPr>
          <a:xfrm>
            <a:off x="718650" y="3155221"/>
            <a:ext cx="10165659" cy="3342789"/>
          </a:xfrm>
          <a:prstGeom prst="rect">
            <a:avLst/>
          </a:prstGeom>
        </p:spPr>
      </p:pic>
      <p:sp>
        <p:nvSpPr>
          <p:cNvPr id="8" name="Rectangle 7"/>
          <p:cNvSpPr/>
          <p:nvPr/>
        </p:nvSpPr>
        <p:spPr>
          <a:xfrm>
            <a:off x="8784739" y="6128678"/>
            <a:ext cx="803553" cy="369332"/>
          </a:xfrm>
          <a:prstGeom prst="rect">
            <a:avLst/>
          </a:prstGeom>
        </p:spPr>
        <p:txBody>
          <a:bodyPr wrap="none">
            <a:spAutoFit/>
          </a:bodyPr>
          <a:lstStyle/>
          <a:p>
            <a:r>
              <a:rPr lang="en-IN" dirty="0" smtClean="0">
                <a:solidFill>
                  <a:srgbClr val="000000"/>
                </a:solidFill>
                <a:latin typeface="Calibri" panose="020F0502020204030204" pitchFamily="34" charset="0"/>
                <a:ea typeface="Calibri" panose="020F0502020204030204" pitchFamily="34" charset="0"/>
                <a:cs typeface="Calibri" panose="020F0502020204030204" pitchFamily="34" charset="0"/>
              </a:rPr>
              <a:t>Contd.</a:t>
            </a:r>
            <a:endParaRPr lang="en-IN" dirty="0"/>
          </a:p>
        </p:txBody>
      </p:sp>
    </p:spTree>
    <p:extLst>
      <p:ext uri="{BB962C8B-B14F-4D97-AF65-F5344CB8AC3E}">
        <p14:creationId xmlns:p14="http://schemas.microsoft.com/office/powerpoint/2010/main" val="3371349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26</a:t>
            </a:fld>
            <a:endParaRPr lang="en-IN"/>
          </a:p>
        </p:txBody>
      </p:sp>
      <p:pic>
        <p:nvPicPr>
          <p:cNvPr id="5" name="Picture 4"/>
          <p:cNvPicPr/>
          <p:nvPr/>
        </p:nvPicPr>
        <p:blipFill>
          <a:blip r:embed="rId2"/>
          <a:stretch>
            <a:fillRect/>
          </a:stretch>
        </p:blipFill>
        <p:spPr>
          <a:xfrm>
            <a:off x="1040185" y="744631"/>
            <a:ext cx="10561880" cy="3174552"/>
          </a:xfrm>
          <a:prstGeom prst="rect">
            <a:avLst/>
          </a:prstGeom>
        </p:spPr>
      </p:pic>
      <p:sp>
        <p:nvSpPr>
          <p:cNvPr id="6" name="Rectangle 5"/>
          <p:cNvSpPr/>
          <p:nvPr/>
        </p:nvSpPr>
        <p:spPr>
          <a:xfrm>
            <a:off x="1040185" y="4187853"/>
            <a:ext cx="10815919" cy="685059"/>
          </a:xfrm>
          <a:prstGeom prst="rect">
            <a:avLst/>
          </a:prstGeom>
        </p:spPr>
        <p:txBody>
          <a:bodyPr wrap="square">
            <a:spAutoFit/>
          </a:bodyPr>
          <a:lstStyle/>
          <a:p>
            <a:pPr indent="457200" algn="just">
              <a:lnSpc>
                <a:spcPct val="107000"/>
              </a:lnSpc>
              <a:spcAft>
                <a:spcPts val="600"/>
              </a:spcAft>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Save the above program as </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StudentClass.java</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and then compile it </a:t>
            </a:r>
            <a:r>
              <a:rPr lang="en-IN" b="1" dirty="0" err="1">
                <a:solidFill>
                  <a:srgbClr val="000000"/>
                </a:solidFill>
                <a:latin typeface="Calibri" panose="020F0502020204030204" pitchFamily="34" charset="0"/>
                <a:ea typeface="Calibri" panose="020F0502020204030204" pitchFamily="34" charset="0"/>
                <a:cs typeface="Calibri" panose="020F0502020204030204" pitchFamily="34" charset="0"/>
              </a:rPr>
              <a:t>javac</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 StudentClass.java </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(should not run as it doesn’t have main() method)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283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27</a:t>
            </a:fld>
            <a:endParaRPr lang="en-IN"/>
          </a:p>
        </p:txBody>
      </p:sp>
      <p:pic>
        <p:nvPicPr>
          <p:cNvPr id="6" name="Picture 5"/>
          <p:cNvPicPr/>
          <p:nvPr/>
        </p:nvPicPr>
        <p:blipFill>
          <a:blip r:embed="rId2"/>
          <a:stretch>
            <a:fillRect/>
          </a:stretch>
        </p:blipFill>
        <p:spPr>
          <a:xfrm>
            <a:off x="816078" y="546006"/>
            <a:ext cx="11100620" cy="4671453"/>
          </a:xfrm>
          <a:prstGeom prst="rect">
            <a:avLst/>
          </a:prstGeom>
        </p:spPr>
      </p:pic>
      <p:pic>
        <p:nvPicPr>
          <p:cNvPr id="7" name="Picture 6"/>
          <p:cNvPicPr/>
          <p:nvPr/>
        </p:nvPicPr>
        <p:blipFill>
          <a:blip r:embed="rId3"/>
          <a:stretch>
            <a:fillRect/>
          </a:stretch>
        </p:blipFill>
        <p:spPr>
          <a:xfrm>
            <a:off x="1406824" y="5217459"/>
            <a:ext cx="2417924" cy="868497"/>
          </a:xfrm>
          <a:prstGeom prst="rect">
            <a:avLst/>
          </a:prstGeom>
        </p:spPr>
      </p:pic>
      <p:sp>
        <p:nvSpPr>
          <p:cNvPr id="8" name="Rectangle 7"/>
          <p:cNvSpPr/>
          <p:nvPr/>
        </p:nvSpPr>
        <p:spPr>
          <a:xfrm>
            <a:off x="4218038" y="5595244"/>
            <a:ext cx="7776737" cy="685059"/>
          </a:xfrm>
          <a:prstGeom prst="rect">
            <a:avLst/>
          </a:prstGeom>
        </p:spPr>
        <p:txBody>
          <a:bodyPr wrap="square">
            <a:spAutoFit/>
          </a:bodyPr>
          <a:lstStyle/>
          <a:p>
            <a:pPr indent="457200" algn="just">
              <a:lnSpc>
                <a:spcPct val="107000"/>
              </a:lnSpc>
              <a:spcAft>
                <a:spcPts val="600"/>
              </a:spcAft>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Save </a:t>
            </a:r>
            <a:r>
              <a:rPr lang="en-IN" dirty="0" smtClean="0">
                <a:solidFill>
                  <a:srgbClr val="000000"/>
                </a:solidFill>
                <a:latin typeface="Calibri" panose="020F0502020204030204" pitchFamily="34" charset="0"/>
                <a:ea typeface="Calibri" panose="020F0502020204030204" pitchFamily="34" charset="0"/>
                <a:cs typeface="Calibri" panose="020F0502020204030204" pitchFamily="34" charset="0"/>
              </a:rPr>
              <a:t>this </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program as </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StudentSerializable.java</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and then compile it </a:t>
            </a:r>
            <a:r>
              <a:rPr lang="en-IN" b="1" dirty="0" err="1">
                <a:solidFill>
                  <a:srgbClr val="000000"/>
                </a:solidFill>
                <a:latin typeface="Calibri" panose="020F0502020204030204" pitchFamily="34" charset="0"/>
                <a:ea typeface="Calibri" panose="020F0502020204030204" pitchFamily="34" charset="0"/>
                <a:cs typeface="Calibri" panose="020F0502020204030204" pitchFamily="34" charset="0"/>
              </a:rPr>
              <a:t>javac</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 StudentSerializable.java</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and then run it as </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java </a:t>
            </a:r>
            <a:r>
              <a:rPr lang="en-IN" b="1" dirty="0" err="1">
                <a:solidFill>
                  <a:srgbClr val="000000"/>
                </a:solidFill>
                <a:latin typeface="Calibri" panose="020F0502020204030204" pitchFamily="34" charset="0"/>
                <a:ea typeface="Calibri" panose="020F0502020204030204" pitchFamily="34" charset="0"/>
                <a:cs typeface="Calibri" panose="020F0502020204030204" pitchFamily="34" charset="0"/>
              </a:rPr>
              <a:t>StudentSerializable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47811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28</a:t>
            </a:fld>
            <a:endParaRPr lang="en-IN"/>
          </a:p>
        </p:txBody>
      </p:sp>
      <p:sp>
        <p:nvSpPr>
          <p:cNvPr id="6" name="Rectangle 5"/>
          <p:cNvSpPr/>
          <p:nvPr/>
        </p:nvSpPr>
        <p:spPr>
          <a:xfrm>
            <a:off x="1743634" y="4659513"/>
            <a:ext cx="10035989" cy="685059"/>
          </a:xfrm>
          <a:prstGeom prst="rect">
            <a:avLst/>
          </a:prstGeom>
        </p:spPr>
        <p:txBody>
          <a:bodyPr wrap="square">
            <a:spAutoFit/>
          </a:bodyPr>
          <a:lstStyle/>
          <a:p>
            <a:pPr indent="457200" algn="just">
              <a:lnSpc>
                <a:spcPct val="107000"/>
              </a:lnSpc>
              <a:spcAft>
                <a:spcPts val="600"/>
              </a:spcAft>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Save </a:t>
            </a:r>
            <a:r>
              <a:rPr lang="en-IN" dirty="0" smtClean="0">
                <a:solidFill>
                  <a:srgbClr val="000000"/>
                </a:solidFill>
                <a:latin typeface="Calibri" panose="020F0502020204030204" pitchFamily="34" charset="0"/>
                <a:ea typeface="Calibri" panose="020F0502020204030204" pitchFamily="34" charset="0"/>
                <a:cs typeface="Calibri" panose="020F0502020204030204" pitchFamily="34" charset="0"/>
              </a:rPr>
              <a:t>this </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program as </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StudentDeSerializable.java</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and then compile it </a:t>
            </a:r>
            <a:r>
              <a:rPr lang="en-IN" b="1" dirty="0" err="1">
                <a:solidFill>
                  <a:srgbClr val="000000"/>
                </a:solidFill>
                <a:latin typeface="Calibri" panose="020F0502020204030204" pitchFamily="34" charset="0"/>
                <a:ea typeface="Calibri" panose="020F0502020204030204" pitchFamily="34" charset="0"/>
                <a:cs typeface="Calibri" panose="020F0502020204030204" pitchFamily="34" charset="0"/>
              </a:rPr>
              <a:t>javac</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 StudentDeSerializable.java</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and then run it as </a:t>
            </a:r>
            <a:r>
              <a:rPr lang="en-IN" b="1" dirty="0">
                <a:solidFill>
                  <a:srgbClr val="000000"/>
                </a:solidFill>
                <a:latin typeface="Calibri" panose="020F0502020204030204" pitchFamily="34" charset="0"/>
                <a:ea typeface="Calibri" panose="020F0502020204030204" pitchFamily="34" charset="0"/>
                <a:cs typeface="Calibri" panose="020F0502020204030204" pitchFamily="34" charset="0"/>
              </a:rPr>
              <a:t>java </a:t>
            </a:r>
            <a:r>
              <a:rPr lang="en-IN" b="1" dirty="0" err="1">
                <a:solidFill>
                  <a:srgbClr val="000000"/>
                </a:solidFill>
                <a:latin typeface="Calibri" panose="020F0502020204030204" pitchFamily="34" charset="0"/>
                <a:ea typeface="Calibri" panose="020F0502020204030204" pitchFamily="34" charset="0"/>
                <a:cs typeface="Calibri" panose="020F0502020204030204" pitchFamily="34" charset="0"/>
              </a:rPr>
              <a:t>StudentDeSerializable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p:cNvGrpSpPr/>
          <p:nvPr/>
        </p:nvGrpSpPr>
        <p:grpSpPr>
          <a:xfrm>
            <a:off x="1247214" y="395287"/>
            <a:ext cx="10728476" cy="4264226"/>
            <a:chOff x="1247214" y="395287"/>
            <a:chExt cx="7668185" cy="4264226"/>
          </a:xfrm>
        </p:grpSpPr>
        <p:pic>
          <p:nvPicPr>
            <p:cNvPr id="5" name="Picture 4"/>
            <p:cNvPicPr/>
            <p:nvPr/>
          </p:nvPicPr>
          <p:blipFill>
            <a:blip r:embed="rId2"/>
            <a:stretch>
              <a:fillRect/>
            </a:stretch>
          </p:blipFill>
          <p:spPr>
            <a:xfrm>
              <a:off x="1247214" y="395287"/>
              <a:ext cx="7668185" cy="4264226"/>
            </a:xfrm>
            <a:prstGeom prst="rect">
              <a:avLst/>
            </a:prstGeom>
          </p:spPr>
        </p:pic>
        <p:grpSp>
          <p:nvGrpSpPr>
            <p:cNvPr id="7" name="Group 6"/>
            <p:cNvGrpSpPr/>
            <p:nvPr/>
          </p:nvGrpSpPr>
          <p:grpSpPr>
            <a:xfrm>
              <a:off x="2433918" y="3187627"/>
              <a:ext cx="645458" cy="295988"/>
              <a:chOff x="2433918" y="3187627"/>
              <a:chExt cx="645458" cy="295988"/>
            </a:xfrm>
          </p:grpSpPr>
          <p:sp>
            <p:nvSpPr>
              <p:cNvPr id="2" name="Rectangle 1"/>
              <p:cNvSpPr/>
              <p:nvPr/>
            </p:nvSpPr>
            <p:spPr>
              <a:xfrm>
                <a:off x="2433918" y="3200399"/>
                <a:ext cx="645458" cy="20170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a:stretch>
                <a:fillRect/>
              </a:stretch>
            </p:blipFill>
            <p:spPr>
              <a:xfrm>
                <a:off x="2581836" y="3187627"/>
                <a:ext cx="497540" cy="295988"/>
              </a:xfrm>
              <a:prstGeom prst="rect">
                <a:avLst/>
              </a:prstGeom>
            </p:spPr>
          </p:pic>
        </p:grpSp>
      </p:grpSp>
    </p:spTree>
    <p:extLst>
      <p:ext uri="{BB962C8B-B14F-4D97-AF65-F5344CB8AC3E}">
        <p14:creationId xmlns:p14="http://schemas.microsoft.com/office/powerpoint/2010/main" val="23335517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References</a:t>
            </a:r>
            <a:endParaRPr lang="en-IN" sz="3200" dirty="0">
              <a:solidFill>
                <a:srgbClr val="0A1AB6"/>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29</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6" name="Rectangle 5"/>
          <p:cNvSpPr/>
          <p:nvPr/>
        </p:nvSpPr>
        <p:spPr>
          <a:xfrm>
            <a:off x="1879600" y="970344"/>
            <a:ext cx="10101728" cy="1877437"/>
          </a:xfrm>
          <a:prstGeom prst="rect">
            <a:avLst/>
          </a:prstGeom>
        </p:spPr>
        <p:txBody>
          <a:bodyPr wrap="square">
            <a:spAutoFit/>
          </a:bodyPr>
          <a:lstStyle/>
          <a:p>
            <a:pPr marL="457200" indent="-457200" algn="just">
              <a:spcAft>
                <a:spcPts val="1200"/>
              </a:spcAft>
              <a:buAutoNum type="arabicPeriod"/>
            </a:pPr>
            <a:r>
              <a:rPr lang="en-US" sz="2400" dirty="0" smtClean="0">
                <a:solidFill>
                  <a:prstClr val="black"/>
                </a:solidFill>
                <a:latin typeface="Constantia"/>
                <a:hlinkClick r:id="rId3"/>
              </a:rPr>
              <a:t>www.javatpoint.com</a:t>
            </a:r>
            <a:endParaRPr lang="en-US" sz="2400" dirty="0" smtClean="0">
              <a:solidFill>
                <a:prstClr val="black"/>
              </a:solidFill>
              <a:latin typeface="Constantia"/>
            </a:endParaRPr>
          </a:p>
          <a:p>
            <a:pPr marL="457200" indent="-457200" algn="just">
              <a:spcAft>
                <a:spcPts val="1200"/>
              </a:spcAft>
              <a:buFontTx/>
              <a:buAutoNum type="arabicPeriod"/>
            </a:pPr>
            <a:r>
              <a:rPr lang="en-US" sz="2400" dirty="0" smtClean="0">
                <a:hlinkClick r:id="rId4"/>
              </a:rPr>
              <a:t>www.tutorialspoint.com</a:t>
            </a:r>
            <a:r>
              <a:rPr lang="en-US" sz="2400" dirty="0" smtClean="0"/>
              <a:t> </a:t>
            </a:r>
          </a:p>
          <a:p>
            <a:pPr marL="457200" indent="-457200" algn="just">
              <a:spcAft>
                <a:spcPts val="1200"/>
              </a:spcAft>
              <a:buFontTx/>
              <a:buAutoNum type="arabicPeriod"/>
            </a:pPr>
            <a:r>
              <a:rPr lang="en-US" sz="2400" dirty="0" smtClean="0"/>
              <a:t>Herbert </a:t>
            </a:r>
            <a:r>
              <a:rPr lang="en-US" sz="2400" dirty="0" err="1"/>
              <a:t>Schildt</a:t>
            </a:r>
            <a:r>
              <a:rPr lang="en-US" sz="2400" dirty="0"/>
              <a:t>, The Complete Reference -Java, Tata McGraw-Hill Education, Tenth Edition, 2017. 	</a:t>
            </a:r>
          </a:p>
        </p:txBody>
      </p:sp>
    </p:spTree>
    <p:extLst>
      <p:ext uri="{BB962C8B-B14F-4D97-AF65-F5344CB8AC3E}">
        <p14:creationId xmlns:p14="http://schemas.microsoft.com/office/powerpoint/2010/main" val="2075159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Standard Streams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a:t>
            </a:fld>
            <a:endParaRPr lang="en-IN"/>
          </a:p>
        </p:txBody>
      </p:sp>
      <p:sp>
        <p:nvSpPr>
          <p:cNvPr id="7" name="Rectangle 6"/>
          <p:cNvSpPr/>
          <p:nvPr/>
        </p:nvSpPr>
        <p:spPr>
          <a:xfrm>
            <a:off x="1277471" y="970344"/>
            <a:ext cx="10703857" cy="3877985"/>
          </a:xfrm>
          <a:prstGeom prst="rect">
            <a:avLst/>
          </a:prstGeom>
        </p:spPr>
        <p:txBody>
          <a:bodyPr wrap="square">
            <a:spAutoFit/>
          </a:bodyPr>
          <a:lstStyle/>
          <a:p>
            <a:pPr algn="just">
              <a:spcAft>
                <a:spcPts val="1200"/>
              </a:spcAft>
            </a:pPr>
            <a:r>
              <a:rPr lang="en-US" sz="2400" dirty="0">
                <a:solidFill>
                  <a:prstClr val="black"/>
                </a:solidFill>
                <a:latin typeface="Constantia"/>
              </a:rPr>
              <a:t>Java provides the following three standard streams: </a:t>
            </a:r>
          </a:p>
          <a:p>
            <a:pPr algn="just">
              <a:spcAft>
                <a:spcPts val="1200"/>
              </a:spcAft>
            </a:pPr>
            <a:r>
              <a:rPr lang="en-US" sz="2400" b="1" dirty="0">
                <a:solidFill>
                  <a:srgbClr val="0000FF"/>
                </a:solidFill>
                <a:latin typeface="Constantia" panose="02030602050306030303" pitchFamily="18" charset="0"/>
              </a:rPr>
              <a:t>Standard</a:t>
            </a:r>
            <a:r>
              <a:rPr lang="en-US" sz="2400" dirty="0" smtClean="0">
                <a:solidFill>
                  <a:prstClr val="black"/>
                </a:solidFill>
                <a:latin typeface="Constantia"/>
              </a:rPr>
              <a:t> </a:t>
            </a:r>
            <a:r>
              <a:rPr lang="en-US" sz="2400" b="1" dirty="0">
                <a:solidFill>
                  <a:srgbClr val="0000FF"/>
                </a:solidFill>
                <a:latin typeface="Constantia" panose="02030602050306030303" pitchFamily="18" charset="0"/>
              </a:rPr>
              <a:t>Input</a:t>
            </a:r>
            <a:r>
              <a:rPr lang="en-US" sz="2400" dirty="0">
                <a:solidFill>
                  <a:prstClr val="black"/>
                </a:solidFill>
                <a:latin typeface="Constantia"/>
              </a:rPr>
              <a:t>: This is used to feed the data to user's program and usually a keyboard is used as standard input stream and represented as </a:t>
            </a:r>
            <a:r>
              <a:rPr lang="en-US" sz="2400" b="1" dirty="0">
                <a:solidFill>
                  <a:srgbClr val="0000FF"/>
                </a:solidFill>
                <a:latin typeface="Constantia" panose="02030602050306030303" pitchFamily="18" charset="0"/>
              </a:rPr>
              <a:t>System.in</a:t>
            </a:r>
            <a:r>
              <a:rPr lang="en-US" sz="2400" dirty="0">
                <a:solidFill>
                  <a:prstClr val="black"/>
                </a:solidFill>
                <a:latin typeface="Constantia"/>
              </a:rPr>
              <a:t>. </a:t>
            </a:r>
          </a:p>
          <a:p>
            <a:pPr algn="just">
              <a:spcAft>
                <a:spcPts val="1200"/>
              </a:spcAft>
            </a:pPr>
            <a:r>
              <a:rPr lang="en-US" sz="2400" b="1" dirty="0">
                <a:solidFill>
                  <a:srgbClr val="0000FF"/>
                </a:solidFill>
                <a:latin typeface="Constantia" panose="02030602050306030303" pitchFamily="18" charset="0"/>
              </a:rPr>
              <a:t>Standard</a:t>
            </a:r>
            <a:r>
              <a:rPr lang="en-US" sz="2400" dirty="0" smtClean="0">
                <a:solidFill>
                  <a:prstClr val="black"/>
                </a:solidFill>
                <a:latin typeface="Constantia"/>
              </a:rPr>
              <a:t> </a:t>
            </a:r>
            <a:r>
              <a:rPr lang="en-US" sz="2400" b="1" dirty="0">
                <a:solidFill>
                  <a:srgbClr val="0000FF"/>
                </a:solidFill>
                <a:latin typeface="Constantia" panose="02030602050306030303" pitchFamily="18" charset="0"/>
              </a:rPr>
              <a:t>Output</a:t>
            </a:r>
            <a:r>
              <a:rPr lang="en-US" sz="2400" dirty="0">
                <a:solidFill>
                  <a:prstClr val="black"/>
                </a:solidFill>
                <a:latin typeface="Constantia"/>
              </a:rPr>
              <a:t>: This is used to output the data produced by the user's program and usually a computer screen is used for standard output stream and represented as </a:t>
            </a:r>
            <a:r>
              <a:rPr lang="en-US" sz="2400" b="1" dirty="0" err="1">
                <a:solidFill>
                  <a:srgbClr val="0000FF"/>
                </a:solidFill>
                <a:latin typeface="Constantia" panose="02030602050306030303" pitchFamily="18" charset="0"/>
              </a:rPr>
              <a:t>System.out</a:t>
            </a:r>
            <a:r>
              <a:rPr lang="en-US" sz="2400" dirty="0">
                <a:solidFill>
                  <a:prstClr val="black"/>
                </a:solidFill>
                <a:latin typeface="Constantia"/>
              </a:rPr>
              <a:t>. </a:t>
            </a:r>
          </a:p>
          <a:p>
            <a:pPr algn="just">
              <a:spcAft>
                <a:spcPts val="1200"/>
              </a:spcAft>
            </a:pPr>
            <a:r>
              <a:rPr lang="en-US" sz="2400" b="1" dirty="0">
                <a:solidFill>
                  <a:srgbClr val="0000FF"/>
                </a:solidFill>
                <a:latin typeface="Constantia" panose="02030602050306030303" pitchFamily="18" charset="0"/>
              </a:rPr>
              <a:t>Standard</a:t>
            </a:r>
            <a:r>
              <a:rPr lang="en-US" sz="2400" dirty="0" smtClean="0">
                <a:solidFill>
                  <a:prstClr val="black"/>
                </a:solidFill>
                <a:latin typeface="Constantia"/>
              </a:rPr>
              <a:t> </a:t>
            </a:r>
            <a:r>
              <a:rPr lang="en-US" sz="2400" b="1" dirty="0">
                <a:solidFill>
                  <a:srgbClr val="0000FF"/>
                </a:solidFill>
                <a:latin typeface="Constantia" panose="02030602050306030303" pitchFamily="18" charset="0"/>
              </a:rPr>
              <a:t>Error</a:t>
            </a:r>
            <a:r>
              <a:rPr lang="en-US" sz="2400" dirty="0">
                <a:solidFill>
                  <a:prstClr val="black"/>
                </a:solidFill>
                <a:latin typeface="Constantia"/>
              </a:rPr>
              <a:t>: This is used to output the error data produced by the user's program and usually a computer screen is used for standard error stream and represented as </a:t>
            </a:r>
            <a:r>
              <a:rPr lang="en-US" sz="2400" b="1" dirty="0" err="1">
                <a:solidFill>
                  <a:srgbClr val="0000FF"/>
                </a:solidFill>
                <a:latin typeface="Constantia" panose="02030602050306030303" pitchFamily="18" charset="0"/>
              </a:rPr>
              <a:t>System.err</a:t>
            </a:r>
            <a:r>
              <a:rPr lang="en-US" sz="2400" dirty="0">
                <a:solidFill>
                  <a:prstClr val="black"/>
                </a:solidFill>
                <a:latin typeface="Constantia"/>
              </a:rPr>
              <a:t>. </a:t>
            </a:r>
          </a:p>
        </p:txBody>
      </p:sp>
    </p:spTree>
    <p:extLst>
      <p:ext uri="{BB962C8B-B14F-4D97-AF65-F5344CB8AC3E}">
        <p14:creationId xmlns:p14="http://schemas.microsoft.com/office/powerpoint/2010/main" val="3885435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Hierarchy of Streams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a:t>
            </a:fld>
            <a:endParaRPr lang="en-IN"/>
          </a:p>
        </p:txBody>
      </p:sp>
      <p:pic>
        <p:nvPicPr>
          <p:cNvPr id="3" name="Picture 2"/>
          <p:cNvPicPr>
            <a:picLocks noChangeAspect="1"/>
          </p:cNvPicPr>
          <p:nvPr/>
        </p:nvPicPr>
        <p:blipFill>
          <a:blip r:embed="rId3"/>
          <a:stretch>
            <a:fillRect/>
          </a:stretch>
        </p:blipFill>
        <p:spPr>
          <a:xfrm>
            <a:off x="1497096" y="765230"/>
            <a:ext cx="9571932" cy="5406970"/>
          </a:xfrm>
          <a:prstGeom prst="rect">
            <a:avLst/>
          </a:prstGeom>
        </p:spPr>
      </p:pic>
    </p:spTree>
    <p:extLst>
      <p:ext uri="{BB962C8B-B14F-4D97-AF65-F5344CB8AC3E}">
        <p14:creationId xmlns:p14="http://schemas.microsoft.com/office/powerpoint/2010/main" val="1495167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Class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a:t>
            </a:fld>
            <a:endParaRPr lang="en-IN"/>
          </a:p>
        </p:txBody>
      </p:sp>
      <p:sp>
        <p:nvSpPr>
          <p:cNvPr id="7" name="Rectangle 6"/>
          <p:cNvSpPr/>
          <p:nvPr/>
        </p:nvSpPr>
        <p:spPr>
          <a:xfrm>
            <a:off x="1277471" y="970344"/>
            <a:ext cx="10703857" cy="4770537"/>
          </a:xfrm>
          <a:prstGeom prst="rect">
            <a:avLst/>
          </a:prstGeom>
        </p:spPr>
        <p:txBody>
          <a:bodyPr wrap="square">
            <a:spAutoFit/>
          </a:bodyPr>
          <a:lstStyle/>
          <a:p>
            <a:pPr algn="just">
              <a:spcAft>
                <a:spcPts val="1200"/>
              </a:spcAft>
            </a:pPr>
            <a:r>
              <a:rPr lang="en-US" sz="2400" dirty="0">
                <a:solidFill>
                  <a:prstClr val="black"/>
                </a:solidFill>
                <a:latin typeface="Constantia"/>
              </a:rPr>
              <a:t>Java File class represents the files and directory pathnames in an abstract manner. This class is used for creation of files and directories, file searching, file deletion, etc. </a:t>
            </a:r>
          </a:p>
          <a:p>
            <a:pPr algn="just">
              <a:spcAft>
                <a:spcPts val="1200"/>
              </a:spcAft>
            </a:pPr>
            <a:r>
              <a:rPr lang="en-US" sz="2400" dirty="0">
                <a:solidFill>
                  <a:prstClr val="black"/>
                </a:solidFill>
                <a:latin typeface="Constantia"/>
              </a:rPr>
              <a:t>The File object represents the actual file/directory on the disk. Following is the list of constructors to create a File object. </a:t>
            </a:r>
          </a:p>
          <a:p>
            <a:pPr algn="just">
              <a:spcAft>
                <a:spcPts val="1200"/>
              </a:spcAft>
            </a:pPr>
            <a:r>
              <a:rPr lang="en-US" sz="2400" b="1" dirty="0">
                <a:solidFill>
                  <a:srgbClr val="0000FF"/>
                </a:solidFill>
                <a:latin typeface="Constantia" panose="02030602050306030303" pitchFamily="18" charset="0"/>
              </a:rPr>
              <a:t>File(String pathname) </a:t>
            </a:r>
            <a:r>
              <a:rPr lang="en-US" sz="2400" dirty="0">
                <a:solidFill>
                  <a:prstClr val="black"/>
                </a:solidFill>
                <a:latin typeface="Constantia"/>
              </a:rPr>
              <a:t>- This constructor creates a new File instance by converting the given pathname string into an abstract pathname. 	</a:t>
            </a:r>
          </a:p>
          <a:p>
            <a:pPr algn="just">
              <a:spcAft>
                <a:spcPts val="1200"/>
              </a:spcAft>
            </a:pPr>
            <a:r>
              <a:rPr lang="en-US" sz="2400" b="1" dirty="0" smtClean="0">
                <a:solidFill>
                  <a:srgbClr val="0000FF"/>
                </a:solidFill>
                <a:latin typeface="Constantia" panose="02030602050306030303" pitchFamily="18" charset="0"/>
              </a:rPr>
              <a:t>File(File/String </a:t>
            </a:r>
            <a:r>
              <a:rPr lang="en-US" sz="2400" b="1" dirty="0">
                <a:solidFill>
                  <a:srgbClr val="0000FF"/>
                </a:solidFill>
                <a:latin typeface="Constantia" panose="02030602050306030303" pitchFamily="18" charset="0"/>
              </a:rPr>
              <a:t>parent, String child) </a:t>
            </a:r>
            <a:r>
              <a:rPr lang="en-US" sz="2400" dirty="0">
                <a:solidFill>
                  <a:prstClr val="black"/>
                </a:solidFill>
                <a:latin typeface="Constantia"/>
              </a:rPr>
              <a:t>- This constructor creates a new File instance from a parent abstract pathname and a child pathname string. 	</a:t>
            </a:r>
          </a:p>
          <a:p>
            <a:pPr algn="just">
              <a:spcAft>
                <a:spcPts val="1200"/>
              </a:spcAft>
            </a:pPr>
            <a:r>
              <a:rPr lang="en-US" sz="2400" b="1" dirty="0" smtClean="0">
                <a:solidFill>
                  <a:srgbClr val="0000FF"/>
                </a:solidFill>
                <a:latin typeface="Constantia" panose="02030602050306030303" pitchFamily="18" charset="0"/>
              </a:rPr>
              <a:t>File(URI </a:t>
            </a:r>
            <a:r>
              <a:rPr lang="en-US" sz="2400" b="1" dirty="0" err="1">
                <a:solidFill>
                  <a:srgbClr val="0000FF"/>
                </a:solidFill>
                <a:latin typeface="Constantia" panose="02030602050306030303" pitchFamily="18" charset="0"/>
              </a:rPr>
              <a:t>uri</a:t>
            </a:r>
            <a:r>
              <a:rPr lang="en-US" sz="2400" b="1" dirty="0">
                <a:solidFill>
                  <a:srgbClr val="0000FF"/>
                </a:solidFill>
                <a:latin typeface="Constantia" panose="02030602050306030303" pitchFamily="18" charset="0"/>
              </a:rPr>
              <a:t>) </a:t>
            </a:r>
            <a:r>
              <a:rPr lang="en-US" sz="2400" dirty="0">
                <a:solidFill>
                  <a:prstClr val="black"/>
                </a:solidFill>
                <a:latin typeface="Constantia"/>
              </a:rPr>
              <a:t>- This constructor creates a new File instance by converting the given file: URI into an abstract pathname. 	</a:t>
            </a:r>
          </a:p>
        </p:txBody>
      </p:sp>
    </p:spTree>
    <p:extLst>
      <p:ext uri="{BB962C8B-B14F-4D97-AF65-F5344CB8AC3E}">
        <p14:creationId xmlns:p14="http://schemas.microsoft.com/office/powerpoint/2010/main" val="3357045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Methods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a:t>
            </a:fld>
            <a:endParaRPr lang="en-IN"/>
          </a:p>
        </p:txBody>
      </p:sp>
      <p:sp>
        <p:nvSpPr>
          <p:cNvPr id="7" name="Rectangle 6"/>
          <p:cNvSpPr/>
          <p:nvPr/>
        </p:nvSpPr>
        <p:spPr>
          <a:xfrm>
            <a:off x="1008530" y="623272"/>
            <a:ext cx="10703857" cy="6032421"/>
          </a:xfrm>
          <a:prstGeom prst="rect">
            <a:avLst/>
          </a:prstGeom>
        </p:spPr>
        <p:txBody>
          <a:bodyPr wrap="square">
            <a:spAutoFit/>
          </a:bodyPr>
          <a:lstStyle/>
          <a:p>
            <a:pPr algn="just">
              <a:spcAft>
                <a:spcPts val="1200"/>
              </a:spcAft>
            </a:pPr>
            <a:r>
              <a:rPr lang="en-US" sz="2400" b="1" dirty="0">
                <a:solidFill>
                  <a:srgbClr val="0000FF"/>
                </a:solidFill>
                <a:latin typeface="Constantia" panose="02030602050306030303" pitchFamily="18" charset="0"/>
              </a:rPr>
              <a:t>public String </a:t>
            </a:r>
            <a:r>
              <a:rPr lang="en-US" sz="2400" b="1" dirty="0" err="1">
                <a:solidFill>
                  <a:srgbClr val="0000FF"/>
                </a:solidFill>
                <a:latin typeface="Constantia" panose="02030602050306030303" pitchFamily="18" charset="0"/>
              </a:rPr>
              <a:t>getName</a:t>
            </a:r>
            <a:r>
              <a:rPr lang="en-US" sz="2400" b="1" dirty="0">
                <a:solidFill>
                  <a:srgbClr val="0000FF"/>
                </a:solidFill>
                <a:latin typeface="Constantia" panose="02030602050306030303" pitchFamily="18" charset="0"/>
              </a:rPr>
              <a:t>() </a:t>
            </a:r>
            <a:r>
              <a:rPr lang="en-US" sz="2400" dirty="0">
                <a:solidFill>
                  <a:prstClr val="black"/>
                </a:solidFill>
                <a:latin typeface="Constantia"/>
              </a:rPr>
              <a:t>- Returns the name of the file or directory denoted by this abstract pathname. 	</a:t>
            </a:r>
          </a:p>
          <a:p>
            <a:pPr algn="just">
              <a:spcAft>
                <a:spcPts val="1200"/>
              </a:spcAft>
            </a:pPr>
            <a:r>
              <a:rPr lang="en-US" sz="2400" b="1" dirty="0">
                <a:solidFill>
                  <a:srgbClr val="0000FF"/>
                </a:solidFill>
                <a:latin typeface="Constantia" panose="02030602050306030303" pitchFamily="18" charset="0"/>
              </a:rPr>
              <a:t>public String </a:t>
            </a:r>
            <a:r>
              <a:rPr lang="en-US" sz="2400" b="1" dirty="0" err="1">
                <a:solidFill>
                  <a:srgbClr val="0000FF"/>
                </a:solidFill>
                <a:latin typeface="Constantia" panose="02030602050306030303" pitchFamily="18" charset="0"/>
              </a:rPr>
              <a:t>getParent</a:t>
            </a:r>
            <a:r>
              <a:rPr lang="en-US" sz="2400" b="1" dirty="0">
                <a:solidFill>
                  <a:srgbClr val="0000FF"/>
                </a:solidFill>
                <a:latin typeface="Constantia" panose="02030602050306030303" pitchFamily="18" charset="0"/>
              </a:rPr>
              <a:t>() </a:t>
            </a:r>
            <a:r>
              <a:rPr lang="en-US" sz="2400" dirty="0">
                <a:solidFill>
                  <a:prstClr val="black"/>
                </a:solidFill>
                <a:latin typeface="Constantia"/>
              </a:rPr>
              <a:t>- Returns the pathname string of this abstract pathname's parent, or null if this pathname does not name a parent directory. </a:t>
            </a:r>
          </a:p>
          <a:p>
            <a:pPr algn="just">
              <a:spcAft>
                <a:spcPts val="1200"/>
              </a:spcAft>
            </a:pPr>
            <a:r>
              <a:rPr lang="en-US" sz="2400" b="1" dirty="0">
                <a:solidFill>
                  <a:srgbClr val="0000FF"/>
                </a:solidFill>
                <a:latin typeface="Constantia" panose="02030602050306030303" pitchFamily="18" charset="0"/>
              </a:rPr>
              <a:t>public String </a:t>
            </a:r>
            <a:r>
              <a:rPr lang="en-US" sz="2400" b="1" dirty="0" err="1">
                <a:solidFill>
                  <a:srgbClr val="0000FF"/>
                </a:solidFill>
                <a:latin typeface="Constantia" panose="02030602050306030303" pitchFamily="18" charset="0"/>
              </a:rPr>
              <a:t>getPath</a:t>
            </a:r>
            <a:r>
              <a:rPr lang="en-US" sz="2400" b="1" dirty="0">
                <a:solidFill>
                  <a:srgbClr val="0000FF"/>
                </a:solidFill>
                <a:latin typeface="Constantia" panose="02030602050306030303" pitchFamily="18" charset="0"/>
              </a:rPr>
              <a:t>() </a:t>
            </a:r>
            <a:r>
              <a:rPr lang="en-US" sz="2400" dirty="0">
                <a:solidFill>
                  <a:prstClr val="black"/>
                </a:solidFill>
                <a:latin typeface="Constantia"/>
              </a:rPr>
              <a:t>- Converts this abstract pathname into a pathname string. 	</a:t>
            </a:r>
          </a:p>
          <a:p>
            <a:pPr algn="just">
              <a:spcAft>
                <a:spcPts val="1200"/>
              </a:spcAft>
            </a:pPr>
            <a:r>
              <a:rPr lang="en-US" sz="2400" b="1" dirty="0">
                <a:solidFill>
                  <a:srgbClr val="0000FF"/>
                </a:solidFill>
                <a:latin typeface="Constantia" panose="02030602050306030303" pitchFamily="18" charset="0"/>
              </a:rPr>
              <a:t>public String </a:t>
            </a:r>
            <a:r>
              <a:rPr lang="en-US" sz="2400" b="1" dirty="0" err="1">
                <a:solidFill>
                  <a:srgbClr val="0000FF"/>
                </a:solidFill>
                <a:latin typeface="Constantia" panose="02030602050306030303" pitchFamily="18" charset="0"/>
              </a:rPr>
              <a:t>getAbsolutePath</a:t>
            </a:r>
            <a:r>
              <a:rPr lang="en-US" sz="2400" b="1" dirty="0">
                <a:solidFill>
                  <a:srgbClr val="0000FF"/>
                </a:solidFill>
                <a:latin typeface="Constantia" panose="02030602050306030303" pitchFamily="18" charset="0"/>
              </a:rPr>
              <a:t>() </a:t>
            </a:r>
            <a:r>
              <a:rPr lang="en-US" sz="2400" dirty="0">
                <a:solidFill>
                  <a:prstClr val="black"/>
                </a:solidFill>
                <a:latin typeface="Constantia"/>
              </a:rPr>
              <a:t>- Returns the absolute pathname string of this abstract pathname. 	</a:t>
            </a:r>
          </a:p>
          <a:p>
            <a:pPr algn="just">
              <a:spcAft>
                <a:spcPts val="1200"/>
              </a:spcAft>
            </a:pPr>
            <a:r>
              <a:rPr lang="en-US" sz="2400" b="1" dirty="0">
                <a:solidFill>
                  <a:srgbClr val="0000FF"/>
                </a:solidFill>
                <a:latin typeface="Constantia" panose="02030602050306030303" pitchFamily="18" charset="0"/>
              </a:rPr>
              <a:t>public </a:t>
            </a:r>
            <a:r>
              <a:rPr lang="en-US" sz="2400" b="1" dirty="0" err="1">
                <a:solidFill>
                  <a:srgbClr val="0000FF"/>
                </a:solidFill>
                <a:latin typeface="Constantia" panose="02030602050306030303" pitchFamily="18" charset="0"/>
              </a:rPr>
              <a:t>boolean</a:t>
            </a:r>
            <a:r>
              <a:rPr lang="en-US" sz="2400" b="1" dirty="0">
                <a:solidFill>
                  <a:srgbClr val="0000FF"/>
                </a:solidFill>
                <a:latin typeface="Constantia" panose="02030602050306030303" pitchFamily="18" charset="0"/>
              </a:rPr>
              <a:t> exists() </a:t>
            </a:r>
            <a:r>
              <a:rPr lang="en-US" sz="2400" dirty="0">
                <a:solidFill>
                  <a:prstClr val="black"/>
                </a:solidFill>
                <a:latin typeface="Constantia"/>
              </a:rPr>
              <a:t>- Tests whether the file or directory denoted by this abstract pathname exists. Returns true if and only if the file or directory denoted by this abstract pathname exists; false otherwise. 	</a:t>
            </a:r>
            <a:endParaRPr lang="en-US" sz="2400" dirty="0" smtClean="0">
              <a:solidFill>
                <a:prstClr val="black"/>
              </a:solidFill>
              <a:latin typeface="Constantia"/>
            </a:endParaRPr>
          </a:p>
          <a:p>
            <a:pPr algn="just">
              <a:spcAft>
                <a:spcPts val="1200"/>
              </a:spcAft>
            </a:pPr>
            <a:r>
              <a:rPr lang="en-US" sz="2400" b="1" dirty="0">
                <a:solidFill>
                  <a:srgbClr val="0000FF"/>
                </a:solidFill>
                <a:latin typeface="Constantia" panose="02030602050306030303" pitchFamily="18" charset="0"/>
              </a:rPr>
              <a:t>public long length() </a:t>
            </a:r>
            <a:r>
              <a:rPr lang="en-US" sz="2400" dirty="0">
                <a:solidFill>
                  <a:prstClr val="black"/>
                </a:solidFill>
                <a:latin typeface="Constantia"/>
              </a:rPr>
              <a:t>- </a:t>
            </a:r>
            <a:r>
              <a:rPr lang="en-US" sz="2400" dirty="0" smtClean="0">
                <a:solidFill>
                  <a:prstClr val="black"/>
                </a:solidFill>
                <a:latin typeface="Constantia"/>
              </a:rPr>
              <a:t>The </a:t>
            </a:r>
            <a:r>
              <a:rPr lang="en-US" sz="2400" dirty="0">
                <a:solidFill>
                  <a:prstClr val="black"/>
                </a:solidFill>
                <a:latin typeface="Constantia"/>
              </a:rPr>
              <a:t>method returns length, in bytes, of the file denoted by this abstract </a:t>
            </a:r>
            <a:r>
              <a:rPr lang="en-US" sz="2400" dirty="0" err="1">
                <a:solidFill>
                  <a:prstClr val="black"/>
                </a:solidFill>
                <a:latin typeface="Constantia"/>
              </a:rPr>
              <a:t>pathname.The</a:t>
            </a:r>
            <a:r>
              <a:rPr lang="en-US" sz="2400" dirty="0">
                <a:solidFill>
                  <a:prstClr val="black"/>
                </a:solidFill>
                <a:latin typeface="Constantia"/>
              </a:rPr>
              <a:t> return value is unspecified if this pathname denotes a directory. </a:t>
            </a:r>
          </a:p>
        </p:txBody>
      </p:sp>
    </p:spTree>
    <p:extLst>
      <p:ext uri="{BB962C8B-B14F-4D97-AF65-F5344CB8AC3E}">
        <p14:creationId xmlns:p14="http://schemas.microsoft.com/office/powerpoint/2010/main" val="28573454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File Methods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a:t>
            </a:fld>
            <a:endParaRPr lang="en-IN"/>
          </a:p>
        </p:txBody>
      </p:sp>
      <p:sp>
        <p:nvSpPr>
          <p:cNvPr id="7" name="Rectangle 6"/>
          <p:cNvSpPr/>
          <p:nvPr/>
        </p:nvSpPr>
        <p:spPr>
          <a:xfrm>
            <a:off x="1277471" y="970344"/>
            <a:ext cx="10703857" cy="5509200"/>
          </a:xfrm>
          <a:prstGeom prst="rect">
            <a:avLst/>
          </a:prstGeom>
        </p:spPr>
        <p:txBody>
          <a:bodyPr wrap="square">
            <a:spAutoFit/>
          </a:bodyPr>
          <a:lstStyle/>
          <a:p>
            <a:pPr algn="just">
              <a:spcAft>
                <a:spcPts val="1200"/>
              </a:spcAft>
            </a:pPr>
            <a:r>
              <a:rPr lang="en-US" sz="2400" b="1" dirty="0">
                <a:solidFill>
                  <a:srgbClr val="0000FF"/>
                </a:solidFill>
                <a:latin typeface="Constantia" panose="02030602050306030303" pitchFamily="18" charset="0"/>
              </a:rPr>
              <a:t>public </a:t>
            </a:r>
            <a:r>
              <a:rPr lang="en-US" sz="2400" b="1" dirty="0" err="1">
                <a:solidFill>
                  <a:srgbClr val="0000FF"/>
                </a:solidFill>
                <a:latin typeface="Constantia" panose="02030602050306030303" pitchFamily="18" charset="0"/>
              </a:rPr>
              <a:t>boolean</a:t>
            </a:r>
            <a:r>
              <a:rPr lang="en-US" sz="2400" b="1" dirty="0">
                <a:solidFill>
                  <a:srgbClr val="0000FF"/>
                </a:solidFill>
                <a:latin typeface="Constantia" panose="02030602050306030303" pitchFamily="18" charset="0"/>
              </a:rPr>
              <a:t> </a:t>
            </a:r>
            <a:r>
              <a:rPr lang="en-US" sz="2400" b="1" dirty="0" err="1">
                <a:solidFill>
                  <a:srgbClr val="0000FF"/>
                </a:solidFill>
                <a:latin typeface="Constantia" panose="02030602050306030303" pitchFamily="18" charset="0"/>
              </a:rPr>
              <a:t>isDirectory</a:t>
            </a:r>
            <a:r>
              <a:rPr lang="en-US" sz="2400" b="1" dirty="0">
                <a:solidFill>
                  <a:srgbClr val="0000FF"/>
                </a:solidFill>
                <a:latin typeface="Constantia" panose="02030602050306030303" pitchFamily="18" charset="0"/>
              </a:rPr>
              <a:t>() </a:t>
            </a:r>
            <a:r>
              <a:rPr lang="en-US" sz="2400" dirty="0">
                <a:solidFill>
                  <a:prstClr val="black"/>
                </a:solidFill>
                <a:latin typeface="Constantia"/>
              </a:rPr>
              <a:t>- Tests whether the file denoted by this abstract pathname is a directory. Returns true if and only if the file denoted by this abstract pathname exists and is a directory; false otherwise 	</a:t>
            </a:r>
            <a:endParaRPr lang="en-US" sz="2400" dirty="0" smtClean="0">
              <a:solidFill>
                <a:prstClr val="black"/>
              </a:solidFill>
              <a:latin typeface="Constantia"/>
            </a:endParaRPr>
          </a:p>
          <a:p>
            <a:pPr algn="just">
              <a:spcAft>
                <a:spcPts val="1200"/>
              </a:spcAft>
            </a:pPr>
            <a:r>
              <a:rPr lang="en-US" sz="2400" b="1" dirty="0">
                <a:solidFill>
                  <a:srgbClr val="0000FF"/>
                </a:solidFill>
                <a:latin typeface="Constantia" panose="02030602050306030303" pitchFamily="18" charset="0"/>
              </a:rPr>
              <a:t>public Boolean </a:t>
            </a:r>
            <a:r>
              <a:rPr lang="en-US" sz="2400" b="1" dirty="0" err="1">
                <a:solidFill>
                  <a:srgbClr val="0000FF"/>
                </a:solidFill>
                <a:latin typeface="Constantia" panose="02030602050306030303" pitchFamily="18" charset="0"/>
              </a:rPr>
              <a:t>isFile</a:t>
            </a:r>
            <a:r>
              <a:rPr lang="en-US" sz="2400" b="1" dirty="0">
                <a:solidFill>
                  <a:srgbClr val="0000FF"/>
                </a:solidFill>
                <a:latin typeface="Constantia" panose="02030602050306030303" pitchFamily="18" charset="0"/>
              </a:rPr>
              <a:t>() </a:t>
            </a:r>
            <a:r>
              <a:rPr lang="en-US" sz="2400" dirty="0" smtClean="0">
                <a:solidFill>
                  <a:prstClr val="black"/>
                </a:solidFill>
                <a:latin typeface="Constantia"/>
              </a:rPr>
              <a:t>- It </a:t>
            </a:r>
            <a:r>
              <a:rPr lang="en-US" sz="2400" dirty="0">
                <a:solidFill>
                  <a:prstClr val="black"/>
                </a:solidFill>
                <a:latin typeface="Constantia"/>
              </a:rPr>
              <a:t>tests whether the file denoted by this abstract pathname is a normal </a:t>
            </a:r>
            <a:r>
              <a:rPr lang="en-US" sz="2400" dirty="0" smtClean="0">
                <a:solidFill>
                  <a:prstClr val="black"/>
                </a:solidFill>
                <a:latin typeface="Constantia"/>
              </a:rPr>
              <a:t>file.</a:t>
            </a:r>
            <a:endParaRPr lang="en-US" sz="2400" dirty="0">
              <a:solidFill>
                <a:prstClr val="black"/>
              </a:solidFill>
              <a:latin typeface="Constantia"/>
            </a:endParaRPr>
          </a:p>
          <a:p>
            <a:pPr algn="just">
              <a:spcAft>
                <a:spcPts val="1200"/>
              </a:spcAft>
            </a:pPr>
            <a:r>
              <a:rPr lang="en-US" sz="2400" b="1" dirty="0" smtClean="0">
                <a:solidFill>
                  <a:srgbClr val="0000FF"/>
                </a:solidFill>
                <a:latin typeface="Constantia" panose="02030602050306030303" pitchFamily="18" charset="0"/>
              </a:rPr>
              <a:t>public </a:t>
            </a:r>
            <a:r>
              <a:rPr lang="en-US" sz="2400" b="1" dirty="0" err="1">
                <a:solidFill>
                  <a:srgbClr val="0000FF"/>
                </a:solidFill>
                <a:latin typeface="Constantia" panose="02030602050306030303" pitchFamily="18" charset="0"/>
              </a:rPr>
              <a:t>boolean</a:t>
            </a:r>
            <a:r>
              <a:rPr lang="en-US" sz="2400" b="1" dirty="0">
                <a:solidFill>
                  <a:srgbClr val="0000FF"/>
                </a:solidFill>
                <a:latin typeface="Constantia" panose="02030602050306030303" pitchFamily="18" charset="0"/>
              </a:rPr>
              <a:t> delete() </a:t>
            </a:r>
            <a:r>
              <a:rPr lang="en-US" sz="2400" dirty="0">
                <a:solidFill>
                  <a:prstClr val="black"/>
                </a:solidFill>
                <a:latin typeface="Constantia"/>
              </a:rPr>
              <a:t>- Deletes the file or directory denoted by this abstract pathname. If this pathname denotes a directory, then the directory must be empty in order to be deleted. Returns true if and only if the file or directory is successfully deleted; false otherwise. 	</a:t>
            </a:r>
          </a:p>
          <a:p>
            <a:pPr algn="just">
              <a:spcAft>
                <a:spcPts val="1200"/>
              </a:spcAft>
            </a:pPr>
            <a:r>
              <a:rPr lang="en-US" sz="2400" b="1" dirty="0">
                <a:solidFill>
                  <a:srgbClr val="0000FF"/>
                </a:solidFill>
                <a:latin typeface="Constantia" panose="02030602050306030303" pitchFamily="18" charset="0"/>
              </a:rPr>
              <a:t>public String[] list() </a:t>
            </a:r>
            <a:r>
              <a:rPr lang="en-US" sz="2400" dirty="0">
                <a:solidFill>
                  <a:prstClr val="black"/>
                </a:solidFill>
                <a:latin typeface="Constantia"/>
              </a:rPr>
              <a:t>- Returns an array of strings naming the files and directories in the directory denoted by this abstract pathname. 	</a:t>
            </a:r>
          </a:p>
          <a:p>
            <a:pPr algn="just">
              <a:spcAft>
                <a:spcPts val="1200"/>
              </a:spcAft>
            </a:pPr>
            <a:r>
              <a:rPr lang="en-US" sz="2400" b="1" dirty="0">
                <a:solidFill>
                  <a:srgbClr val="0000FF"/>
                </a:solidFill>
                <a:latin typeface="Constantia" panose="02030602050306030303" pitchFamily="18" charset="0"/>
              </a:rPr>
              <a:t>public File[] </a:t>
            </a:r>
            <a:r>
              <a:rPr lang="en-US" sz="2400" b="1" dirty="0" err="1">
                <a:solidFill>
                  <a:srgbClr val="0000FF"/>
                </a:solidFill>
                <a:latin typeface="Constantia" panose="02030602050306030303" pitchFamily="18" charset="0"/>
              </a:rPr>
              <a:t>listFiles</a:t>
            </a:r>
            <a:r>
              <a:rPr lang="en-US" sz="2400" b="1" dirty="0">
                <a:solidFill>
                  <a:srgbClr val="0000FF"/>
                </a:solidFill>
                <a:latin typeface="Constantia" panose="02030602050306030303" pitchFamily="18" charset="0"/>
              </a:rPr>
              <a:t>() </a:t>
            </a:r>
            <a:r>
              <a:rPr lang="en-US" sz="2400" dirty="0">
                <a:solidFill>
                  <a:prstClr val="black"/>
                </a:solidFill>
                <a:latin typeface="Constantia"/>
              </a:rPr>
              <a:t>- Returns an array of abstract pathnames denoting the files in the directory denoted by this abstract pathname. 	</a:t>
            </a:r>
          </a:p>
        </p:txBody>
      </p:sp>
    </p:spTree>
    <p:extLst>
      <p:ext uri="{BB962C8B-B14F-4D97-AF65-F5344CB8AC3E}">
        <p14:creationId xmlns:p14="http://schemas.microsoft.com/office/powerpoint/2010/main" val="23900708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Byte Stream</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a:t>
            </a:fld>
            <a:endParaRPr lang="en-IN"/>
          </a:p>
        </p:txBody>
      </p:sp>
      <p:sp>
        <p:nvSpPr>
          <p:cNvPr id="7" name="Rectangle 6"/>
          <p:cNvSpPr/>
          <p:nvPr/>
        </p:nvSpPr>
        <p:spPr>
          <a:xfrm>
            <a:off x="1277471" y="970344"/>
            <a:ext cx="10703857" cy="1354217"/>
          </a:xfrm>
          <a:prstGeom prst="rect">
            <a:avLst/>
          </a:prstGeom>
        </p:spPr>
        <p:txBody>
          <a:bodyPr wrap="square">
            <a:spAutoFit/>
          </a:bodyPr>
          <a:lstStyle/>
          <a:p>
            <a:pPr algn="just">
              <a:spcAft>
                <a:spcPts val="1200"/>
              </a:spcAft>
            </a:pPr>
            <a:r>
              <a:rPr lang="en-US" sz="2400" dirty="0">
                <a:solidFill>
                  <a:prstClr val="black"/>
                </a:solidFill>
                <a:latin typeface="Constantia"/>
              </a:rPr>
              <a:t>Java byte streams are used to perform input and output of </a:t>
            </a:r>
            <a:r>
              <a:rPr lang="en-US" sz="2400" b="1" dirty="0">
                <a:solidFill>
                  <a:srgbClr val="0000FF"/>
                </a:solidFill>
                <a:latin typeface="Constantia" panose="02030602050306030303" pitchFamily="18" charset="0"/>
              </a:rPr>
              <a:t>8-bit bytes</a:t>
            </a:r>
            <a:r>
              <a:rPr lang="en-US" sz="2400" dirty="0">
                <a:solidFill>
                  <a:prstClr val="black"/>
                </a:solidFill>
                <a:latin typeface="Constantia"/>
              </a:rPr>
              <a:t>. </a:t>
            </a:r>
          </a:p>
          <a:p>
            <a:pPr algn="just">
              <a:spcAft>
                <a:spcPts val="1200"/>
              </a:spcAft>
            </a:pPr>
            <a:r>
              <a:rPr lang="en-US" sz="2400" dirty="0">
                <a:solidFill>
                  <a:prstClr val="black"/>
                </a:solidFill>
                <a:latin typeface="Constantia"/>
              </a:rPr>
              <a:t>Though there are many classes related to byte streams but the most frequently used classes are, </a:t>
            </a:r>
            <a:r>
              <a:rPr lang="en-US" sz="2400" b="1" dirty="0" err="1">
                <a:solidFill>
                  <a:srgbClr val="0000FF"/>
                </a:solidFill>
                <a:latin typeface="Constantia" panose="02030602050306030303" pitchFamily="18" charset="0"/>
              </a:rPr>
              <a:t>FileInputStream</a:t>
            </a:r>
            <a:r>
              <a:rPr lang="en-US" sz="2400" dirty="0">
                <a:solidFill>
                  <a:prstClr val="black"/>
                </a:solidFill>
                <a:latin typeface="Constantia"/>
              </a:rPr>
              <a:t> and </a:t>
            </a:r>
            <a:r>
              <a:rPr lang="en-US" sz="2400" b="1" dirty="0" err="1">
                <a:solidFill>
                  <a:srgbClr val="0000FF"/>
                </a:solidFill>
                <a:latin typeface="Constantia" panose="02030602050306030303" pitchFamily="18" charset="0"/>
              </a:rPr>
              <a:t>FileOutputStream</a:t>
            </a:r>
            <a:r>
              <a:rPr lang="en-US" sz="2400" dirty="0">
                <a:solidFill>
                  <a:prstClr val="black"/>
                </a:solidFill>
                <a:latin typeface="Constantia"/>
              </a:rPr>
              <a:t>. </a:t>
            </a:r>
          </a:p>
        </p:txBody>
      </p:sp>
    </p:spTree>
    <p:extLst>
      <p:ext uri="{BB962C8B-B14F-4D97-AF65-F5344CB8AC3E}">
        <p14:creationId xmlns:p14="http://schemas.microsoft.com/office/powerpoint/2010/main" val="3847164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Character Stream</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9</a:t>
            </a:fld>
            <a:endParaRPr lang="en-IN"/>
          </a:p>
        </p:txBody>
      </p:sp>
      <p:sp>
        <p:nvSpPr>
          <p:cNvPr id="7" name="Rectangle 6"/>
          <p:cNvSpPr/>
          <p:nvPr/>
        </p:nvSpPr>
        <p:spPr>
          <a:xfrm>
            <a:off x="1277471" y="970344"/>
            <a:ext cx="10703857" cy="2831544"/>
          </a:xfrm>
          <a:prstGeom prst="rect">
            <a:avLst/>
          </a:prstGeom>
        </p:spPr>
        <p:txBody>
          <a:bodyPr wrap="square">
            <a:spAutoFit/>
          </a:bodyPr>
          <a:lstStyle/>
          <a:p>
            <a:pPr algn="just">
              <a:spcAft>
                <a:spcPts val="1200"/>
              </a:spcAft>
            </a:pPr>
            <a:r>
              <a:rPr lang="en-US" sz="2400" dirty="0">
                <a:solidFill>
                  <a:prstClr val="black"/>
                </a:solidFill>
                <a:latin typeface="Constantia"/>
              </a:rPr>
              <a:t>Java Byte streams are used to perform input and output of 8-bit bytes, whereas Java Character streams are used to perform input and output for </a:t>
            </a:r>
            <a:r>
              <a:rPr lang="en-US" sz="2400" b="1" dirty="0">
                <a:solidFill>
                  <a:srgbClr val="0000FF"/>
                </a:solidFill>
                <a:latin typeface="Constantia" panose="02030602050306030303" pitchFamily="18" charset="0"/>
              </a:rPr>
              <a:t>16-bit </a:t>
            </a:r>
            <a:r>
              <a:rPr lang="en-US" sz="2400" b="1" dirty="0" err="1">
                <a:solidFill>
                  <a:srgbClr val="0000FF"/>
                </a:solidFill>
                <a:latin typeface="Constantia" panose="02030602050306030303" pitchFamily="18" charset="0"/>
              </a:rPr>
              <a:t>unicode</a:t>
            </a:r>
            <a:r>
              <a:rPr lang="en-US" sz="2400" dirty="0">
                <a:solidFill>
                  <a:prstClr val="black"/>
                </a:solidFill>
                <a:latin typeface="Constantia"/>
              </a:rPr>
              <a:t>. Though there are many classes related to character streams but the most frequently used classes are, </a:t>
            </a:r>
            <a:r>
              <a:rPr lang="en-US" sz="2400" b="1" dirty="0" err="1">
                <a:solidFill>
                  <a:srgbClr val="0000FF"/>
                </a:solidFill>
                <a:latin typeface="Constantia" panose="02030602050306030303" pitchFamily="18" charset="0"/>
              </a:rPr>
              <a:t>FileReader</a:t>
            </a:r>
            <a:r>
              <a:rPr lang="en-US" sz="2400" dirty="0">
                <a:solidFill>
                  <a:prstClr val="black"/>
                </a:solidFill>
                <a:latin typeface="Constantia"/>
              </a:rPr>
              <a:t> and </a:t>
            </a:r>
            <a:r>
              <a:rPr lang="en-US" sz="2400" b="1" dirty="0" err="1">
                <a:solidFill>
                  <a:srgbClr val="0000FF"/>
                </a:solidFill>
                <a:latin typeface="Constantia" panose="02030602050306030303" pitchFamily="18" charset="0"/>
              </a:rPr>
              <a:t>FileWriter</a:t>
            </a:r>
            <a:r>
              <a:rPr lang="en-US" sz="2400" dirty="0">
                <a:solidFill>
                  <a:prstClr val="black"/>
                </a:solidFill>
                <a:latin typeface="Constantia"/>
              </a:rPr>
              <a:t>. </a:t>
            </a:r>
          </a:p>
          <a:p>
            <a:pPr algn="just">
              <a:spcAft>
                <a:spcPts val="1200"/>
              </a:spcAft>
            </a:pPr>
            <a:r>
              <a:rPr lang="en-US" sz="2400" dirty="0">
                <a:solidFill>
                  <a:prstClr val="black"/>
                </a:solidFill>
                <a:latin typeface="Constantia"/>
              </a:rPr>
              <a:t>Though internally </a:t>
            </a:r>
            <a:r>
              <a:rPr lang="en-US" sz="2400" dirty="0" err="1">
                <a:solidFill>
                  <a:prstClr val="black"/>
                </a:solidFill>
                <a:latin typeface="Constantia"/>
              </a:rPr>
              <a:t>FileReader</a:t>
            </a:r>
            <a:r>
              <a:rPr lang="en-US" sz="2400" dirty="0">
                <a:solidFill>
                  <a:prstClr val="black"/>
                </a:solidFill>
                <a:latin typeface="Constantia"/>
              </a:rPr>
              <a:t> uses </a:t>
            </a:r>
            <a:r>
              <a:rPr lang="en-US" sz="2400" dirty="0" err="1">
                <a:solidFill>
                  <a:prstClr val="black"/>
                </a:solidFill>
                <a:latin typeface="Constantia"/>
              </a:rPr>
              <a:t>FileInputStream</a:t>
            </a:r>
            <a:r>
              <a:rPr lang="en-US" sz="2400" dirty="0">
                <a:solidFill>
                  <a:prstClr val="black"/>
                </a:solidFill>
                <a:latin typeface="Constantia"/>
              </a:rPr>
              <a:t> and </a:t>
            </a:r>
            <a:r>
              <a:rPr lang="en-US" sz="2400" dirty="0" err="1">
                <a:solidFill>
                  <a:prstClr val="black"/>
                </a:solidFill>
                <a:latin typeface="Constantia"/>
              </a:rPr>
              <a:t>FileWriter</a:t>
            </a:r>
            <a:r>
              <a:rPr lang="en-US" sz="2400" dirty="0">
                <a:solidFill>
                  <a:prstClr val="black"/>
                </a:solidFill>
                <a:latin typeface="Constantia"/>
              </a:rPr>
              <a:t> uses </a:t>
            </a:r>
            <a:r>
              <a:rPr lang="en-US" sz="2400" dirty="0" err="1">
                <a:solidFill>
                  <a:prstClr val="black"/>
                </a:solidFill>
                <a:latin typeface="Constantia"/>
              </a:rPr>
              <a:t>FileOutputStream</a:t>
            </a:r>
            <a:r>
              <a:rPr lang="en-US" sz="2400" dirty="0">
                <a:solidFill>
                  <a:prstClr val="black"/>
                </a:solidFill>
                <a:latin typeface="Constantia"/>
              </a:rPr>
              <a:t> but here the major difference is that </a:t>
            </a:r>
            <a:r>
              <a:rPr lang="en-US" sz="2400" dirty="0" err="1">
                <a:solidFill>
                  <a:prstClr val="black"/>
                </a:solidFill>
                <a:latin typeface="Constantia"/>
              </a:rPr>
              <a:t>FileReader</a:t>
            </a:r>
            <a:r>
              <a:rPr lang="en-US" sz="2400" dirty="0">
                <a:solidFill>
                  <a:prstClr val="black"/>
                </a:solidFill>
                <a:latin typeface="Constantia"/>
              </a:rPr>
              <a:t> reads two bytes at a time and </a:t>
            </a:r>
            <a:r>
              <a:rPr lang="en-US" sz="2400" dirty="0" err="1">
                <a:solidFill>
                  <a:prstClr val="black"/>
                </a:solidFill>
                <a:latin typeface="Constantia"/>
              </a:rPr>
              <a:t>FileWriter</a:t>
            </a:r>
            <a:r>
              <a:rPr lang="en-US" sz="2400" dirty="0">
                <a:solidFill>
                  <a:prstClr val="black"/>
                </a:solidFill>
                <a:latin typeface="Constantia"/>
              </a:rPr>
              <a:t> writes two bytes at a time. </a:t>
            </a:r>
          </a:p>
        </p:txBody>
      </p:sp>
    </p:spTree>
    <p:extLst>
      <p:ext uri="{BB962C8B-B14F-4D97-AF65-F5344CB8AC3E}">
        <p14:creationId xmlns:p14="http://schemas.microsoft.com/office/powerpoint/2010/main" val="1699617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9333</TotalTime>
  <Words>1445</Words>
  <Application>Microsoft Office PowerPoint</Application>
  <PresentationFormat>Widescreen</PresentationFormat>
  <Paragraphs>236</Paragraphs>
  <Slides>29</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Constantia</vt:lpstr>
      <vt:lpstr>Franklin Gothic Book</vt:lpstr>
      <vt:lpstr>Times New Roman</vt:lpstr>
      <vt:lpstr>Wingdings</vt:lpstr>
      <vt:lpstr>Crop</vt:lpstr>
      <vt:lpstr>PMCA502L – Java Programming</vt:lpstr>
      <vt:lpstr>Streams</vt:lpstr>
      <vt:lpstr>Standard Streams</vt:lpstr>
      <vt:lpstr>Hierarchy of Streams</vt:lpstr>
      <vt:lpstr>File Class</vt:lpstr>
      <vt:lpstr>File Methods</vt:lpstr>
      <vt:lpstr>File Methods</vt:lpstr>
      <vt:lpstr>Byte Stream</vt:lpstr>
      <vt:lpstr>Character Stream</vt:lpstr>
      <vt:lpstr>File Input Stream - Methods</vt:lpstr>
      <vt:lpstr>File Input Stream – Methods </vt:lpstr>
      <vt:lpstr>File Input Stream – Methods </vt:lpstr>
      <vt:lpstr>File Output Stream</vt:lpstr>
      <vt:lpstr>File Output Stream – Methods </vt:lpstr>
      <vt:lpstr>PowerPoint Presentation</vt:lpstr>
      <vt:lpstr>PowerPoint Presentation</vt:lpstr>
      <vt:lpstr>PowerPoint Presentation</vt:lpstr>
      <vt:lpstr>PowerPoint Presentation</vt:lpstr>
      <vt:lpstr>Object Serialization and Deserialization</vt:lpstr>
      <vt:lpstr>Object Serialization and Deserialization</vt:lpstr>
      <vt:lpstr>Object Serialization and Deserialization</vt:lpstr>
      <vt:lpstr>Object Serialization and Deserialization</vt:lpstr>
      <vt:lpstr>Object Serialization and Deserialization</vt:lpstr>
      <vt:lpstr>Object Serialization and Deserialization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Vijayarani Barani</cp:lastModifiedBy>
  <cp:revision>576</cp:revision>
  <dcterms:created xsi:type="dcterms:W3CDTF">2021-08-03T04:43:06Z</dcterms:created>
  <dcterms:modified xsi:type="dcterms:W3CDTF">2024-08-20T08:26:11Z</dcterms:modified>
</cp:coreProperties>
</file>