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29"/>
  </p:notesMasterIdLst>
  <p:sldIdLst>
    <p:sldId id="440" r:id="rId2"/>
    <p:sldId id="396" r:id="rId3"/>
    <p:sldId id="441" r:id="rId4"/>
    <p:sldId id="442" r:id="rId5"/>
    <p:sldId id="443" r:id="rId6"/>
    <p:sldId id="444" r:id="rId7"/>
    <p:sldId id="445" r:id="rId8"/>
    <p:sldId id="446" r:id="rId9"/>
    <p:sldId id="447" r:id="rId10"/>
    <p:sldId id="448" r:id="rId11"/>
    <p:sldId id="449" r:id="rId12"/>
    <p:sldId id="457" r:id="rId13"/>
    <p:sldId id="450" r:id="rId14"/>
    <p:sldId id="459" r:id="rId15"/>
    <p:sldId id="451" r:id="rId16"/>
    <p:sldId id="453" r:id="rId17"/>
    <p:sldId id="454" r:id="rId18"/>
    <p:sldId id="455" r:id="rId19"/>
    <p:sldId id="456" r:id="rId20"/>
    <p:sldId id="460" r:id="rId21"/>
    <p:sldId id="461" r:id="rId22"/>
    <p:sldId id="468" r:id="rId23"/>
    <p:sldId id="467" r:id="rId24"/>
    <p:sldId id="469" r:id="rId25"/>
    <p:sldId id="470" r:id="rId26"/>
    <p:sldId id="471" r:id="rId27"/>
    <p:sldId id="34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7DFkTX77jK4/L1gYSW9mw==" hashData="sb6j/e0CRCKSN5nnqcmKOOvfgfqyscdfTXY4Ewk7pH+Ryo+2ICs5CZ/jBfyCHbIHCip9suv7UWu3UJlIQ9k8C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BF2"/>
    <a:srgbClr val="0A1AB6"/>
    <a:srgbClr val="091EB7"/>
    <a:srgbClr val="08B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34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6D1F-390F-4CC4-83E9-816C06762F83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31B15-F57B-4308-8AB6-BE8EB135E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4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2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59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3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73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9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5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078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4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61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69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48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270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003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689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666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580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954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87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19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11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9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679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96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48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561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431B15-F57B-4308-8AB6-BE8EB135EC7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5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1505F4C-5538-42E0-9302-6853A81BE7AC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4901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CA798-15DD-4D96-9B25-DAD3236A5AF8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3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0C90E-C7CD-4746-A0DA-8C89EC5D50BC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66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EB16C-ABFC-491D-BEA0-9B5495E6038E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 rot="19384808">
            <a:off x="5443083" y="3375301"/>
            <a:ext cx="32076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2">
                    <a:lumMod val="75000"/>
                  </a:schemeClr>
                </a:solidFill>
              </a:rPr>
              <a:t>A. Vijayarani, AP, SITE, VIT.</a:t>
            </a:r>
            <a:endParaRPr lang="en-IN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73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A3BB87-74B4-4E42-83A9-D13B7F962050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434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CEC1-8EAA-43F3-83AB-99FA89FBD32F}" type="datetime1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8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A043-4CAE-40B6-9682-FF511F47B742}" type="datetime1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7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BA3D-F47D-43BD-8296-7872B2603B82}" type="datetime1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9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101BB-30AE-466A-9D55-E347E735369B}" type="datetime1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 rot="19155095">
            <a:off x="5685182" y="3008243"/>
            <a:ext cx="2729948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dirty="0" err="1" smtClean="0">
                <a:solidFill>
                  <a:schemeClr val="bg1">
                    <a:lumMod val="65000"/>
                  </a:schemeClr>
                </a:solidFill>
              </a:rPr>
              <a:t>Vijayarani</a:t>
            </a:r>
            <a:r>
              <a:rPr lang="en-IN" dirty="0" smtClean="0">
                <a:solidFill>
                  <a:schemeClr val="bg1">
                    <a:lumMod val="65000"/>
                  </a:schemeClr>
                </a:solidFill>
              </a:rPr>
              <a:t> A., AP, SITE, VIT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96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8EBE543-E1A3-41D9-991E-179160520C99}" type="datetime1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341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666278-A926-4769-8BE5-C3905EA2365A}" type="datetime1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944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FA9AE87-45BF-41A8-B928-66680F583BCB}" type="datetime1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71AA4A-4F11-4836-8B15-84DF72A7E88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85766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-ide.informer.com/8.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netbeans-ide.informer.com/8.2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PMCA502L – JAVA Programming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000FF"/>
                </a:solidFill>
                <a:latin typeface="Constantia" panose="02030602050306030303" pitchFamily="18" charset="0"/>
              </a:rPr>
              <a:t>GUI and JDBC</a:t>
            </a:r>
          </a:p>
          <a:p>
            <a:pPr marL="0" indent="0" algn="ctr"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Programming using JavaFX - Exploring Events - Controls and JavaFX Menus - Accessing Databases using JDBC Connectivity - Prepared Statement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Connection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10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201704" y="1021060"/>
            <a:ext cx="978092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400" dirty="0">
                <a:solidFill>
                  <a:srgbClr val="333333"/>
                </a:solidFill>
                <a:latin typeface="Constantia" panose="02030602050306030303" pitchFamily="18" charset="0"/>
              </a:rPr>
              <a:t>There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are 5 steps to connect </a:t>
            </a:r>
            <a:r>
              <a:rPr lang="en-US" sz="2400" dirty="0">
                <a:solidFill>
                  <a:srgbClr val="333333"/>
                </a:solidFill>
                <a:latin typeface="Constantia" panose="02030602050306030303" pitchFamily="18" charset="0"/>
              </a:rPr>
              <a:t>any java application with the database using JDBC. These steps are as follows: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Register the Driver class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Create connection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Create statement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Execute queries</a:t>
            </a:r>
          </a:p>
          <a:p>
            <a:pPr marL="342900" indent="-34290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Constantia" panose="02030602050306030303" pitchFamily="18" charset="0"/>
              </a:rPr>
              <a:t>Close connection</a:t>
            </a:r>
          </a:p>
        </p:txBody>
      </p:sp>
    </p:spTree>
    <p:extLst>
      <p:ext uri="{BB962C8B-B14F-4D97-AF65-F5344CB8AC3E}">
        <p14:creationId xmlns:p14="http://schemas.microsoft.com/office/powerpoint/2010/main" val="16167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Connection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983245"/>
              </p:ext>
            </p:extLst>
          </p:nvPr>
        </p:nvGraphicFramePr>
        <p:xfrm>
          <a:off x="865238" y="1265708"/>
          <a:ext cx="10746658" cy="1493520"/>
        </p:xfrm>
        <a:graphic>
          <a:graphicData uri="http://schemas.openxmlformats.org/drawingml/2006/table">
            <a:tbl>
              <a:tblPr/>
              <a:tblGrid>
                <a:gridCol w="10746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1) </a:t>
                      </a:r>
                      <a:r>
                        <a:rPr lang="en-US" altLang="en-US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Register the driver class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n-US" sz="2400" b="1" kern="1200" dirty="0" err="1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forName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()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method of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‘Class’ </a:t>
                      </a: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 is used to register the driver class. This method is used to dynamically load the driver class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65238" y="2828440"/>
            <a:ext cx="1074665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Syntax of </a:t>
            </a:r>
            <a:r>
              <a:rPr lang="en-US" alt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forName</a:t>
            </a:r>
            <a:r>
              <a:rPr lang="en-US" alt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() method</a:t>
            </a:r>
          </a:p>
          <a:p>
            <a:pPr lvl="0" algn="just"/>
            <a:r>
              <a:rPr lang="en-US" sz="2200" b="1" dirty="0">
                <a:solidFill>
                  <a:prstClr val="black"/>
                </a:solidFill>
              </a:rPr>
              <a:t>public</a:t>
            </a:r>
            <a:r>
              <a:rPr lang="en-US" sz="2200" dirty="0">
                <a:solidFill>
                  <a:prstClr val="black"/>
                </a:solidFill>
              </a:rPr>
              <a:t> </a:t>
            </a:r>
            <a:r>
              <a:rPr lang="en-US" sz="2200" b="1" dirty="0">
                <a:solidFill>
                  <a:prstClr val="black"/>
                </a:solidFill>
              </a:rPr>
              <a:t>static</a:t>
            </a:r>
            <a:r>
              <a:rPr lang="en-US" sz="2200" dirty="0">
                <a:solidFill>
                  <a:prstClr val="black"/>
                </a:solidFill>
              </a:rPr>
              <a:t> </a:t>
            </a:r>
            <a:r>
              <a:rPr lang="en-US" sz="2200" b="1" dirty="0">
                <a:solidFill>
                  <a:prstClr val="black"/>
                </a:solidFill>
              </a:rPr>
              <a:t>void</a:t>
            </a:r>
            <a:r>
              <a:rPr lang="en-US" sz="2200" dirty="0">
                <a:solidFill>
                  <a:prstClr val="black"/>
                </a:solidFill>
              </a:rPr>
              <a:t> </a:t>
            </a:r>
            <a:r>
              <a:rPr lang="en-US" sz="2200" dirty="0" err="1">
                <a:solidFill>
                  <a:prstClr val="black"/>
                </a:solidFill>
              </a:rPr>
              <a:t>forName</a:t>
            </a:r>
            <a:r>
              <a:rPr lang="en-US" sz="2200" dirty="0">
                <a:solidFill>
                  <a:prstClr val="black"/>
                </a:solidFill>
              </a:rPr>
              <a:t>(String </a:t>
            </a:r>
            <a:r>
              <a:rPr lang="en-US" sz="2200" dirty="0" err="1">
                <a:solidFill>
                  <a:prstClr val="black"/>
                </a:solidFill>
              </a:rPr>
              <a:t>className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  <a:r>
              <a:rPr lang="en-US" sz="2200" b="1" dirty="0">
                <a:solidFill>
                  <a:prstClr val="black"/>
                </a:solidFill>
              </a:rPr>
              <a:t>throws</a:t>
            </a:r>
            <a:r>
              <a:rPr lang="en-US" sz="2200" dirty="0">
                <a:solidFill>
                  <a:prstClr val="black"/>
                </a:solidFill>
              </a:rPr>
              <a:t> </a:t>
            </a:r>
            <a:r>
              <a:rPr lang="en-US" sz="2200" dirty="0" err="1">
                <a:solidFill>
                  <a:prstClr val="black"/>
                </a:solidFill>
              </a:rPr>
              <a:t>ClassNotFoundException</a:t>
            </a:r>
            <a:endParaRPr lang="en-US" sz="2200" dirty="0">
              <a:solidFill>
                <a:prstClr val="black"/>
              </a:solidFill>
            </a:endParaRPr>
          </a:p>
          <a:p>
            <a:pPr lvl="0" algn="just">
              <a:defRPr/>
            </a:pPr>
            <a:endParaRPr lang="en-IN" sz="1200" dirty="0">
              <a:solidFill>
                <a:prstClr val="black"/>
              </a:solidFill>
            </a:endParaRPr>
          </a:p>
          <a:p>
            <a:pPr lvl="0" algn="just">
              <a:defRPr/>
            </a:pPr>
            <a:r>
              <a:rPr lang="en-IN" sz="2200" dirty="0">
                <a:solidFill>
                  <a:prstClr val="black"/>
                </a:solidFill>
              </a:rPr>
              <a:t>E.g. – Register with oracle driver</a:t>
            </a:r>
          </a:p>
          <a:p>
            <a:pPr lvl="0" algn="just">
              <a:defRPr/>
            </a:pPr>
            <a:r>
              <a:rPr lang="en-IN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Class.forName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("</a:t>
            </a:r>
            <a:r>
              <a:rPr lang="en-IN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oracle.jdbc.driver.OracleDriver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");</a:t>
            </a:r>
            <a:r>
              <a:rPr lang="en-IN" sz="2200" dirty="0">
                <a:solidFill>
                  <a:prstClr val="black"/>
                </a:solidFill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127473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Oracle Connection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32410"/>
              </p:ext>
            </p:extLst>
          </p:nvPr>
        </p:nvGraphicFramePr>
        <p:xfrm>
          <a:off x="927217" y="654951"/>
          <a:ext cx="10773170" cy="1950720"/>
        </p:xfrm>
        <a:graphic>
          <a:graphicData uri="http://schemas.openxmlformats.org/drawingml/2006/table">
            <a:tbl>
              <a:tblPr/>
              <a:tblGrid>
                <a:gridCol w="10773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kumimoji="0" lang="en-I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n-I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connection</a:t>
                      </a:r>
                      <a:r>
                        <a:rPr kumimoji="0" lang="en-IN" sz="2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object - Oracle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 </a:t>
                      </a:r>
                      <a:r>
                        <a:rPr lang="en-US" sz="24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getConnection</a:t>
                      </a:r>
                      <a:r>
                        <a:rPr lang="en-US" sz="22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 of </a:t>
                      </a:r>
                      <a:r>
                        <a:rPr lang="en-US" sz="22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DriverManager</a:t>
                      </a:r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class is used to establish connection with the database</a:t>
                      </a:r>
                      <a:r>
                        <a:rPr lang="en-US" sz="22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2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2400" b="1" kern="1200" dirty="0" smtClean="0">
                        <a:solidFill>
                          <a:srgbClr val="0000FF"/>
                        </a:solidFill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432800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961630" y="2221204"/>
            <a:ext cx="1070434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Syntax for </a:t>
            </a:r>
            <a:r>
              <a:rPr lang="en-US" sz="22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getConnection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() method</a:t>
            </a:r>
            <a:endParaRPr lang="en-IN" sz="22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Connection </a:t>
            </a:r>
            <a:r>
              <a:rPr lang="en-US" sz="2200" dirty="0" err="1"/>
              <a:t>getConnection</a:t>
            </a:r>
            <a:r>
              <a:rPr lang="en-US" sz="2200" dirty="0"/>
              <a:t>(String </a:t>
            </a:r>
            <a:r>
              <a:rPr lang="en-US" sz="2200" dirty="0" err="1"/>
              <a:t>url</a:t>
            </a:r>
            <a:r>
              <a:rPr lang="en-US" sz="2200" dirty="0"/>
              <a:t>)</a:t>
            </a:r>
            <a:r>
              <a:rPr lang="en-US" sz="2200" b="1" dirty="0"/>
              <a:t>throws</a:t>
            </a:r>
            <a:r>
              <a:rPr lang="en-US" sz="2200" dirty="0"/>
              <a:t> </a:t>
            </a:r>
            <a:r>
              <a:rPr lang="en-US" sz="2200" dirty="0" err="1"/>
              <a:t>SQLException</a:t>
            </a:r>
            <a:r>
              <a:rPr lang="en-US" sz="2200" dirty="0"/>
              <a:t>  </a:t>
            </a:r>
          </a:p>
          <a:p>
            <a:pPr lvl="0">
              <a:defRPr/>
            </a:pPr>
            <a:r>
              <a:rPr lang="en-US" sz="2200" b="1" dirty="0"/>
              <a:t>public</a:t>
            </a:r>
            <a:r>
              <a:rPr lang="en-US" sz="2200" dirty="0"/>
              <a:t> </a:t>
            </a:r>
            <a:r>
              <a:rPr lang="en-US" sz="2200" b="1" dirty="0"/>
              <a:t>static</a:t>
            </a:r>
            <a:r>
              <a:rPr lang="en-US" sz="2200" dirty="0"/>
              <a:t> Connection </a:t>
            </a:r>
            <a:r>
              <a:rPr lang="en-US" sz="2200" dirty="0" err="1"/>
              <a:t>getConnection</a:t>
            </a:r>
            <a:r>
              <a:rPr lang="en-US" sz="2200" dirty="0"/>
              <a:t>(String </a:t>
            </a:r>
            <a:r>
              <a:rPr lang="en-US" sz="2200" dirty="0" err="1"/>
              <a:t>url,String</a:t>
            </a:r>
            <a:r>
              <a:rPr lang="en-US" sz="2200" dirty="0"/>
              <a:t> </a:t>
            </a:r>
            <a:r>
              <a:rPr lang="en-US" sz="2200" dirty="0" err="1"/>
              <a:t>name,String</a:t>
            </a:r>
            <a:r>
              <a:rPr lang="en-US" sz="2200" dirty="0"/>
              <a:t> password)  </a:t>
            </a:r>
            <a:br>
              <a:rPr lang="en-US" sz="2200" dirty="0"/>
            </a:br>
            <a:r>
              <a:rPr lang="en-US" sz="2200" dirty="0"/>
              <a:t>                </a:t>
            </a:r>
            <a:r>
              <a:rPr lang="en-US" sz="2200" b="1" dirty="0"/>
              <a:t>throws</a:t>
            </a:r>
            <a:r>
              <a:rPr lang="en-US" sz="2200" dirty="0"/>
              <a:t> </a:t>
            </a:r>
            <a:r>
              <a:rPr lang="en-US" sz="2200" dirty="0" err="1"/>
              <a:t>SQLException</a:t>
            </a:r>
            <a:r>
              <a:rPr lang="en-US" sz="2200" dirty="0"/>
              <a:t>  </a:t>
            </a:r>
          </a:p>
          <a:p>
            <a:pPr lvl="0">
              <a:defRPr/>
            </a:pPr>
            <a:endParaRPr lang="en-US" sz="2200" dirty="0"/>
          </a:p>
          <a:p>
            <a:pPr lvl="0">
              <a:defRPr/>
            </a:pPr>
            <a:r>
              <a:rPr lang="en-IN" sz="2200" dirty="0"/>
              <a:t>E.g. – Connect with oracle driver</a:t>
            </a:r>
          </a:p>
          <a:p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Connection con=</a:t>
            </a:r>
            <a:r>
              <a:rPr lang="en-US" sz="22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DriverManager.getConnection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(  "</a:t>
            </a:r>
            <a:r>
              <a:rPr lang="en-US" sz="22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jdbc:oracle:thin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:@localhost:1521:xe", "system", "password"); </a:t>
            </a:r>
            <a:endParaRPr lang="en-US" sz="2200" b="1" dirty="0" smtClean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endParaRPr lang="en-US" sz="22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lvl="0"/>
            <a:r>
              <a:rPr lang="en-IN" sz="2200" dirty="0"/>
              <a:t>E.g. – Connect with Derby Database</a:t>
            </a:r>
          </a:p>
          <a:p>
            <a:r>
              <a:rPr lang="en-US" sz="22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Connection con 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= </a:t>
            </a:r>
            <a:r>
              <a:rPr lang="en-US" sz="22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DriverManager.getConnection</a:t>
            </a:r>
            <a:r>
              <a:rPr lang="en-US" sz="22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(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" </a:t>
            </a:r>
            <a:r>
              <a:rPr lang="en-US" sz="2200" b="1" dirty="0" err="1" smtClean="0">
                <a:solidFill>
                  <a:srgbClr val="0000FF"/>
                </a:solidFill>
                <a:latin typeface="Constantia" panose="02030602050306030303" pitchFamily="18" charset="0"/>
              </a:rPr>
              <a:t>jdbc:derby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://</a:t>
            </a:r>
            <a:r>
              <a:rPr lang="en-US" sz="22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localhost:1527/A2Database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",</a:t>
            </a:r>
            <a:r>
              <a:rPr lang="en-US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 </a:t>
            </a:r>
            <a:r>
              <a:rPr lang="en-US" sz="22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“user1", “password1");</a:t>
            </a:r>
            <a:endParaRPr lang="en-US" sz="2200" b="1" dirty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4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Create Statement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91379" y="785602"/>
            <a:ext cx="1075649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3333"/>
                </a:solidFill>
              </a:rPr>
              <a:t>3) The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createStatement</a:t>
            </a:r>
            <a:r>
              <a:rPr lang="en-US" sz="2200" dirty="0">
                <a:solidFill>
                  <a:srgbClr val="333333"/>
                </a:solidFill>
              </a:rPr>
              <a:t>() method of Connection interface is used to create statement. The object of statement is responsible to execute queries with the database.</a:t>
            </a:r>
          </a:p>
          <a:p>
            <a:r>
              <a:rPr lang="en-US" sz="2200" dirty="0">
                <a:solidFill>
                  <a:srgbClr val="333333"/>
                </a:solidFill>
              </a:rPr>
              <a:t>Syntax: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public Statement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createStatement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()throws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SQLException</a:t>
            </a:r>
            <a:r>
              <a:rPr lang="en-US" sz="2200" dirty="0"/>
              <a:t>  </a:t>
            </a:r>
          </a:p>
          <a:p>
            <a:r>
              <a:rPr lang="en-US" sz="2200" dirty="0"/>
              <a:t>E.g.:</a:t>
            </a:r>
          </a:p>
          <a:p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Statement </a:t>
            </a:r>
            <a:r>
              <a:rPr lang="en-IN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stmt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=</a:t>
            </a:r>
            <a:r>
              <a:rPr lang="en-IN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con.createStatement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();</a:t>
            </a:r>
            <a:r>
              <a:rPr lang="en-IN" sz="2200" dirty="0"/>
              <a:t>  </a:t>
            </a:r>
            <a:endParaRPr lang="en-IN" sz="2200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01956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Execute Query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91379" y="785602"/>
            <a:ext cx="1075649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200" dirty="0"/>
          </a:p>
          <a:p>
            <a:r>
              <a:rPr lang="en-US" sz="2200" dirty="0"/>
              <a:t>4)The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executeQuery</a:t>
            </a:r>
            <a:r>
              <a:rPr lang="en-US" sz="2200" dirty="0"/>
              <a:t>() method of Statement interface is used to execute queries to the database. This method returns the object of </a:t>
            </a:r>
            <a:r>
              <a:rPr lang="en-US" sz="2200" dirty="0" err="1"/>
              <a:t>ResultSet</a:t>
            </a:r>
            <a:r>
              <a:rPr lang="en-US" sz="2200" dirty="0"/>
              <a:t> that can be used to get all the records of a table.</a:t>
            </a:r>
          </a:p>
          <a:p>
            <a:r>
              <a:rPr lang="en-US" sz="2200" dirty="0"/>
              <a:t>Syntax: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public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ResultSet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executeQuery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(String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sql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)throws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SQLException</a:t>
            </a:r>
            <a:endParaRPr lang="en-US" sz="24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r>
              <a:rPr lang="en-US" sz="2200" dirty="0"/>
              <a:t>E.g.:</a:t>
            </a:r>
          </a:p>
          <a:p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ResultSet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rs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=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stmt.executeQuery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("select * from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emp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"); </a:t>
            </a:r>
            <a:r>
              <a:rPr lang="en-US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788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-  Close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38005" y="1118600"/>
            <a:ext cx="108000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0" i="0" dirty="0" smtClean="0">
                <a:solidFill>
                  <a:srgbClr val="333333"/>
                </a:solidFill>
                <a:effectLst/>
              </a:rPr>
              <a:t>5) Close the connection Object - By closing connection object statement and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ResultSet</a:t>
            </a:r>
            <a:r>
              <a:rPr lang="en-US" sz="2200" b="0" i="0" dirty="0" smtClean="0">
                <a:solidFill>
                  <a:srgbClr val="333333"/>
                </a:solidFill>
                <a:effectLst/>
              </a:rPr>
              <a:t> will be closed automatically. The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close()</a:t>
            </a:r>
            <a:r>
              <a:rPr lang="en-US" sz="2200" b="0" i="0" dirty="0" smtClean="0">
                <a:solidFill>
                  <a:srgbClr val="333333"/>
                </a:solidFill>
                <a:effectLst/>
              </a:rPr>
              <a:t> method of Connection interface is used to close the connection.</a:t>
            </a:r>
          </a:p>
          <a:p>
            <a:pPr algn="just"/>
            <a:r>
              <a:rPr lang="en-US" sz="2200" dirty="0" smtClean="0">
                <a:solidFill>
                  <a:srgbClr val="333333"/>
                </a:solidFill>
              </a:rPr>
              <a:t>Syntax:</a:t>
            </a: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public void close()throws 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SQLException</a:t>
            </a:r>
            <a:r>
              <a:rPr lang="en-US" sz="2200" dirty="0"/>
              <a:t> </a:t>
            </a:r>
            <a:endParaRPr lang="en-US" sz="2200" dirty="0" smtClean="0"/>
          </a:p>
          <a:p>
            <a:pPr algn="just"/>
            <a:r>
              <a:rPr lang="en-US" sz="2200" dirty="0" smtClean="0"/>
              <a:t>E.g.:</a:t>
            </a:r>
          </a:p>
          <a:p>
            <a:pPr algn="just"/>
            <a:r>
              <a:rPr lang="en-IN" sz="2200" dirty="0" err="1"/>
              <a:t>con.close</a:t>
            </a:r>
            <a:r>
              <a:rPr lang="en-IN" sz="2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97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Connection Interface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62637" y="833486"/>
            <a:ext cx="1070993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333333"/>
                </a:solidFill>
              </a:rPr>
              <a:t>A Connection is the session between java application and database. The Connection interface is a factory of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Statement</a:t>
            </a:r>
            <a:r>
              <a:rPr lang="en-US" sz="2200" dirty="0">
                <a:solidFill>
                  <a:srgbClr val="333333"/>
                </a:solidFill>
              </a:rPr>
              <a:t>,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PreparedStatement</a:t>
            </a:r>
            <a:r>
              <a:rPr lang="en-US" sz="2200" dirty="0">
                <a:solidFill>
                  <a:srgbClr val="333333"/>
                </a:solidFill>
              </a:rPr>
              <a:t>, and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DatabaseMetaData</a:t>
            </a:r>
            <a:r>
              <a:rPr lang="en-US" sz="2200" dirty="0">
                <a:solidFill>
                  <a:srgbClr val="333333"/>
                </a:solidFill>
              </a:rPr>
              <a:t> i.e. object of Connection can be used to get the object of Statement and </a:t>
            </a:r>
            <a:r>
              <a:rPr lang="en-US" sz="2200" dirty="0" err="1">
                <a:solidFill>
                  <a:srgbClr val="333333"/>
                </a:solidFill>
              </a:rPr>
              <a:t>DatabaseMetaData</a:t>
            </a:r>
            <a:r>
              <a:rPr lang="en-US" sz="2200" dirty="0">
                <a:solidFill>
                  <a:srgbClr val="333333"/>
                </a:solidFill>
              </a:rPr>
              <a:t>. The Connection interface provide many methods for transaction management like commit(), rollback() etc</a:t>
            </a:r>
            <a:r>
              <a:rPr lang="en-US" sz="2200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endParaRPr lang="en-US" sz="2200" dirty="0" smtClean="0">
              <a:solidFill>
                <a:srgbClr val="333333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/>
              <a:t>Statement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createStatement</a:t>
            </a:r>
            <a:r>
              <a:rPr lang="en-US" sz="2000" dirty="0"/>
              <a:t>(): creates a statement object that can be used to execute SQL queries.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/>
              <a:t>Statement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createStatement</a:t>
            </a:r>
            <a:r>
              <a:rPr lang="en-US" sz="2000" dirty="0" smtClean="0"/>
              <a:t>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resultSetType,int</a:t>
            </a:r>
            <a:r>
              <a:rPr lang="en-US" sz="2000" dirty="0"/>
              <a:t> </a:t>
            </a:r>
            <a:r>
              <a:rPr lang="en-US" sz="2000" dirty="0" err="1"/>
              <a:t>resultSetConcurrency</a:t>
            </a:r>
            <a:r>
              <a:rPr lang="en-US" sz="2000" dirty="0"/>
              <a:t>): Creates a Statement object that will generate </a:t>
            </a:r>
            <a:r>
              <a:rPr lang="en-US" sz="2000" dirty="0" err="1"/>
              <a:t>ResultSet</a:t>
            </a:r>
            <a:r>
              <a:rPr lang="en-US" sz="2000" dirty="0"/>
              <a:t> objects with the given type and concurrency.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setAutoCommit</a:t>
            </a:r>
            <a:r>
              <a:rPr lang="en-US" sz="2000" dirty="0" smtClean="0"/>
              <a:t> (</a:t>
            </a:r>
            <a:r>
              <a:rPr lang="en-US" sz="2000" dirty="0" err="1"/>
              <a:t>boolean</a:t>
            </a:r>
            <a:r>
              <a:rPr lang="en-US" sz="2000" dirty="0"/>
              <a:t> status): is used to set the commit status</a:t>
            </a:r>
            <a:r>
              <a:rPr lang="en-US" sz="2000" dirty="0" smtClean="0"/>
              <a:t>. By </a:t>
            </a:r>
            <a:r>
              <a:rPr lang="en-US" sz="2000" dirty="0"/>
              <a:t>default it is true.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commit</a:t>
            </a:r>
            <a:r>
              <a:rPr lang="en-US" sz="2000" dirty="0" smtClean="0"/>
              <a:t> (): </a:t>
            </a:r>
            <a:r>
              <a:rPr lang="en-US" sz="2000" dirty="0"/>
              <a:t>saves the changes made since the previous commit/rollback permanent.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rollback</a:t>
            </a:r>
            <a:r>
              <a:rPr lang="en-US" sz="2000" dirty="0"/>
              <a:t>(): Drops all changes made since the previous commit/rollback.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/>
              <a:t>void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close</a:t>
            </a:r>
            <a:r>
              <a:rPr lang="en-US" sz="2000" dirty="0" smtClean="0"/>
              <a:t> (): </a:t>
            </a:r>
            <a:r>
              <a:rPr lang="en-US" sz="2000" dirty="0"/>
              <a:t>closes the connection and Releases a JDBC resources immediately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6601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Statement Interface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83875" y="1065934"/>
            <a:ext cx="10844331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solidFill>
                  <a:srgbClr val="333333"/>
                </a:solidFill>
              </a:rPr>
              <a:t>The</a:t>
            </a:r>
            <a:r>
              <a:rPr lang="en-US" sz="2200" dirty="0">
                <a:solidFill>
                  <a:srgbClr val="333333"/>
                </a:solidFill>
              </a:rPr>
              <a:t> 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Statement</a:t>
            </a:r>
            <a:r>
              <a:rPr lang="en-US" sz="2200" b="1" dirty="0">
                <a:solidFill>
                  <a:srgbClr val="333333"/>
                </a:solidFill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interface</a:t>
            </a:r>
            <a:r>
              <a:rPr lang="en-US" sz="2200" dirty="0">
                <a:solidFill>
                  <a:srgbClr val="333333"/>
                </a:solidFill>
              </a:rPr>
              <a:t> provides methods to execute queries with the database. The statement interface is a factory of </a:t>
            </a:r>
            <a:r>
              <a:rPr lang="en-US" sz="2200" dirty="0" err="1">
                <a:solidFill>
                  <a:srgbClr val="333333"/>
                </a:solidFill>
              </a:rPr>
              <a:t>ResultSet</a:t>
            </a:r>
            <a:r>
              <a:rPr lang="en-US" sz="2200" dirty="0">
                <a:solidFill>
                  <a:srgbClr val="333333"/>
                </a:solidFill>
              </a:rPr>
              <a:t> i.e. it provides factory method to get the object of </a:t>
            </a:r>
            <a:r>
              <a:rPr lang="en-US" sz="2200" dirty="0" err="1">
                <a:solidFill>
                  <a:srgbClr val="333333"/>
                </a:solidFill>
              </a:rPr>
              <a:t>ResultSet</a:t>
            </a:r>
            <a:r>
              <a:rPr lang="en-US" sz="2200" dirty="0" smtClean="0">
                <a:solidFill>
                  <a:srgbClr val="333333"/>
                </a:solidFill>
              </a:rPr>
              <a:t>.</a:t>
            </a:r>
          </a:p>
          <a:p>
            <a:pPr algn="just"/>
            <a:endParaRPr lang="en-US" sz="2200" dirty="0" smtClean="0">
              <a:solidFill>
                <a:srgbClr val="333333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public </a:t>
            </a:r>
            <a:r>
              <a:rPr lang="en-US" sz="2000" dirty="0" err="1"/>
              <a:t>boolean</a:t>
            </a:r>
            <a:r>
              <a:rPr lang="en-US" sz="2000" dirty="0"/>
              <a:t> 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execute</a:t>
            </a:r>
            <a:r>
              <a:rPr lang="en-US" sz="2000" dirty="0"/>
              <a:t> (String </a:t>
            </a:r>
            <a:r>
              <a:rPr lang="en-US" sz="2000" dirty="0" err="1"/>
              <a:t>sql</a:t>
            </a:r>
            <a:r>
              <a:rPr lang="en-US" sz="2000" dirty="0"/>
              <a:t>): Returns a Boolean value of true if a </a:t>
            </a:r>
            <a:r>
              <a:rPr lang="en-US" sz="2000" dirty="0" err="1"/>
              <a:t>ResultSet</a:t>
            </a:r>
            <a:r>
              <a:rPr lang="en-US" sz="2000" dirty="0"/>
              <a:t> object can be retrieved; otherwise, it returns false. Use this method to execute SQL DDL statements or when need to use truly dynamic SQL.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smtClean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executeUpdate</a:t>
            </a:r>
            <a:r>
              <a:rPr lang="en-US" sz="2000" dirty="0" smtClean="0"/>
              <a:t> (</a:t>
            </a:r>
            <a:r>
              <a:rPr lang="en-US" sz="2000" dirty="0"/>
              <a:t>String </a:t>
            </a:r>
            <a:r>
              <a:rPr lang="en-US" sz="2000" dirty="0" err="1"/>
              <a:t>sql</a:t>
            </a:r>
            <a:r>
              <a:rPr lang="en-US" sz="2000" dirty="0"/>
              <a:t>): </a:t>
            </a:r>
            <a:r>
              <a:rPr lang="en-IN" sz="2000" dirty="0"/>
              <a:t>Returns the number of rows affected by the execution of the SQL statement. Use this method to execute SQL statements for which expect to get a number of rows affected - for example, an INSERT, UPDATE, or DELETE statement.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public </a:t>
            </a:r>
            <a:r>
              <a:rPr lang="en-US" sz="2000" dirty="0" err="1"/>
              <a:t>ResultSet</a:t>
            </a:r>
            <a:r>
              <a:rPr lang="en-US" sz="2000" dirty="0"/>
              <a:t>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executeQuery</a:t>
            </a:r>
            <a:r>
              <a:rPr lang="en-US" sz="2000" dirty="0"/>
              <a:t> (String </a:t>
            </a:r>
            <a:r>
              <a:rPr lang="en-US" sz="2000" dirty="0" err="1"/>
              <a:t>sql</a:t>
            </a:r>
            <a:r>
              <a:rPr lang="en-US" sz="2000" dirty="0"/>
              <a:t>): is used to execute SELECT query. It returns the object of </a:t>
            </a:r>
            <a:r>
              <a:rPr lang="en-US" sz="2000" dirty="0" err="1"/>
              <a:t>ResultSet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6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Result Set Interface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131648" y="586125"/>
            <a:ext cx="1065050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333333"/>
                </a:solidFill>
              </a:rPr>
              <a:t>The object of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ResultSet</a:t>
            </a:r>
            <a:r>
              <a:rPr lang="en-US" sz="2200" dirty="0">
                <a:solidFill>
                  <a:srgbClr val="333333"/>
                </a:solidFill>
              </a:rPr>
              <a:t> maintains a cursor pointing to a row of a table. Initially, cursor points to before the first row.</a:t>
            </a:r>
            <a:endParaRPr lang="en-IN" sz="2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78607"/>
              </p:ext>
            </p:extLst>
          </p:nvPr>
        </p:nvGraphicFramePr>
        <p:xfrm>
          <a:off x="1131648" y="1386344"/>
          <a:ext cx="10315630" cy="5295596"/>
        </p:xfrm>
        <a:graphic>
          <a:graphicData uri="http://schemas.openxmlformats.org/drawingml/2006/table">
            <a:tbl>
              <a:tblPr/>
              <a:tblGrid>
                <a:gridCol w="298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5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726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 smtClean="0">
                          <a:solidFill>
                            <a:srgbClr val="162BF2"/>
                          </a:solidFill>
                          <a:effectLst/>
                          <a:latin typeface="Constantia" panose="02030602050306030303" pitchFamily="18" charset="0"/>
                        </a:rPr>
                        <a:t>Method</a:t>
                      </a:r>
                      <a:endParaRPr lang="en-IN" sz="1800" b="1" dirty="0">
                        <a:solidFill>
                          <a:srgbClr val="162BF2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dirty="0" smtClean="0">
                          <a:solidFill>
                            <a:srgbClr val="162BF2"/>
                          </a:solidFill>
                          <a:effectLst/>
                          <a:latin typeface="Constantia" panose="02030602050306030303" pitchFamily="18" charset="0"/>
                        </a:rPr>
                        <a:t>Description</a:t>
                      </a:r>
                      <a:endParaRPr lang="en-US" sz="1800" b="1" dirty="0">
                        <a:solidFill>
                          <a:srgbClr val="162BF2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boolean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next</a:t>
                      </a:r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move the cursor to the one row next from the current position.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boolean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previous</a:t>
                      </a:r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move the cursor to the one row previous from the current position.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8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boolean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first</a:t>
                      </a:r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move the cursor to the first row in result set object.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80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boolean</a:t>
                      </a:r>
                      <a:r>
                        <a:rPr lang="en-IN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last</a:t>
                      </a:r>
                      <a:r>
                        <a:rPr lang="en-IN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()</a:t>
                      </a:r>
                      <a:endParaRPr lang="en-IN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move the cursor to the last row in result set object.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getInt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columnIndex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return the data of specified column index of the current row as int.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US" sz="1800" b="1" dirty="0" err="1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getInt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(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String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columnName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return the data of specified column name of the current row as int.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String </a:t>
                      </a:r>
                      <a:r>
                        <a:rPr lang="en-US" sz="1800" b="1" dirty="0" err="1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getString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(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columnIndex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return the data of specified column index of the current row as String.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String </a:t>
                      </a:r>
                      <a:r>
                        <a:rPr lang="en-US" sz="1800" b="1" dirty="0" err="1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getString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(</a:t>
                      </a:r>
                      <a:r>
                        <a:rPr lang="en-US" sz="1800" b="1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String </a:t>
                      </a:r>
                      <a:r>
                        <a:rPr lang="en-US" sz="1800" b="1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columnName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)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to return the data of specified column name of the current row as String.</a:t>
                      </a: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77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XXX </a:t>
                      </a:r>
                      <a:r>
                        <a:rPr lang="en-US" sz="1800" b="1" dirty="0" err="1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getXXX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</a:t>
                      </a:r>
                      <a:r>
                        <a:rPr lang="en-US" sz="1800" b="1" dirty="0" err="1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US" sz="1800" b="1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)</a:t>
                      </a:r>
                      <a:endParaRPr lang="en-US" sz="1800" b="1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Used to return the data of a specified column index. XXX – represents datatype.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</a:txBody>
                  <a:tcPr marL="34979" marR="34979" marT="34979" marB="3497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5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Prepared Statement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19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017636" y="952234"/>
            <a:ext cx="108260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solidFill>
                  <a:srgbClr val="333333"/>
                </a:solidFill>
              </a:rPr>
              <a:t>The performance of the application will be faster if you use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PreparedStatement</a:t>
            </a:r>
            <a:r>
              <a:rPr lang="en-US" sz="2200" dirty="0">
                <a:solidFill>
                  <a:srgbClr val="333333"/>
                </a:solidFill>
              </a:rPr>
              <a:t> interface because query is compiled only once. The </a:t>
            </a:r>
            <a:r>
              <a:rPr lang="en-US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prepareStatement</a:t>
            </a:r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()</a:t>
            </a:r>
            <a:r>
              <a:rPr lang="en-US" sz="2200" dirty="0">
                <a:solidFill>
                  <a:srgbClr val="333333"/>
                </a:solidFill>
              </a:rPr>
              <a:t> method of Connection interface is used to return the object of </a:t>
            </a:r>
            <a:r>
              <a:rPr lang="en-US" sz="2200" dirty="0" err="1">
                <a:solidFill>
                  <a:srgbClr val="333333"/>
                </a:solidFill>
              </a:rPr>
              <a:t>PreparedStatement</a:t>
            </a:r>
            <a:r>
              <a:rPr lang="en-US" sz="2200" dirty="0">
                <a:solidFill>
                  <a:srgbClr val="333333"/>
                </a:solidFill>
              </a:rPr>
              <a:t>. </a:t>
            </a:r>
            <a:endParaRPr lang="en-US" sz="2200" dirty="0" smtClean="0">
              <a:solidFill>
                <a:srgbClr val="333333"/>
              </a:solidFill>
            </a:endParaRPr>
          </a:p>
          <a:p>
            <a:pPr algn="just"/>
            <a:endParaRPr lang="en-US" sz="2200" dirty="0" smtClean="0">
              <a:solidFill>
                <a:srgbClr val="333333"/>
              </a:solidFill>
            </a:endParaRPr>
          </a:p>
          <a:p>
            <a:pPr algn="just"/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Syntax</a:t>
            </a:r>
            <a:r>
              <a:rPr lang="en-US" sz="2200" dirty="0" smtClean="0">
                <a:solidFill>
                  <a:srgbClr val="333333"/>
                </a:solidFill>
              </a:rPr>
              <a:t>:</a:t>
            </a:r>
          </a:p>
          <a:p>
            <a:pPr algn="just"/>
            <a:r>
              <a:rPr lang="en-US" sz="2200" dirty="0"/>
              <a:t>public </a:t>
            </a:r>
            <a:r>
              <a:rPr lang="en-US" sz="2200" dirty="0" err="1"/>
              <a:t>PreparedStatement</a:t>
            </a:r>
            <a:r>
              <a:rPr lang="en-US" sz="2200" dirty="0"/>
              <a:t> </a:t>
            </a:r>
            <a:r>
              <a:rPr lang="en-US" sz="2200" dirty="0" err="1"/>
              <a:t>prepareStatement</a:t>
            </a:r>
            <a:r>
              <a:rPr lang="en-US" sz="2200" dirty="0"/>
              <a:t>(String query)throws </a:t>
            </a:r>
            <a:r>
              <a:rPr lang="en-US" sz="2200" dirty="0" err="1"/>
              <a:t>SQLException</a:t>
            </a:r>
            <a:r>
              <a:rPr lang="en-US" sz="2200" dirty="0"/>
              <a:t>{} </a:t>
            </a:r>
            <a:endParaRPr lang="en-US" sz="2200" dirty="0" smtClean="0"/>
          </a:p>
          <a:p>
            <a:pPr algn="just"/>
            <a:endParaRPr lang="en-IN" sz="2200" dirty="0" smtClean="0"/>
          </a:p>
          <a:p>
            <a:pPr algn="just"/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E.g.</a:t>
            </a:r>
          </a:p>
          <a:p>
            <a:pPr algn="just"/>
            <a:r>
              <a:rPr lang="en-IN" sz="2200" dirty="0" err="1" smtClean="0"/>
              <a:t>ps</a:t>
            </a:r>
            <a:r>
              <a:rPr lang="en-IN" sz="2200" dirty="0" smtClean="0"/>
              <a:t> = </a:t>
            </a:r>
            <a:r>
              <a:rPr lang="en-IN" sz="2200" dirty="0" err="1" smtClean="0"/>
              <a:t>con.prepareStatement</a:t>
            </a:r>
            <a:r>
              <a:rPr lang="en-IN" sz="2200" dirty="0" smtClean="0"/>
              <a:t>(“insert into employee values(?,?,?,?)”);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723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err="1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Netbeans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 8.</a:t>
            </a:r>
            <a:r>
              <a:rPr lang="en-IN" sz="3200" b="1" dirty="0" smtClean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 IDE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277471" y="970344"/>
            <a:ext cx="10703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US" sz="2400" dirty="0" err="1" smtClean="0"/>
              <a:t>Netbeans</a:t>
            </a:r>
            <a:r>
              <a:rPr lang="en-US" sz="2400" dirty="0" smtClean="0"/>
              <a:t> 8.2 </a:t>
            </a:r>
            <a:r>
              <a:rPr lang="en-US" sz="2400" dirty="0"/>
              <a:t>download </a:t>
            </a:r>
            <a:r>
              <a:rPr lang="en-US" sz="2400" dirty="0" smtClean="0"/>
              <a:t>link -  </a:t>
            </a:r>
            <a:r>
              <a:rPr lang="en-US" sz="2400" dirty="0">
                <a:hlinkClick r:id="rId3"/>
              </a:rPr>
              <a:t>https://netbeans-ide.informer.com/8.2/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7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Prepared Statement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20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14348"/>
              </p:ext>
            </p:extLst>
          </p:nvPr>
        </p:nvGraphicFramePr>
        <p:xfrm>
          <a:off x="912227" y="985064"/>
          <a:ext cx="10941282" cy="5468321"/>
        </p:xfrm>
        <a:graphic>
          <a:graphicData uri="http://schemas.openxmlformats.org/drawingml/2006/table">
            <a:tbl>
              <a:tblPr/>
              <a:tblGrid>
                <a:gridCol w="4705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6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4097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</a:rPr>
                        <a:t>Method</a:t>
                      </a:r>
                    </a:p>
                  </a:txBody>
                  <a:tcPr marL="99801" marR="99801" marT="99801" marB="998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  <a:latin typeface="Constantia" panose="02030602050306030303" pitchFamily="18" charset="0"/>
                        </a:rPr>
                        <a:t>Description</a:t>
                      </a:r>
                    </a:p>
                  </a:txBody>
                  <a:tcPr marL="99801" marR="99801" marT="99801" marB="998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1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void </a:t>
                      </a:r>
                      <a:r>
                        <a:rPr lang="en-IN" sz="20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setInt</a:t>
                      </a:r>
                      <a:r>
                        <a:rPr lang="en-IN" sz="20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paramIndex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,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value)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sets the integer value to the given parameter index.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1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void </a:t>
                      </a:r>
                      <a:r>
                        <a:rPr lang="en-IN" sz="20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setString</a:t>
                      </a:r>
                      <a:r>
                        <a:rPr lang="en-IN" sz="20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paramIndex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, String value)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sets the String value to the given parameter index.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111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void </a:t>
                      </a:r>
                      <a:r>
                        <a:rPr lang="en-US" sz="20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setFloat</a:t>
                      </a:r>
                      <a:r>
                        <a:rPr lang="en-US" sz="20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paramIndex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, float value)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sets the float value to the given parameter index.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11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void </a:t>
                      </a:r>
                      <a:r>
                        <a:rPr lang="en-IN" sz="2000" b="1" kern="1200" dirty="0" err="1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setDouble</a:t>
                      </a:r>
                      <a:r>
                        <a:rPr lang="en-IN" sz="2000" b="1" kern="1200" dirty="0" smtClean="0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0" kern="1200" dirty="0" smtClean="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000" b="0" kern="1200" dirty="0" err="1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paramIndex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, double value)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sets the double value to the given parameter index.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865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int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000" b="1" kern="1200" dirty="0" err="1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executeUpdate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executes the query. It is used for create, drop, insert, update, delete etc.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111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public </a:t>
                      </a:r>
                      <a:r>
                        <a:rPr lang="en-IN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ResultSet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 </a:t>
                      </a:r>
                      <a:r>
                        <a:rPr lang="en-IN" sz="2000" b="1" kern="1200" dirty="0" err="1">
                          <a:solidFill>
                            <a:srgbClr val="0000FF"/>
                          </a:solidFill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executeQuery</a:t>
                      </a:r>
                      <a:r>
                        <a:rPr lang="en-IN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()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executes the select query. It returns an instance of </a:t>
                      </a:r>
                      <a:r>
                        <a:rPr lang="en-US" sz="2000" dirty="0" err="1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ResultSet</a:t>
                      </a:r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Constantia" panose="02030602050306030303" pitchFamily="18" charset="0"/>
                        </a:rPr>
                        <a:t>.</a:t>
                      </a:r>
                    </a:p>
                  </a:txBody>
                  <a:tcPr marL="66534" marR="66534" marT="66534" marB="6653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15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3032" y="492480"/>
            <a:ext cx="1016641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Register</a:t>
            </a:r>
            <a:r>
              <a:rPr lang="en-IN" sz="2200" dirty="0" smtClean="0"/>
              <a:t> – </a:t>
            </a:r>
          </a:p>
          <a:p>
            <a:r>
              <a:rPr lang="en-IN" sz="2200" dirty="0" err="1" smtClean="0"/>
              <a:t>Class.forName</a:t>
            </a:r>
            <a:r>
              <a:rPr lang="en-IN" sz="2200" dirty="0" smtClean="0"/>
              <a:t>(“</a:t>
            </a:r>
            <a:r>
              <a:rPr lang="en-IN" sz="2200" dirty="0" err="1" smtClean="0"/>
              <a:t>oracle.jdbc.driver.OracleDriver</a:t>
            </a:r>
            <a:r>
              <a:rPr lang="en-IN" sz="2200" dirty="0" smtClean="0"/>
              <a:t>”) (not required if you use Derby database)</a:t>
            </a:r>
          </a:p>
          <a:p>
            <a:endParaRPr lang="en-IN" sz="2200" dirty="0" smtClean="0"/>
          </a:p>
          <a:p>
            <a:r>
              <a:rPr lang="en-IN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Establish</a:t>
            </a:r>
            <a:r>
              <a:rPr lang="en-IN" sz="2200" dirty="0" smtClean="0"/>
              <a:t> </a:t>
            </a:r>
            <a:r>
              <a:rPr lang="en-IN" sz="2200" b="1" dirty="0">
                <a:solidFill>
                  <a:srgbClr val="0000FF"/>
                </a:solidFill>
                <a:latin typeface="Constantia" panose="02030602050306030303" pitchFamily="18" charset="0"/>
              </a:rPr>
              <a:t>Connection</a:t>
            </a:r>
            <a:r>
              <a:rPr lang="en-IN" sz="2200" dirty="0" smtClean="0"/>
              <a:t> </a:t>
            </a:r>
          </a:p>
          <a:p>
            <a:r>
              <a:rPr lang="en-IN" sz="2200" dirty="0" smtClean="0"/>
              <a:t>Connection </a:t>
            </a:r>
            <a:r>
              <a:rPr lang="en-IN" sz="2200" dirty="0" err="1" smtClean="0"/>
              <a:t>conOra</a:t>
            </a:r>
            <a:r>
              <a:rPr lang="en-IN" sz="2200" dirty="0" smtClean="0"/>
              <a:t> = </a:t>
            </a:r>
            <a:r>
              <a:rPr lang="en-IN" sz="2200" dirty="0" err="1" smtClean="0"/>
              <a:t>DriverManager.getConenction</a:t>
            </a:r>
            <a:r>
              <a:rPr lang="en-IN" sz="2200" dirty="0" smtClean="0"/>
              <a:t>(“</a:t>
            </a:r>
            <a:r>
              <a:rPr lang="en-IN" sz="2200" dirty="0" err="1" smtClean="0"/>
              <a:t>jdbc:oracle:thin</a:t>
            </a:r>
            <a:r>
              <a:rPr lang="en-IN" sz="2200" dirty="0" smtClean="0"/>
              <a:t>:@localhost:1521:xe”,”system”,”vit”)</a:t>
            </a:r>
          </a:p>
          <a:p>
            <a:endParaRPr lang="en-IN" sz="2200" dirty="0" smtClean="0"/>
          </a:p>
          <a:p>
            <a:r>
              <a:rPr lang="en-IN" sz="2200" dirty="0" smtClean="0"/>
              <a:t>Connection </a:t>
            </a:r>
            <a:r>
              <a:rPr lang="en-IN" sz="2200" dirty="0" err="1" smtClean="0"/>
              <a:t>conDer</a:t>
            </a:r>
            <a:r>
              <a:rPr lang="en-IN" sz="2200" dirty="0" smtClean="0"/>
              <a:t>=</a:t>
            </a:r>
            <a:r>
              <a:rPr lang="en-IN" sz="2200" dirty="0" err="1" smtClean="0"/>
              <a:t>DriverManager.getConnection</a:t>
            </a:r>
            <a:r>
              <a:rPr lang="en-IN" sz="2200" dirty="0"/>
              <a:t>( </a:t>
            </a:r>
            <a:r>
              <a:rPr lang="en-IN" sz="2200" dirty="0" smtClean="0"/>
              <a:t>"</a:t>
            </a:r>
            <a:r>
              <a:rPr lang="en-IN" sz="2200" dirty="0" err="1"/>
              <a:t>jdbc:derby</a:t>
            </a:r>
            <a:r>
              <a:rPr lang="en-IN" sz="2200" dirty="0"/>
              <a:t>://localhost:1527/testDB1", “user1", "password1"); </a:t>
            </a:r>
          </a:p>
          <a:p>
            <a:endParaRPr lang="en-IN" sz="2200" dirty="0" smtClean="0"/>
          </a:p>
          <a:p>
            <a:r>
              <a:rPr lang="en-IN" sz="2200" dirty="0" smtClean="0"/>
              <a:t>(</a:t>
            </a:r>
            <a:r>
              <a:rPr lang="en-IN" sz="2200" dirty="0" smtClean="0"/>
              <a:t>note here </a:t>
            </a:r>
            <a:r>
              <a:rPr lang="en-IN" sz="2200" b="1" dirty="0">
                <a:solidFill>
                  <a:srgbClr val="162BF2"/>
                </a:solidFill>
              </a:rPr>
              <a:t>system</a:t>
            </a:r>
            <a:r>
              <a:rPr lang="en-IN" sz="2200" dirty="0" smtClean="0"/>
              <a:t>, </a:t>
            </a:r>
            <a:r>
              <a:rPr lang="en-IN" sz="2200" b="1" dirty="0" smtClean="0">
                <a:solidFill>
                  <a:srgbClr val="162BF2"/>
                </a:solidFill>
              </a:rPr>
              <a:t>user1</a:t>
            </a:r>
            <a:r>
              <a:rPr lang="en-IN" sz="2200" dirty="0" smtClean="0"/>
              <a:t> are user name. </a:t>
            </a:r>
            <a:r>
              <a:rPr lang="en-IN" sz="2200" b="1" dirty="0" err="1">
                <a:solidFill>
                  <a:srgbClr val="162BF2"/>
                </a:solidFill>
              </a:rPr>
              <a:t>vit</a:t>
            </a:r>
            <a:r>
              <a:rPr lang="en-IN" sz="2200" dirty="0" smtClean="0"/>
              <a:t> and </a:t>
            </a:r>
            <a:r>
              <a:rPr lang="en-IN" sz="2200" b="1" dirty="0">
                <a:solidFill>
                  <a:srgbClr val="162BF2"/>
                </a:solidFill>
              </a:rPr>
              <a:t>password1</a:t>
            </a:r>
            <a:r>
              <a:rPr lang="en-IN" sz="2200" dirty="0" smtClean="0"/>
              <a:t> are passwords which are user defined while creating) </a:t>
            </a:r>
          </a:p>
          <a:p>
            <a:endParaRPr lang="en-IN" sz="2200" dirty="0" smtClean="0"/>
          </a:p>
          <a:p>
            <a:endParaRPr lang="en-IN" sz="2200" b="1" dirty="0" smtClean="0">
              <a:solidFill>
                <a:srgbClr val="0000FF"/>
              </a:solidFill>
              <a:latin typeface="Constantia" panose="02030602050306030303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Prepared Statement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Steps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5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3032" y="492480"/>
            <a:ext cx="10978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Statement</a:t>
            </a:r>
          </a:p>
          <a:p>
            <a:r>
              <a:rPr lang="en-IN" sz="2400" dirty="0" err="1"/>
              <a:t>st</a:t>
            </a:r>
            <a:r>
              <a:rPr lang="en-IN" sz="2400" dirty="0"/>
              <a:t> = </a:t>
            </a:r>
            <a:r>
              <a:rPr lang="en-IN" sz="2400" dirty="0" err="1"/>
              <a:t>con.createStatement</a:t>
            </a:r>
            <a:r>
              <a:rPr lang="en-IN" sz="2400" dirty="0"/>
              <a:t>()</a:t>
            </a:r>
          </a:p>
          <a:p>
            <a:endParaRPr lang="en-IN" sz="24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Query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Attach</a:t>
            </a:r>
          </a:p>
          <a:p>
            <a:r>
              <a:rPr lang="en-IN" sz="2400" dirty="0" err="1"/>
              <a:t>ResultSet</a:t>
            </a:r>
            <a:r>
              <a:rPr lang="en-IN" sz="2400" dirty="0"/>
              <a:t> </a:t>
            </a:r>
            <a:r>
              <a:rPr lang="en-IN" sz="2400" dirty="0" err="1"/>
              <a:t>rs</a:t>
            </a:r>
            <a:r>
              <a:rPr lang="en-IN" sz="2400" dirty="0"/>
              <a:t> = </a:t>
            </a:r>
            <a:r>
              <a:rPr lang="en-IN" sz="2400" dirty="0" err="1"/>
              <a:t>st.executeQuery</a:t>
            </a:r>
            <a:r>
              <a:rPr lang="en-IN" sz="2400" dirty="0"/>
              <a:t>(“select * from </a:t>
            </a:r>
            <a:r>
              <a:rPr lang="en-IN" sz="2400" dirty="0" err="1"/>
              <a:t>mytable</a:t>
            </a:r>
            <a:r>
              <a:rPr lang="en-IN" sz="2400" dirty="0"/>
              <a:t>”);</a:t>
            </a:r>
          </a:p>
          <a:p>
            <a:r>
              <a:rPr lang="en-IN" sz="2400" dirty="0" err="1"/>
              <a:t>int</a:t>
            </a:r>
            <a:r>
              <a:rPr lang="en-IN" sz="2400" dirty="0"/>
              <a:t> n = </a:t>
            </a:r>
            <a:r>
              <a:rPr lang="en-IN" sz="2400" dirty="0" err="1"/>
              <a:t>st.executeUpdate</a:t>
            </a:r>
            <a:r>
              <a:rPr lang="en-IN" sz="2400" dirty="0"/>
              <a:t>(“insert into </a:t>
            </a:r>
            <a:r>
              <a:rPr lang="en-IN" sz="2400" dirty="0" err="1"/>
              <a:t>mytable</a:t>
            </a:r>
            <a:r>
              <a:rPr lang="en-IN" sz="2400" dirty="0"/>
              <a:t> </a:t>
            </a:r>
            <a:r>
              <a:rPr lang="en-IN" sz="2400" dirty="0" smtClean="0"/>
              <a:t>values(101, ’AAAA’, 9876543210) ”);</a:t>
            </a:r>
            <a:endParaRPr lang="en-IN" sz="2400" dirty="0"/>
          </a:p>
          <a:p>
            <a:endParaRPr lang="en-IN" sz="2400" b="1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endParaRPr lang="en-IN" sz="2400" b="1" dirty="0" smtClean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r>
              <a:rPr lang="en-IN" sz="2400" b="1" dirty="0" smtClean="0">
                <a:solidFill>
                  <a:srgbClr val="0000FF"/>
                </a:solidFill>
                <a:latin typeface="Constantia" panose="02030602050306030303" pitchFamily="18" charset="0"/>
              </a:rPr>
              <a:t>Prepared</a:t>
            </a:r>
            <a:r>
              <a:rPr lang="en-IN" sz="2400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Statement</a:t>
            </a:r>
          </a:p>
          <a:p>
            <a:r>
              <a:rPr lang="en-IN" sz="2400" dirty="0" err="1" smtClean="0"/>
              <a:t>pst</a:t>
            </a:r>
            <a:r>
              <a:rPr lang="en-IN" sz="2400" dirty="0" smtClean="0"/>
              <a:t> = </a:t>
            </a:r>
            <a:r>
              <a:rPr lang="en-IN" sz="2400" dirty="0" err="1" smtClean="0"/>
              <a:t>con.prepareStatement</a:t>
            </a:r>
            <a:r>
              <a:rPr lang="en-IN" sz="2400" dirty="0" smtClean="0"/>
              <a:t>(“insert into employee values(?,?,?)”)</a:t>
            </a:r>
          </a:p>
          <a:p>
            <a:r>
              <a:rPr lang="en-IN" sz="2400" dirty="0" err="1" smtClean="0"/>
              <a:t>pst.setInt</a:t>
            </a:r>
            <a:r>
              <a:rPr lang="en-IN" sz="2400" dirty="0" smtClean="0"/>
              <a:t>(1,101);</a:t>
            </a:r>
          </a:p>
          <a:p>
            <a:r>
              <a:rPr lang="en-IN" sz="2400" dirty="0" err="1" smtClean="0"/>
              <a:t>Pst.setString</a:t>
            </a:r>
            <a:r>
              <a:rPr lang="en-IN" sz="2400" dirty="0" smtClean="0"/>
              <a:t>(2,”AAAA”);</a:t>
            </a:r>
          </a:p>
          <a:p>
            <a:r>
              <a:rPr lang="en-IN" sz="2400" dirty="0" err="1" smtClean="0"/>
              <a:t>pst.setLong</a:t>
            </a:r>
            <a:r>
              <a:rPr lang="en-IN" sz="2400" dirty="0" smtClean="0"/>
              <a:t>(3,9876543210);</a:t>
            </a:r>
          </a:p>
          <a:p>
            <a:r>
              <a:rPr lang="en-IN" sz="2400" dirty="0" err="1" smtClean="0"/>
              <a:t>int</a:t>
            </a:r>
            <a:r>
              <a:rPr lang="en-IN" sz="2400" dirty="0" smtClean="0"/>
              <a:t> n = </a:t>
            </a:r>
            <a:r>
              <a:rPr lang="en-IN" sz="2400" dirty="0" err="1" smtClean="0"/>
              <a:t>pst.executeUpdate</a:t>
            </a:r>
            <a:r>
              <a:rPr lang="en-IN" sz="2400" dirty="0" smtClean="0"/>
              <a:t>();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Prepared Statement </a:t>
            </a:r>
            <a:r>
              <a:rPr lang="en-IN" sz="3200" b="1" dirty="0">
                <a:solidFill>
                  <a:srgbClr val="0000FF"/>
                </a:solidFill>
                <a:latin typeface="Constantia"/>
              </a:rPr>
              <a:t>Steps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Sample Code (Insert)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23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32" y="823761"/>
            <a:ext cx="4568614" cy="33607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696" y="726089"/>
            <a:ext cx="6340389" cy="36960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696" y="4422109"/>
            <a:ext cx="6340389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Sample Code (Update)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24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528" y="747353"/>
            <a:ext cx="4455530" cy="33378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86" y="747353"/>
            <a:ext cx="5281118" cy="53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8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Sample Code (Delete)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25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38" y="755585"/>
            <a:ext cx="4516868" cy="4809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15409"/>
          <a:stretch/>
        </p:blipFill>
        <p:spPr>
          <a:xfrm>
            <a:off x="5692878" y="755585"/>
            <a:ext cx="6086167" cy="590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2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Sample Code (Select)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26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6953"/>
            <a:ext cx="4092295" cy="45497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091" y="916952"/>
            <a:ext cx="7110076" cy="55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/>
            <a:r>
              <a:rPr lang="en-IN" sz="3200" dirty="0" smtClean="0">
                <a:solidFill>
                  <a:srgbClr val="0A1A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3200" dirty="0">
              <a:solidFill>
                <a:srgbClr val="0A1AB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27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653990" y="6545943"/>
            <a:ext cx="10327338" cy="312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2">
                    <a:lumMod val="75000"/>
                  </a:schemeClr>
                </a:solidFill>
              </a:rPr>
              <a:t>Vijayarani A., AP SITE, VIT, Vellore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79600" y="970344"/>
            <a:ext cx="10101728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200"/>
              </a:spcAft>
              <a:buFontTx/>
              <a:buAutoNum type="arabicPeriod"/>
            </a:pPr>
            <a:r>
              <a:rPr lang="en-US" sz="2400" dirty="0" smtClean="0"/>
              <a:t>Herbert </a:t>
            </a:r>
            <a:r>
              <a:rPr lang="en-US" sz="2400" dirty="0" err="1"/>
              <a:t>Schildt</a:t>
            </a:r>
            <a:r>
              <a:rPr lang="en-US" sz="2400" dirty="0"/>
              <a:t>, The Complete Reference -Java, Tata McGraw-Hill Education, Tenth Edition, 2017. 	</a:t>
            </a:r>
            <a:endParaRPr lang="en-US" sz="2400" dirty="0" smtClean="0"/>
          </a:p>
          <a:p>
            <a:pPr marL="457200" indent="-457200" algn="just">
              <a:spcAft>
                <a:spcPts val="1200"/>
              </a:spcAft>
              <a:buFontTx/>
              <a:buAutoNum type="arabicPeriod"/>
            </a:pPr>
            <a:r>
              <a:rPr lang="en-US" sz="2400" dirty="0">
                <a:hlinkClick r:id="rId3"/>
              </a:rPr>
              <a:t>https://netbeans-ide.informer.com/8.2</a:t>
            </a:r>
            <a:r>
              <a:rPr lang="en-US" sz="2400" dirty="0" smtClean="0">
                <a:hlinkClick r:id="rId3"/>
              </a:rPr>
              <a:t>/</a:t>
            </a:r>
            <a:r>
              <a:rPr lang="en-US" sz="2400" dirty="0" smtClean="0"/>
              <a:t> - </a:t>
            </a:r>
            <a:r>
              <a:rPr lang="en-US" sz="2400" dirty="0" err="1" smtClean="0"/>
              <a:t>Netbeans</a:t>
            </a:r>
            <a:r>
              <a:rPr lang="en-US" sz="2400" dirty="0" smtClean="0"/>
              <a:t> 8 download link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515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- Introduction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19" y="586125"/>
            <a:ext cx="10853571" cy="33917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65" y="3801233"/>
            <a:ext cx="8624725" cy="305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- Interfaces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7" y="1110257"/>
            <a:ext cx="5667855" cy="49365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8128" y="1110257"/>
            <a:ext cx="4778477" cy="2145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68129" y="3779716"/>
            <a:ext cx="3205316" cy="482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81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- Processes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3999"/>
            <a:ext cx="7969624" cy="209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Drivers 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199527" y="610136"/>
            <a:ext cx="6781801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 smtClean="0"/>
              <a:t>JDBC driver implementations vary because of the wide variety of operating systems and hardware platforms in which Java operates. Sun has divided the implementation types into four categories.</a:t>
            </a:r>
          </a:p>
          <a:p>
            <a:pPr algn="just"/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Type</a:t>
            </a:r>
            <a:r>
              <a:rPr lang="en-IN" sz="2200" b="1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1:</a:t>
            </a:r>
            <a:r>
              <a:rPr lang="en-IN" sz="2200" b="1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JDBC-ODBC</a:t>
            </a:r>
            <a:r>
              <a:rPr lang="en-IN" sz="2200" b="1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Bridge</a:t>
            </a:r>
            <a:r>
              <a:rPr lang="en-IN" sz="2200" b="1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Driver</a:t>
            </a:r>
            <a:r>
              <a:rPr lang="en-IN" sz="2200" b="1" dirty="0" smtClean="0"/>
              <a:t>:</a:t>
            </a:r>
          </a:p>
          <a:p>
            <a:pPr algn="just"/>
            <a:r>
              <a:rPr lang="en-US" sz="2200" dirty="0"/>
              <a:t>The JDBC-ODBC bridge driver uses ODBC driver to connect to the database. The JDBC-ODBC bridge driver converts JDBC method calls into the ODBC function calls. This is now discouraged because of thin driver. </a:t>
            </a:r>
            <a:endParaRPr lang="en-US" sz="2200" dirty="0" smtClean="0"/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Advantages</a:t>
            </a:r>
            <a:r>
              <a:rPr lang="en-US" sz="2200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easy </a:t>
            </a:r>
            <a:r>
              <a:rPr lang="en-US" sz="2200" dirty="0"/>
              <a:t>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be easily connected to any database.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Disadvantages</a:t>
            </a:r>
            <a:r>
              <a:rPr lang="en-US" sz="2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Performance degraded because JDBC method call is converted into the ODBC function calls.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ODBC driver needs to be installed on the client machine.</a:t>
            </a:r>
          </a:p>
          <a:p>
            <a:pPr algn="just"/>
            <a:endParaRPr lang="en-IN" sz="22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42" y="1093146"/>
            <a:ext cx="4621161" cy="465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7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Drivers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46" y="1488721"/>
            <a:ext cx="5372100" cy="396156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885328" y="1153542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Type</a:t>
            </a:r>
            <a:r>
              <a:rPr lang="en-IN" sz="2200" b="1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2: JDBC-Native</a:t>
            </a:r>
            <a:r>
              <a:rPr lang="en-IN" sz="2200" b="1" dirty="0" smtClean="0"/>
              <a:t>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API</a:t>
            </a:r>
            <a:r>
              <a:rPr lang="en-IN" sz="2200" b="1" dirty="0" smtClean="0"/>
              <a:t> </a:t>
            </a:r>
          </a:p>
          <a:p>
            <a:pPr algn="just"/>
            <a:r>
              <a:rPr lang="en-US" sz="2200" dirty="0"/>
              <a:t>The Native API driver uses the client-side libraries of the database. The driver converts JDBC method calls into native calls of the database API. It is not written entirely in java</a:t>
            </a:r>
            <a:r>
              <a:rPr lang="en-US" sz="2200" dirty="0" smtClean="0"/>
              <a:t>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Advantage</a:t>
            </a:r>
            <a:r>
              <a:rPr lang="en-US" sz="2200" dirty="0"/>
              <a:t>:</a:t>
            </a:r>
          </a:p>
          <a:p>
            <a:r>
              <a:rPr lang="en-US" sz="2200" dirty="0"/>
              <a:t>performance upgraded than JDBC-ODBC bridge driver.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Disadvantage</a:t>
            </a:r>
            <a:r>
              <a:rPr lang="en-US" sz="2200" dirty="0"/>
              <a:t>:</a:t>
            </a:r>
          </a:p>
          <a:p>
            <a:r>
              <a:rPr lang="en-US" sz="2200" dirty="0"/>
              <a:t>The Native driver needs to be installed on the each client machine.</a:t>
            </a:r>
          </a:p>
          <a:p>
            <a:r>
              <a:rPr lang="en-US" sz="2200" dirty="0"/>
              <a:t>The Vendor client library needs to be installed on client machine.</a:t>
            </a:r>
          </a:p>
          <a:p>
            <a:pPr algn="just"/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0676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Drivers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46" y="946345"/>
            <a:ext cx="4820880" cy="52184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985747" y="734377"/>
            <a:ext cx="6096000" cy="55707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NL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Type 3: </a:t>
            </a:r>
            <a:r>
              <a:rPr lang="en-IN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Network Protocol driver</a:t>
            </a:r>
          </a:p>
          <a:p>
            <a:r>
              <a:rPr lang="en-US" sz="2200" b="0" i="0" dirty="0" smtClean="0">
                <a:solidFill>
                  <a:srgbClr val="333333"/>
                </a:solidFill>
                <a:effectLst/>
                <a:latin typeface="inter-regular"/>
              </a:rPr>
              <a:t>The Network Protocol driver uses middleware (application server) that converts JDBC calls directly or indirectly into the vendor-specific database protocol. It is fully written in java.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Advantage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No client side library is required because of application server that can perform many tasks like auditing, load balancing, logging etc.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Disadvantages</a:t>
            </a:r>
            <a:r>
              <a:rPr lang="en-US" sz="22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Network support is required on client machine.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Requires database-specific coding to be done in the middle tier.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Maintenance of Network Protocol driver becomes costly because it requires database-specific coding to be done in the middle tier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916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989" y="40341"/>
            <a:ext cx="10327339" cy="545784"/>
          </a:xfrm>
        </p:spPr>
        <p:txBody>
          <a:bodyPr>
            <a:noAutofit/>
          </a:bodyPr>
          <a:lstStyle/>
          <a:p>
            <a:pPr algn="ctr" defTabSz="914400"/>
            <a:r>
              <a:rPr lang="en-IN" sz="3200" b="1" dirty="0" smtClean="0">
                <a:solidFill>
                  <a:srgbClr val="0000FF"/>
                </a:solidFill>
                <a:latin typeface="Constantia"/>
                <a:ea typeface="+mn-ea"/>
                <a:cs typeface="+mn-cs"/>
              </a:rPr>
              <a:t>JDBC – Drivers </a:t>
            </a:r>
            <a:endParaRPr lang="en-IN" sz="3200" b="1" dirty="0">
              <a:solidFill>
                <a:srgbClr val="0000FF"/>
              </a:solidFill>
              <a:latin typeface="Constantia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1AA4A-4F11-4836-8B15-84DF72A7E880}" type="slidenum">
              <a:rPr lang="en-IN" smtClean="0"/>
              <a:t>9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5885328" y="1121797"/>
            <a:ext cx="6096000" cy="42165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Type – 4: </a:t>
            </a:r>
            <a:r>
              <a:rPr lang="fr-FR" sz="2400" b="1" dirty="0" err="1">
                <a:solidFill>
                  <a:srgbClr val="0000FF"/>
                </a:solidFill>
                <a:latin typeface="Constantia" panose="02030602050306030303" pitchFamily="18" charset="0"/>
              </a:rPr>
              <a:t>Thin</a:t>
            </a:r>
            <a:r>
              <a:rPr lang="fr-FR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 Driver</a:t>
            </a:r>
          </a:p>
          <a:p>
            <a:r>
              <a:rPr lang="en-US" sz="2200" b="0" i="0" dirty="0" smtClean="0">
                <a:solidFill>
                  <a:srgbClr val="333333"/>
                </a:solidFill>
                <a:effectLst/>
              </a:rPr>
              <a:t>The thin driver converts JDBC calls directly into the vendor-specific database protocol. That is why it is known as thin driver. It is fully written in Java language.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Advantage</a:t>
            </a:r>
            <a:r>
              <a:rPr lang="en-US" sz="2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Better performance than all other drivers.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No software is required at client side or server side.</a:t>
            </a:r>
          </a:p>
          <a:p>
            <a:r>
              <a:rPr lang="en-US" sz="2400" b="1" dirty="0">
                <a:solidFill>
                  <a:srgbClr val="0000FF"/>
                </a:solidFill>
                <a:latin typeface="Constantia" panose="02030602050306030303" pitchFamily="18" charset="0"/>
              </a:rPr>
              <a:t>Disadvantage</a:t>
            </a:r>
            <a:r>
              <a:rPr lang="en-US" sz="22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Drivers depend on the Database.</a:t>
            </a:r>
          </a:p>
          <a:p>
            <a:endParaRPr lang="en-IN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2" y="1227459"/>
            <a:ext cx="4659687" cy="411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9535</TotalTime>
  <Words>1417</Words>
  <Application>Microsoft Office PowerPoint</Application>
  <PresentationFormat>Widescreen</PresentationFormat>
  <Paragraphs>236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Constantia</vt:lpstr>
      <vt:lpstr>Franklin Gothic Book</vt:lpstr>
      <vt:lpstr>inter-regular</vt:lpstr>
      <vt:lpstr>Wingdings</vt:lpstr>
      <vt:lpstr>Crop</vt:lpstr>
      <vt:lpstr>PMCA502L – JAVA Programming</vt:lpstr>
      <vt:lpstr>Netbeans 8.2 IDE </vt:lpstr>
      <vt:lpstr>JDBC - Introduction</vt:lpstr>
      <vt:lpstr>JDBC - Interfaces</vt:lpstr>
      <vt:lpstr>JDBC - Processes</vt:lpstr>
      <vt:lpstr>JDBC – Drivers  </vt:lpstr>
      <vt:lpstr>JDBC – Drivers </vt:lpstr>
      <vt:lpstr>JDBC – Drivers </vt:lpstr>
      <vt:lpstr>JDBC – Drivers </vt:lpstr>
      <vt:lpstr>JDBC – Connection </vt:lpstr>
      <vt:lpstr>JDBC – Connection</vt:lpstr>
      <vt:lpstr>JDBC – Oracle Connection</vt:lpstr>
      <vt:lpstr>JDBC – Create Statement</vt:lpstr>
      <vt:lpstr>JDBC – Execute Query</vt:lpstr>
      <vt:lpstr>JDBC -  Close</vt:lpstr>
      <vt:lpstr>JDBC – Connection Interface</vt:lpstr>
      <vt:lpstr>JDBC – Statement Interface</vt:lpstr>
      <vt:lpstr>JDBC – Result Set Interface</vt:lpstr>
      <vt:lpstr>JDBC – Prepared Statement</vt:lpstr>
      <vt:lpstr>JDBC – Prepared Statement</vt:lpstr>
      <vt:lpstr>JDBC – Prepared Statement Steps</vt:lpstr>
      <vt:lpstr>JDBC – Prepared Statement Steps</vt:lpstr>
      <vt:lpstr>JDBC – Sample Code (Insert)</vt:lpstr>
      <vt:lpstr>JDBC – Sample Code (Update)</vt:lpstr>
      <vt:lpstr>JDBC – Sample Code (Delete)</vt:lpstr>
      <vt:lpstr>JDBC – Sample Code (Select)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Vijayarani Barani</cp:lastModifiedBy>
  <cp:revision>596</cp:revision>
  <dcterms:created xsi:type="dcterms:W3CDTF">2021-08-03T04:43:06Z</dcterms:created>
  <dcterms:modified xsi:type="dcterms:W3CDTF">2024-09-02T11:22:19Z</dcterms:modified>
</cp:coreProperties>
</file>