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68" r:id="rId3"/>
    <p:sldId id="269" r:id="rId4"/>
    <p:sldId id="271" r:id="rId5"/>
    <p:sldId id="272" r:id="rId6"/>
    <p:sldId id="257" r:id="rId7"/>
    <p:sldId id="274" r:id="rId8"/>
    <p:sldId id="273" r:id="rId9"/>
    <p:sldId id="258" r:id="rId10"/>
    <p:sldId id="259" r:id="rId11"/>
    <p:sldId id="292" r:id="rId12"/>
    <p:sldId id="260" r:id="rId13"/>
    <p:sldId id="275" r:id="rId14"/>
    <p:sldId id="287" r:id="rId15"/>
    <p:sldId id="288" r:id="rId16"/>
    <p:sldId id="289" r:id="rId17"/>
    <p:sldId id="290" r:id="rId18"/>
    <p:sldId id="291"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rqds+Sc/prHAk437PPqg==" hashData="Orz8/75to4c1zVIzEBDm/QakhXttrB5paMBHi9BnW5+FQ9RweDrDWB8TVQYU3vTjk7CdE428cur7mbpdfqCfw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EBF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D90D07-3890-4B44-8B0C-63F0740F922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245480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D90D07-3890-4B44-8B0C-63F0740F922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226272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D90D07-3890-4B44-8B0C-63F0740F922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1187579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D90D07-3890-4B44-8B0C-63F0740F922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6353C-87DF-498E-8748-CB68006ECB59}" type="slidenum">
              <a:rPr lang="en-IN" smtClean="0"/>
              <a:t>‹#›</a:t>
            </a:fld>
            <a:endParaRPr lang="en-IN"/>
          </a:p>
        </p:txBody>
      </p:sp>
      <p:sp>
        <p:nvSpPr>
          <p:cNvPr id="7" name="TextBox 6"/>
          <p:cNvSpPr txBox="1"/>
          <p:nvPr userDrawn="1"/>
        </p:nvSpPr>
        <p:spPr>
          <a:xfrm rot="20309207">
            <a:off x="4154842" y="3220277"/>
            <a:ext cx="4055165" cy="461665"/>
          </a:xfrm>
          <a:prstGeom prst="rect">
            <a:avLst/>
          </a:prstGeom>
          <a:noFill/>
        </p:spPr>
        <p:txBody>
          <a:bodyPr wrap="square" rtlCol="0">
            <a:spAutoFit/>
          </a:bodyPr>
          <a:lstStyle/>
          <a:p>
            <a:r>
              <a:rPr lang="en-IN" sz="2400" dirty="0" smtClean="0">
                <a:solidFill>
                  <a:schemeClr val="bg2">
                    <a:lumMod val="75000"/>
                  </a:schemeClr>
                </a:solidFill>
              </a:rPr>
              <a:t>A. Vijayarani,</a:t>
            </a:r>
            <a:r>
              <a:rPr lang="en-IN" sz="2400" baseline="0" dirty="0" smtClean="0">
                <a:solidFill>
                  <a:schemeClr val="bg2">
                    <a:lumMod val="75000"/>
                  </a:schemeClr>
                </a:solidFill>
              </a:rPr>
              <a:t> AP, SITE, VIT</a:t>
            </a:r>
            <a:endParaRPr lang="en-IN" sz="2400" dirty="0">
              <a:solidFill>
                <a:schemeClr val="bg2">
                  <a:lumMod val="75000"/>
                </a:schemeClr>
              </a:solidFill>
            </a:endParaRPr>
          </a:p>
        </p:txBody>
      </p:sp>
    </p:spTree>
    <p:extLst>
      <p:ext uri="{BB962C8B-B14F-4D97-AF65-F5344CB8AC3E}">
        <p14:creationId xmlns:p14="http://schemas.microsoft.com/office/powerpoint/2010/main" val="54610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D90D07-3890-4B44-8B0C-63F0740F9227}" type="datetimeFigureOut">
              <a:rPr lang="en-IN" smtClean="0"/>
              <a:t>06-10-2023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164158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D90D07-3890-4B44-8B0C-63F0740F922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319867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D90D07-3890-4B44-8B0C-63F0740F9227}" type="datetimeFigureOut">
              <a:rPr lang="en-IN" smtClean="0"/>
              <a:t>06-10-2023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2301874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D90D07-3890-4B44-8B0C-63F0740F9227}" type="datetimeFigureOut">
              <a:rPr lang="en-IN" smtClean="0"/>
              <a:t>06-10-2023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3188085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D90D07-3890-4B44-8B0C-63F0740F9227}" type="datetimeFigureOut">
              <a:rPr lang="en-IN" smtClean="0"/>
              <a:t>06-10-2023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403643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90D07-3890-4B44-8B0C-63F0740F922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318326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D90D07-3890-4B44-8B0C-63F0740F9227}" type="datetimeFigureOut">
              <a:rPr lang="en-IN" smtClean="0"/>
              <a:t>06-10-2023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36353C-87DF-498E-8748-CB68006ECB59}" type="slidenum">
              <a:rPr lang="en-IN" smtClean="0"/>
              <a:t>‹#›</a:t>
            </a:fld>
            <a:endParaRPr lang="en-IN"/>
          </a:p>
        </p:txBody>
      </p:sp>
    </p:spTree>
    <p:extLst>
      <p:ext uri="{BB962C8B-B14F-4D97-AF65-F5344CB8AC3E}">
        <p14:creationId xmlns:p14="http://schemas.microsoft.com/office/powerpoint/2010/main" val="104815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90D07-3890-4B44-8B0C-63F0740F9227}" type="datetimeFigureOut">
              <a:rPr lang="en-IN" smtClean="0"/>
              <a:t>06-10-2023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6353C-87DF-498E-8748-CB68006ECB59}" type="slidenum">
              <a:rPr lang="en-IN" smtClean="0"/>
              <a:t>‹#›</a:t>
            </a:fld>
            <a:endParaRPr lang="en-IN"/>
          </a:p>
        </p:txBody>
      </p:sp>
    </p:spTree>
    <p:extLst>
      <p:ext uri="{BB962C8B-B14F-4D97-AF65-F5344CB8AC3E}">
        <p14:creationId xmlns:p14="http://schemas.microsoft.com/office/powerpoint/2010/main" val="27007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PMCA502L – JAVA Programming</a:t>
            </a:r>
            <a:endParaRPr lang="en-IN" dirty="0"/>
          </a:p>
        </p:txBody>
      </p:sp>
      <p:sp>
        <p:nvSpPr>
          <p:cNvPr id="3" name="Content Placeholder 2"/>
          <p:cNvSpPr>
            <a:spLocks noGrp="1"/>
          </p:cNvSpPr>
          <p:nvPr>
            <p:ph idx="1"/>
          </p:nvPr>
        </p:nvSpPr>
        <p:spPr/>
        <p:txBody>
          <a:bodyPr>
            <a:normAutofit/>
          </a:bodyPr>
          <a:lstStyle/>
          <a:p>
            <a:pPr marL="0" indent="0" algn="ctr">
              <a:buNone/>
            </a:pPr>
            <a:r>
              <a:rPr lang="en-US" sz="3600" b="1" dirty="0">
                <a:solidFill>
                  <a:srgbClr val="0000FF"/>
                </a:solidFill>
                <a:latin typeface="Constantia" panose="02030602050306030303" pitchFamily="18" charset="0"/>
              </a:rPr>
              <a:t>GUI and JDBC</a:t>
            </a:r>
          </a:p>
          <a:p>
            <a:pPr marL="0" indent="0" algn="ctr">
              <a:buNone/>
            </a:pPr>
            <a:r>
              <a:rPr lang="en-US" sz="3600" dirty="0">
                <a:latin typeface="Calibri" panose="020F0502020204030204" pitchFamily="34" charset="0"/>
                <a:ea typeface="Calibri" panose="020F0502020204030204" pitchFamily="34" charset="0"/>
                <a:cs typeface="Calibri" panose="020F0502020204030204" pitchFamily="34" charset="0"/>
              </a:rPr>
              <a:t>GUI Programming using JavaFX - Exploring Events - Controls and JavaFX Menus - Accessing Databases using JDBC Connectivity - Prepared Statement</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EC71AA4A-4F11-4836-8B15-84DF72A7E880}" type="slidenum">
              <a:rPr lang="en-IN" smtClean="0"/>
              <a:t>1</a:t>
            </a:fld>
            <a:endParaRPr lang="en-IN"/>
          </a:p>
        </p:txBody>
      </p:sp>
    </p:spTree>
    <p:extLst>
      <p:ext uri="{BB962C8B-B14F-4D97-AF65-F5344CB8AC3E}">
        <p14:creationId xmlns:p14="http://schemas.microsoft.com/office/powerpoint/2010/main" val="117085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rgbClr val="0000FF"/>
                </a:solidFill>
              </a:rPr>
              <a:t>Scene and Stage</a:t>
            </a:r>
          </a:p>
        </p:txBody>
      </p:sp>
      <p:sp>
        <p:nvSpPr>
          <p:cNvPr id="3" name="Content Placeholder 2"/>
          <p:cNvSpPr>
            <a:spLocks noGrp="1"/>
          </p:cNvSpPr>
          <p:nvPr>
            <p:ph idx="1"/>
          </p:nvPr>
        </p:nvSpPr>
        <p:spPr/>
        <p:txBody>
          <a:bodyPr>
            <a:normAutofit/>
          </a:bodyPr>
          <a:lstStyle/>
          <a:p>
            <a:r>
              <a:rPr lang="en-IN" sz="2400" dirty="0" smtClean="0">
                <a:latin typeface="+mj-lt"/>
              </a:rPr>
              <a:t>Creating  scene </a:t>
            </a:r>
          </a:p>
          <a:p>
            <a:pPr marL="457200" lvl="1" indent="0">
              <a:buNone/>
            </a:pPr>
            <a:r>
              <a:rPr lang="en-IN" b="1" dirty="0">
                <a:solidFill>
                  <a:srgbClr val="0000FF"/>
                </a:solidFill>
                <a:latin typeface="Constantia" panose="02030602050306030303" pitchFamily="18" charset="0"/>
              </a:rPr>
              <a:t>Scene s = new Scene(Pane, vertical size, horizontal size</a:t>
            </a:r>
            <a:r>
              <a:rPr lang="en-IN" dirty="0" smtClean="0">
                <a:latin typeface="+mj-lt"/>
              </a:rPr>
              <a:t>)</a:t>
            </a:r>
          </a:p>
          <a:p>
            <a:r>
              <a:rPr lang="en-IN" sz="2400" dirty="0" smtClean="0">
                <a:latin typeface="+mj-lt"/>
              </a:rPr>
              <a:t>Setting title to Stage</a:t>
            </a:r>
          </a:p>
          <a:p>
            <a:pPr marL="0" indent="444500">
              <a:buNone/>
            </a:pPr>
            <a:r>
              <a:rPr lang="en-IN" sz="2400" b="1" dirty="0" err="1">
                <a:solidFill>
                  <a:srgbClr val="0000FF"/>
                </a:solidFill>
                <a:latin typeface="Constantia" panose="02030602050306030303" pitchFamily="18" charset="0"/>
              </a:rPr>
              <a:t>Stage.setTitle</a:t>
            </a:r>
            <a:r>
              <a:rPr lang="en-IN" sz="2400" b="1" dirty="0">
                <a:solidFill>
                  <a:srgbClr val="0000FF"/>
                </a:solidFill>
                <a:latin typeface="Constantia" panose="02030602050306030303" pitchFamily="18" charset="0"/>
              </a:rPr>
              <a:t>(“First SFX </a:t>
            </a:r>
            <a:r>
              <a:rPr lang="en-IN" sz="2400" b="1" dirty="0" err="1">
                <a:solidFill>
                  <a:srgbClr val="0000FF"/>
                </a:solidFill>
                <a:latin typeface="Constantia" panose="02030602050306030303" pitchFamily="18" charset="0"/>
              </a:rPr>
              <a:t>Programm</a:t>
            </a:r>
            <a:r>
              <a:rPr lang="en-IN" sz="2400" b="1" dirty="0">
                <a:solidFill>
                  <a:srgbClr val="0000FF"/>
                </a:solidFill>
                <a:latin typeface="Constantia" panose="02030602050306030303" pitchFamily="18" charset="0"/>
              </a:rPr>
              <a:t>”);</a:t>
            </a:r>
          </a:p>
          <a:p>
            <a:r>
              <a:rPr lang="en-IN" sz="2400" dirty="0" smtClean="0">
                <a:latin typeface="+mj-lt"/>
              </a:rPr>
              <a:t>Adding Scene to stage </a:t>
            </a:r>
          </a:p>
          <a:p>
            <a:pPr marL="457200" lvl="1" indent="0">
              <a:buNone/>
            </a:pPr>
            <a:r>
              <a:rPr lang="en-IN" b="1" dirty="0" err="1">
                <a:solidFill>
                  <a:srgbClr val="0000FF"/>
                </a:solidFill>
                <a:latin typeface="Constantia" panose="02030602050306030303" pitchFamily="18" charset="0"/>
              </a:rPr>
              <a:t>Stage.setScene</a:t>
            </a:r>
            <a:r>
              <a:rPr lang="en-IN" b="1" dirty="0">
                <a:solidFill>
                  <a:srgbClr val="0000FF"/>
                </a:solidFill>
                <a:latin typeface="Constantia" panose="02030602050306030303" pitchFamily="18" charset="0"/>
              </a:rPr>
              <a:t>(s);</a:t>
            </a:r>
          </a:p>
          <a:p>
            <a:r>
              <a:rPr lang="en-IN" sz="2400" dirty="0" smtClean="0">
                <a:latin typeface="+mj-lt"/>
              </a:rPr>
              <a:t>Make Scene to visible);</a:t>
            </a:r>
          </a:p>
          <a:p>
            <a:pPr marL="457200" lvl="1" indent="0">
              <a:buNone/>
            </a:pPr>
            <a:r>
              <a:rPr lang="en-IN" b="1" dirty="0" err="1">
                <a:solidFill>
                  <a:srgbClr val="0000FF"/>
                </a:solidFill>
                <a:latin typeface="Constantia" panose="02030602050306030303" pitchFamily="18" charset="0"/>
              </a:rPr>
              <a:t>Stage.show</a:t>
            </a:r>
            <a:r>
              <a:rPr lang="en-IN" b="1" dirty="0">
                <a:solidFill>
                  <a:srgbClr val="0000FF"/>
                </a:solidFill>
                <a:latin typeface="Constantia" panose="02030602050306030303" pitchFamily="18" charset="0"/>
              </a:rPr>
              <a:t>();</a:t>
            </a:r>
          </a:p>
        </p:txBody>
      </p:sp>
    </p:spTree>
    <p:extLst>
      <p:ext uri="{BB962C8B-B14F-4D97-AF65-F5344CB8AC3E}">
        <p14:creationId xmlns:p14="http://schemas.microsoft.com/office/powerpoint/2010/main" val="4079166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59" y="203760"/>
            <a:ext cx="11739282" cy="656851"/>
          </a:xfrm>
        </p:spPr>
        <p:txBody>
          <a:bodyPr>
            <a:noAutofit/>
          </a:bodyPr>
          <a:lstStyle/>
          <a:p>
            <a:pPr algn="ctr"/>
            <a:r>
              <a:rPr lang="en-IN" b="1" dirty="0">
                <a:solidFill>
                  <a:srgbClr val="0000FF"/>
                </a:solidFill>
              </a:rPr>
              <a:t>JavaFX Page Creation – Hierarchy </a:t>
            </a:r>
          </a:p>
        </p:txBody>
      </p:sp>
      <p:sp>
        <p:nvSpPr>
          <p:cNvPr id="3" name="Content Placeholder 2"/>
          <p:cNvSpPr>
            <a:spLocks noGrp="1"/>
          </p:cNvSpPr>
          <p:nvPr>
            <p:ph idx="1"/>
          </p:nvPr>
        </p:nvSpPr>
        <p:spPr>
          <a:xfrm>
            <a:off x="502023" y="1018801"/>
            <a:ext cx="5997100" cy="4483279"/>
          </a:xfrm>
        </p:spPr>
        <p:txBody>
          <a:bodyPr wrap="square">
            <a:spAutoFit/>
          </a:bodyPr>
          <a:lstStyle/>
          <a:p>
            <a:pPr marL="457200" indent="-457200">
              <a:lnSpc>
                <a:spcPct val="150000"/>
              </a:lnSpc>
              <a:buFont typeface="+mj-lt"/>
              <a:buAutoNum type="arabicPeriod"/>
            </a:pPr>
            <a:r>
              <a:rPr lang="en-IN" dirty="0" smtClean="0">
                <a:latin typeface="+mj-lt"/>
              </a:rPr>
              <a:t>Create necessary controls and events</a:t>
            </a:r>
          </a:p>
          <a:p>
            <a:pPr marL="457200" indent="-457200">
              <a:lnSpc>
                <a:spcPct val="150000"/>
              </a:lnSpc>
              <a:buFont typeface="+mj-lt"/>
              <a:buAutoNum type="arabicPeriod"/>
            </a:pPr>
            <a:r>
              <a:rPr lang="en-IN" dirty="0" smtClean="0">
                <a:latin typeface="+mj-lt"/>
              </a:rPr>
              <a:t>Create pane, set padding and gaps.</a:t>
            </a:r>
          </a:p>
          <a:p>
            <a:pPr marL="457200" indent="-457200">
              <a:lnSpc>
                <a:spcPct val="150000"/>
              </a:lnSpc>
              <a:buFont typeface="+mj-lt"/>
              <a:buAutoNum type="arabicPeriod"/>
            </a:pPr>
            <a:r>
              <a:rPr lang="en-IN" dirty="0" smtClean="0">
                <a:latin typeface="+mj-lt"/>
              </a:rPr>
              <a:t>Add controls to pane</a:t>
            </a:r>
          </a:p>
          <a:p>
            <a:pPr marL="457200" indent="-457200">
              <a:lnSpc>
                <a:spcPct val="150000"/>
              </a:lnSpc>
              <a:buFont typeface="+mj-lt"/>
              <a:buAutoNum type="arabicPeriod"/>
            </a:pPr>
            <a:r>
              <a:rPr lang="en-IN" dirty="0" smtClean="0">
                <a:latin typeface="+mj-lt"/>
              </a:rPr>
              <a:t>Create scene with pane</a:t>
            </a:r>
          </a:p>
          <a:p>
            <a:pPr marL="457200" indent="-457200">
              <a:lnSpc>
                <a:spcPct val="150000"/>
              </a:lnSpc>
              <a:buFont typeface="+mj-lt"/>
              <a:buAutoNum type="arabicPeriod"/>
            </a:pPr>
            <a:r>
              <a:rPr lang="en-IN" dirty="0" smtClean="0">
                <a:latin typeface="+mj-lt"/>
              </a:rPr>
              <a:t>Attach the scene to stage, set title to stage and show the stage</a:t>
            </a:r>
          </a:p>
        </p:txBody>
      </p:sp>
      <p:grpSp>
        <p:nvGrpSpPr>
          <p:cNvPr id="4" name="Group 3"/>
          <p:cNvGrpSpPr/>
          <p:nvPr/>
        </p:nvGrpSpPr>
        <p:grpSpPr>
          <a:xfrm>
            <a:off x="7796982" y="1120877"/>
            <a:ext cx="3465299" cy="4404849"/>
            <a:chOff x="2212259" y="1455174"/>
            <a:chExt cx="3465299" cy="4404849"/>
          </a:xfrm>
        </p:grpSpPr>
        <p:sp>
          <p:nvSpPr>
            <p:cNvPr id="5" name="Rectangle 4"/>
            <p:cNvSpPr/>
            <p:nvPr/>
          </p:nvSpPr>
          <p:spPr>
            <a:xfrm>
              <a:off x="2212259" y="1455174"/>
              <a:ext cx="1441727" cy="550606"/>
            </a:xfrm>
            <a:prstGeom prst="rect">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Controls</a:t>
              </a:r>
              <a:endParaRPr lang="en-IN" dirty="0">
                <a:ln w="0"/>
                <a:solidFill>
                  <a:schemeClr val="tx1"/>
                </a:solidFill>
                <a:effectLst>
                  <a:outerShdw blurRad="38100" dist="19050" dir="2700000" algn="tl" rotWithShape="0">
                    <a:schemeClr val="dk1">
                      <a:alpha val="40000"/>
                    </a:schemeClr>
                  </a:outerShdw>
                </a:effectLst>
              </a:endParaRPr>
            </a:p>
          </p:txBody>
        </p:sp>
        <p:sp>
          <p:nvSpPr>
            <p:cNvPr id="6" name="Rectangle 5"/>
            <p:cNvSpPr/>
            <p:nvPr/>
          </p:nvSpPr>
          <p:spPr>
            <a:xfrm>
              <a:off x="2212259" y="2354825"/>
              <a:ext cx="1441727" cy="550606"/>
            </a:xfrm>
            <a:prstGeom prst="rect">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Pane</a:t>
              </a:r>
              <a:endParaRPr lang="en-IN"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235831" y="1455174"/>
              <a:ext cx="1441727" cy="550606"/>
            </a:xfrm>
            <a:prstGeom prst="rect">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Events</a:t>
              </a:r>
              <a:endParaRPr lang="en-IN"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2212259" y="3372463"/>
              <a:ext cx="1441727" cy="550606"/>
            </a:xfrm>
            <a:prstGeom prst="rect">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Scene</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2212259" y="4390101"/>
              <a:ext cx="1441727" cy="550606"/>
            </a:xfrm>
            <a:prstGeom prst="rect">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Stage</a:t>
              </a:r>
              <a:endParaRPr lang="en-IN"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2212259" y="5309417"/>
              <a:ext cx="1441727" cy="550606"/>
            </a:xfrm>
            <a:prstGeom prst="rect">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n w="0"/>
                  <a:solidFill>
                    <a:schemeClr val="tx1"/>
                  </a:solidFill>
                  <a:effectLst>
                    <a:outerShdw blurRad="38100" dist="19050" dir="2700000" algn="tl" rotWithShape="0">
                      <a:schemeClr val="dk1">
                        <a:alpha val="40000"/>
                      </a:schemeClr>
                    </a:outerShdw>
                  </a:effectLst>
                </a:rPr>
                <a:t>Show</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Down Arrow 10"/>
            <p:cNvSpPr/>
            <p:nvPr/>
          </p:nvSpPr>
          <p:spPr>
            <a:xfrm>
              <a:off x="2836607" y="2005780"/>
              <a:ext cx="209393" cy="368709"/>
            </a:xfrm>
            <a:prstGeom prst="downArrow">
              <a:avLst>
                <a:gd name="adj1" fmla="val 30645"/>
                <a:gd name="adj2" fmla="val 50000"/>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2" name="Down Arrow 11"/>
            <p:cNvSpPr/>
            <p:nvPr/>
          </p:nvSpPr>
          <p:spPr>
            <a:xfrm>
              <a:off x="2836607" y="2905431"/>
              <a:ext cx="209393" cy="471948"/>
            </a:xfrm>
            <a:prstGeom prst="downArrow">
              <a:avLst>
                <a:gd name="adj1" fmla="val 30645"/>
                <a:gd name="adj2" fmla="val 50000"/>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3" name="Down Arrow 12"/>
            <p:cNvSpPr/>
            <p:nvPr/>
          </p:nvSpPr>
          <p:spPr>
            <a:xfrm>
              <a:off x="2836607" y="3920610"/>
              <a:ext cx="209393" cy="471948"/>
            </a:xfrm>
            <a:prstGeom prst="downArrow">
              <a:avLst>
                <a:gd name="adj1" fmla="val 30645"/>
                <a:gd name="adj2" fmla="val 50000"/>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4" name="Down Arrow 13"/>
            <p:cNvSpPr/>
            <p:nvPr/>
          </p:nvSpPr>
          <p:spPr>
            <a:xfrm>
              <a:off x="2836606" y="4935788"/>
              <a:ext cx="209394" cy="373627"/>
            </a:xfrm>
            <a:prstGeom prst="downArrow">
              <a:avLst>
                <a:gd name="adj1" fmla="val 30645"/>
                <a:gd name="adj2" fmla="val 50000"/>
              </a:avLst>
            </a:prstGeom>
            <a:solidFill>
              <a:srgbClr val="7BEB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5" name="Right Arrow 14"/>
            <p:cNvSpPr/>
            <p:nvPr/>
          </p:nvSpPr>
          <p:spPr>
            <a:xfrm rot="10800000">
              <a:off x="3670348" y="1573161"/>
              <a:ext cx="565483" cy="314631"/>
            </a:xfrm>
            <a:prstGeom prst="rightArrow">
              <a:avLst/>
            </a:prstGeom>
            <a:solidFill>
              <a:srgbClr val="7BEBF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2266866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0"/>
            <a:ext cx="10515600" cy="942535"/>
          </a:xfrm>
        </p:spPr>
        <p:txBody>
          <a:bodyPr>
            <a:normAutofit/>
          </a:bodyPr>
          <a:lstStyle/>
          <a:p>
            <a:pPr algn="ctr"/>
            <a:r>
              <a:rPr lang="en-IN" b="1" dirty="0">
                <a:solidFill>
                  <a:srgbClr val="0000FF"/>
                </a:solidFill>
              </a:rPr>
              <a:t>SFX controls - creation</a:t>
            </a:r>
          </a:p>
        </p:txBody>
      </p:sp>
      <p:sp>
        <p:nvSpPr>
          <p:cNvPr id="3" name="Content Placeholder 2"/>
          <p:cNvSpPr>
            <a:spLocks noGrp="1"/>
          </p:cNvSpPr>
          <p:nvPr>
            <p:ph idx="1"/>
          </p:nvPr>
        </p:nvSpPr>
        <p:spPr>
          <a:xfrm>
            <a:off x="838200" y="858133"/>
            <a:ext cx="10515600" cy="5487646"/>
          </a:xfrm>
        </p:spPr>
        <p:txBody>
          <a:bodyPr>
            <a:normAutofit/>
          </a:bodyPr>
          <a:lstStyle/>
          <a:p>
            <a:r>
              <a:rPr lang="en-IN" dirty="0" smtClean="0"/>
              <a:t>Controls – Label, Button, </a:t>
            </a:r>
            <a:r>
              <a:rPr lang="en-IN" dirty="0" err="1" smtClean="0"/>
              <a:t>TextField</a:t>
            </a:r>
            <a:r>
              <a:rPr lang="en-IN" dirty="0" smtClean="0"/>
              <a:t>, </a:t>
            </a:r>
            <a:r>
              <a:rPr lang="en-IN" dirty="0" err="1" smtClean="0"/>
              <a:t>PasswordField</a:t>
            </a:r>
            <a:r>
              <a:rPr lang="en-IN" dirty="0" smtClean="0"/>
              <a:t>, </a:t>
            </a:r>
            <a:r>
              <a:rPr lang="en-IN" dirty="0" err="1" smtClean="0"/>
              <a:t>CheckBox</a:t>
            </a:r>
            <a:r>
              <a:rPr lang="en-IN" dirty="0" smtClean="0"/>
              <a:t> and </a:t>
            </a:r>
            <a:r>
              <a:rPr lang="en-IN" dirty="0" err="1" smtClean="0"/>
              <a:t>RadioButton</a:t>
            </a:r>
            <a:endParaRPr lang="en-IN" dirty="0" smtClean="0"/>
          </a:p>
          <a:p>
            <a:r>
              <a:rPr lang="en-IN" dirty="0" smtClean="0"/>
              <a:t>Control process creation:</a:t>
            </a:r>
          </a:p>
          <a:p>
            <a:pPr lvl="1"/>
            <a:r>
              <a:rPr lang="en-IN" dirty="0" smtClean="0"/>
              <a:t>Label t = new Label(“Name”);</a:t>
            </a:r>
          </a:p>
          <a:p>
            <a:pPr lvl="1"/>
            <a:r>
              <a:rPr lang="en-IN" dirty="0" err="1" smtClean="0"/>
              <a:t>TextField</a:t>
            </a:r>
            <a:r>
              <a:rPr lang="en-IN" dirty="0" smtClean="0"/>
              <a:t> </a:t>
            </a:r>
            <a:r>
              <a:rPr lang="en-IN" dirty="0" err="1" smtClean="0"/>
              <a:t>tf</a:t>
            </a:r>
            <a:r>
              <a:rPr lang="en-IN" dirty="0" smtClean="0"/>
              <a:t> = new </a:t>
            </a:r>
            <a:r>
              <a:rPr lang="en-IN" dirty="0" err="1" smtClean="0"/>
              <a:t>TextField</a:t>
            </a:r>
            <a:r>
              <a:rPr lang="en-IN" dirty="0" smtClean="0"/>
              <a:t>();</a:t>
            </a:r>
          </a:p>
          <a:p>
            <a:pPr lvl="1"/>
            <a:r>
              <a:rPr lang="en-IN" dirty="0" err="1" smtClean="0"/>
              <a:t>PasswordField</a:t>
            </a:r>
            <a:r>
              <a:rPr lang="en-IN" dirty="0" smtClean="0"/>
              <a:t> pf = new </a:t>
            </a:r>
            <a:r>
              <a:rPr lang="en-IN" dirty="0" err="1" smtClean="0"/>
              <a:t>PasswordField</a:t>
            </a:r>
            <a:r>
              <a:rPr lang="en-IN" dirty="0" smtClean="0"/>
              <a:t>();</a:t>
            </a:r>
          </a:p>
          <a:p>
            <a:pPr lvl="1"/>
            <a:r>
              <a:rPr lang="en-IN" dirty="0" smtClean="0"/>
              <a:t>Button b = new Button(“Click”);</a:t>
            </a:r>
          </a:p>
          <a:p>
            <a:pPr lvl="1"/>
            <a:r>
              <a:rPr lang="en-IN" dirty="0" err="1" smtClean="0"/>
              <a:t>CheckBox</a:t>
            </a:r>
            <a:r>
              <a:rPr lang="en-IN" dirty="0" smtClean="0"/>
              <a:t> </a:t>
            </a:r>
            <a:r>
              <a:rPr lang="en-IN" dirty="0" err="1" smtClean="0"/>
              <a:t>cb</a:t>
            </a:r>
            <a:r>
              <a:rPr lang="en-IN" dirty="0" smtClean="0"/>
              <a:t> = new </a:t>
            </a:r>
            <a:r>
              <a:rPr lang="en-IN" dirty="0" err="1" smtClean="0"/>
              <a:t>CheckBox</a:t>
            </a:r>
            <a:r>
              <a:rPr lang="en-IN" dirty="0" smtClean="0"/>
              <a:t>(“Java”);</a:t>
            </a:r>
          </a:p>
          <a:p>
            <a:pPr lvl="1"/>
            <a:r>
              <a:rPr lang="en-IN" dirty="0" err="1" smtClean="0"/>
              <a:t>RadioButton</a:t>
            </a:r>
            <a:r>
              <a:rPr lang="en-IN" dirty="0" smtClean="0"/>
              <a:t> male= new </a:t>
            </a:r>
            <a:r>
              <a:rPr lang="en-IN" dirty="0" err="1" smtClean="0"/>
              <a:t>RadioButton</a:t>
            </a:r>
            <a:r>
              <a:rPr lang="en-IN" dirty="0" smtClean="0"/>
              <a:t>(“Male”);</a:t>
            </a:r>
          </a:p>
          <a:p>
            <a:pPr lvl="1"/>
            <a:r>
              <a:rPr lang="en-IN" dirty="0" err="1" smtClean="0"/>
              <a:t>RadioButton</a:t>
            </a:r>
            <a:r>
              <a:rPr lang="en-IN" dirty="0" smtClean="0"/>
              <a:t> female= new </a:t>
            </a:r>
            <a:r>
              <a:rPr lang="en-IN" dirty="0" err="1" smtClean="0"/>
              <a:t>RadioButton</a:t>
            </a:r>
            <a:r>
              <a:rPr lang="en-IN" dirty="0" smtClean="0"/>
              <a:t>(“Female”);</a:t>
            </a:r>
          </a:p>
          <a:p>
            <a:pPr lvl="1"/>
            <a:r>
              <a:rPr lang="en-IN" dirty="0" err="1" smtClean="0"/>
              <a:t>ToggleGroup</a:t>
            </a:r>
            <a:r>
              <a:rPr lang="en-IN" dirty="0" smtClean="0"/>
              <a:t> gender = new </a:t>
            </a:r>
            <a:r>
              <a:rPr lang="en-IN" dirty="0" err="1" smtClean="0"/>
              <a:t>ToggleGroup</a:t>
            </a:r>
            <a:r>
              <a:rPr lang="en-IN" dirty="0" smtClean="0"/>
              <a:t>(); //creating as group</a:t>
            </a:r>
          </a:p>
          <a:p>
            <a:pPr lvl="1"/>
            <a:r>
              <a:rPr lang="en-IN" dirty="0" err="1" smtClean="0"/>
              <a:t>male.setToggleGroup</a:t>
            </a:r>
            <a:r>
              <a:rPr lang="en-IN" dirty="0" smtClean="0"/>
              <a:t>(gender); //Adding radio button to a group</a:t>
            </a:r>
          </a:p>
          <a:p>
            <a:pPr lvl="1"/>
            <a:r>
              <a:rPr lang="en-IN" dirty="0" err="1" smtClean="0"/>
              <a:t>Female.setToggleGroup</a:t>
            </a:r>
            <a:r>
              <a:rPr lang="en-IN" dirty="0" smtClean="0"/>
              <a:t>(gender);</a:t>
            </a:r>
          </a:p>
          <a:p>
            <a:pPr lvl="1"/>
            <a:endParaRPr lang="en-IN" dirty="0" smtClean="0"/>
          </a:p>
          <a:p>
            <a:pPr lvl="1"/>
            <a:endParaRPr lang="en-IN" dirty="0" smtClean="0"/>
          </a:p>
          <a:p>
            <a:pPr lvl="1"/>
            <a:endParaRPr lang="en-IN" dirty="0"/>
          </a:p>
        </p:txBody>
      </p:sp>
    </p:spTree>
    <p:extLst>
      <p:ext uri="{BB962C8B-B14F-4D97-AF65-F5344CB8AC3E}">
        <p14:creationId xmlns:p14="http://schemas.microsoft.com/office/powerpoint/2010/main" val="2284194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147918"/>
            <a:ext cx="10515600" cy="480453"/>
          </a:xfrm>
        </p:spPr>
        <p:txBody>
          <a:bodyPr>
            <a:noAutofit/>
          </a:bodyPr>
          <a:lstStyle/>
          <a:p>
            <a:pPr algn="ctr"/>
            <a:r>
              <a:rPr lang="en-IN" b="1" dirty="0">
                <a:solidFill>
                  <a:srgbClr val="0000FF"/>
                </a:solidFill>
              </a:rPr>
              <a:t>User Control - Properties</a:t>
            </a:r>
          </a:p>
        </p:txBody>
      </p:sp>
      <p:sp>
        <p:nvSpPr>
          <p:cNvPr id="3" name="Content Placeholder 2"/>
          <p:cNvSpPr>
            <a:spLocks noGrp="1"/>
          </p:cNvSpPr>
          <p:nvPr>
            <p:ph idx="1"/>
          </p:nvPr>
        </p:nvSpPr>
        <p:spPr>
          <a:xfrm>
            <a:off x="582706" y="844681"/>
            <a:ext cx="11291047" cy="4917023"/>
          </a:xfrm>
        </p:spPr>
        <p:txBody>
          <a:bodyPr>
            <a:normAutofit/>
          </a:bodyPr>
          <a:lstStyle/>
          <a:p>
            <a:pPr marL="0" indent="0">
              <a:buNone/>
            </a:pPr>
            <a:r>
              <a:rPr lang="en-US" sz="2400" b="1" dirty="0" err="1"/>
              <a:t>javafx.scene.control.Label</a:t>
            </a:r>
            <a:r>
              <a:rPr lang="en-US" sz="2400" dirty="0"/>
              <a:t> class represents label control. As the name suggests, the label is the component that is used to place any text information on the screen. It is mainly used to describe the purpose of the other components to the user</a:t>
            </a:r>
            <a:r>
              <a:rPr lang="en-US" sz="2400" dirty="0" smtClean="0"/>
              <a:t>. Constructors:</a:t>
            </a:r>
          </a:p>
          <a:p>
            <a:pPr lvl="1"/>
            <a:r>
              <a:rPr lang="en-US" sz="2200" b="1" dirty="0">
                <a:solidFill>
                  <a:srgbClr val="0000FF"/>
                </a:solidFill>
                <a:latin typeface="Constantia" panose="02030602050306030303" pitchFamily="18" charset="0"/>
              </a:rPr>
              <a:t>Label(): creates an empty Label   </a:t>
            </a:r>
          </a:p>
          <a:p>
            <a:pPr lvl="1"/>
            <a:r>
              <a:rPr lang="en-US" sz="2200" b="1" dirty="0">
                <a:solidFill>
                  <a:srgbClr val="0000FF"/>
                </a:solidFill>
                <a:latin typeface="Constantia" panose="02030602050306030303" pitchFamily="18" charset="0"/>
              </a:rPr>
              <a:t>Label(String text): creates Label with the supplied text   </a:t>
            </a:r>
          </a:p>
          <a:p>
            <a:pPr marL="0" indent="0">
              <a:buNone/>
            </a:pPr>
            <a:r>
              <a:rPr lang="en-IN" sz="2400" dirty="0" smtClean="0"/>
              <a:t>Label L1 = new Label(“Name”);</a:t>
            </a:r>
          </a:p>
          <a:p>
            <a:pPr marL="0" indent="0">
              <a:buNone/>
            </a:pPr>
            <a:r>
              <a:rPr lang="en-IN" sz="2400" dirty="0" smtClean="0"/>
              <a:t>Label L2 = new Label();</a:t>
            </a:r>
          </a:p>
          <a:p>
            <a:pPr marL="0" indent="0">
              <a:buNone/>
            </a:pPr>
            <a:r>
              <a:rPr lang="en-IN" sz="2400" dirty="0" smtClean="0"/>
              <a:t>L2.setText(“Age”);</a:t>
            </a:r>
          </a:p>
          <a:p>
            <a:pPr marL="0" indent="0">
              <a:buNone/>
            </a:pPr>
            <a:r>
              <a:rPr lang="en-IN" sz="2400" dirty="0" smtClean="0"/>
              <a:t>String s = L1.getText();</a:t>
            </a:r>
            <a:endParaRPr lang="en-IN" sz="2400" dirty="0"/>
          </a:p>
        </p:txBody>
      </p:sp>
    </p:spTree>
    <p:extLst>
      <p:ext uri="{BB962C8B-B14F-4D97-AF65-F5344CB8AC3E}">
        <p14:creationId xmlns:p14="http://schemas.microsoft.com/office/powerpoint/2010/main" val="139237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5"/>
            <a:ext cx="12191999" cy="576168"/>
          </a:xfrm>
        </p:spPr>
        <p:txBody>
          <a:bodyPr>
            <a:noAutofit/>
          </a:bodyPr>
          <a:lstStyle/>
          <a:p>
            <a:pPr algn="ctr"/>
            <a:r>
              <a:rPr lang="en-IN" b="1" dirty="0" err="1">
                <a:solidFill>
                  <a:srgbClr val="0000FF"/>
                </a:solidFill>
              </a:rPr>
              <a:t>TextField</a:t>
            </a:r>
            <a:endParaRPr lang="en-IN" b="1" dirty="0">
              <a:solidFill>
                <a:srgbClr val="0000FF"/>
              </a:solidFill>
            </a:endParaRPr>
          </a:p>
        </p:txBody>
      </p:sp>
      <p:sp>
        <p:nvSpPr>
          <p:cNvPr id="3" name="Content Placeholder 2"/>
          <p:cNvSpPr>
            <a:spLocks noGrp="1"/>
          </p:cNvSpPr>
          <p:nvPr>
            <p:ph idx="1"/>
          </p:nvPr>
        </p:nvSpPr>
        <p:spPr>
          <a:xfrm>
            <a:off x="461682" y="843990"/>
            <a:ext cx="11277599" cy="4351338"/>
          </a:xfrm>
        </p:spPr>
        <p:txBody>
          <a:bodyPr>
            <a:normAutofit/>
          </a:bodyPr>
          <a:lstStyle/>
          <a:p>
            <a:pPr marL="0" indent="0">
              <a:buNone/>
            </a:pPr>
            <a:r>
              <a:rPr lang="en-IN" sz="2200" b="1" dirty="0">
                <a:solidFill>
                  <a:srgbClr val="0000FF"/>
                </a:solidFill>
              </a:rPr>
              <a:t>package</a:t>
            </a:r>
            <a:r>
              <a:rPr lang="en-IN" sz="2400" dirty="0"/>
              <a:t> </a:t>
            </a:r>
            <a:r>
              <a:rPr lang="en-IN" sz="2200" b="1" dirty="0">
                <a:solidFill>
                  <a:srgbClr val="0000FF"/>
                </a:solidFill>
              </a:rPr>
              <a:t>name</a:t>
            </a:r>
            <a:r>
              <a:rPr lang="en-IN" sz="2400" dirty="0" smtClean="0"/>
              <a:t> -</a:t>
            </a:r>
            <a:r>
              <a:rPr lang="en-IN" sz="2400" dirty="0" err="1" smtClean="0"/>
              <a:t>javafx.scene.control.TextField</a:t>
            </a:r>
            <a:endParaRPr lang="en-IN" sz="2400" dirty="0" smtClean="0"/>
          </a:p>
          <a:p>
            <a:pPr marL="0" indent="0">
              <a:buNone/>
            </a:pPr>
            <a:r>
              <a:rPr lang="en-IN" sz="2200" b="1" dirty="0" err="1">
                <a:solidFill>
                  <a:srgbClr val="0000FF"/>
                </a:solidFill>
              </a:rPr>
              <a:t>Consturctor</a:t>
            </a:r>
            <a:endParaRPr lang="en-IN" sz="2200" b="1" dirty="0">
              <a:solidFill>
                <a:srgbClr val="0000FF"/>
              </a:solidFill>
            </a:endParaRPr>
          </a:p>
          <a:p>
            <a:pPr marL="0" indent="0">
              <a:buNone/>
            </a:pPr>
            <a:r>
              <a:rPr lang="en-IN" sz="2400" dirty="0" err="1"/>
              <a:t>TextField</a:t>
            </a:r>
            <a:r>
              <a:rPr lang="en-IN" sz="2400" dirty="0"/>
              <a:t> t1 = new </a:t>
            </a:r>
            <a:r>
              <a:rPr lang="en-IN" sz="2400" dirty="0" err="1"/>
              <a:t>TextField</a:t>
            </a:r>
            <a:r>
              <a:rPr lang="en-IN" sz="2400" dirty="0" smtClean="0"/>
              <a:t>(); //default constructor</a:t>
            </a:r>
            <a:endParaRPr lang="en-IN" sz="2400" dirty="0"/>
          </a:p>
          <a:p>
            <a:pPr marL="0" indent="0">
              <a:buNone/>
            </a:pPr>
            <a:r>
              <a:rPr lang="en-IN" sz="2400" dirty="0" err="1"/>
              <a:t>TextField</a:t>
            </a:r>
            <a:r>
              <a:rPr lang="en-IN" sz="2400" dirty="0"/>
              <a:t> </a:t>
            </a:r>
            <a:r>
              <a:rPr lang="en-IN" sz="2400" dirty="0" smtClean="0"/>
              <a:t>t2 </a:t>
            </a:r>
            <a:r>
              <a:rPr lang="en-IN" sz="2400" dirty="0"/>
              <a:t>= new </a:t>
            </a:r>
            <a:r>
              <a:rPr lang="en-IN" sz="2400" dirty="0" err="1"/>
              <a:t>TextField</a:t>
            </a:r>
            <a:r>
              <a:rPr lang="en-IN" sz="2400" dirty="0" smtClean="0"/>
              <a:t>(“Java Program”);// Parameterized Constructor</a:t>
            </a:r>
            <a:endParaRPr lang="en-IN" sz="2400" dirty="0"/>
          </a:p>
          <a:p>
            <a:pPr marL="0" indent="0">
              <a:buNone/>
            </a:pPr>
            <a:r>
              <a:rPr lang="en-IN" sz="2200" b="1" dirty="0">
                <a:solidFill>
                  <a:srgbClr val="0000FF"/>
                </a:solidFill>
              </a:rPr>
              <a:t>Methods</a:t>
            </a:r>
          </a:p>
          <a:p>
            <a:pPr marL="0" indent="0">
              <a:buNone/>
            </a:pPr>
            <a:r>
              <a:rPr lang="en-IN" sz="2400" dirty="0" smtClean="0"/>
              <a:t>String s  = t1.getText(); //get the value </a:t>
            </a:r>
          </a:p>
          <a:p>
            <a:pPr marL="0" indent="0">
              <a:buNone/>
            </a:pPr>
            <a:r>
              <a:rPr lang="en-IN" sz="2400" dirty="0" smtClean="0"/>
              <a:t>t2.setText(“New Value”); // set the value</a:t>
            </a:r>
          </a:p>
          <a:p>
            <a:pPr marL="0" indent="0">
              <a:buNone/>
            </a:pPr>
            <a:r>
              <a:rPr lang="en-IN" sz="2400" dirty="0" smtClean="0"/>
              <a:t>t2.setEditable(false);//disable the text box</a:t>
            </a:r>
          </a:p>
          <a:p>
            <a:pPr marL="0" indent="0">
              <a:buNone/>
            </a:pPr>
            <a:r>
              <a:rPr lang="en-IN" sz="2400" dirty="0" smtClean="0"/>
              <a:t>t2.setEditable(true); //activate the text box</a:t>
            </a:r>
            <a:endParaRPr lang="en-IN" sz="2400" dirty="0"/>
          </a:p>
        </p:txBody>
      </p:sp>
    </p:spTree>
    <p:extLst>
      <p:ext uri="{BB962C8B-B14F-4D97-AF65-F5344CB8AC3E}">
        <p14:creationId xmlns:p14="http://schemas.microsoft.com/office/powerpoint/2010/main" val="1045067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5"/>
            <a:ext cx="12191999" cy="576168"/>
          </a:xfrm>
        </p:spPr>
        <p:txBody>
          <a:bodyPr>
            <a:noAutofit/>
          </a:bodyPr>
          <a:lstStyle/>
          <a:p>
            <a:pPr algn="ctr"/>
            <a:r>
              <a:rPr lang="en-IN" b="1" dirty="0">
                <a:solidFill>
                  <a:srgbClr val="0000FF"/>
                </a:solidFill>
              </a:rPr>
              <a:t>Password</a:t>
            </a:r>
          </a:p>
        </p:txBody>
      </p:sp>
      <p:sp>
        <p:nvSpPr>
          <p:cNvPr id="3" name="Content Placeholder 2"/>
          <p:cNvSpPr>
            <a:spLocks noGrp="1"/>
          </p:cNvSpPr>
          <p:nvPr>
            <p:ph idx="1"/>
          </p:nvPr>
        </p:nvSpPr>
        <p:spPr>
          <a:xfrm>
            <a:off x="461682" y="843990"/>
            <a:ext cx="11277599" cy="5610598"/>
          </a:xfrm>
        </p:spPr>
        <p:txBody>
          <a:bodyPr>
            <a:normAutofit/>
          </a:bodyPr>
          <a:lstStyle/>
          <a:p>
            <a:pPr marL="0" indent="0">
              <a:buNone/>
            </a:pPr>
            <a:r>
              <a:rPr lang="en-IN" sz="2200" b="1" dirty="0">
                <a:solidFill>
                  <a:srgbClr val="0000FF"/>
                </a:solidFill>
              </a:rPr>
              <a:t>package</a:t>
            </a:r>
            <a:r>
              <a:rPr lang="en-IN" sz="2400" dirty="0"/>
              <a:t> </a:t>
            </a:r>
            <a:r>
              <a:rPr lang="en-IN" sz="2200" b="1" dirty="0">
                <a:solidFill>
                  <a:srgbClr val="0000FF"/>
                </a:solidFill>
              </a:rPr>
              <a:t>name</a:t>
            </a:r>
            <a:r>
              <a:rPr lang="en-IN" sz="2400" dirty="0" smtClean="0"/>
              <a:t> -</a:t>
            </a:r>
            <a:r>
              <a:rPr lang="en-IN" sz="2400" dirty="0" err="1" smtClean="0"/>
              <a:t>javafx.scene.control.Password</a:t>
            </a:r>
            <a:r>
              <a:rPr lang="en-IN" sz="2400" dirty="0" smtClean="0"/>
              <a:t> </a:t>
            </a:r>
          </a:p>
          <a:p>
            <a:pPr marL="0" indent="0">
              <a:buNone/>
            </a:pPr>
            <a:r>
              <a:rPr lang="en-IN" sz="2200" b="1" dirty="0" err="1">
                <a:solidFill>
                  <a:srgbClr val="0000FF"/>
                </a:solidFill>
              </a:rPr>
              <a:t>Consturctor</a:t>
            </a:r>
            <a:endParaRPr lang="en-IN" sz="2200" b="1" dirty="0">
              <a:solidFill>
                <a:srgbClr val="0000FF"/>
              </a:solidFill>
            </a:endParaRPr>
          </a:p>
          <a:p>
            <a:pPr marL="0" indent="0">
              <a:buNone/>
            </a:pPr>
            <a:r>
              <a:rPr lang="en-IN" sz="2400" dirty="0" smtClean="0"/>
              <a:t>Password p1 </a:t>
            </a:r>
            <a:r>
              <a:rPr lang="en-IN" sz="2400" dirty="0"/>
              <a:t>= new Password </a:t>
            </a:r>
            <a:r>
              <a:rPr lang="en-IN" sz="2400" dirty="0" smtClean="0"/>
              <a:t>(); //default constructor</a:t>
            </a:r>
            <a:endParaRPr lang="en-IN" sz="2400" dirty="0"/>
          </a:p>
          <a:p>
            <a:pPr marL="0" indent="0">
              <a:buNone/>
            </a:pPr>
            <a:r>
              <a:rPr lang="en-IN" sz="2400" dirty="0"/>
              <a:t>Password </a:t>
            </a:r>
            <a:r>
              <a:rPr lang="en-IN" sz="2400" dirty="0" smtClean="0"/>
              <a:t>t2 </a:t>
            </a:r>
            <a:r>
              <a:rPr lang="en-IN" sz="2400" dirty="0"/>
              <a:t>= new Password </a:t>
            </a:r>
            <a:r>
              <a:rPr lang="en-IN" sz="2400" dirty="0" smtClean="0"/>
              <a:t>(“Java Program”);// Parameterized Constructor</a:t>
            </a:r>
            <a:endParaRPr lang="en-IN" sz="2400" dirty="0"/>
          </a:p>
          <a:p>
            <a:pPr marL="0" indent="0">
              <a:buNone/>
            </a:pPr>
            <a:r>
              <a:rPr lang="en-IN" sz="2200" b="1" dirty="0">
                <a:solidFill>
                  <a:srgbClr val="0000FF"/>
                </a:solidFill>
              </a:rPr>
              <a:t>Methods</a:t>
            </a:r>
          </a:p>
          <a:p>
            <a:pPr marL="0" indent="0">
              <a:buNone/>
            </a:pPr>
            <a:r>
              <a:rPr lang="en-IN" sz="2400" dirty="0" smtClean="0"/>
              <a:t>String s  = p1.getText(); //get the value </a:t>
            </a:r>
          </a:p>
          <a:p>
            <a:pPr marL="0" indent="0">
              <a:buNone/>
            </a:pPr>
            <a:r>
              <a:rPr lang="en-IN" sz="2400" dirty="0"/>
              <a:t>p</a:t>
            </a:r>
            <a:r>
              <a:rPr lang="en-IN" sz="2400" dirty="0" smtClean="0"/>
              <a:t>2.setText(“New Value”); // set the value</a:t>
            </a:r>
          </a:p>
        </p:txBody>
      </p:sp>
    </p:spTree>
    <p:extLst>
      <p:ext uri="{BB962C8B-B14F-4D97-AF65-F5344CB8AC3E}">
        <p14:creationId xmlns:p14="http://schemas.microsoft.com/office/powerpoint/2010/main" val="2758400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5"/>
            <a:ext cx="12191999" cy="576168"/>
          </a:xfrm>
        </p:spPr>
        <p:txBody>
          <a:bodyPr>
            <a:noAutofit/>
          </a:bodyPr>
          <a:lstStyle/>
          <a:p>
            <a:pPr algn="ctr"/>
            <a:r>
              <a:rPr lang="en-IN" b="1" dirty="0" err="1">
                <a:solidFill>
                  <a:srgbClr val="0000FF"/>
                </a:solidFill>
              </a:rPr>
              <a:t>RadioButton</a:t>
            </a:r>
            <a:endParaRPr lang="en-IN" b="1" dirty="0">
              <a:solidFill>
                <a:srgbClr val="0000FF"/>
              </a:solidFill>
            </a:endParaRPr>
          </a:p>
        </p:txBody>
      </p:sp>
      <p:sp>
        <p:nvSpPr>
          <p:cNvPr id="3" name="Content Placeholder 2"/>
          <p:cNvSpPr>
            <a:spLocks noGrp="1"/>
          </p:cNvSpPr>
          <p:nvPr>
            <p:ph idx="1"/>
          </p:nvPr>
        </p:nvSpPr>
        <p:spPr>
          <a:xfrm>
            <a:off x="215151" y="672353"/>
            <a:ext cx="11761695" cy="6025239"/>
          </a:xfrm>
        </p:spPr>
        <p:txBody>
          <a:bodyPr>
            <a:spAutoFit/>
          </a:bodyPr>
          <a:lstStyle/>
          <a:p>
            <a:pPr marL="0" indent="0">
              <a:buNone/>
            </a:pPr>
            <a:r>
              <a:rPr lang="en-IN" sz="2200" b="1" dirty="0">
                <a:solidFill>
                  <a:srgbClr val="0000FF"/>
                </a:solidFill>
              </a:rPr>
              <a:t>package</a:t>
            </a:r>
            <a:r>
              <a:rPr lang="en-IN" sz="2200" dirty="0"/>
              <a:t> </a:t>
            </a:r>
            <a:r>
              <a:rPr lang="en-IN" sz="2200" b="1" dirty="0">
                <a:solidFill>
                  <a:srgbClr val="0000FF"/>
                </a:solidFill>
              </a:rPr>
              <a:t>name</a:t>
            </a:r>
            <a:r>
              <a:rPr lang="en-IN" sz="2200" dirty="0" smtClean="0"/>
              <a:t> -</a:t>
            </a:r>
            <a:r>
              <a:rPr lang="en-IN" sz="2200" dirty="0" err="1" smtClean="0"/>
              <a:t>javafx.scene.control.RadioButton</a:t>
            </a:r>
            <a:endParaRPr lang="en-IN" sz="2200" dirty="0" smtClean="0"/>
          </a:p>
          <a:p>
            <a:pPr marL="0" indent="0">
              <a:buNone/>
            </a:pPr>
            <a:r>
              <a:rPr lang="en-IN" sz="2200" b="1" dirty="0" err="1" smtClean="0">
                <a:solidFill>
                  <a:srgbClr val="0000FF"/>
                </a:solidFill>
              </a:rPr>
              <a:t>Consturctor</a:t>
            </a:r>
            <a:endParaRPr lang="en-IN" sz="2200" b="1" dirty="0" smtClean="0">
              <a:solidFill>
                <a:srgbClr val="0000FF"/>
              </a:solidFill>
            </a:endParaRPr>
          </a:p>
          <a:p>
            <a:pPr marL="0" indent="0">
              <a:buNone/>
            </a:pPr>
            <a:r>
              <a:rPr lang="en-IN" sz="2200" dirty="0" err="1" smtClean="0"/>
              <a:t>RadioButton</a:t>
            </a:r>
            <a:r>
              <a:rPr lang="en-IN" sz="2200" dirty="0" smtClean="0"/>
              <a:t> r1 = new </a:t>
            </a:r>
            <a:r>
              <a:rPr lang="en-IN" sz="2200" dirty="0" err="1" smtClean="0"/>
              <a:t>RadioButton</a:t>
            </a:r>
            <a:r>
              <a:rPr lang="en-IN" sz="2200" dirty="0" smtClean="0"/>
              <a:t>(“Value1”); //Parameterized constructor</a:t>
            </a:r>
          </a:p>
          <a:p>
            <a:pPr marL="0" indent="0">
              <a:buNone/>
            </a:pPr>
            <a:r>
              <a:rPr lang="en-IN" sz="2200" dirty="0" err="1" smtClean="0"/>
              <a:t>RadioButton</a:t>
            </a:r>
            <a:r>
              <a:rPr lang="en-IN" sz="2200" dirty="0" smtClean="0"/>
              <a:t> r2 </a:t>
            </a:r>
            <a:r>
              <a:rPr lang="en-IN" sz="2200" dirty="0"/>
              <a:t>= new </a:t>
            </a:r>
            <a:r>
              <a:rPr lang="en-IN" sz="2200" dirty="0" err="1"/>
              <a:t>RadioButton</a:t>
            </a:r>
            <a:r>
              <a:rPr lang="en-IN" sz="2200" dirty="0" smtClean="0"/>
              <a:t>(“value2”);// Parameterized Constructor</a:t>
            </a:r>
            <a:endParaRPr lang="en-IN" sz="2200" dirty="0"/>
          </a:p>
          <a:p>
            <a:pPr marL="0" indent="0">
              <a:buNone/>
            </a:pPr>
            <a:r>
              <a:rPr lang="en-IN" sz="2200" b="1" dirty="0">
                <a:solidFill>
                  <a:srgbClr val="0000FF"/>
                </a:solidFill>
              </a:rPr>
              <a:t>Methods</a:t>
            </a:r>
          </a:p>
          <a:p>
            <a:pPr marL="0" indent="0">
              <a:buNone/>
            </a:pPr>
            <a:r>
              <a:rPr lang="en-IN" sz="2200" dirty="0" smtClean="0"/>
              <a:t>String s  = r1.getText(); //get the value </a:t>
            </a:r>
          </a:p>
          <a:p>
            <a:pPr marL="0" indent="0">
              <a:buNone/>
            </a:pPr>
            <a:r>
              <a:rPr lang="en-IN" sz="2200" dirty="0" smtClean="0"/>
              <a:t>r2.setText(“New Value”); // set the value</a:t>
            </a:r>
          </a:p>
          <a:p>
            <a:pPr marL="0" indent="0">
              <a:buNone/>
            </a:pPr>
            <a:r>
              <a:rPr lang="en-IN" sz="2200" dirty="0" smtClean="0"/>
              <a:t>r1.isSelected(); // returns true if it is selected</a:t>
            </a:r>
          </a:p>
          <a:p>
            <a:pPr marL="0" indent="0">
              <a:buNone/>
            </a:pPr>
            <a:r>
              <a:rPr lang="en-IN" sz="2200" b="1" dirty="0">
                <a:solidFill>
                  <a:srgbClr val="0000FF"/>
                </a:solidFill>
              </a:rPr>
              <a:t>Grouping</a:t>
            </a:r>
            <a:r>
              <a:rPr lang="en-IN" sz="2200" dirty="0" smtClean="0"/>
              <a:t>:</a:t>
            </a:r>
          </a:p>
          <a:p>
            <a:pPr marL="0" indent="0">
              <a:buNone/>
            </a:pPr>
            <a:r>
              <a:rPr lang="en-IN" sz="2200" b="1" dirty="0">
                <a:solidFill>
                  <a:srgbClr val="0000FF"/>
                </a:solidFill>
              </a:rPr>
              <a:t>package</a:t>
            </a:r>
            <a:r>
              <a:rPr lang="en-IN" sz="2200" dirty="0"/>
              <a:t> </a:t>
            </a:r>
            <a:r>
              <a:rPr lang="en-IN" sz="2200" b="1" dirty="0">
                <a:solidFill>
                  <a:srgbClr val="0000FF"/>
                </a:solidFill>
              </a:rPr>
              <a:t>name</a:t>
            </a:r>
            <a:r>
              <a:rPr lang="en-IN" sz="2200" dirty="0"/>
              <a:t> -</a:t>
            </a:r>
            <a:r>
              <a:rPr lang="en-IN" sz="2200" dirty="0" err="1" smtClean="0"/>
              <a:t>javafx.scene.control.ToggleGroup</a:t>
            </a:r>
            <a:endParaRPr lang="en-IN" sz="2200" dirty="0"/>
          </a:p>
          <a:p>
            <a:pPr marL="0" indent="0">
              <a:buNone/>
            </a:pPr>
            <a:r>
              <a:rPr lang="en-IN" sz="2200" dirty="0" err="1" smtClean="0"/>
              <a:t>ToggleGroup</a:t>
            </a:r>
            <a:r>
              <a:rPr lang="en-IN" sz="2200" dirty="0" smtClean="0"/>
              <a:t> g1 = new </a:t>
            </a:r>
            <a:r>
              <a:rPr lang="en-IN" sz="2200" dirty="0" err="1" smtClean="0"/>
              <a:t>ToggleGroup</a:t>
            </a:r>
            <a:r>
              <a:rPr lang="en-IN" sz="2200" dirty="0" smtClean="0"/>
              <a:t>();</a:t>
            </a:r>
          </a:p>
          <a:p>
            <a:pPr marL="0" indent="0">
              <a:buNone/>
            </a:pPr>
            <a:r>
              <a:rPr lang="en-IN" sz="2200" dirty="0" smtClean="0"/>
              <a:t>r1.setToggleGroup(g1);</a:t>
            </a:r>
          </a:p>
          <a:p>
            <a:pPr marL="0" indent="0">
              <a:buNone/>
            </a:pPr>
            <a:r>
              <a:rPr lang="en-IN" sz="2200" dirty="0" smtClean="0"/>
              <a:t>r2.setToggleGroup(g2);</a:t>
            </a:r>
          </a:p>
          <a:p>
            <a:pPr marL="0" indent="0">
              <a:buNone/>
            </a:pPr>
            <a:r>
              <a:rPr lang="en-IN" sz="2200" dirty="0" smtClean="0"/>
              <a:t>Now only one option will be chosen among r1 and r2.</a:t>
            </a:r>
          </a:p>
        </p:txBody>
      </p:sp>
    </p:spTree>
    <p:extLst>
      <p:ext uri="{BB962C8B-B14F-4D97-AF65-F5344CB8AC3E}">
        <p14:creationId xmlns:p14="http://schemas.microsoft.com/office/powerpoint/2010/main" val="939867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5"/>
            <a:ext cx="12191999" cy="576168"/>
          </a:xfrm>
        </p:spPr>
        <p:txBody>
          <a:bodyPr>
            <a:noAutofit/>
          </a:bodyPr>
          <a:lstStyle/>
          <a:p>
            <a:pPr algn="ctr"/>
            <a:r>
              <a:rPr lang="en-IN" b="1" dirty="0" err="1">
                <a:solidFill>
                  <a:srgbClr val="0000FF"/>
                </a:solidFill>
              </a:rPr>
              <a:t>CheckBox</a:t>
            </a:r>
            <a:endParaRPr lang="en-IN" b="1" dirty="0">
              <a:solidFill>
                <a:srgbClr val="0000FF"/>
              </a:solidFill>
            </a:endParaRPr>
          </a:p>
        </p:txBody>
      </p:sp>
      <p:sp>
        <p:nvSpPr>
          <p:cNvPr id="3" name="Content Placeholder 2"/>
          <p:cNvSpPr>
            <a:spLocks noGrp="1"/>
          </p:cNvSpPr>
          <p:nvPr>
            <p:ph idx="1"/>
          </p:nvPr>
        </p:nvSpPr>
        <p:spPr>
          <a:xfrm>
            <a:off x="215151" y="672353"/>
            <a:ext cx="11761695" cy="3860544"/>
          </a:xfrm>
        </p:spPr>
        <p:txBody>
          <a:bodyPr>
            <a:spAutoFit/>
          </a:bodyPr>
          <a:lstStyle/>
          <a:p>
            <a:pPr marL="0" indent="0">
              <a:buNone/>
            </a:pPr>
            <a:r>
              <a:rPr lang="en-IN" sz="2200" b="1" dirty="0">
                <a:solidFill>
                  <a:srgbClr val="0000FF"/>
                </a:solidFill>
              </a:rPr>
              <a:t>package</a:t>
            </a:r>
            <a:r>
              <a:rPr lang="en-IN" sz="2200" dirty="0"/>
              <a:t> </a:t>
            </a:r>
            <a:r>
              <a:rPr lang="en-IN" sz="2200" b="1" dirty="0">
                <a:solidFill>
                  <a:srgbClr val="0000FF"/>
                </a:solidFill>
              </a:rPr>
              <a:t>name</a:t>
            </a:r>
            <a:r>
              <a:rPr lang="en-IN" sz="2200" dirty="0" smtClean="0"/>
              <a:t> -</a:t>
            </a:r>
            <a:r>
              <a:rPr lang="en-IN" sz="2200" dirty="0" err="1" smtClean="0"/>
              <a:t>javafx.scene.control.CheckBox</a:t>
            </a:r>
            <a:endParaRPr lang="en-IN" sz="2200" dirty="0" smtClean="0"/>
          </a:p>
          <a:p>
            <a:pPr marL="0" indent="0">
              <a:buNone/>
            </a:pPr>
            <a:r>
              <a:rPr lang="en-IN" sz="2200" b="1" dirty="0" err="1" smtClean="0">
                <a:solidFill>
                  <a:srgbClr val="0000FF"/>
                </a:solidFill>
              </a:rPr>
              <a:t>Consturctor</a:t>
            </a:r>
            <a:endParaRPr lang="en-IN" sz="2200" b="1" dirty="0" smtClean="0">
              <a:solidFill>
                <a:srgbClr val="0000FF"/>
              </a:solidFill>
            </a:endParaRPr>
          </a:p>
          <a:p>
            <a:pPr marL="0" indent="0">
              <a:buNone/>
            </a:pPr>
            <a:r>
              <a:rPr lang="en-IN" sz="2200" dirty="0" err="1" smtClean="0"/>
              <a:t>CheckBox</a:t>
            </a:r>
            <a:r>
              <a:rPr lang="en-IN" sz="2200" dirty="0" smtClean="0"/>
              <a:t> c1 = new </a:t>
            </a:r>
            <a:r>
              <a:rPr lang="en-IN" sz="2200" dirty="0" err="1"/>
              <a:t>CheckBox</a:t>
            </a:r>
            <a:r>
              <a:rPr lang="en-IN" sz="2200" dirty="0"/>
              <a:t> </a:t>
            </a:r>
            <a:r>
              <a:rPr lang="en-IN" sz="2200" dirty="0" smtClean="0"/>
              <a:t>(“Value1”); //Parameterized constructor</a:t>
            </a:r>
          </a:p>
          <a:p>
            <a:pPr marL="0" indent="0">
              <a:buNone/>
            </a:pPr>
            <a:r>
              <a:rPr lang="en-IN" sz="2200" dirty="0" err="1" smtClean="0"/>
              <a:t>CheckBox</a:t>
            </a:r>
            <a:r>
              <a:rPr lang="en-IN" sz="2200" dirty="0" smtClean="0"/>
              <a:t> c2 </a:t>
            </a:r>
            <a:r>
              <a:rPr lang="en-IN" sz="2200" dirty="0"/>
              <a:t>= new </a:t>
            </a:r>
            <a:r>
              <a:rPr lang="en-IN" sz="2200" dirty="0" err="1"/>
              <a:t>CheckBox</a:t>
            </a:r>
            <a:r>
              <a:rPr lang="en-IN" sz="2200" dirty="0"/>
              <a:t> </a:t>
            </a:r>
            <a:r>
              <a:rPr lang="en-IN" sz="2200" dirty="0" smtClean="0"/>
              <a:t>(“value2”);// Parameterized Constructor</a:t>
            </a:r>
            <a:endParaRPr lang="en-IN" sz="2200" dirty="0"/>
          </a:p>
          <a:p>
            <a:pPr marL="0" indent="0">
              <a:buNone/>
            </a:pPr>
            <a:r>
              <a:rPr lang="en-IN" sz="2200" b="1" dirty="0">
                <a:solidFill>
                  <a:srgbClr val="0000FF"/>
                </a:solidFill>
              </a:rPr>
              <a:t>Methods</a:t>
            </a:r>
          </a:p>
          <a:p>
            <a:pPr marL="0" indent="0">
              <a:buNone/>
            </a:pPr>
            <a:r>
              <a:rPr lang="en-IN" sz="2200" dirty="0" smtClean="0"/>
              <a:t>String s  = c1.getText(); //get the value </a:t>
            </a:r>
          </a:p>
          <a:p>
            <a:pPr marL="0" indent="0">
              <a:buNone/>
            </a:pPr>
            <a:r>
              <a:rPr lang="en-IN" sz="2200" dirty="0" smtClean="0"/>
              <a:t>c2.setText(“New Value”); // set the value</a:t>
            </a:r>
          </a:p>
          <a:p>
            <a:pPr marL="0" indent="0">
              <a:buNone/>
            </a:pPr>
            <a:r>
              <a:rPr lang="en-IN" sz="2200" dirty="0" smtClean="0"/>
              <a:t>c1.isSelected(); // returns true if it is selected</a:t>
            </a:r>
          </a:p>
          <a:p>
            <a:pPr marL="0" indent="0">
              <a:buNone/>
            </a:pPr>
            <a:endParaRPr lang="en-IN" sz="2200" dirty="0" smtClean="0"/>
          </a:p>
        </p:txBody>
      </p:sp>
    </p:spTree>
    <p:extLst>
      <p:ext uri="{BB962C8B-B14F-4D97-AF65-F5344CB8AC3E}">
        <p14:creationId xmlns:p14="http://schemas.microsoft.com/office/powerpoint/2010/main" val="388040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185"/>
            <a:ext cx="12191999" cy="576168"/>
          </a:xfrm>
        </p:spPr>
        <p:txBody>
          <a:bodyPr>
            <a:noAutofit/>
          </a:bodyPr>
          <a:lstStyle/>
          <a:p>
            <a:pPr algn="ctr"/>
            <a:r>
              <a:rPr lang="en-IN" b="1" dirty="0">
                <a:solidFill>
                  <a:srgbClr val="0000FF"/>
                </a:solidFill>
              </a:rPr>
              <a:t>Button</a:t>
            </a:r>
          </a:p>
        </p:txBody>
      </p:sp>
      <p:sp>
        <p:nvSpPr>
          <p:cNvPr id="3" name="Content Placeholder 2"/>
          <p:cNvSpPr>
            <a:spLocks noGrp="1"/>
          </p:cNvSpPr>
          <p:nvPr>
            <p:ph idx="1"/>
          </p:nvPr>
        </p:nvSpPr>
        <p:spPr>
          <a:xfrm>
            <a:off x="215151" y="672353"/>
            <a:ext cx="11761695" cy="5797485"/>
          </a:xfrm>
        </p:spPr>
        <p:txBody>
          <a:bodyPr>
            <a:spAutoFit/>
          </a:bodyPr>
          <a:lstStyle/>
          <a:p>
            <a:pPr marL="0" indent="0">
              <a:buNone/>
            </a:pPr>
            <a:r>
              <a:rPr lang="en-IN" sz="2200" b="1" dirty="0">
                <a:solidFill>
                  <a:srgbClr val="0000FF"/>
                </a:solidFill>
              </a:rPr>
              <a:t>package</a:t>
            </a:r>
            <a:r>
              <a:rPr lang="en-IN" sz="2200" dirty="0"/>
              <a:t> </a:t>
            </a:r>
            <a:r>
              <a:rPr lang="en-IN" sz="2200" b="1" dirty="0">
                <a:solidFill>
                  <a:srgbClr val="0000FF"/>
                </a:solidFill>
              </a:rPr>
              <a:t>name</a:t>
            </a:r>
            <a:r>
              <a:rPr lang="en-IN" sz="2200" dirty="0" smtClean="0"/>
              <a:t> -</a:t>
            </a:r>
            <a:r>
              <a:rPr lang="en-IN" sz="2200" dirty="0" err="1" smtClean="0"/>
              <a:t>javafx.scene.control.Button</a:t>
            </a:r>
            <a:endParaRPr lang="en-IN" sz="2200" dirty="0" smtClean="0"/>
          </a:p>
          <a:p>
            <a:pPr marL="0" indent="0">
              <a:buNone/>
            </a:pPr>
            <a:r>
              <a:rPr lang="en-IN" sz="2200" b="1" dirty="0" err="1" smtClean="0">
                <a:solidFill>
                  <a:srgbClr val="0000FF"/>
                </a:solidFill>
              </a:rPr>
              <a:t>Consturctor</a:t>
            </a:r>
            <a:endParaRPr lang="en-IN" sz="2200" b="1" dirty="0" smtClean="0">
              <a:solidFill>
                <a:srgbClr val="0000FF"/>
              </a:solidFill>
            </a:endParaRPr>
          </a:p>
          <a:p>
            <a:pPr marL="0" indent="0">
              <a:buNone/>
            </a:pPr>
            <a:r>
              <a:rPr lang="en-IN" sz="2200" dirty="0" smtClean="0"/>
              <a:t>Button b1 = new </a:t>
            </a:r>
            <a:r>
              <a:rPr lang="en-IN" sz="2200" dirty="0"/>
              <a:t>Button </a:t>
            </a:r>
            <a:r>
              <a:rPr lang="en-IN" sz="2200" dirty="0" smtClean="0"/>
              <a:t>(“Value1”); //Parameterized constructor</a:t>
            </a:r>
          </a:p>
          <a:p>
            <a:pPr marL="0" indent="0">
              <a:buNone/>
            </a:pPr>
            <a:r>
              <a:rPr lang="en-IN" sz="2200" b="1" dirty="0" smtClean="0">
                <a:solidFill>
                  <a:srgbClr val="0000FF"/>
                </a:solidFill>
              </a:rPr>
              <a:t>Methods</a:t>
            </a:r>
            <a:endParaRPr lang="en-IN" sz="2200" b="1" dirty="0">
              <a:solidFill>
                <a:srgbClr val="0000FF"/>
              </a:solidFill>
            </a:endParaRPr>
          </a:p>
          <a:p>
            <a:pPr marL="0" indent="0">
              <a:buNone/>
            </a:pPr>
            <a:r>
              <a:rPr lang="en-IN" sz="2200" dirty="0" smtClean="0"/>
              <a:t>String s  = b1.getText(); //get the value </a:t>
            </a:r>
          </a:p>
          <a:p>
            <a:pPr marL="0" indent="0">
              <a:buNone/>
            </a:pPr>
            <a:r>
              <a:rPr lang="en-IN" sz="2200" dirty="0" smtClean="0"/>
              <a:t>b1.setText(“New Value”); // set the value</a:t>
            </a:r>
          </a:p>
          <a:p>
            <a:pPr marL="0" indent="0">
              <a:buNone/>
            </a:pPr>
            <a:r>
              <a:rPr lang="en-IN" sz="2200" b="1" dirty="0">
                <a:solidFill>
                  <a:srgbClr val="0000FF"/>
                </a:solidFill>
              </a:rPr>
              <a:t>Adding Events</a:t>
            </a:r>
          </a:p>
          <a:p>
            <a:pPr marL="0" indent="0">
              <a:lnSpc>
                <a:spcPct val="100000"/>
              </a:lnSpc>
              <a:spcBef>
                <a:spcPts val="0"/>
              </a:spcBef>
              <a:buNone/>
            </a:pPr>
            <a:r>
              <a:rPr lang="en-IN" sz="2200" dirty="0" smtClean="0"/>
              <a:t>b1.setOnAction(</a:t>
            </a:r>
            <a:r>
              <a:rPr lang="en-US" sz="2200" dirty="0" smtClean="0"/>
              <a:t>new </a:t>
            </a:r>
            <a:r>
              <a:rPr lang="en-US" sz="2200" dirty="0" err="1"/>
              <a:t>EventHandler</a:t>
            </a:r>
            <a:r>
              <a:rPr lang="en-US" sz="2200" dirty="0"/>
              <a:t>&lt;</a:t>
            </a:r>
            <a:r>
              <a:rPr lang="en-US" sz="2200" dirty="0" err="1"/>
              <a:t>ActionEvent</a:t>
            </a:r>
            <a:r>
              <a:rPr lang="en-US" sz="2200" dirty="0"/>
              <a:t>&gt;() {</a:t>
            </a:r>
          </a:p>
          <a:p>
            <a:pPr marL="0" indent="0">
              <a:lnSpc>
                <a:spcPct val="100000"/>
              </a:lnSpc>
              <a:spcBef>
                <a:spcPts val="0"/>
              </a:spcBef>
              <a:buNone/>
            </a:pPr>
            <a:r>
              <a:rPr lang="en-US" sz="2200" dirty="0"/>
              <a:t>            @Override</a:t>
            </a:r>
          </a:p>
          <a:p>
            <a:pPr marL="0" indent="0">
              <a:lnSpc>
                <a:spcPct val="100000"/>
              </a:lnSpc>
              <a:spcBef>
                <a:spcPts val="0"/>
              </a:spcBef>
              <a:buNone/>
            </a:pPr>
            <a:r>
              <a:rPr lang="en-US" sz="2200" dirty="0"/>
              <a:t>            public void handle(</a:t>
            </a:r>
            <a:r>
              <a:rPr lang="en-US" sz="2200" dirty="0" err="1"/>
              <a:t>ActionEvent</a:t>
            </a:r>
            <a:r>
              <a:rPr lang="en-US" sz="2200" dirty="0"/>
              <a:t> event)  {</a:t>
            </a:r>
          </a:p>
          <a:p>
            <a:pPr marL="0" indent="0">
              <a:lnSpc>
                <a:spcPct val="100000"/>
              </a:lnSpc>
              <a:spcBef>
                <a:spcPts val="0"/>
              </a:spcBef>
              <a:buNone/>
            </a:pPr>
            <a:r>
              <a:rPr lang="en-US" sz="2200" dirty="0"/>
              <a:t>		code to be executed for the event</a:t>
            </a:r>
          </a:p>
          <a:p>
            <a:pPr marL="0" indent="0">
              <a:lnSpc>
                <a:spcPct val="100000"/>
              </a:lnSpc>
              <a:spcBef>
                <a:spcPts val="0"/>
              </a:spcBef>
              <a:buNone/>
            </a:pPr>
            <a:r>
              <a:rPr lang="en-US" sz="2200" dirty="0"/>
              <a:t>	}//end of handle</a:t>
            </a:r>
          </a:p>
          <a:p>
            <a:pPr marL="0" indent="0">
              <a:lnSpc>
                <a:spcPct val="100000"/>
              </a:lnSpc>
              <a:spcBef>
                <a:spcPts val="0"/>
              </a:spcBef>
              <a:buNone/>
            </a:pPr>
            <a:r>
              <a:rPr lang="en-US" sz="2200" dirty="0"/>
              <a:t> }//end of </a:t>
            </a:r>
            <a:r>
              <a:rPr lang="en-US" sz="2200" dirty="0" err="1"/>
              <a:t>EventHadler</a:t>
            </a:r>
            <a:endParaRPr lang="en-US" sz="2200" dirty="0"/>
          </a:p>
          <a:p>
            <a:pPr marL="0" indent="0">
              <a:lnSpc>
                <a:spcPct val="100000"/>
              </a:lnSpc>
              <a:spcBef>
                <a:spcPts val="0"/>
              </a:spcBef>
              <a:buNone/>
            </a:pPr>
            <a:r>
              <a:rPr lang="en-US" sz="2200" dirty="0"/>
              <a:t>);//end of </a:t>
            </a:r>
            <a:r>
              <a:rPr lang="en-US" sz="2200" dirty="0" err="1"/>
              <a:t>SetOnAction</a:t>
            </a:r>
            <a:endParaRPr lang="en-US" sz="2200" dirty="0"/>
          </a:p>
          <a:p>
            <a:pPr marL="0" indent="0">
              <a:buNone/>
            </a:pPr>
            <a:endParaRPr lang="en-IN" sz="2200" dirty="0" smtClean="0"/>
          </a:p>
        </p:txBody>
      </p:sp>
    </p:spTree>
    <p:extLst>
      <p:ext uri="{BB962C8B-B14F-4D97-AF65-F5344CB8AC3E}">
        <p14:creationId xmlns:p14="http://schemas.microsoft.com/office/powerpoint/2010/main" val="10324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147918"/>
            <a:ext cx="10515600" cy="480453"/>
          </a:xfrm>
        </p:spPr>
        <p:txBody>
          <a:bodyPr>
            <a:normAutofit fontScale="90000"/>
          </a:bodyPr>
          <a:lstStyle/>
          <a:p>
            <a:pPr algn="ctr"/>
            <a:r>
              <a:rPr lang="en-IN" b="1" dirty="0">
                <a:solidFill>
                  <a:srgbClr val="0000FF"/>
                </a:solidFill>
              </a:rPr>
              <a:t>Events</a:t>
            </a:r>
          </a:p>
        </p:txBody>
      </p:sp>
      <p:sp>
        <p:nvSpPr>
          <p:cNvPr id="3" name="Content Placeholder 2"/>
          <p:cNvSpPr>
            <a:spLocks noGrp="1"/>
          </p:cNvSpPr>
          <p:nvPr>
            <p:ph idx="1"/>
          </p:nvPr>
        </p:nvSpPr>
        <p:spPr>
          <a:xfrm>
            <a:off x="582706" y="628371"/>
            <a:ext cx="11291047" cy="5947241"/>
          </a:xfrm>
        </p:spPr>
        <p:txBody>
          <a:bodyPr>
            <a:normAutofit/>
          </a:bodyPr>
          <a:lstStyle/>
          <a:p>
            <a:r>
              <a:rPr lang="en-US" sz="2400" dirty="0">
                <a:latin typeface="+mj-lt"/>
              </a:rPr>
              <a:t>An event is occurred whenever the user interacts with the application nodes. There are various sources by using which, the user can generate the event. For example, User can make the use of mouse or it can press any button on the keyboard or it can scroll any page of the application in order to generate an event. </a:t>
            </a:r>
            <a:endParaRPr lang="en-US" sz="2400" dirty="0" smtClean="0">
              <a:latin typeface="+mj-lt"/>
            </a:endParaRPr>
          </a:p>
          <a:p>
            <a:r>
              <a:rPr lang="en-US" sz="2400" b="1" dirty="0">
                <a:solidFill>
                  <a:srgbClr val="0000FF"/>
                </a:solidFill>
                <a:latin typeface="Constantia" panose="02030602050306030303" pitchFamily="18" charset="0"/>
              </a:rPr>
              <a:t>Foreground</a:t>
            </a:r>
            <a:r>
              <a:rPr lang="en-US" sz="2400" dirty="0" smtClean="0">
                <a:latin typeface="+mj-lt"/>
              </a:rPr>
              <a:t> </a:t>
            </a:r>
            <a:r>
              <a:rPr lang="en-US" sz="2400" b="1" dirty="0">
                <a:solidFill>
                  <a:srgbClr val="0000FF"/>
                </a:solidFill>
                <a:latin typeface="Constantia" panose="02030602050306030303" pitchFamily="18" charset="0"/>
              </a:rPr>
              <a:t>Events</a:t>
            </a:r>
          </a:p>
          <a:p>
            <a:pPr lvl="1"/>
            <a:r>
              <a:rPr lang="en-US" sz="2200" dirty="0">
                <a:latin typeface="+mj-lt"/>
              </a:rPr>
              <a:t>Foreground events are mainly occurred due to the direct interaction of the user with the GUI of the application. Such as clicking the button, pressing a key, selecting an item from the list, scrolling the page, etc.</a:t>
            </a:r>
          </a:p>
          <a:p>
            <a:r>
              <a:rPr lang="en-US" sz="2400" b="1" dirty="0">
                <a:solidFill>
                  <a:srgbClr val="0000FF"/>
                </a:solidFill>
                <a:latin typeface="Constantia" panose="02030602050306030303" pitchFamily="18" charset="0"/>
              </a:rPr>
              <a:t>Background</a:t>
            </a:r>
            <a:r>
              <a:rPr lang="en-US" sz="2400" dirty="0" smtClean="0">
                <a:latin typeface="+mj-lt"/>
              </a:rPr>
              <a:t> </a:t>
            </a:r>
            <a:r>
              <a:rPr lang="en-US" sz="2400" b="1" dirty="0">
                <a:solidFill>
                  <a:srgbClr val="0000FF"/>
                </a:solidFill>
                <a:latin typeface="Constantia" panose="02030602050306030303" pitchFamily="18" charset="0"/>
              </a:rPr>
              <a:t>Events</a:t>
            </a:r>
          </a:p>
          <a:p>
            <a:pPr lvl="1"/>
            <a:r>
              <a:rPr lang="en-US" sz="2200" dirty="0">
                <a:latin typeface="+mj-lt"/>
              </a:rPr>
              <a:t>Background events doesn't require the user's interaction with the application. These events are mainly occurred to the operating system interrupts, failure, operation completion, etc</a:t>
            </a:r>
            <a:r>
              <a:rPr lang="en-US" sz="2200" dirty="0" smtClean="0">
                <a:latin typeface="+mj-lt"/>
              </a:rPr>
              <a:t>.</a:t>
            </a:r>
            <a:r>
              <a:rPr lang="en-US" sz="2000" dirty="0"/>
              <a:t> </a:t>
            </a:r>
            <a:endParaRPr lang="en-US" sz="2000" dirty="0" smtClean="0"/>
          </a:p>
          <a:p>
            <a:pPr algn="just"/>
            <a:r>
              <a:rPr lang="en-US" sz="2400" dirty="0" smtClean="0">
                <a:latin typeface="+mj-lt"/>
              </a:rPr>
              <a:t>JavaFX </a:t>
            </a:r>
            <a:r>
              <a:rPr lang="en-US" sz="2400" dirty="0">
                <a:latin typeface="+mj-lt"/>
              </a:rPr>
              <a:t>provides the class </a:t>
            </a:r>
            <a:r>
              <a:rPr lang="en-US" sz="2400" b="1" dirty="0" err="1">
                <a:solidFill>
                  <a:srgbClr val="0000FF"/>
                </a:solidFill>
                <a:latin typeface="Constantia" panose="02030602050306030303" pitchFamily="18" charset="0"/>
              </a:rPr>
              <a:t>javafx.event.Event</a:t>
            </a:r>
            <a:r>
              <a:rPr lang="en-US" sz="2400" dirty="0">
                <a:latin typeface="+mj-lt"/>
              </a:rPr>
              <a:t> which contains all the subclasses representing the types of Events that can be generated in JavaFX. Any event is an instance of the class </a:t>
            </a:r>
            <a:r>
              <a:rPr lang="en-US" sz="2400" b="1" dirty="0">
                <a:solidFill>
                  <a:srgbClr val="0000FF"/>
                </a:solidFill>
                <a:latin typeface="Constantia" panose="02030602050306030303" pitchFamily="18" charset="0"/>
              </a:rPr>
              <a:t>Event</a:t>
            </a:r>
            <a:r>
              <a:rPr lang="en-US" sz="2400" dirty="0">
                <a:latin typeface="+mj-lt"/>
              </a:rPr>
              <a:t> or any of its subclasses.</a:t>
            </a:r>
          </a:p>
          <a:p>
            <a:pPr algn="just"/>
            <a:endParaRPr lang="en-IN" sz="2400" dirty="0">
              <a:latin typeface="+mj-lt"/>
            </a:endParaRPr>
          </a:p>
        </p:txBody>
      </p:sp>
    </p:spTree>
    <p:extLst>
      <p:ext uri="{BB962C8B-B14F-4D97-AF65-F5344CB8AC3E}">
        <p14:creationId xmlns:p14="http://schemas.microsoft.com/office/powerpoint/2010/main" val="294458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052" y="1341531"/>
            <a:ext cx="10515600" cy="4351338"/>
          </a:xfrm>
        </p:spPr>
        <p:txBody>
          <a:bodyPr/>
          <a:lstStyle/>
          <a:p>
            <a:pPr marL="0" indent="0" algn="just">
              <a:buNone/>
            </a:pPr>
            <a:r>
              <a:rPr lang="en-US" dirty="0"/>
              <a:t>JavaFX is a Java library used to build Rich Internet Applications. The applications written using this library can run consistently across multiple platforms. The applications developed using JavaFX can run on various devices such as Desktop Computers, Mobile Phones, TVs, Tablets, etc</a:t>
            </a:r>
            <a:r>
              <a:rPr lang="en-US" dirty="0" smtClean="0"/>
              <a:t>.</a:t>
            </a:r>
          </a:p>
          <a:p>
            <a:pPr marL="0" indent="0" algn="ctr">
              <a:buNone/>
            </a:pPr>
            <a:r>
              <a:rPr lang="en-US" dirty="0" smtClean="0"/>
              <a:t>JavaFX Architecture</a:t>
            </a:r>
            <a:endParaRPr lang="en-IN" dirty="0"/>
          </a:p>
        </p:txBody>
      </p:sp>
      <p:pic>
        <p:nvPicPr>
          <p:cNvPr id="1026" name="Picture 2" descr="Architecture of JavaFX A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39" y="3805518"/>
            <a:ext cx="9674226" cy="281398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851647" y="0"/>
            <a:ext cx="10515600" cy="1325563"/>
          </a:xfrm>
        </p:spPr>
        <p:txBody>
          <a:bodyPr/>
          <a:lstStyle/>
          <a:p>
            <a:pPr algn="ctr"/>
            <a:r>
              <a:rPr lang="en-IN" b="1" dirty="0" smtClean="0">
                <a:solidFill>
                  <a:srgbClr val="0000FF"/>
                </a:solidFill>
              </a:rPr>
              <a:t>JFX - Introduction</a:t>
            </a:r>
            <a:endParaRPr lang="en-IN" b="1" dirty="0">
              <a:solidFill>
                <a:srgbClr val="0000FF"/>
              </a:solidFill>
            </a:endParaRPr>
          </a:p>
        </p:txBody>
      </p:sp>
    </p:spTree>
    <p:extLst>
      <p:ext uri="{BB962C8B-B14F-4D97-AF65-F5344CB8AC3E}">
        <p14:creationId xmlns:p14="http://schemas.microsoft.com/office/powerpoint/2010/main" val="2304023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147918"/>
            <a:ext cx="10515600" cy="480453"/>
          </a:xfrm>
        </p:spPr>
        <p:txBody>
          <a:bodyPr>
            <a:normAutofit fontScale="90000"/>
          </a:bodyPr>
          <a:lstStyle/>
          <a:p>
            <a:pPr algn="ctr"/>
            <a:r>
              <a:rPr lang="en-IN" sz="4900" b="1" dirty="0">
                <a:solidFill>
                  <a:srgbClr val="0000FF"/>
                </a:solidFill>
              </a:rPr>
              <a:t>User</a:t>
            </a:r>
            <a:r>
              <a:rPr lang="en-IN" dirty="0" smtClean="0"/>
              <a:t> </a:t>
            </a:r>
            <a:r>
              <a:rPr lang="en-IN" sz="4900" b="1" dirty="0">
                <a:solidFill>
                  <a:srgbClr val="0000FF"/>
                </a:solidFill>
              </a:rPr>
              <a:t>Control</a:t>
            </a:r>
            <a:r>
              <a:rPr lang="en-IN" dirty="0" smtClean="0"/>
              <a:t> </a:t>
            </a:r>
            <a:r>
              <a:rPr lang="en-IN" sz="4900" b="1" dirty="0">
                <a:solidFill>
                  <a:srgbClr val="0000FF"/>
                </a:solidFill>
              </a:rPr>
              <a:t>-</a:t>
            </a:r>
            <a:r>
              <a:rPr lang="en-IN" dirty="0" smtClean="0"/>
              <a:t> </a:t>
            </a:r>
            <a:r>
              <a:rPr lang="en-IN" sz="4900" b="1" dirty="0">
                <a:solidFill>
                  <a:srgbClr val="0000FF"/>
                </a:solidFill>
              </a:rPr>
              <a:t>Properties</a:t>
            </a:r>
          </a:p>
        </p:txBody>
      </p:sp>
      <p:sp>
        <p:nvSpPr>
          <p:cNvPr id="3" name="Content Placeholder 2"/>
          <p:cNvSpPr>
            <a:spLocks noGrp="1"/>
          </p:cNvSpPr>
          <p:nvPr>
            <p:ph idx="1"/>
          </p:nvPr>
        </p:nvSpPr>
        <p:spPr>
          <a:xfrm>
            <a:off x="582706" y="628371"/>
            <a:ext cx="11291047" cy="5947241"/>
          </a:xfrm>
        </p:spPr>
        <p:txBody>
          <a:bodyPr>
            <a:normAutofit/>
          </a:bodyPr>
          <a:lstStyle/>
          <a:p>
            <a:pPr marL="0" indent="0">
              <a:lnSpc>
                <a:spcPct val="100000"/>
              </a:lnSpc>
              <a:spcBef>
                <a:spcPts val="0"/>
              </a:spcBef>
              <a:buNone/>
            </a:pPr>
            <a:r>
              <a:rPr lang="en-US" sz="2400" b="1" dirty="0">
                <a:solidFill>
                  <a:srgbClr val="0000FF"/>
                </a:solidFill>
                <a:latin typeface="Constantia" panose="02030602050306030303" pitchFamily="18" charset="0"/>
              </a:rPr>
              <a:t>General</a:t>
            </a:r>
            <a:r>
              <a:rPr lang="en-US" sz="2200" dirty="0" smtClean="0"/>
              <a:t> </a:t>
            </a:r>
            <a:r>
              <a:rPr lang="en-US" sz="2400" b="1" dirty="0">
                <a:solidFill>
                  <a:srgbClr val="0000FF"/>
                </a:solidFill>
                <a:latin typeface="Constantia" panose="02030602050306030303" pitchFamily="18" charset="0"/>
              </a:rPr>
              <a:t>Event</a:t>
            </a:r>
            <a:r>
              <a:rPr lang="en-US" sz="2200" dirty="0" smtClean="0"/>
              <a:t> </a:t>
            </a:r>
            <a:r>
              <a:rPr lang="en-US" sz="2400" b="1" dirty="0">
                <a:solidFill>
                  <a:srgbClr val="0000FF"/>
                </a:solidFill>
                <a:latin typeface="Constantia" panose="02030602050306030303" pitchFamily="18" charset="0"/>
              </a:rPr>
              <a:t>Handler</a:t>
            </a:r>
          </a:p>
          <a:p>
            <a:pPr marL="0" indent="0">
              <a:lnSpc>
                <a:spcPct val="100000"/>
              </a:lnSpc>
              <a:spcBef>
                <a:spcPts val="0"/>
              </a:spcBef>
              <a:buNone/>
            </a:pPr>
            <a:r>
              <a:rPr lang="en-US" sz="2200" dirty="0" err="1" smtClean="0"/>
              <a:t>control.setOnAction</a:t>
            </a:r>
            <a:r>
              <a:rPr lang="en-US" sz="2200" dirty="0" smtClean="0"/>
              <a:t>(new </a:t>
            </a:r>
            <a:r>
              <a:rPr lang="en-US" sz="2200" dirty="0" err="1" smtClean="0"/>
              <a:t>EventHandler</a:t>
            </a:r>
            <a:r>
              <a:rPr lang="en-US" sz="2200" dirty="0" smtClean="0"/>
              <a:t>&lt;</a:t>
            </a:r>
            <a:r>
              <a:rPr lang="en-US" sz="2200" dirty="0" err="1" smtClean="0"/>
              <a:t>ActionEvent</a:t>
            </a:r>
            <a:r>
              <a:rPr lang="en-US" sz="2200" dirty="0" smtClean="0"/>
              <a:t>&gt;() {</a:t>
            </a:r>
          </a:p>
          <a:p>
            <a:pPr marL="0" indent="0">
              <a:lnSpc>
                <a:spcPct val="100000"/>
              </a:lnSpc>
              <a:spcBef>
                <a:spcPts val="0"/>
              </a:spcBef>
              <a:buNone/>
            </a:pPr>
            <a:r>
              <a:rPr lang="en-US" sz="2200" dirty="0" smtClean="0"/>
              <a:t>            @Override</a:t>
            </a:r>
          </a:p>
          <a:p>
            <a:pPr marL="0" indent="0">
              <a:lnSpc>
                <a:spcPct val="100000"/>
              </a:lnSpc>
              <a:spcBef>
                <a:spcPts val="0"/>
              </a:spcBef>
              <a:buNone/>
            </a:pPr>
            <a:r>
              <a:rPr lang="en-US" sz="2200" dirty="0" smtClean="0"/>
              <a:t>            public void handle(</a:t>
            </a:r>
            <a:r>
              <a:rPr lang="en-US" sz="2200" dirty="0" err="1" smtClean="0"/>
              <a:t>ActionEvent</a:t>
            </a:r>
            <a:r>
              <a:rPr lang="en-US" sz="2200" dirty="0" smtClean="0"/>
              <a:t> event)  {</a:t>
            </a:r>
          </a:p>
          <a:p>
            <a:pPr marL="0" indent="0">
              <a:lnSpc>
                <a:spcPct val="100000"/>
              </a:lnSpc>
              <a:spcBef>
                <a:spcPts val="0"/>
              </a:spcBef>
              <a:buNone/>
            </a:pPr>
            <a:r>
              <a:rPr lang="en-US" sz="2200" dirty="0" smtClean="0"/>
              <a:t>		code to be executed for the event</a:t>
            </a:r>
          </a:p>
          <a:p>
            <a:pPr marL="0" indent="0">
              <a:lnSpc>
                <a:spcPct val="100000"/>
              </a:lnSpc>
              <a:spcBef>
                <a:spcPts val="0"/>
              </a:spcBef>
              <a:buNone/>
            </a:pPr>
            <a:r>
              <a:rPr lang="en-US" sz="2200" dirty="0" smtClean="0"/>
              <a:t>	}//end of handle</a:t>
            </a:r>
          </a:p>
          <a:p>
            <a:pPr marL="0" indent="0">
              <a:lnSpc>
                <a:spcPct val="100000"/>
              </a:lnSpc>
              <a:spcBef>
                <a:spcPts val="0"/>
              </a:spcBef>
              <a:buNone/>
            </a:pPr>
            <a:r>
              <a:rPr lang="en-US" sz="2200" dirty="0" smtClean="0"/>
              <a:t> }//end of </a:t>
            </a:r>
            <a:r>
              <a:rPr lang="en-US" sz="2200" dirty="0" err="1" smtClean="0"/>
              <a:t>EventHadler</a:t>
            </a:r>
            <a:endParaRPr lang="en-US" sz="2200" dirty="0" smtClean="0"/>
          </a:p>
          <a:p>
            <a:pPr marL="0" indent="0">
              <a:lnSpc>
                <a:spcPct val="100000"/>
              </a:lnSpc>
              <a:spcBef>
                <a:spcPts val="0"/>
              </a:spcBef>
              <a:buNone/>
            </a:pPr>
            <a:r>
              <a:rPr lang="en-US" sz="2200" dirty="0" smtClean="0"/>
              <a:t>);//end of </a:t>
            </a:r>
            <a:r>
              <a:rPr lang="en-US" sz="2200" dirty="0" err="1" smtClean="0"/>
              <a:t>SetOnAction</a:t>
            </a:r>
            <a:endParaRPr lang="en-US" sz="2200" dirty="0" smtClean="0"/>
          </a:p>
          <a:p>
            <a:pPr marL="0" indent="0">
              <a:lnSpc>
                <a:spcPct val="100000"/>
              </a:lnSpc>
              <a:spcBef>
                <a:spcPts val="0"/>
              </a:spcBef>
              <a:buNone/>
            </a:pPr>
            <a:endParaRPr lang="en-IN" sz="2200" dirty="0" smtClean="0"/>
          </a:p>
          <a:p>
            <a:pPr marL="0" indent="0">
              <a:lnSpc>
                <a:spcPct val="100000"/>
              </a:lnSpc>
              <a:spcBef>
                <a:spcPts val="0"/>
              </a:spcBef>
              <a:buNone/>
            </a:pPr>
            <a:r>
              <a:rPr lang="en-IN" sz="2400" b="1" dirty="0">
                <a:solidFill>
                  <a:srgbClr val="0000FF"/>
                </a:solidFill>
                <a:latin typeface="Constantia" panose="02030602050306030303" pitchFamily="18" charset="0"/>
              </a:rPr>
              <a:t>Mouse</a:t>
            </a:r>
            <a:r>
              <a:rPr lang="en-IN" sz="2200" dirty="0" smtClean="0"/>
              <a:t> </a:t>
            </a:r>
            <a:r>
              <a:rPr lang="en-IN" sz="2400" b="1" dirty="0">
                <a:solidFill>
                  <a:srgbClr val="0000FF"/>
                </a:solidFill>
                <a:latin typeface="Constantia" panose="02030602050306030303" pitchFamily="18" charset="0"/>
              </a:rPr>
              <a:t>Click</a:t>
            </a:r>
            <a:r>
              <a:rPr lang="en-IN" sz="2200" dirty="0" smtClean="0"/>
              <a:t> </a:t>
            </a:r>
            <a:r>
              <a:rPr lang="en-IN" sz="2400" b="1" dirty="0" smtClean="0">
                <a:solidFill>
                  <a:srgbClr val="0000FF"/>
                </a:solidFill>
                <a:latin typeface="Constantia" panose="02030602050306030303" pitchFamily="18" charset="0"/>
              </a:rPr>
              <a:t>Handler – </a:t>
            </a:r>
            <a:r>
              <a:rPr lang="en-IN" sz="2400" b="1" dirty="0" err="1" smtClean="0">
                <a:solidFill>
                  <a:srgbClr val="0000FF"/>
                </a:solidFill>
                <a:latin typeface="Constantia" panose="02030602050306030303" pitchFamily="18" charset="0"/>
              </a:rPr>
              <a:t>javafx.scene.input.MouseEvent</a:t>
            </a:r>
            <a:endParaRPr lang="en-IN" sz="2400" b="1" dirty="0">
              <a:solidFill>
                <a:srgbClr val="0000FF"/>
              </a:solidFill>
              <a:latin typeface="Constantia" panose="02030602050306030303" pitchFamily="18" charset="0"/>
            </a:endParaRPr>
          </a:p>
          <a:p>
            <a:pPr marL="0" indent="0">
              <a:lnSpc>
                <a:spcPct val="100000"/>
              </a:lnSpc>
              <a:spcBef>
                <a:spcPts val="0"/>
              </a:spcBef>
              <a:buNone/>
            </a:pPr>
            <a:r>
              <a:rPr lang="en-US" sz="2200" dirty="0" err="1" smtClean="0"/>
              <a:t>control.setOnMouseClicked</a:t>
            </a:r>
            <a:r>
              <a:rPr lang="en-US" sz="2200" dirty="0" smtClean="0"/>
              <a:t>(new </a:t>
            </a:r>
            <a:r>
              <a:rPr lang="en-US" sz="2200" dirty="0" err="1" smtClean="0"/>
              <a:t>EventHandler</a:t>
            </a:r>
            <a:r>
              <a:rPr lang="en-US" sz="2200" dirty="0" smtClean="0"/>
              <a:t>&lt;</a:t>
            </a:r>
            <a:r>
              <a:rPr lang="en-US" sz="2200" dirty="0" err="1" smtClean="0"/>
              <a:t>MouseEvent</a:t>
            </a:r>
            <a:r>
              <a:rPr lang="en-US" sz="2200" dirty="0"/>
              <a:t>&gt;() {</a:t>
            </a:r>
          </a:p>
          <a:p>
            <a:pPr marL="0" indent="0">
              <a:lnSpc>
                <a:spcPct val="100000"/>
              </a:lnSpc>
              <a:spcBef>
                <a:spcPts val="0"/>
              </a:spcBef>
              <a:buNone/>
            </a:pPr>
            <a:r>
              <a:rPr lang="en-US" sz="2200" dirty="0"/>
              <a:t>            @Override</a:t>
            </a:r>
          </a:p>
          <a:p>
            <a:pPr marL="0" indent="0">
              <a:lnSpc>
                <a:spcPct val="100000"/>
              </a:lnSpc>
              <a:spcBef>
                <a:spcPts val="0"/>
              </a:spcBef>
              <a:buNone/>
            </a:pPr>
            <a:r>
              <a:rPr lang="en-US" sz="2200" dirty="0"/>
              <a:t>            public void </a:t>
            </a:r>
            <a:r>
              <a:rPr lang="en-US" sz="2200" dirty="0" smtClean="0"/>
              <a:t>handle(</a:t>
            </a:r>
            <a:r>
              <a:rPr lang="en-US" sz="2200" dirty="0" err="1" smtClean="0"/>
              <a:t>MouseEvent</a:t>
            </a:r>
            <a:r>
              <a:rPr lang="en-US" sz="2200" dirty="0" smtClean="0"/>
              <a:t> </a:t>
            </a:r>
            <a:r>
              <a:rPr lang="en-US" sz="2200" dirty="0"/>
              <a:t>event)  {</a:t>
            </a:r>
          </a:p>
          <a:p>
            <a:pPr marL="0" indent="0">
              <a:lnSpc>
                <a:spcPct val="100000"/>
              </a:lnSpc>
              <a:spcBef>
                <a:spcPts val="0"/>
              </a:spcBef>
              <a:buNone/>
            </a:pPr>
            <a:r>
              <a:rPr lang="en-US" sz="2200" dirty="0"/>
              <a:t>		code to be executed for the event</a:t>
            </a:r>
          </a:p>
          <a:p>
            <a:pPr marL="0" indent="0">
              <a:lnSpc>
                <a:spcPct val="100000"/>
              </a:lnSpc>
              <a:spcBef>
                <a:spcPts val="0"/>
              </a:spcBef>
              <a:buNone/>
            </a:pPr>
            <a:r>
              <a:rPr lang="en-US" sz="2200" dirty="0"/>
              <a:t>	}//end of handle</a:t>
            </a:r>
          </a:p>
          <a:p>
            <a:pPr marL="0" indent="0">
              <a:lnSpc>
                <a:spcPct val="100000"/>
              </a:lnSpc>
              <a:spcBef>
                <a:spcPts val="0"/>
              </a:spcBef>
              <a:buNone/>
            </a:pPr>
            <a:r>
              <a:rPr lang="en-US" sz="2200" dirty="0"/>
              <a:t> }//end of </a:t>
            </a:r>
            <a:r>
              <a:rPr lang="en-US" sz="2200" dirty="0" err="1" smtClean="0"/>
              <a:t>EventHandler</a:t>
            </a:r>
            <a:endParaRPr lang="en-US" sz="2200" dirty="0"/>
          </a:p>
          <a:p>
            <a:pPr marL="0" indent="0">
              <a:lnSpc>
                <a:spcPct val="100000"/>
              </a:lnSpc>
              <a:spcBef>
                <a:spcPts val="0"/>
              </a:spcBef>
              <a:buNone/>
            </a:pPr>
            <a:r>
              <a:rPr lang="en-US" sz="2200" dirty="0"/>
              <a:t>);//end of </a:t>
            </a:r>
            <a:r>
              <a:rPr lang="en-US" sz="2200" dirty="0" err="1" smtClean="0"/>
              <a:t>SetOnMouseClicked</a:t>
            </a:r>
            <a:endParaRPr lang="en-US" sz="2200" dirty="0"/>
          </a:p>
          <a:p>
            <a:pPr marL="0" indent="0">
              <a:lnSpc>
                <a:spcPct val="100000"/>
              </a:lnSpc>
              <a:spcBef>
                <a:spcPts val="0"/>
              </a:spcBef>
              <a:buNone/>
            </a:pPr>
            <a:endParaRPr lang="en-IN" sz="2200" dirty="0"/>
          </a:p>
        </p:txBody>
      </p:sp>
    </p:spTree>
    <p:extLst>
      <p:ext uri="{BB962C8B-B14F-4D97-AF65-F5344CB8AC3E}">
        <p14:creationId xmlns:p14="http://schemas.microsoft.com/office/powerpoint/2010/main" val="359380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JavaFX provides a complete API with a rich set of classes and interfaces to build GUI applications with rich graphics. The important packages of this API are −</a:t>
            </a:r>
          </a:p>
          <a:p>
            <a:r>
              <a:rPr lang="en-IN" b="1" dirty="0" err="1"/>
              <a:t>javafx.animation</a:t>
            </a:r>
            <a:r>
              <a:rPr lang="en-IN" dirty="0"/>
              <a:t> − Contains classes to add transition based animations such as fill, fade, rotate, scale and translation, to the JavaFX nodes.</a:t>
            </a:r>
          </a:p>
          <a:p>
            <a:r>
              <a:rPr lang="en-IN" b="1" dirty="0" err="1"/>
              <a:t>javafx.application</a:t>
            </a:r>
            <a:r>
              <a:rPr lang="en-IN" dirty="0"/>
              <a:t> − Contains a set of classes responsible for the JavaFX application life cycle.</a:t>
            </a:r>
          </a:p>
          <a:p>
            <a:r>
              <a:rPr lang="en-IN" b="1" dirty="0"/>
              <a:t>javafx.css</a:t>
            </a:r>
            <a:r>
              <a:rPr lang="en-IN" dirty="0"/>
              <a:t> − Contains classes to add CSS–like styling to JavaFX GUI applications.</a:t>
            </a:r>
          </a:p>
          <a:p>
            <a:r>
              <a:rPr lang="en-IN" b="1" dirty="0" err="1"/>
              <a:t>javafx.event</a:t>
            </a:r>
            <a:r>
              <a:rPr lang="en-IN" dirty="0"/>
              <a:t> − Contains classes and interfaces to deliver and handle JavaFX events.</a:t>
            </a:r>
          </a:p>
          <a:p>
            <a:r>
              <a:rPr lang="en-IN" b="1" dirty="0" err="1"/>
              <a:t>javafx.geometry</a:t>
            </a:r>
            <a:r>
              <a:rPr lang="en-IN" dirty="0"/>
              <a:t> − Contains classes to define 2D objects and perform operations on them.</a:t>
            </a:r>
          </a:p>
          <a:p>
            <a:r>
              <a:rPr lang="en-IN" b="1" dirty="0" err="1"/>
              <a:t>javafx.stage</a:t>
            </a:r>
            <a:r>
              <a:rPr lang="en-IN" dirty="0"/>
              <a:t> − This package holds the top level container classes for JavaFX application.</a:t>
            </a:r>
          </a:p>
          <a:p>
            <a:r>
              <a:rPr lang="en-IN" b="1" dirty="0" err="1"/>
              <a:t>javafx.scene</a:t>
            </a:r>
            <a:r>
              <a:rPr lang="en-IN" dirty="0"/>
              <a:t> − This package provides classes and interfaces to support the scene graph. In addition, it also provides sub-packages such as canvas, chart, control, effect, image, input, layout, media, paint, shape, text, transform, web, etc. There are several components that support this rich API of JavaFX.</a:t>
            </a:r>
          </a:p>
        </p:txBody>
      </p:sp>
      <p:sp>
        <p:nvSpPr>
          <p:cNvPr id="4" name="Title 1"/>
          <p:cNvSpPr txBox="1">
            <a:spLocks/>
          </p:cNvSpPr>
          <p:nvPr/>
        </p:nvSpPr>
        <p:spPr>
          <a:xfrm>
            <a:off x="85164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0000FF"/>
                </a:solidFill>
              </a:rPr>
              <a:t>JFX - Introduction</a:t>
            </a:r>
          </a:p>
        </p:txBody>
      </p:sp>
    </p:spTree>
    <p:extLst>
      <p:ext uri="{BB962C8B-B14F-4D97-AF65-F5344CB8AC3E}">
        <p14:creationId xmlns:p14="http://schemas.microsoft.com/office/powerpoint/2010/main" val="1921948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3081" y="306106"/>
            <a:ext cx="7563899" cy="6202269"/>
          </a:xfrm>
        </p:spPr>
        <p:txBody>
          <a:bodyPr>
            <a:normAutofit fontScale="92500" lnSpcReduction="20000"/>
          </a:bodyPr>
          <a:lstStyle/>
          <a:p>
            <a:pPr marL="0" indent="0" algn="just">
              <a:lnSpc>
                <a:spcPct val="110000"/>
              </a:lnSpc>
              <a:spcBef>
                <a:spcPct val="0"/>
              </a:spcBef>
              <a:buNone/>
            </a:pPr>
            <a:r>
              <a:rPr lang="en-IN" sz="4800" b="1" dirty="0">
                <a:solidFill>
                  <a:srgbClr val="0000FF"/>
                </a:solidFill>
                <a:latin typeface="+mj-lt"/>
                <a:ea typeface="+mj-ea"/>
                <a:cs typeface="+mj-cs"/>
              </a:rPr>
              <a:t>JAVAFX Application Structure</a:t>
            </a:r>
          </a:p>
          <a:p>
            <a:pPr marL="0" indent="0" algn="just">
              <a:buNone/>
            </a:pPr>
            <a:r>
              <a:rPr lang="en-US" dirty="0"/>
              <a:t>A </a:t>
            </a:r>
            <a:r>
              <a:rPr lang="en-US" b="1" dirty="0"/>
              <a:t>stage</a:t>
            </a:r>
            <a:r>
              <a:rPr lang="en-US" dirty="0"/>
              <a:t> (a window) contains all the objects of a JavaFX </a:t>
            </a:r>
            <a:r>
              <a:rPr lang="en-US" dirty="0" smtClean="0"/>
              <a:t>application</a:t>
            </a:r>
          </a:p>
          <a:p>
            <a:pPr marL="0" indent="0" algn="just">
              <a:buNone/>
            </a:pPr>
            <a:r>
              <a:rPr lang="en-US" dirty="0"/>
              <a:t>A </a:t>
            </a:r>
            <a:r>
              <a:rPr lang="en-US" b="1" dirty="0"/>
              <a:t>scene</a:t>
            </a:r>
            <a:r>
              <a:rPr lang="en-US" dirty="0"/>
              <a:t> represents the physical contents of a JavaFX application</a:t>
            </a:r>
            <a:r>
              <a:rPr lang="en-US" dirty="0" smtClean="0"/>
              <a:t>.</a:t>
            </a:r>
          </a:p>
          <a:p>
            <a:pPr marL="0" indent="0" algn="just">
              <a:buNone/>
            </a:pPr>
            <a:r>
              <a:rPr lang="en-US" dirty="0"/>
              <a:t>A </a:t>
            </a:r>
            <a:r>
              <a:rPr lang="en-US" b="1" dirty="0"/>
              <a:t>scene graph</a:t>
            </a:r>
            <a:r>
              <a:rPr lang="en-US" dirty="0"/>
              <a:t> is a tree-like data structure (hierarchical) representing the contents of a </a:t>
            </a:r>
            <a:r>
              <a:rPr lang="en-US" dirty="0" smtClean="0"/>
              <a:t>scene.</a:t>
            </a:r>
          </a:p>
          <a:p>
            <a:pPr marL="0" indent="0" algn="just">
              <a:buNone/>
            </a:pPr>
            <a:r>
              <a:rPr lang="en-US" dirty="0"/>
              <a:t>In contrast, a </a:t>
            </a:r>
            <a:r>
              <a:rPr lang="en-US" b="1" dirty="0"/>
              <a:t>node</a:t>
            </a:r>
            <a:r>
              <a:rPr lang="en-US" dirty="0"/>
              <a:t> is a visual/graphical object of a scene graph</a:t>
            </a:r>
            <a:r>
              <a:rPr lang="en-US" dirty="0" smtClean="0"/>
              <a:t>.</a:t>
            </a:r>
          </a:p>
          <a:p>
            <a:pPr algn="just"/>
            <a:r>
              <a:rPr lang="en-IN" sz="2600" dirty="0"/>
              <a:t>Geometrical (Graphical) objects (2D and 3D) such as − Circle, Rectangle, Polygon, etc.</a:t>
            </a:r>
          </a:p>
          <a:p>
            <a:pPr algn="just"/>
            <a:r>
              <a:rPr lang="en-IN" sz="2600" dirty="0"/>
              <a:t>UI Controls such as − Button, Checkbox, Choice Box, Text Area, etc.</a:t>
            </a:r>
          </a:p>
          <a:p>
            <a:pPr algn="just"/>
            <a:r>
              <a:rPr lang="en-IN" sz="2600" dirty="0"/>
              <a:t>Containers (Layout Panes) such as Border Pane, Grid </a:t>
            </a:r>
            <a:r>
              <a:rPr lang="en-IN" sz="2600" dirty="0" smtClean="0"/>
              <a:t>Pane, Stack Pane, </a:t>
            </a:r>
            <a:r>
              <a:rPr lang="en-IN" sz="2600" dirty="0"/>
              <a:t>Flow Pane, etc.</a:t>
            </a:r>
          </a:p>
          <a:p>
            <a:pPr algn="just"/>
            <a:r>
              <a:rPr lang="en-IN" sz="2600" dirty="0"/>
              <a:t>Media elements such as Audio, Video and Image Objects.</a:t>
            </a:r>
          </a:p>
          <a:p>
            <a:pPr marL="0" indent="0" algn="just">
              <a:buNone/>
            </a:pPr>
            <a:endParaRPr lang="en-IN" dirty="0"/>
          </a:p>
        </p:txBody>
      </p:sp>
      <p:pic>
        <p:nvPicPr>
          <p:cNvPr id="3074" name="Picture 2" descr="JavaFX Application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024" y="1044575"/>
            <a:ext cx="3853235" cy="402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323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647" y="1554163"/>
            <a:ext cx="10515600" cy="4066708"/>
          </a:xfrm>
        </p:spPr>
        <p:txBody>
          <a:bodyPr/>
          <a:lstStyle/>
          <a:p>
            <a:pPr algn="just">
              <a:spcAft>
                <a:spcPts val="600"/>
              </a:spcAft>
            </a:pPr>
            <a:r>
              <a:rPr lang="en-US" b="1" dirty="0"/>
              <a:t>Stage</a:t>
            </a:r>
            <a:r>
              <a:rPr lang="en-US" dirty="0"/>
              <a:t> in a JavaFX application is similar to the </a:t>
            </a:r>
            <a:r>
              <a:rPr lang="en-US" b="1" dirty="0"/>
              <a:t>Frame</a:t>
            </a:r>
            <a:r>
              <a:rPr lang="en-US" dirty="0"/>
              <a:t> in a Swing Application. It acts like a container for all the JavaFX objects</a:t>
            </a:r>
            <a:r>
              <a:rPr lang="en-US" dirty="0" smtClean="0"/>
              <a:t>.</a:t>
            </a:r>
          </a:p>
          <a:p>
            <a:pPr algn="just">
              <a:spcAft>
                <a:spcPts val="600"/>
              </a:spcAft>
            </a:pPr>
            <a:r>
              <a:rPr lang="en-US" b="1" dirty="0"/>
              <a:t>Scene</a:t>
            </a:r>
            <a:r>
              <a:rPr lang="en-US" dirty="0"/>
              <a:t> actually holds all the physical contents (nodes) of a JavaFX application. </a:t>
            </a:r>
            <a:r>
              <a:rPr lang="en-US" b="1" dirty="0" err="1"/>
              <a:t>Javafx.scene.Scene</a:t>
            </a:r>
            <a:r>
              <a:rPr lang="en-US" dirty="0"/>
              <a:t> class provides all the methods to deal with a scene object. Creating scene is necessary in order to visualize the contents on the stage</a:t>
            </a:r>
            <a:r>
              <a:rPr lang="en-US" dirty="0" smtClean="0"/>
              <a:t>.</a:t>
            </a:r>
          </a:p>
          <a:p>
            <a:pPr algn="just">
              <a:spcAft>
                <a:spcPts val="600"/>
              </a:spcAft>
            </a:pPr>
            <a:r>
              <a:rPr lang="en-US" dirty="0"/>
              <a:t> </a:t>
            </a:r>
            <a:r>
              <a:rPr lang="en-US" b="1" dirty="0" smtClean="0"/>
              <a:t>Scene Graph</a:t>
            </a:r>
            <a:r>
              <a:rPr lang="en-US" dirty="0" smtClean="0"/>
              <a:t> can </a:t>
            </a:r>
            <a:r>
              <a:rPr lang="en-US" dirty="0"/>
              <a:t>be seen as the collection of various nodes. A node is the element which is visualized on the stage. It can be any button, text box, layout, image, radio button, check box, etc.</a:t>
            </a:r>
            <a:endParaRPr lang="en-IN" dirty="0"/>
          </a:p>
        </p:txBody>
      </p:sp>
      <p:sp>
        <p:nvSpPr>
          <p:cNvPr id="4" name="Title 1"/>
          <p:cNvSpPr>
            <a:spLocks noGrp="1"/>
          </p:cNvSpPr>
          <p:nvPr>
            <p:ph type="title"/>
          </p:nvPr>
        </p:nvSpPr>
        <p:spPr>
          <a:xfrm>
            <a:off x="851647" y="0"/>
            <a:ext cx="10515600" cy="1325563"/>
          </a:xfrm>
        </p:spPr>
        <p:txBody>
          <a:bodyPr>
            <a:normAutofit/>
          </a:bodyPr>
          <a:lstStyle/>
          <a:p>
            <a:pPr algn="ctr"/>
            <a:r>
              <a:rPr lang="en-IN" b="1" dirty="0">
                <a:solidFill>
                  <a:srgbClr val="0000FF"/>
                </a:solidFill>
              </a:rPr>
              <a:t>JFX - Introduction</a:t>
            </a:r>
          </a:p>
        </p:txBody>
      </p:sp>
    </p:spTree>
    <p:extLst>
      <p:ext uri="{BB962C8B-B14F-4D97-AF65-F5344CB8AC3E}">
        <p14:creationId xmlns:p14="http://schemas.microsoft.com/office/powerpoint/2010/main" val="3082973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rgbClr val="0000FF"/>
                </a:solidFill>
              </a:rPr>
              <a:t>JFX - METHODS</a:t>
            </a:r>
          </a:p>
        </p:txBody>
      </p:sp>
      <p:sp>
        <p:nvSpPr>
          <p:cNvPr id="3" name="Content Placeholder 2"/>
          <p:cNvSpPr>
            <a:spLocks noGrp="1"/>
          </p:cNvSpPr>
          <p:nvPr>
            <p:ph idx="1"/>
          </p:nvPr>
        </p:nvSpPr>
        <p:spPr/>
        <p:txBody>
          <a:bodyPr/>
          <a:lstStyle/>
          <a:p>
            <a:pPr marL="0" indent="0">
              <a:buNone/>
            </a:pPr>
            <a:r>
              <a:rPr lang="en-US" dirty="0" smtClean="0">
                <a:latin typeface="+mj-lt"/>
              </a:rPr>
              <a:t>Need </a:t>
            </a:r>
            <a:r>
              <a:rPr lang="en-US" dirty="0">
                <a:latin typeface="+mj-lt"/>
              </a:rPr>
              <a:t>to import </a:t>
            </a:r>
            <a:r>
              <a:rPr lang="en-US" b="1" dirty="0" err="1">
                <a:latin typeface="+mj-lt"/>
              </a:rPr>
              <a:t>javafx.application.Application</a:t>
            </a:r>
            <a:r>
              <a:rPr lang="en-US" dirty="0">
                <a:latin typeface="+mj-lt"/>
              </a:rPr>
              <a:t> class in every JavaFX application. This provides the following life cycle methods for JavaFX application</a:t>
            </a:r>
            <a:r>
              <a:rPr lang="en-US" dirty="0" smtClean="0">
                <a:latin typeface="+mj-lt"/>
              </a:rPr>
              <a:t>.</a:t>
            </a:r>
          </a:p>
          <a:p>
            <a:r>
              <a:rPr lang="en-IN" dirty="0" err="1" smtClean="0">
                <a:latin typeface="+mj-lt"/>
              </a:rPr>
              <a:t>Init</a:t>
            </a:r>
            <a:r>
              <a:rPr lang="en-IN" dirty="0" smtClean="0">
                <a:latin typeface="+mj-lt"/>
              </a:rPr>
              <a:t>() – auto calling</a:t>
            </a:r>
          </a:p>
          <a:p>
            <a:r>
              <a:rPr lang="en-IN" dirty="0" smtClean="0">
                <a:latin typeface="+mj-lt"/>
              </a:rPr>
              <a:t>Start(Scene) – can override</a:t>
            </a:r>
          </a:p>
          <a:p>
            <a:r>
              <a:rPr lang="en-IN" dirty="0" smtClean="0">
                <a:latin typeface="+mj-lt"/>
              </a:rPr>
              <a:t>Stop() – implicit</a:t>
            </a:r>
          </a:p>
          <a:p>
            <a:r>
              <a:rPr lang="en-IN" dirty="0" smtClean="0">
                <a:latin typeface="+mj-lt"/>
              </a:rPr>
              <a:t>Launch(string[])</a:t>
            </a:r>
          </a:p>
          <a:p>
            <a:pPr marL="0" indent="0">
              <a:buNone/>
            </a:pPr>
            <a:endParaRPr lang="en-IN" dirty="0" smtClean="0">
              <a:latin typeface="+mj-lt"/>
            </a:endParaRPr>
          </a:p>
          <a:p>
            <a:endParaRPr lang="en-IN" dirty="0">
              <a:latin typeface="+mj-lt"/>
            </a:endParaRPr>
          </a:p>
        </p:txBody>
      </p:sp>
    </p:spTree>
    <p:extLst>
      <p:ext uri="{BB962C8B-B14F-4D97-AF65-F5344CB8AC3E}">
        <p14:creationId xmlns:p14="http://schemas.microsoft.com/office/powerpoint/2010/main" val="656629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rgbClr val="0000FF"/>
                </a:solidFill>
              </a:rPr>
              <a:t>Layouts</a:t>
            </a:r>
          </a:p>
        </p:txBody>
      </p:sp>
      <p:sp>
        <p:nvSpPr>
          <p:cNvPr id="3" name="Content Placeholder 2"/>
          <p:cNvSpPr>
            <a:spLocks noGrp="1"/>
          </p:cNvSpPr>
          <p:nvPr>
            <p:ph idx="1"/>
          </p:nvPr>
        </p:nvSpPr>
        <p:spPr/>
        <p:txBody>
          <a:bodyPr>
            <a:normAutofit/>
          </a:bodyPr>
          <a:lstStyle/>
          <a:p>
            <a:r>
              <a:rPr lang="en-US" dirty="0">
                <a:latin typeface="+mj-lt"/>
              </a:rPr>
              <a:t>Layout defines the way in which the components are to be seen on the stage. It basically organizes the scene-graph nodes. We have several built-in layout panes in JavaFX that are </a:t>
            </a:r>
            <a:r>
              <a:rPr lang="en-US" dirty="0" err="1">
                <a:latin typeface="+mj-lt"/>
              </a:rPr>
              <a:t>HBox</a:t>
            </a:r>
            <a:r>
              <a:rPr lang="en-US" dirty="0">
                <a:latin typeface="+mj-lt"/>
              </a:rPr>
              <a:t>, </a:t>
            </a:r>
            <a:r>
              <a:rPr lang="en-US" dirty="0" err="1">
                <a:latin typeface="+mj-lt"/>
              </a:rPr>
              <a:t>VBox</a:t>
            </a:r>
            <a:r>
              <a:rPr lang="en-US" dirty="0">
                <a:latin typeface="+mj-lt"/>
              </a:rPr>
              <a:t>, </a:t>
            </a:r>
            <a:r>
              <a:rPr lang="en-US" dirty="0" err="1">
                <a:latin typeface="+mj-lt"/>
              </a:rPr>
              <a:t>StackPane</a:t>
            </a:r>
            <a:r>
              <a:rPr lang="en-US" dirty="0">
                <a:latin typeface="+mj-lt"/>
              </a:rPr>
              <a:t>, </a:t>
            </a:r>
            <a:r>
              <a:rPr lang="en-US" b="1" dirty="0" err="1">
                <a:solidFill>
                  <a:srgbClr val="0000FF"/>
                </a:solidFill>
                <a:latin typeface="+mj-lt"/>
                <a:ea typeface="+mj-ea"/>
                <a:cs typeface="+mj-cs"/>
              </a:rPr>
              <a:t>GridPane</a:t>
            </a:r>
            <a:r>
              <a:rPr lang="en-US" dirty="0" smtClean="0">
                <a:latin typeface="+mj-lt"/>
              </a:rPr>
              <a:t>, </a:t>
            </a:r>
            <a:r>
              <a:rPr lang="en-US" dirty="0" err="1" smtClean="0">
                <a:latin typeface="+mj-lt"/>
              </a:rPr>
              <a:t>FlowBox</a:t>
            </a:r>
            <a:r>
              <a:rPr lang="en-US" dirty="0">
                <a:latin typeface="+mj-lt"/>
              </a:rPr>
              <a:t>, </a:t>
            </a:r>
            <a:r>
              <a:rPr lang="en-US" dirty="0" err="1">
                <a:latin typeface="+mj-lt"/>
              </a:rPr>
              <a:t>AnchorPane</a:t>
            </a:r>
            <a:r>
              <a:rPr lang="en-US" dirty="0">
                <a:latin typeface="+mj-lt"/>
              </a:rPr>
              <a:t>, etc</a:t>
            </a:r>
            <a:r>
              <a:rPr lang="en-US" dirty="0" smtClean="0">
                <a:latin typeface="+mj-lt"/>
              </a:rPr>
              <a:t>.</a:t>
            </a:r>
          </a:p>
          <a:p>
            <a:r>
              <a:rPr lang="en-IN" b="1" dirty="0" err="1">
                <a:latin typeface="+mj-lt"/>
              </a:rPr>
              <a:t>javafx.scene.layout</a:t>
            </a:r>
            <a:r>
              <a:rPr lang="en-IN" dirty="0">
                <a:latin typeface="+mj-lt"/>
              </a:rPr>
              <a:t> </a:t>
            </a:r>
            <a:r>
              <a:rPr lang="en-IN" dirty="0" smtClean="0">
                <a:latin typeface="+mj-lt"/>
              </a:rPr>
              <a:t>- class </a:t>
            </a:r>
            <a:endParaRPr lang="en-IN" dirty="0">
              <a:latin typeface="+mj-lt"/>
            </a:endParaRPr>
          </a:p>
        </p:txBody>
      </p:sp>
    </p:spTree>
    <p:extLst>
      <p:ext uri="{BB962C8B-B14F-4D97-AF65-F5344CB8AC3E}">
        <p14:creationId xmlns:p14="http://schemas.microsoft.com/office/powerpoint/2010/main" val="81742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887" y="1075765"/>
            <a:ext cx="10879231" cy="5077174"/>
          </a:xfrm>
          <a:prstGeom prst="rect">
            <a:avLst/>
          </a:prstGeom>
        </p:spPr>
      </p:pic>
      <p:sp>
        <p:nvSpPr>
          <p:cNvPr id="5" name="Title 1"/>
          <p:cNvSpPr txBox="1">
            <a:spLocks/>
          </p:cNvSpPr>
          <p:nvPr/>
        </p:nvSpPr>
        <p:spPr>
          <a:xfrm>
            <a:off x="862572" y="303238"/>
            <a:ext cx="10515600" cy="3834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0000FF"/>
                </a:solidFill>
              </a:rPr>
              <a:t>Layout Types</a:t>
            </a:r>
          </a:p>
        </p:txBody>
      </p:sp>
    </p:spTree>
    <p:extLst>
      <p:ext uri="{BB962C8B-B14F-4D97-AF65-F5344CB8AC3E}">
        <p14:creationId xmlns:p14="http://schemas.microsoft.com/office/powerpoint/2010/main" val="941379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rgbClr val="0000FF"/>
                </a:solidFill>
              </a:rPr>
              <a:t>Panes – Grid Pane</a:t>
            </a:r>
          </a:p>
        </p:txBody>
      </p:sp>
      <p:sp>
        <p:nvSpPr>
          <p:cNvPr id="3" name="Content Placeholder 2"/>
          <p:cNvSpPr>
            <a:spLocks noGrp="1"/>
          </p:cNvSpPr>
          <p:nvPr>
            <p:ph idx="1"/>
          </p:nvPr>
        </p:nvSpPr>
        <p:spPr>
          <a:xfrm>
            <a:off x="838200" y="1520825"/>
            <a:ext cx="11133406" cy="4351338"/>
          </a:xfrm>
        </p:spPr>
        <p:txBody>
          <a:bodyPr/>
          <a:lstStyle/>
          <a:p>
            <a:pPr marL="457200" lvl="1" indent="-457200">
              <a:buNone/>
            </a:pPr>
            <a:r>
              <a:rPr lang="en-IN" dirty="0" smtClean="0">
                <a:latin typeface="+mj-lt"/>
              </a:rPr>
              <a:t>Creating a Grid Pane: </a:t>
            </a:r>
            <a:endParaRPr lang="en-IN" dirty="0">
              <a:latin typeface="+mj-lt"/>
            </a:endParaRPr>
          </a:p>
          <a:p>
            <a:pPr marL="457200" lvl="1" indent="-457200">
              <a:buNone/>
            </a:pPr>
            <a:r>
              <a:rPr lang="en-IN" dirty="0" smtClean="0">
                <a:latin typeface="+mj-lt"/>
              </a:rPr>
              <a:t>	</a:t>
            </a:r>
            <a:r>
              <a:rPr lang="en-IN" b="1" dirty="0" err="1">
                <a:solidFill>
                  <a:srgbClr val="0000FF"/>
                </a:solidFill>
                <a:latin typeface="Constantia" panose="02030602050306030303" pitchFamily="18" charset="0"/>
              </a:rPr>
              <a:t>GridPane</a:t>
            </a:r>
            <a:r>
              <a:rPr lang="en-IN" b="1" dirty="0">
                <a:solidFill>
                  <a:srgbClr val="0000FF"/>
                </a:solidFill>
                <a:latin typeface="Constantia" panose="02030602050306030303" pitchFamily="18" charset="0"/>
              </a:rPr>
              <a:t> </a:t>
            </a:r>
            <a:r>
              <a:rPr lang="en-IN" b="1" dirty="0" err="1">
                <a:solidFill>
                  <a:srgbClr val="0000FF"/>
                </a:solidFill>
                <a:latin typeface="Constantia" panose="02030602050306030303" pitchFamily="18" charset="0"/>
              </a:rPr>
              <a:t>gp</a:t>
            </a:r>
            <a:r>
              <a:rPr lang="en-IN" b="1" dirty="0">
                <a:solidFill>
                  <a:srgbClr val="0000FF"/>
                </a:solidFill>
                <a:latin typeface="Constantia" panose="02030602050306030303" pitchFamily="18" charset="0"/>
              </a:rPr>
              <a:t> = new </a:t>
            </a:r>
            <a:r>
              <a:rPr lang="en-IN" b="1" dirty="0" err="1">
                <a:solidFill>
                  <a:srgbClr val="0000FF"/>
                </a:solidFill>
                <a:latin typeface="Constantia" panose="02030602050306030303" pitchFamily="18" charset="0"/>
              </a:rPr>
              <a:t>GridPane</a:t>
            </a:r>
            <a:r>
              <a:rPr lang="en-IN" b="1" dirty="0">
                <a:solidFill>
                  <a:srgbClr val="0000FF"/>
                </a:solidFill>
                <a:latin typeface="Constantia" panose="02030602050306030303" pitchFamily="18" charset="0"/>
              </a:rPr>
              <a:t>();</a:t>
            </a:r>
          </a:p>
          <a:p>
            <a:pPr marL="457200" lvl="1" indent="-457200">
              <a:buNone/>
            </a:pPr>
            <a:r>
              <a:rPr lang="en-IN" dirty="0" smtClean="0">
                <a:latin typeface="+mj-lt"/>
              </a:rPr>
              <a:t>Setting the </a:t>
            </a:r>
            <a:r>
              <a:rPr lang="en-IN" dirty="0" smtClean="0">
                <a:latin typeface="+mj-lt"/>
              </a:rPr>
              <a:t>padding: </a:t>
            </a:r>
            <a:endParaRPr lang="en-IN" dirty="0" smtClean="0">
              <a:latin typeface="+mj-lt"/>
            </a:endParaRPr>
          </a:p>
          <a:p>
            <a:pPr marL="457200" lvl="1" indent="-457200">
              <a:buNone/>
            </a:pPr>
            <a:r>
              <a:rPr lang="en-IN" dirty="0">
                <a:latin typeface="+mj-lt"/>
              </a:rPr>
              <a:t>	</a:t>
            </a:r>
            <a:r>
              <a:rPr lang="en-IN" b="1" dirty="0" err="1">
                <a:solidFill>
                  <a:srgbClr val="0000FF"/>
                </a:solidFill>
                <a:latin typeface="Constantia" panose="02030602050306030303" pitchFamily="18" charset="0"/>
              </a:rPr>
              <a:t>gp.setPadding</a:t>
            </a:r>
            <a:r>
              <a:rPr lang="en-IN" b="1" dirty="0">
                <a:solidFill>
                  <a:srgbClr val="0000FF"/>
                </a:solidFill>
                <a:latin typeface="Constantia" panose="02030602050306030303" pitchFamily="18" charset="0"/>
              </a:rPr>
              <a:t>(new Insets(</a:t>
            </a:r>
            <a:r>
              <a:rPr lang="en-IN" b="1" dirty="0" err="1">
                <a:solidFill>
                  <a:srgbClr val="0000FF"/>
                </a:solidFill>
                <a:latin typeface="Constantia" panose="02030602050306030303" pitchFamily="18" charset="0"/>
              </a:rPr>
              <a:t>lt</a:t>
            </a:r>
            <a:r>
              <a:rPr lang="en-IN" b="1" dirty="0">
                <a:solidFill>
                  <a:srgbClr val="0000FF"/>
                </a:solidFill>
                <a:latin typeface="Constantia" panose="02030602050306030303" pitchFamily="18" charset="0"/>
              </a:rPr>
              <a:t> pad, </a:t>
            </a:r>
            <a:r>
              <a:rPr lang="en-IN" b="1" dirty="0" err="1">
                <a:solidFill>
                  <a:srgbClr val="0000FF"/>
                </a:solidFill>
                <a:latin typeface="Constantia" panose="02030602050306030303" pitchFamily="18" charset="0"/>
              </a:rPr>
              <a:t>rt</a:t>
            </a:r>
            <a:r>
              <a:rPr lang="en-IN" b="1" dirty="0">
                <a:solidFill>
                  <a:srgbClr val="0000FF"/>
                </a:solidFill>
                <a:latin typeface="Constantia" panose="02030602050306030303" pitchFamily="18" charset="0"/>
              </a:rPr>
              <a:t> pad, </a:t>
            </a:r>
            <a:r>
              <a:rPr lang="en-IN" b="1" dirty="0" err="1">
                <a:solidFill>
                  <a:srgbClr val="0000FF"/>
                </a:solidFill>
                <a:latin typeface="Constantia" panose="02030602050306030303" pitchFamily="18" charset="0"/>
              </a:rPr>
              <a:t>toppad</a:t>
            </a:r>
            <a:r>
              <a:rPr lang="en-IN" b="1" dirty="0">
                <a:solidFill>
                  <a:srgbClr val="0000FF"/>
                </a:solidFill>
                <a:latin typeface="Constantia" panose="02030602050306030303" pitchFamily="18" charset="0"/>
              </a:rPr>
              <a:t>, </a:t>
            </a:r>
            <a:r>
              <a:rPr lang="en-IN" b="1" dirty="0" err="1">
                <a:solidFill>
                  <a:srgbClr val="0000FF"/>
                </a:solidFill>
                <a:latin typeface="Constantia" panose="02030602050306030303" pitchFamily="18" charset="0"/>
              </a:rPr>
              <a:t>botpad</a:t>
            </a:r>
            <a:r>
              <a:rPr lang="en-IN" b="1" dirty="0">
                <a:solidFill>
                  <a:srgbClr val="0000FF"/>
                </a:solidFill>
                <a:latin typeface="Constantia" panose="02030602050306030303" pitchFamily="18" charset="0"/>
              </a:rPr>
              <a:t>)</a:t>
            </a:r>
          </a:p>
          <a:p>
            <a:pPr marL="457200" lvl="1" indent="-457200">
              <a:buNone/>
            </a:pPr>
            <a:r>
              <a:rPr lang="en-US" dirty="0" smtClean="0">
                <a:latin typeface="+mj-lt"/>
              </a:rPr>
              <a:t>(like Box Margin of the display area)</a:t>
            </a:r>
          </a:p>
          <a:p>
            <a:pPr marL="457200" lvl="1" indent="-457200">
              <a:buNone/>
            </a:pPr>
            <a:r>
              <a:rPr lang="en-US" dirty="0" smtClean="0">
                <a:latin typeface="+mj-lt"/>
              </a:rPr>
              <a:t>Setting </a:t>
            </a:r>
            <a:r>
              <a:rPr lang="en-US" dirty="0" smtClean="0">
                <a:latin typeface="+mj-lt"/>
              </a:rPr>
              <a:t>the vertical and horizontal gaps between the columns:</a:t>
            </a:r>
          </a:p>
          <a:p>
            <a:pPr marL="457200" lvl="2" indent="-457200">
              <a:buNone/>
            </a:pPr>
            <a:r>
              <a:rPr lang="en-US" sz="2400" dirty="0" smtClean="0">
                <a:latin typeface="+mj-lt"/>
              </a:rPr>
              <a:t>	</a:t>
            </a:r>
            <a:r>
              <a:rPr lang="en-US" sz="2400" b="1" dirty="0" err="1">
                <a:solidFill>
                  <a:srgbClr val="0000FF"/>
                </a:solidFill>
                <a:latin typeface="Constantia" panose="02030602050306030303" pitchFamily="18" charset="0"/>
              </a:rPr>
              <a:t>gp.setVgap</a:t>
            </a:r>
            <a:r>
              <a:rPr lang="en-US" sz="2400" b="1" dirty="0">
                <a:solidFill>
                  <a:srgbClr val="0000FF"/>
                </a:solidFill>
                <a:latin typeface="Constantia" panose="02030602050306030303" pitchFamily="18" charset="0"/>
              </a:rPr>
              <a:t>(</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 </a:t>
            </a:r>
            <a:r>
              <a:rPr lang="en-US" sz="2400" b="1" dirty="0" err="1">
                <a:solidFill>
                  <a:srgbClr val="0000FF"/>
                </a:solidFill>
                <a:latin typeface="Constantia" panose="02030602050306030303" pitchFamily="18" charset="0"/>
              </a:rPr>
              <a:t>gpsetHgap</a:t>
            </a:r>
            <a:r>
              <a:rPr lang="en-US" sz="2400" b="1" dirty="0">
                <a:solidFill>
                  <a:srgbClr val="0000FF"/>
                </a:solidFill>
                <a:latin typeface="Constantia" panose="02030602050306030303" pitchFamily="18" charset="0"/>
              </a:rPr>
              <a:t>(</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a:t>
            </a:r>
          </a:p>
          <a:p>
            <a:pPr marL="457200" lvl="1" indent="-457200">
              <a:buNone/>
            </a:pPr>
            <a:r>
              <a:rPr lang="en-US" dirty="0" smtClean="0">
                <a:latin typeface="+mj-lt"/>
              </a:rPr>
              <a:t>(gaps between every </a:t>
            </a:r>
            <a:r>
              <a:rPr lang="en-US" dirty="0" err="1" smtClean="0">
                <a:latin typeface="+mj-lt"/>
              </a:rPr>
              <a:t>coloumns</a:t>
            </a:r>
            <a:r>
              <a:rPr lang="en-US" dirty="0" smtClean="0">
                <a:latin typeface="+mj-lt"/>
              </a:rPr>
              <a:t> and rows respectively)</a:t>
            </a:r>
          </a:p>
          <a:p>
            <a:pPr marL="457200" lvl="1" indent="-457200">
              <a:buNone/>
            </a:pPr>
            <a:r>
              <a:rPr lang="en-US" dirty="0" smtClean="0">
                <a:latin typeface="+mj-lt"/>
              </a:rPr>
              <a:t>Adding </a:t>
            </a:r>
            <a:r>
              <a:rPr lang="en-US" dirty="0" smtClean="0">
                <a:latin typeface="+mj-lt"/>
              </a:rPr>
              <a:t>nodes in the grid</a:t>
            </a:r>
          </a:p>
          <a:p>
            <a:pPr marL="457200" lvl="1" indent="-457200">
              <a:buNone/>
            </a:pPr>
            <a:r>
              <a:rPr lang="en-US" dirty="0">
                <a:latin typeface="+mj-lt"/>
              </a:rPr>
              <a:t>	</a:t>
            </a:r>
            <a:r>
              <a:rPr lang="en-US" b="1" dirty="0" err="1">
                <a:solidFill>
                  <a:srgbClr val="0000FF"/>
                </a:solidFill>
                <a:latin typeface="Constantia" panose="02030602050306030303" pitchFamily="18" charset="0"/>
              </a:rPr>
              <a:t>gp.addRow</a:t>
            </a:r>
            <a:r>
              <a:rPr lang="en-US" b="1" dirty="0">
                <a:solidFill>
                  <a:srgbClr val="0000FF"/>
                </a:solidFill>
                <a:latin typeface="Constantia" panose="02030602050306030303" pitchFamily="18" charset="0"/>
              </a:rPr>
              <a:t>(row, child[,child..])</a:t>
            </a:r>
          </a:p>
          <a:p>
            <a:pPr marL="457200" lvl="1" indent="0">
              <a:buNone/>
            </a:pPr>
            <a:r>
              <a:rPr lang="en-US" b="1" dirty="0" err="1">
                <a:solidFill>
                  <a:srgbClr val="0000FF"/>
                </a:solidFill>
                <a:latin typeface="Constantia" panose="02030602050306030303" pitchFamily="18" charset="0"/>
              </a:rPr>
              <a:t>gp.add</a:t>
            </a:r>
            <a:r>
              <a:rPr lang="en-US" b="1" dirty="0">
                <a:solidFill>
                  <a:srgbClr val="0000FF"/>
                </a:solidFill>
                <a:latin typeface="Constantia" panose="02030602050306030303" pitchFamily="18" charset="0"/>
              </a:rPr>
              <a:t>(child, column, row)</a:t>
            </a:r>
            <a:endParaRPr lang="en-IN" b="1" dirty="0">
              <a:solidFill>
                <a:srgbClr val="0000FF"/>
              </a:solidFill>
              <a:latin typeface="Constantia" panose="02030602050306030303" pitchFamily="18" charset="0"/>
            </a:endParaRPr>
          </a:p>
        </p:txBody>
      </p:sp>
    </p:spTree>
    <p:extLst>
      <p:ext uri="{BB962C8B-B14F-4D97-AF65-F5344CB8AC3E}">
        <p14:creationId xmlns:p14="http://schemas.microsoft.com/office/powerpoint/2010/main" val="2655358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779</Words>
  <Application>Microsoft Office PowerPoint</Application>
  <PresentationFormat>Widescreen</PresentationFormat>
  <Paragraphs>176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Constantia</vt:lpstr>
      <vt:lpstr>Office Theme</vt:lpstr>
      <vt:lpstr>PMCA502L – JAVA Programming</vt:lpstr>
      <vt:lpstr>JFX - Introduction</vt:lpstr>
      <vt:lpstr>PowerPoint Presentation</vt:lpstr>
      <vt:lpstr>PowerPoint Presentation</vt:lpstr>
      <vt:lpstr>JFX - Introduction</vt:lpstr>
      <vt:lpstr>JFX - METHODS</vt:lpstr>
      <vt:lpstr>Layouts</vt:lpstr>
      <vt:lpstr>PowerPoint Presentation</vt:lpstr>
      <vt:lpstr>Panes – Grid Pane</vt:lpstr>
      <vt:lpstr>Scene and Stage</vt:lpstr>
      <vt:lpstr>JavaFX Page Creation – Hierarchy </vt:lpstr>
      <vt:lpstr>SFX controls - creation</vt:lpstr>
      <vt:lpstr>User Control - Properties</vt:lpstr>
      <vt:lpstr>TextField</vt:lpstr>
      <vt:lpstr>Password</vt:lpstr>
      <vt:lpstr>RadioButton</vt:lpstr>
      <vt:lpstr>CheckBox</vt:lpstr>
      <vt:lpstr>Button</vt:lpstr>
      <vt:lpstr>Events</vt:lpstr>
      <vt:lpstr>User Control - Properties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Vijayarani Barani</cp:lastModifiedBy>
  <cp:revision>69</cp:revision>
  <dcterms:created xsi:type="dcterms:W3CDTF">2019-10-16T08:34:16Z</dcterms:created>
  <dcterms:modified xsi:type="dcterms:W3CDTF">2023-10-06T02:18:09Z</dcterms:modified>
</cp:coreProperties>
</file>