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7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5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0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2785-9279-47DC-BF08-54E1FB6832B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369295-D17A-46DA-8D0F-A2BB19CE1E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6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05F8E2A-B152-AD10-0051-6A799882CD16}"/>
              </a:ext>
            </a:extLst>
          </p:cNvPr>
          <p:cNvSpPr txBox="1"/>
          <p:nvPr/>
        </p:nvSpPr>
        <p:spPr>
          <a:xfrm>
            <a:off x="3726656" y="5047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97625-5767-86DD-6B97-D7CFA22E2ED1}"/>
              </a:ext>
            </a:extLst>
          </p:cNvPr>
          <p:cNvSpPr txBox="1"/>
          <p:nvPr/>
        </p:nvSpPr>
        <p:spPr>
          <a:xfrm>
            <a:off x="371473" y="82950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B100EF-5285-52C6-D297-930EF408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6" y="1220701"/>
            <a:ext cx="603240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2FD59C-3685-07F6-C4A9-F7AB74F2E838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A48AA25-C49D-583B-6B74-441D727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26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6B8E287-F997-3164-3A13-F16554A0B908}"/>
              </a:ext>
            </a:extLst>
          </p:cNvPr>
          <p:cNvSpPr txBox="1"/>
          <p:nvPr/>
        </p:nvSpPr>
        <p:spPr>
          <a:xfrm>
            <a:off x="104773" y="81332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CB0D8-596E-97BB-F853-CBB436117F72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A5CD248-7B7E-EC2A-A16A-6EF92F1C0172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defPPr>
              <a:defRPr lang="en-US"/>
            </a:defPPr>
            <a:lvl1pPr indent="0">
              <a:defRPr sz="2400" b="1">
                <a:solidFill>
                  <a:srgbClr val="00206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dirty="0"/>
              <a:t>KPI’s Requirements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48C4DE-6D00-DBF8-889B-C3F9A75B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Sales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Quantity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Avg Order Value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average revenue per transaction, excluding tax.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50CE14F-3FC6-8E09-FFAF-9CE7633A75AF}"/>
              </a:ext>
            </a:extLst>
          </p:cNvPr>
          <p:cNvSpPr txBox="1"/>
          <p:nvPr/>
        </p:nvSpPr>
        <p:spPr>
          <a:xfrm>
            <a:off x="3726656" y="50173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0F59AE-E0E3-4E4F-E380-74D1102566DE}"/>
              </a:ext>
            </a:extLst>
          </p:cNvPr>
          <p:cNvCxnSpPr>
            <a:cxnSpLocks/>
          </p:cNvCxnSpPr>
          <p:nvPr/>
        </p:nvCxnSpPr>
        <p:spPr>
          <a:xfrm>
            <a:off x="190174" y="1446247"/>
            <a:ext cx="1181832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0F10D0-7D4D-1748-3521-034596AA53C0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CF305C-C45F-9E63-8B3A-0FB95430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  <a:grpFill/>
        </p:spPr>
      </p:pic>
    </p:spTree>
    <p:extLst>
      <p:ext uri="{BB962C8B-B14F-4D97-AF65-F5344CB8AC3E}">
        <p14:creationId xmlns:p14="http://schemas.microsoft.com/office/powerpoint/2010/main" val="13529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02C70-31F9-354A-F5DD-52A3F8851D16}"/>
              </a:ext>
            </a:extLst>
          </p:cNvPr>
          <p:cNvSpPr txBox="1"/>
          <p:nvPr/>
        </p:nvSpPr>
        <p:spPr>
          <a:xfrm>
            <a:off x="104773" y="812734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15FA491-B5BC-96F2-C682-B824FD107850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defPPr>
              <a:defRPr lang="en-US"/>
            </a:defPPr>
            <a:lvl1pPr indent="0">
              <a:defRPr sz="2400" b="1">
                <a:solidFill>
                  <a:srgbClr val="00206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dirty="0"/>
              <a:t>KPI’s Requirements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119E04C-7476-4AAC-F10E-91EB5218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2060"/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Order Customers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Customers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2060"/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Lifetime Value (LTV)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Rate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Purchase Frequency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often customers place orders, on average.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D6E9E6-FFA3-21D6-3038-E17ECE093D83}"/>
              </a:ext>
            </a:extLst>
          </p:cNvPr>
          <p:cNvSpPr txBox="1"/>
          <p:nvPr/>
        </p:nvSpPr>
        <p:spPr>
          <a:xfrm>
            <a:off x="3726656" y="54820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BB70-01CC-B650-655D-F5CD50DE51B3}"/>
              </a:ext>
            </a:extLst>
          </p:cNvPr>
          <p:cNvCxnSpPr>
            <a:cxnSpLocks/>
          </p:cNvCxnSpPr>
          <p:nvPr/>
        </p:nvCxnSpPr>
        <p:spPr>
          <a:xfrm>
            <a:off x="190174" y="1446247"/>
            <a:ext cx="1181832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CF88400-3E26-2843-F37E-BCD5B4CF5BE6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BA23D5A-9F7F-D9D1-7999-CAFFE02C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2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02C70-31F9-354A-F5DD-52A3F8851D16}"/>
              </a:ext>
            </a:extLst>
          </p:cNvPr>
          <p:cNvSpPr txBox="1"/>
          <p:nvPr/>
        </p:nvSpPr>
        <p:spPr>
          <a:xfrm>
            <a:off x="104773" y="81273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E2E300C-9341-7F1C-98E6-E72AEEBFF47B}"/>
              </a:ext>
            </a:extLst>
          </p:cNvPr>
          <p:cNvSpPr txBox="1"/>
          <p:nvPr/>
        </p:nvSpPr>
        <p:spPr>
          <a:xfrm>
            <a:off x="162181" y="1554958"/>
            <a:ext cx="35644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00206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E2F2E3-C223-0876-E2DD-A0EB8CE4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1998400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rgbClr val="FF0000"/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rgbClr val="FF0000"/>
                </a:solidFill>
              </a:rPr>
              <a:t>measure selector</a:t>
            </a:r>
            <a:r>
              <a:rPr lang="en-US" sz="1400" i="1" dirty="0">
                <a:solidFill>
                  <a:srgbClr val="FF0000"/>
                </a:solidFill>
              </a:rPr>
              <a:t> for: </a:t>
            </a:r>
            <a:r>
              <a:rPr lang="en-US" sz="1400" b="1" i="1" dirty="0">
                <a:solidFill>
                  <a:srgbClr val="FF0000"/>
                </a:solidFill>
              </a:rPr>
              <a:t>Net Sales</a:t>
            </a:r>
            <a:r>
              <a:rPr lang="en-US" sz="1400" i="1" dirty="0">
                <a:solidFill>
                  <a:srgbClr val="FF0000"/>
                </a:solidFill>
              </a:rPr>
              <a:t>, </a:t>
            </a:r>
            <a:r>
              <a:rPr lang="en-US" sz="1400" b="1" i="1" dirty="0">
                <a:solidFill>
                  <a:srgbClr val="FF0000"/>
                </a:solidFill>
              </a:rPr>
              <a:t>Total Quantity</a:t>
            </a:r>
            <a:r>
              <a:rPr lang="en-US" sz="1400" i="1" dirty="0">
                <a:solidFill>
                  <a:srgbClr val="FF0000"/>
                </a:solidFill>
              </a:rPr>
              <a:t>, </a:t>
            </a:r>
            <a:r>
              <a:rPr lang="en-US" sz="1400" b="1" i="1" dirty="0">
                <a:solidFill>
                  <a:srgbClr val="FF0000"/>
                </a:solidFill>
              </a:rPr>
              <a:t>Total Customers</a:t>
            </a:r>
            <a:r>
              <a:rPr lang="en-US" sz="1400" i="1" dirty="0">
                <a:solidFill>
                  <a:srgbClr val="FF0000"/>
                </a:solidFill>
              </a:rPr>
              <a:t>, </a:t>
            </a:r>
            <a:r>
              <a:rPr lang="en-US" sz="1400" b="1" i="1" dirty="0">
                <a:solidFill>
                  <a:srgbClr val="FF0000"/>
                </a:solidFill>
              </a:rPr>
              <a:t>Repeat Customers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FB30A-9711-4E62-08B3-E8223DE8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307856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rgbClr val="002060"/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Tree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A468A21-16DB-A713-C8C9-445E6A884D46}"/>
              </a:ext>
            </a:extLst>
          </p:cNvPr>
          <p:cNvSpPr txBox="1"/>
          <p:nvPr/>
        </p:nvSpPr>
        <p:spPr>
          <a:xfrm>
            <a:off x="3726657" y="47887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AC7E0B-D284-D5F0-C3B8-7496A5CF059B}"/>
              </a:ext>
            </a:extLst>
          </p:cNvPr>
          <p:cNvCxnSpPr>
            <a:cxnSpLocks/>
          </p:cNvCxnSpPr>
          <p:nvPr/>
        </p:nvCxnSpPr>
        <p:spPr>
          <a:xfrm>
            <a:off x="190174" y="1446247"/>
            <a:ext cx="1181832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EA0B8D-046C-3AB6-81AC-2E66288FD3F2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0AB1669-48A3-9EA0-02C9-4BAB7E67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8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02C70-31F9-354A-F5DD-52A3F8851D16}"/>
              </a:ext>
            </a:extLst>
          </p:cNvPr>
          <p:cNvSpPr txBox="1"/>
          <p:nvPr/>
        </p:nvSpPr>
        <p:spPr>
          <a:xfrm>
            <a:off x="104773" y="81273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E2E300C-9341-7F1C-98E6-E72AEEBFF47B}"/>
              </a:ext>
            </a:extLst>
          </p:cNvPr>
          <p:cNvSpPr txBox="1"/>
          <p:nvPr/>
        </p:nvSpPr>
        <p:spPr>
          <a:xfrm>
            <a:off x="162181" y="1554958"/>
            <a:ext cx="35644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defPPr>
              <a:defRPr lang="en-US"/>
            </a:defPPr>
            <a:lvl1pPr indent="0">
              <a:defRPr sz="2400" b="1">
                <a:solidFill>
                  <a:srgbClr val="00206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dirty="0"/>
              <a:t>Charts Requirements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D5921B-908A-6750-FB6B-75E4663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1998402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This section will support dynamic analysis using a measure selector for: Net Sales, Total Quantity, Total Customers, Repeat 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DF9AB-91FE-5F2D-9ADE-DB306844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283228"/>
            <a:ext cx="10691311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rgbClr val="002060"/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Area Chart – Trend by Day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Show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 trend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Interactivity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Changes dynamically based on the selected measure.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Bar Chart or Line Chart – Trend by Hour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Display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(e.g., 0–23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revealing peak activity periods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DDABB0AA-EFCD-2BE9-ADA6-9091E996D5D0}"/>
              </a:ext>
            </a:extLst>
          </p:cNvPr>
          <p:cNvSpPr txBox="1"/>
          <p:nvPr/>
        </p:nvSpPr>
        <p:spPr>
          <a:xfrm>
            <a:off x="3726656" y="48615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77994-BBD2-EBE8-F57B-ECD82ED36A68}"/>
              </a:ext>
            </a:extLst>
          </p:cNvPr>
          <p:cNvCxnSpPr>
            <a:cxnSpLocks/>
          </p:cNvCxnSpPr>
          <p:nvPr/>
        </p:nvCxnSpPr>
        <p:spPr>
          <a:xfrm>
            <a:off x="190174" y="1446247"/>
            <a:ext cx="1181832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5C438B4-C62F-964F-05B0-FC0B1095EA6F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C5AF8B7-732A-B9CD-2683-4FA0D3BB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02C70-31F9-354A-F5DD-52A3F8851D16}"/>
              </a:ext>
            </a:extLst>
          </p:cNvPr>
          <p:cNvSpPr txBox="1"/>
          <p:nvPr/>
        </p:nvSpPr>
        <p:spPr>
          <a:xfrm>
            <a:off x="104773" y="81274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E2E300C-9341-7F1C-98E6-E72AEEBFF47B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defPPr>
              <a:defRPr lang="en-US"/>
            </a:defPPr>
            <a:lvl1pPr indent="0">
              <a:defRPr sz="2400" b="1">
                <a:solidFill>
                  <a:srgbClr val="00206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dirty="0"/>
              <a:t>Charts Requirements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D5921B-908A-6750-FB6B-75E4663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1998400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This section will support dynamic analysis using a measure selector for: Net Sales, Total Quantity, Total Customers, Repeat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49AED-7F83-0A06-1E97-821E4E67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85191"/>
            <a:ext cx="10401045" cy="236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across regions or campaigns.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DC70752-D828-84CD-5675-584796003192}"/>
              </a:ext>
            </a:extLst>
          </p:cNvPr>
          <p:cNvSpPr txBox="1"/>
          <p:nvPr/>
        </p:nvSpPr>
        <p:spPr>
          <a:xfrm>
            <a:off x="3726656" y="47226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7EE24-EA1B-77E2-38DE-9968D93492C9}"/>
              </a:ext>
            </a:extLst>
          </p:cNvPr>
          <p:cNvCxnSpPr>
            <a:cxnSpLocks/>
          </p:cNvCxnSpPr>
          <p:nvPr/>
        </p:nvCxnSpPr>
        <p:spPr>
          <a:xfrm>
            <a:off x="190174" y="1446247"/>
            <a:ext cx="1181832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6C43A2-F201-4B84-E131-8DB7E8FA4873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9F12582-20E5-3E37-9A19-3985F5FB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02C70-31F9-354A-F5DD-52A3F8851D16}"/>
              </a:ext>
            </a:extLst>
          </p:cNvPr>
          <p:cNvSpPr txBox="1"/>
          <p:nvPr/>
        </p:nvSpPr>
        <p:spPr>
          <a:xfrm>
            <a:off x="104773" y="812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E2E300C-9341-7F1C-98E6-E72AEEBFF47B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defPPr>
              <a:defRPr lang="en-US"/>
            </a:defPPr>
            <a:lvl1pPr indent="0">
              <a:defRPr sz="2400" b="1">
                <a:solidFill>
                  <a:srgbClr val="00206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IN" dirty="0"/>
              <a:t>Charts Requirements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D5921B-908A-6750-FB6B-75E4663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1998400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This section will support dynamic analysis using a measure selector for: Net Sales, Total Quantity, Total Customers, Repeat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23BC3-E407-4A48-736D-188D21BAEE46}"/>
              </a:ext>
            </a:extLst>
          </p:cNvPr>
          <p:cNvSpPr txBox="1"/>
          <p:nvPr/>
        </p:nvSpPr>
        <p:spPr>
          <a:xfrm>
            <a:off x="264764" y="2170950"/>
            <a:ext cx="11129071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C12824A-EB1C-41D7-46C5-966BA1CB3174}"/>
              </a:ext>
            </a:extLst>
          </p:cNvPr>
          <p:cNvSpPr txBox="1"/>
          <p:nvPr/>
        </p:nvSpPr>
        <p:spPr>
          <a:xfrm>
            <a:off x="3726656" y="49591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StepUP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E6B3A-34E9-62F6-C7DD-A932BAC8B363}"/>
              </a:ext>
            </a:extLst>
          </p:cNvPr>
          <p:cNvCxnSpPr>
            <a:cxnSpLocks/>
          </p:cNvCxnSpPr>
          <p:nvPr/>
        </p:nvCxnSpPr>
        <p:spPr>
          <a:xfrm>
            <a:off x="190174" y="1446247"/>
            <a:ext cx="1181832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B11DD7D-AD72-F84F-81CF-CE2EB42B5D6F}"/>
              </a:ext>
            </a:extLst>
          </p:cNvPr>
          <p:cNvSpPr/>
          <p:nvPr/>
        </p:nvSpPr>
        <p:spPr>
          <a:xfrm>
            <a:off x="10702214" y="4683964"/>
            <a:ext cx="1320321" cy="12736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89547D-2C03-32F5-F26A-777D1BC8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77" y="4946481"/>
            <a:ext cx="748594" cy="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02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724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Gill Sans MT</vt:lpstr>
      <vt:lpstr>Segoe UI Black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Kumar</dc:creator>
  <cp:lastModifiedBy>Akash Kumar</cp:lastModifiedBy>
  <cp:revision>1</cp:revision>
  <dcterms:created xsi:type="dcterms:W3CDTF">2025-05-27T07:38:33Z</dcterms:created>
  <dcterms:modified xsi:type="dcterms:W3CDTF">2025-05-27T10:46:00Z</dcterms:modified>
</cp:coreProperties>
</file>