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7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FC9F5-77B6-42DA-9610-06187163D393}" v="147" dt="2020-11-27T14:15:07.825"/>
    <p1510:client id="{C80A08E2-7DD1-4C56-808B-44A45ECA90CC}" v="9" dt="2020-11-27T14:18:08.3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097" y="5944780"/>
            <a:ext cx="4898390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990" y="5939091"/>
            <a:ext cx="3652520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747" y="1848739"/>
            <a:ext cx="59131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7650" y="1593850"/>
            <a:ext cx="6496050" cy="434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rret.nam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905000"/>
            <a:ext cx="784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u="sng" spc="-15" dirty="0" smtClean="0">
                <a:solidFill>
                  <a:srgbClr val="0070C0"/>
                </a:solidFill>
              </a:rPr>
              <a:t>INSTAGRAM  USER  ANALYTICS </a:t>
            </a:r>
            <a:endParaRPr u="sng" spc="-15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8636" y="5561480"/>
            <a:ext cx="5867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SUBMITTED </a:t>
            </a:r>
            <a:r>
              <a:rPr lang="en-US" sz="3600" b="1" dirty="0" smtClean="0">
                <a:solidFill>
                  <a:srgbClr val="002060"/>
                </a:solidFill>
              </a:rPr>
              <a:t>BY -  </a:t>
            </a:r>
            <a:endParaRPr lang="en-US" b="1" dirty="0"/>
          </a:p>
          <a:p>
            <a:r>
              <a:rPr lang="en-US" sz="4000" b="1" dirty="0" err="1"/>
              <a:t>Akash</a:t>
            </a:r>
            <a:r>
              <a:rPr lang="en-US" sz="4000" b="1" dirty="0"/>
              <a:t> </a:t>
            </a:r>
            <a:r>
              <a:rPr lang="en-US" sz="4000" b="1" dirty="0" smtClean="0"/>
              <a:t>Kumar 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590800"/>
            <a:ext cx="654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SQL Fundamentals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905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0"/>
            <a:ext cx="1905000" cy="1909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8100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iv) The image of SQL Query above helps us to </a:t>
            </a:r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and suggest the top 5 most commonly used hashtags on the </a:t>
            </a:r>
            <a:r>
              <a:rPr lang="en-US" dirty="0" smtClean="0"/>
              <a:t>platform. This will help the partner brands to reach the most people on platform.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3" b="33696"/>
          <a:stretch/>
        </p:blipFill>
        <p:spPr>
          <a:xfrm>
            <a:off x="3086100" y="76200"/>
            <a:ext cx="2895600" cy="34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4290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v) The image of SQL Query above helps us to </a:t>
            </a:r>
            <a:r>
              <a:rPr lang="en-US" dirty="0"/>
              <a:t>i</a:t>
            </a:r>
            <a:r>
              <a:rPr lang="en-US" dirty="0" smtClean="0"/>
              <a:t>dentify the days on which most users register . By the above result , we can see that most users registered mostly on Thursday and Sunday . So we can say that , the marketing team can schedule the ad campaign either on Thursday or Sunday.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2946" r="50833" b="30730"/>
          <a:stretch/>
        </p:blipFill>
        <p:spPr>
          <a:xfrm>
            <a:off x="2819400" y="152400"/>
            <a:ext cx="3124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3156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00B050"/>
                </a:solidFill>
              </a:rPr>
              <a:t>B)Investor Metrics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3528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) In the above SQL Query  the insights tells us about the user engagement .  Here we can say that an average user only posts around 3 photos on Instagram .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5910" r="46666" b="52964"/>
          <a:stretch/>
        </p:blipFill>
        <p:spPr>
          <a:xfrm>
            <a:off x="1676400" y="1363320"/>
            <a:ext cx="472440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100" y="38100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ii) In the above SQL Query  the insights tells us about the BOT and Fake accounts on Instagram , </a:t>
            </a:r>
            <a:r>
              <a:rPr lang="en-US" dirty="0"/>
              <a:t>who have liked every single photo on the site (since any normal user would not be able to do this).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2945" r="41667" b="20356"/>
          <a:stretch/>
        </p:blipFill>
        <p:spPr>
          <a:xfrm>
            <a:off x="2590800" y="152400"/>
            <a:ext cx="39624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51244"/>
            <a:ext cx="23621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sng" dirty="0" smtClean="0">
                <a:solidFill>
                  <a:srgbClr val="0070C0"/>
                </a:solidFill>
                <a:latin typeface="Trebuchet MS" pitchFamily="34" charset="0"/>
                <a:cs typeface="Arial"/>
              </a:rPr>
              <a:t>Key conclusions </a:t>
            </a:r>
            <a:endParaRPr sz="2400" u="sng" dirty="0">
              <a:solidFill>
                <a:srgbClr val="0070C0"/>
              </a:solidFill>
              <a:latin typeface="Trebuchet MS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8" y="533400"/>
            <a:ext cx="80448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For marketing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We have to first send the promotional e-mails and encourage the inactive users to post their 1</a:t>
            </a:r>
            <a:r>
              <a:rPr lang="en-IN" baseline="30000" dirty="0" smtClean="0"/>
              <a:t>st</a:t>
            </a:r>
            <a:r>
              <a:rPr lang="en-IN" dirty="0" smtClean="0"/>
              <a:t> photo.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We have to keep organizing some contest and giveaways to attract more users for Instagram 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We have to launch our Add campaigns mostly on Thursday or Sunday. </a:t>
            </a:r>
          </a:p>
          <a:p>
            <a:endParaRPr lang="en-IN" dirty="0"/>
          </a:p>
          <a:p>
            <a:r>
              <a:rPr lang="en-IN" b="1" u="sng" dirty="0"/>
              <a:t>For Investor Metrics</a:t>
            </a:r>
            <a:r>
              <a:rPr lang="en-IN" b="1" u="sng" dirty="0" smtClean="0"/>
              <a:t>:-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We  have got the details  of the user engagement  and we need to promote more campaigns for the increase of posts.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We also need to keep check on the Bot and Fake accounts.</a:t>
            </a:r>
          </a:p>
          <a:p>
            <a:endParaRPr lang="en-IN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1" y="109680"/>
            <a:ext cx="1143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sng" dirty="0" smtClean="0">
                <a:solidFill>
                  <a:srgbClr val="0070C0"/>
                </a:solidFill>
                <a:latin typeface="Trebuchet MS" pitchFamily="34" charset="0"/>
                <a:cs typeface="Arial"/>
              </a:rPr>
              <a:t>Results</a:t>
            </a:r>
            <a:endParaRPr sz="2400" u="sng" dirty="0">
              <a:solidFill>
                <a:srgbClr val="0070C0"/>
              </a:solidFill>
              <a:latin typeface="Trebuchet MS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8" y="533400"/>
            <a:ext cx="804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The above project has helped me and given some insights about data analysis process.  It has actually helped me to understand the concept of basic SQL fundamentals . This project can help me to evolve more as a data analyst.</a:t>
            </a:r>
          </a:p>
        </p:txBody>
      </p:sp>
    </p:spTree>
    <p:extLst>
      <p:ext uri="{BB962C8B-B14F-4D97-AF65-F5344CB8AC3E}">
        <p14:creationId xmlns:p14="http://schemas.microsoft.com/office/powerpoint/2010/main" val="11741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66" y="340563"/>
            <a:ext cx="20658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70C0"/>
                </a:solidFill>
                <a:latin typeface="Trebuchet MS" pitchFamily="34" charset="0"/>
                <a:cs typeface="Arial"/>
              </a:rPr>
              <a:t>ABSTRACT</a:t>
            </a:r>
            <a:endParaRPr sz="2400" dirty="0">
              <a:solidFill>
                <a:srgbClr val="0070C0"/>
              </a:solidFill>
              <a:latin typeface="Trebuchet MS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566" y="1090930"/>
            <a:ext cx="8542834" cy="2491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04165" algn="l"/>
              </a:tabLst>
            </a:pPr>
            <a:r>
              <a:rPr sz="2000" dirty="0">
                <a:latin typeface="Times New Roman"/>
                <a:cs typeface="Times New Roman"/>
              </a:rPr>
              <a:t>This project </a:t>
            </a:r>
            <a:r>
              <a:rPr lang="en-US" sz="2000" dirty="0" smtClean="0">
                <a:latin typeface="Times New Roman"/>
                <a:cs typeface="Times New Roman"/>
              </a:rPr>
              <a:t>contains </a:t>
            </a:r>
            <a:r>
              <a:rPr lang="en-US" sz="2000" b="1" dirty="0" smtClean="0">
                <a:latin typeface="Times New Roman"/>
                <a:cs typeface="Times New Roman"/>
              </a:rPr>
              <a:t>User Analytics , </a:t>
            </a:r>
            <a:r>
              <a:rPr lang="en-US" sz="2000" dirty="0" smtClean="0">
                <a:latin typeface="Times New Roman"/>
                <a:cs typeface="Times New Roman"/>
              </a:rPr>
              <a:t>it is a process actually how users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041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  engage  and interact with our digital product 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2050" dirty="0">
              <a:latin typeface="Times New Roman"/>
              <a:cs typeface="Times New Roman"/>
            </a:endParaRPr>
          </a:p>
          <a:p>
            <a:pPr marL="12700" marR="245745">
              <a:lnSpc>
                <a:spcPct val="100000"/>
              </a:lnSpc>
              <a:buFont typeface="Wingdings"/>
              <a:buChar char=""/>
              <a:tabLst>
                <a:tab pos="240665" algn="l"/>
              </a:tabLst>
            </a:pPr>
            <a:r>
              <a:rPr sz="2000" spc="-75" dirty="0" smtClean="0">
                <a:latin typeface="Times New Roman"/>
                <a:cs typeface="Times New Roman"/>
              </a:rPr>
              <a:t>T</a:t>
            </a:r>
            <a:r>
              <a:rPr lang="en-US" sz="2000" spc="-75" dirty="0" smtClean="0">
                <a:latin typeface="Times New Roman"/>
                <a:cs typeface="Times New Roman"/>
              </a:rPr>
              <a:t>he insights which we get  through the analysis are then used by teams across this   </a:t>
            </a:r>
          </a:p>
          <a:p>
            <a:pPr marL="12700" marR="245745">
              <a:lnSpc>
                <a:spcPct val="100000"/>
              </a:lnSpc>
              <a:tabLst>
                <a:tab pos="240665" algn="l"/>
              </a:tabLst>
            </a:pPr>
            <a:r>
              <a:rPr lang="en-US" sz="2000" spc="-75" dirty="0" smtClean="0">
                <a:latin typeface="Times New Roman"/>
                <a:cs typeface="Times New Roman"/>
              </a:rPr>
              <a:t>     business to launch new marketing campaign 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2050" dirty="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buFont typeface="Wingdings"/>
              <a:buChar char=""/>
              <a:tabLst>
                <a:tab pos="240665" algn="l"/>
              </a:tabLst>
            </a:pPr>
            <a:r>
              <a:rPr sz="2000" dirty="0" smtClean="0">
                <a:latin typeface="Times New Roman"/>
                <a:cs typeface="Times New Roman"/>
              </a:rPr>
              <a:t>Th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</a:t>
            </a:r>
            <a:r>
              <a:rPr lang="en-US" sz="2000" spc="-5" dirty="0" smtClean="0">
                <a:latin typeface="Times New Roman"/>
                <a:cs typeface="Times New Roman"/>
              </a:rPr>
              <a:t>ata Analysis  process actually plays a role of making the task easy and effective and bring creativity for new marketing campaign.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67" y="340563"/>
            <a:ext cx="43518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sng" dirty="0" smtClean="0">
                <a:solidFill>
                  <a:srgbClr val="0070C0"/>
                </a:solidFill>
                <a:latin typeface="Trebuchet MS" pitchFamily="34" charset="0"/>
                <a:cs typeface="Arial"/>
              </a:rPr>
              <a:t>Task </a:t>
            </a:r>
            <a:endParaRPr sz="2400" u="sng" dirty="0">
              <a:solidFill>
                <a:srgbClr val="0070C0"/>
              </a:solidFill>
              <a:latin typeface="Trebuchet MS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8151951" cy="25346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04165" algn="l"/>
              </a:tabLst>
            </a:pPr>
            <a:r>
              <a:rPr lang="en-US" sz="2000" spc="-45" dirty="0" smtClean="0">
                <a:latin typeface="Times New Roman"/>
                <a:cs typeface="Times New Roman"/>
              </a:rPr>
              <a:t>I have been given 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45" dirty="0" smtClean="0">
                <a:latin typeface="Times New Roman"/>
                <a:cs typeface="Times New Roman"/>
              </a:rPr>
              <a:t>a Dataset which has all the data for users ,</a:t>
            </a:r>
            <a:r>
              <a:rPr lang="en-US" sz="2000" spc="-45" dirty="0" err="1" smtClean="0">
                <a:latin typeface="Times New Roman"/>
                <a:cs typeface="Times New Roman"/>
              </a:rPr>
              <a:t>likes,posts</a:t>
            </a:r>
            <a:r>
              <a:rPr lang="en-US" sz="2000" spc="-45" dirty="0" smtClean="0">
                <a:latin typeface="Times New Roman"/>
                <a:cs typeface="Times New Roman"/>
              </a:rPr>
              <a:t> ,comments </a:t>
            </a:r>
            <a:r>
              <a:rPr lang="en-US" sz="2000" spc="-45" dirty="0" err="1" smtClean="0">
                <a:latin typeface="Times New Roman"/>
                <a:cs typeface="Times New Roman"/>
              </a:rPr>
              <a:t>etc</a:t>
            </a:r>
            <a:r>
              <a:rPr lang="en-US" sz="2000" spc="-45" dirty="0" smtClean="0">
                <a:latin typeface="Times New Roman"/>
                <a:cs typeface="Times New Roman"/>
              </a:rPr>
              <a:t> .  </a:t>
            </a: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  <a:tabLst>
                <a:tab pos="304165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  <a:p>
            <a:pPr marL="12700" marR="5080" algn="just">
              <a:spcBef>
                <a:spcPts val="105"/>
              </a:spcBef>
              <a:buFont typeface="Wingdings"/>
              <a:buChar char=""/>
              <a:tabLst>
                <a:tab pos="30416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marketing team wants some insights for their new campaigns.</a:t>
            </a:r>
          </a:p>
          <a:p>
            <a:pPr marL="12700" marR="5080" algn="just">
              <a:spcBef>
                <a:spcPts val="105"/>
              </a:spcBef>
              <a:tabLst>
                <a:tab pos="30416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5080" algn="just">
              <a:spcBef>
                <a:spcPts val="105"/>
              </a:spcBef>
              <a:buFont typeface="Wingdings"/>
              <a:buChar char=""/>
              <a:tabLst>
                <a:tab pos="30416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 should also give some insights regarding our product’s performance and not become like Facebook.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464058"/>
            <a:ext cx="3350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0070C0"/>
                </a:solidFill>
                <a:latin typeface="Trebuchet MS" pitchFamily="34" charset="0"/>
                <a:cs typeface="Arial"/>
              </a:rPr>
              <a:t>Approach  </a:t>
            </a:r>
            <a:endParaRPr sz="2400" dirty="0">
              <a:solidFill>
                <a:srgbClr val="0070C0"/>
              </a:solidFill>
              <a:latin typeface="Trebuchet MS" pitchFamily="34" charset="0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77" y="1143000"/>
            <a:ext cx="7963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 will first create a database  named </a:t>
            </a:r>
            <a:r>
              <a:rPr lang="en-US" b="1" dirty="0" err="1" smtClean="0"/>
              <a:t>ig_clone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Then I will be creating 7 tables named </a:t>
            </a:r>
            <a:r>
              <a:rPr lang="en-US" dirty="0" err="1" smtClean="0"/>
              <a:t>users,photo,follows,comments,likes,tags</a:t>
            </a:r>
            <a:r>
              <a:rPr lang="en-US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And after that I will query my data using SQL for data analysis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 will be using MYSQL Workbench 8.0  software.  The purpose of using  this software is that it is a popular , time-tested and fully-operated relational Data Base Management software 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304800"/>
            <a:ext cx="2743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sng" dirty="0" smtClean="0">
                <a:solidFill>
                  <a:srgbClr val="0070C0"/>
                </a:solidFill>
                <a:latin typeface="Trebuchet MS" pitchFamily="34" charset="0"/>
                <a:cs typeface="Arial"/>
              </a:rPr>
              <a:t>Database Creation</a:t>
            </a:r>
            <a:r>
              <a:rPr lang="en-US" sz="2400" dirty="0" smtClean="0">
                <a:solidFill>
                  <a:srgbClr val="0070C0"/>
                </a:solidFill>
                <a:latin typeface="Trebuchet MS" pitchFamily="34" charset="0"/>
                <a:cs typeface="Arial"/>
              </a:rPr>
              <a:t> </a:t>
            </a:r>
            <a:endParaRPr sz="2400" dirty="0">
              <a:solidFill>
                <a:srgbClr val="0070C0"/>
              </a:solidFill>
              <a:latin typeface="Trebuchet MS" pitchFamily="34" charset="0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838200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 am going to create my database from the given Dataset before doing Data analysis.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0" b="8499"/>
          <a:stretch/>
        </p:blipFill>
        <p:spPr>
          <a:xfrm>
            <a:off x="1866899" y="1470676"/>
            <a:ext cx="5257800" cy="470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67" b="14427"/>
          <a:stretch/>
        </p:blipFill>
        <p:spPr>
          <a:xfrm>
            <a:off x="152400" y="6927"/>
            <a:ext cx="3505200" cy="4399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9"/>
          <a:stretch/>
        </p:blipFill>
        <p:spPr>
          <a:xfrm>
            <a:off x="3893128" y="152400"/>
            <a:ext cx="5243945" cy="4704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5334000"/>
            <a:ext cx="624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above images are the queries done for creating the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303645"/>
            <a:ext cx="2057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u="sng" dirty="0" smtClean="0">
                <a:solidFill>
                  <a:srgbClr val="0070C0"/>
                </a:solidFill>
                <a:latin typeface="Trebuchet MS" pitchFamily="34" charset="0"/>
                <a:cs typeface="Arial"/>
              </a:rPr>
              <a:t>Data Analysis</a:t>
            </a:r>
            <a:endParaRPr sz="2400" u="sng" dirty="0">
              <a:solidFill>
                <a:srgbClr val="0070C0"/>
              </a:solidFill>
              <a:latin typeface="Trebuchet MS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763156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00B050"/>
                </a:solidFill>
              </a:rPr>
              <a:t>A)Marketing 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" r="41667" b="20356"/>
          <a:stretch/>
        </p:blipFill>
        <p:spPr>
          <a:xfrm>
            <a:off x="2057400" y="990601"/>
            <a:ext cx="5334000" cy="358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1" y="49530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) In the above SQL Query I have tried to find the top 5 oldest users of Instagram from the database .These people have been using Instagram from the longest time . This might help us in rewarding our most loyal users. The user ids are:- </a:t>
            </a:r>
            <a:r>
              <a:rPr lang="en-IN" b="1" dirty="0" smtClean="0"/>
              <a:t>80 , 67 , 63 , 95 , 38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945" r="57265" b="60375"/>
          <a:stretch/>
        </p:blipFill>
        <p:spPr>
          <a:xfrm>
            <a:off x="0" y="14287"/>
            <a:ext cx="27432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624" r="86668" b="8498"/>
          <a:stretch/>
        </p:blipFill>
        <p:spPr>
          <a:xfrm>
            <a:off x="3200400" y="52386"/>
            <a:ext cx="1219200" cy="2667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1" r="83333" b="9980"/>
          <a:stretch/>
        </p:blipFill>
        <p:spPr>
          <a:xfrm>
            <a:off x="4648200" y="52386"/>
            <a:ext cx="152400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429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ii) The above Query tells us that there are a total of 26 users who haven’t posted  a single photograph on the Instagram. So we can remind them by sending them promotional emails to post their 1</a:t>
            </a:r>
            <a:r>
              <a:rPr lang="en-IN" baseline="30000" dirty="0" smtClean="0"/>
              <a:t>st</a:t>
            </a:r>
            <a:r>
              <a:rPr lang="en-IN" dirty="0" smtClean="0"/>
              <a:t> photo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5" r="75833" b="24803"/>
          <a:stretch/>
        </p:blipFill>
        <p:spPr>
          <a:xfrm>
            <a:off x="3581400" y="152400"/>
            <a:ext cx="2209800" cy="3200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3810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iii) The image of SQL Query above helps us to declare the winner of the contest with most number of Likes .</a:t>
            </a:r>
          </a:p>
          <a:p>
            <a:endParaRPr lang="en-IN" dirty="0"/>
          </a:p>
          <a:p>
            <a:r>
              <a:rPr lang="en-IN" dirty="0" smtClean="0"/>
              <a:t>The details of the winners are as follows :-</a:t>
            </a:r>
          </a:p>
          <a:p>
            <a:r>
              <a:rPr lang="en-IN" dirty="0"/>
              <a:t>Username:- </a:t>
            </a:r>
            <a:r>
              <a:rPr lang="en-IN" dirty="0" smtClean="0"/>
              <a:t>Zack_Kemmer93</a:t>
            </a:r>
          </a:p>
          <a:p>
            <a:r>
              <a:rPr lang="en-IN" dirty="0" smtClean="0"/>
              <a:t>Id :- 145 </a:t>
            </a:r>
          </a:p>
          <a:p>
            <a:r>
              <a:rPr lang="en-IN" dirty="0" err="1" smtClean="0"/>
              <a:t>Image_url</a:t>
            </a:r>
            <a:r>
              <a:rPr lang="en-IN" dirty="0"/>
              <a:t> :-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jarret.name</a:t>
            </a:r>
            <a:endParaRPr lang="en-IN" dirty="0" smtClean="0"/>
          </a:p>
          <a:p>
            <a:r>
              <a:rPr lang="en-IN" dirty="0" smtClean="0"/>
              <a:t>Total :- 48 Likes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8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680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Office Theme</vt:lpstr>
      <vt:lpstr>INSTAGRAM  USER  ANALYTICS </vt:lpstr>
      <vt:lpstr>ABSTRACT</vt:lpstr>
      <vt:lpstr>Task </vt:lpstr>
      <vt:lpstr>Approach  </vt:lpstr>
      <vt:lpstr>Database Creation 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conclusions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Structural Analysis of a Mini Quadcopter</dc:title>
  <dc:creator>kanak</dc:creator>
  <cp:lastModifiedBy>hp</cp:lastModifiedBy>
  <cp:revision>103</cp:revision>
  <dcterms:created xsi:type="dcterms:W3CDTF">2020-11-26T14:36:08Z</dcterms:created>
  <dcterms:modified xsi:type="dcterms:W3CDTF">2022-11-17T20:29:40Z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2020-11-26T00:00:00Z</vt:filetime>
  </property>
</Properties>
</file>