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323" r:id="rId2"/>
    <p:sldId id="256" r:id="rId3"/>
    <p:sldId id="257" r:id="rId4"/>
    <p:sldId id="259" r:id="rId5"/>
    <p:sldId id="260" r:id="rId6"/>
    <p:sldId id="281" r:id="rId7"/>
    <p:sldId id="262" r:id="rId8"/>
    <p:sldId id="282" r:id="rId9"/>
    <p:sldId id="283" r:id="rId10"/>
    <p:sldId id="284" r:id="rId11"/>
    <p:sldId id="285" r:id="rId12"/>
    <p:sldId id="286" r:id="rId13"/>
    <p:sldId id="287" r:id="rId14"/>
    <p:sldId id="268" r:id="rId15"/>
    <p:sldId id="269" r:id="rId16"/>
    <p:sldId id="270" r:id="rId17"/>
    <p:sldId id="272" r:id="rId18"/>
    <p:sldId id="288" r:id="rId19"/>
    <p:sldId id="273" r:id="rId20"/>
    <p:sldId id="304" r:id="rId21"/>
    <p:sldId id="305" r:id="rId22"/>
    <p:sldId id="306" r:id="rId23"/>
    <p:sldId id="318" r:id="rId24"/>
    <p:sldId id="258" r:id="rId25"/>
    <p:sldId id="274" r:id="rId26"/>
    <p:sldId id="308" r:id="rId27"/>
    <p:sldId id="310" r:id="rId28"/>
    <p:sldId id="292" r:id="rId29"/>
    <p:sldId id="316" r:id="rId30"/>
    <p:sldId id="317" r:id="rId31"/>
    <p:sldId id="311" r:id="rId32"/>
    <p:sldId id="312" r:id="rId33"/>
    <p:sldId id="313" r:id="rId34"/>
    <p:sldId id="314" r:id="rId35"/>
    <p:sldId id="315" r:id="rId36"/>
    <p:sldId id="319" r:id="rId37"/>
    <p:sldId id="320" r:id="rId38"/>
    <p:sldId id="321" r:id="rId39"/>
    <p:sldId id="322" r:id="rId40"/>
    <p:sldId id="324" r:id="rId41"/>
    <p:sldId id="325" r:id="rId42"/>
    <p:sldId id="32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02" autoAdjust="0"/>
    <p:restoredTop sz="94660"/>
  </p:normalViewPr>
  <p:slideViewPr>
    <p:cSldViewPr>
      <p:cViewPr varScale="1">
        <p:scale>
          <a:sx n="68" d="100"/>
          <a:sy n="68" d="100"/>
        </p:scale>
        <p:origin x="-5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3D9DB-7B51-4CE6-8487-EA52F30AD2FD}" type="datetimeFigureOut">
              <a:rPr lang="en-US" smtClean="0"/>
              <a:pPr/>
              <a:t>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DEC07C-DAAB-4F6F-86A6-778D93C069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27256E-3AD5-43E9-B262-8B5BDBDE0C32}" type="datetimeFigureOut">
              <a:rPr lang="en-US" smtClean="0"/>
              <a:pPr/>
              <a:t>2/13/2016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461BA26-5975-4243-88B8-F0B4BCFE24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461BA26-5975-4243-88B8-F0B4BCFE24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461BA26-5975-4243-88B8-F0B4BCFE2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461BA26-5975-4243-88B8-F0B4BCFE240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461BA26-5975-4243-88B8-F0B4BCFE240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461BA26-5975-4243-88B8-F0B4BCFE240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461BA26-5975-4243-88B8-F0B4BCFE24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461BA26-5975-4243-88B8-F0B4BCFE240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27256E-3AD5-43E9-B262-8B5BDBDE0C32}" type="datetimeFigureOut">
              <a:rPr lang="en-US" smtClean="0"/>
              <a:pPr/>
              <a:t>2/13/2016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461BA26-5975-4243-88B8-F0B4BCFE24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27256E-3AD5-43E9-B262-8B5BDBDE0C32}" type="datetimeFigureOut">
              <a:rPr lang="en-US" smtClean="0"/>
              <a:pPr/>
              <a:t>2/13/2016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461BA26-5975-4243-88B8-F0B4BCFE24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27256E-3AD5-43E9-B262-8B5BDBDE0C32}" type="datetimeFigureOut">
              <a:rPr lang="en-US" smtClean="0"/>
              <a:pPr/>
              <a:t>2/13/2016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461BA26-5975-4243-88B8-F0B4BCFE240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27256E-3AD5-43E9-B262-8B5BDBDE0C32}" type="datetimeFigureOut">
              <a:rPr lang="en-US" smtClean="0"/>
              <a:pPr/>
              <a:t>2/13/2016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461BA26-5975-4243-88B8-F0B4BCFE2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FUNDAMENTALS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Sadaquat</a:t>
            </a:r>
            <a:r>
              <a:rPr lang="en-US" dirty="0" smtClean="0"/>
              <a:t> Ali </a:t>
            </a:r>
            <a:r>
              <a:rPr lang="en-US" dirty="0" err="1" smtClean="0"/>
              <a:t>Ruk</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pPr>
              <a:lnSpc>
                <a:spcPct val="90000"/>
              </a:lnSpc>
            </a:pPr>
            <a:r>
              <a:rPr lang="en-US" altLang="ko-KR" b="1" dirty="0" smtClean="0">
                <a:ea typeface="Gulim" pitchFamily="34" charset="-127"/>
              </a:rPr>
              <a:t>Database normalization</a:t>
            </a:r>
            <a:r>
              <a:rPr lang="en-US" altLang="ko-KR" dirty="0" smtClean="0">
                <a:ea typeface="Gulim" pitchFamily="34" charset="-127"/>
              </a:rPr>
              <a:t> is the process of removing redundant data from your tables in to improve storage efficiency, data integrity, and scalability.  </a:t>
            </a:r>
          </a:p>
          <a:p>
            <a:pPr>
              <a:lnSpc>
                <a:spcPct val="90000"/>
              </a:lnSpc>
            </a:pPr>
            <a:endParaRPr lang="en-US" altLang="ko-KR" dirty="0" smtClean="0">
              <a:ea typeface="Gulim" pitchFamily="34" charset="-127"/>
            </a:endParaRPr>
          </a:p>
          <a:p>
            <a:pPr>
              <a:lnSpc>
                <a:spcPct val="90000"/>
              </a:lnSpc>
            </a:pPr>
            <a:r>
              <a:rPr lang="en-US" altLang="ko-KR" dirty="0" smtClean="0">
                <a:ea typeface="Gulim" pitchFamily="34" charset="-127"/>
              </a:rPr>
              <a:t>In the relational model, methods exist for quantifying how efficient a database is. These classifications are called </a:t>
            </a:r>
            <a:r>
              <a:rPr lang="en-US" altLang="ko-KR" b="1" dirty="0" smtClean="0">
                <a:ea typeface="Gulim" pitchFamily="34" charset="-127"/>
              </a:rPr>
              <a:t>normal forms</a:t>
            </a:r>
            <a:r>
              <a:rPr lang="en-US" altLang="ko-KR" dirty="0" smtClean="0">
                <a:ea typeface="Gulim" pitchFamily="34" charset="-127"/>
              </a:rPr>
              <a:t> (or </a:t>
            </a:r>
            <a:r>
              <a:rPr lang="en-US" altLang="ko-KR" b="1" dirty="0" smtClean="0">
                <a:ea typeface="Gulim" pitchFamily="34" charset="-127"/>
              </a:rPr>
              <a:t>NF</a:t>
            </a:r>
            <a:r>
              <a:rPr lang="en-US" altLang="ko-KR" dirty="0" smtClean="0">
                <a:ea typeface="Gulim" pitchFamily="34" charset="-127"/>
              </a:rPr>
              <a:t>), and there are algorithms for converting a given database between them.</a:t>
            </a:r>
          </a:p>
          <a:p>
            <a:pPr>
              <a:lnSpc>
                <a:spcPct val="90000"/>
              </a:lnSpc>
            </a:pPr>
            <a:endParaRPr lang="en-US" altLang="ko-KR" dirty="0" smtClean="0">
              <a:ea typeface="Gulim" pitchFamily="34" charset="-127"/>
            </a:endParaRPr>
          </a:p>
          <a:p>
            <a:pPr>
              <a:lnSpc>
                <a:spcPct val="90000"/>
              </a:lnSpc>
            </a:pPr>
            <a:r>
              <a:rPr lang="en-US" altLang="ko-KR" dirty="0" smtClean="0">
                <a:ea typeface="Gulim" pitchFamily="34" charset="-127"/>
              </a:rPr>
              <a:t>Normalization generally involves splitting existing tables into multiple ones, which must be re-joined or linked each time a query is issued.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b="18333"/>
          <a:stretch>
            <a:fillRect/>
          </a:stretch>
        </p:blipFill>
        <p:spPr bwMode="auto">
          <a:xfrm>
            <a:off x="914400" y="1447800"/>
            <a:ext cx="7315200" cy="4191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Problems With Normalization</a:t>
            </a:r>
            <a:endParaRPr lang="en-US" dirty="0"/>
          </a:p>
        </p:txBody>
      </p:sp>
      <p:sp>
        <p:nvSpPr>
          <p:cNvPr id="5" name="Title 1"/>
          <p:cNvSpPr txBox="1">
            <a:spLocks/>
          </p:cNvSpPr>
          <p:nvPr/>
        </p:nvSpPr>
        <p:spPr>
          <a:xfrm>
            <a:off x="304800" y="57150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Can you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gues</a:t>
            </a:r>
            <a:r>
              <a:rPr lang="en-US" sz="2400" dirty="0" smtClean="0">
                <a:latin typeface="+mj-lt"/>
                <a:ea typeface="+mj-ea"/>
                <a:cs typeface="+mj-cs"/>
              </a:rPr>
              <a:t>s what is the problem here?</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609600"/>
            <a:ext cx="8001000"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609600" y="1524000"/>
            <a:ext cx="8001000" cy="2590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NORMALIZATION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50" name="Picture 2"/>
          <p:cNvPicPr>
            <a:picLocks noChangeAspect="1" noChangeArrowheads="1"/>
          </p:cNvPicPr>
          <p:nvPr/>
        </p:nvPicPr>
        <p:blipFill>
          <a:blip r:embed="rId2"/>
          <a:srcRect/>
          <a:stretch>
            <a:fillRect/>
          </a:stretch>
        </p:blipFill>
        <p:spPr bwMode="auto">
          <a:xfrm>
            <a:off x="685800" y="2286000"/>
            <a:ext cx="7886700" cy="1865313"/>
          </a:xfrm>
          <a:prstGeom prst="rect">
            <a:avLst/>
          </a:prstGeom>
          <a:noFill/>
          <a:ln w="9525">
            <a:noFill/>
            <a:miter lim="800000"/>
            <a:headEnd/>
            <a:tailEnd/>
          </a:ln>
          <a:effectLst/>
        </p:spPr>
      </p:pic>
      <p:sp>
        <p:nvSpPr>
          <p:cNvPr id="590851" name="Rectangle 3"/>
          <p:cNvSpPr>
            <a:spLocks noGrp="1" noChangeArrowheads="1"/>
          </p:cNvSpPr>
          <p:nvPr>
            <p:ph type="title"/>
          </p:nvPr>
        </p:nvSpPr>
        <p:spPr/>
        <p:txBody>
          <a:bodyPr/>
          <a:lstStyle/>
          <a:p>
            <a:r>
              <a:rPr lang="en-US"/>
              <a:t>Field (Column)</a:t>
            </a:r>
          </a:p>
        </p:txBody>
      </p:sp>
      <p:sp>
        <p:nvSpPr>
          <p:cNvPr id="590852" name="Oval 4"/>
          <p:cNvSpPr>
            <a:spLocks noChangeArrowheads="1"/>
          </p:cNvSpPr>
          <p:nvPr/>
        </p:nvSpPr>
        <p:spPr bwMode="auto">
          <a:xfrm>
            <a:off x="914400" y="1371600"/>
            <a:ext cx="1905000" cy="3886200"/>
          </a:xfrm>
          <a:prstGeom prst="ellipse">
            <a:avLst/>
          </a:prstGeom>
          <a:noFill/>
          <a:ln w="25400">
            <a:solidFill>
              <a:schemeClr val="accent2"/>
            </a:solidFill>
            <a:round/>
            <a:headEnd/>
            <a:tailEnd/>
          </a:ln>
          <a:effectLst/>
        </p:spPr>
        <p:txBody>
          <a:bodyPr wrap="none" anchor="ctr"/>
          <a:lstStyle/>
          <a:p>
            <a:endParaRPr lang="en-US"/>
          </a:p>
        </p:txBody>
      </p:sp>
      <p:sp>
        <p:nvSpPr>
          <p:cNvPr id="590853" name="Text Box 5"/>
          <p:cNvSpPr txBox="1">
            <a:spLocks noChangeArrowheads="1"/>
          </p:cNvSpPr>
          <p:nvPr/>
        </p:nvSpPr>
        <p:spPr bwMode="auto">
          <a:xfrm>
            <a:off x="2803525" y="4841875"/>
            <a:ext cx="952500" cy="457200"/>
          </a:xfrm>
          <a:prstGeom prst="rect">
            <a:avLst/>
          </a:prstGeom>
          <a:noFill/>
          <a:ln w="9525">
            <a:noFill/>
            <a:miter lim="800000"/>
            <a:headEnd/>
            <a:tailEnd/>
          </a:ln>
          <a:effectLst/>
        </p:spPr>
        <p:txBody>
          <a:bodyPr wrap="none">
            <a:spAutoFit/>
          </a:bodyPr>
          <a:lstStyle/>
          <a:p>
            <a:pPr eaLnBrk="1" hangingPunct="1"/>
            <a:r>
              <a:rPr lang="en-US">
                <a:cs typeface="Times New Roman" pitchFamily="18" charset="0"/>
              </a:rPr>
              <a:t>a field</a:t>
            </a:r>
          </a:p>
        </p:txBody>
      </p:sp>
      <p:sp>
        <p:nvSpPr>
          <p:cNvPr id="590854" name="Line 6"/>
          <p:cNvSpPr>
            <a:spLocks noChangeShapeType="1"/>
          </p:cNvSpPr>
          <p:nvPr/>
        </p:nvSpPr>
        <p:spPr bwMode="auto">
          <a:xfrm flipH="1" flipV="1">
            <a:off x="2590800" y="4572000"/>
            <a:ext cx="457200" cy="304800"/>
          </a:xfrm>
          <a:prstGeom prst="line">
            <a:avLst/>
          </a:prstGeom>
          <a:noFill/>
          <a:ln w="25400">
            <a:solidFill>
              <a:schemeClr val="accent2"/>
            </a:solidFill>
            <a:round/>
            <a:headEnd/>
            <a:tailEnd type="triangle" w="med" len="med"/>
          </a:ln>
          <a:effectLst/>
        </p:spPr>
        <p:txBody>
          <a:bodyPr/>
          <a:lstStyle/>
          <a:p>
            <a:endParaRPr lang="en-US"/>
          </a:p>
        </p:txBody>
      </p:sp>
      <p:sp>
        <p:nvSpPr>
          <p:cNvPr id="590855" name="Text Box 7"/>
          <p:cNvSpPr txBox="1">
            <a:spLocks noChangeArrowheads="1"/>
          </p:cNvSpPr>
          <p:nvPr/>
        </p:nvSpPr>
        <p:spPr bwMode="auto">
          <a:xfrm>
            <a:off x="3810000" y="1752600"/>
            <a:ext cx="1487488" cy="457200"/>
          </a:xfrm>
          <a:prstGeom prst="rect">
            <a:avLst/>
          </a:prstGeom>
          <a:noFill/>
          <a:ln w="9525">
            <a:noFill/>
            <a:miter lim="800000"/>
            <a:headEnd/>
            <a:tailEnd/>
          </a:ln>
          <a:effectLst/>
        </p:spPr>
        <p:txBody>
          <a:bodyPr wrap="none">
            <a:spAutoFit/>
          </a:bodyPr>
          <a:lstStyle/>
          <a:p>
            <a:pPr algn="ctr" eaLnBrk="1" hangingPunct="1"/>
            <a:r>
              <a:rPr lang="en-US" u="sng">
                <a:cs typeface="Times New Roman" pitchFamily="18" charset="0"/>
              </a:rPr>
              <a:t>Customers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1874" name="Picture 2"/>
          <p:cNvPicPr>
            <a:picLocks noChangeAspect="1" noChangeArrowheads="1"/>
          </p:cNvPicPr>
          <p:nvPr/>
        </p:nvPicPr>
        <p:blipFill>
          <a:blip r:embed="rId2"/>
          <a:srcRect/>
          <a:stretch>
            <a:fillRect/>
          </a:stretch>
        </p:blipFill>
        <p:spPr bwMode="auto">
          <a:xfrm>
            <a:off x="685800" y="2286000"/>
            <a:ext cx="7886700" cy="1865313"/>
          </a:xfrm>
          <a:prstGeom prst="rect">
            <a:avLst/>
          </a:prstGeom>
          <a:noFill/>
          <a:ln w="9525">
            <a:noFill/>
            <a:miter lim="800000"/>
            <a:headEnd/>
            <a:tailEnd/>
          </a:ln>
          <a:effectLst/>
        </p:spPr>
      </p:pic>
      <p:sp>
        <p:nvSpPr>
          <p:cNvPr id="591875" name="Rectangle 3"/>
          <p:cNvSpPr>
            <a:spLocks noGrp="1" noChangeArrowheads="1"/>
          </p:cNvSpPr>
          <p:nvPr>
            <p:ph type="title"/>
          </p:nvPr>
        </p:nvSpPr>
        <p:spPr/>
        <p:txBody>
          <a:bodyPr/>
          <a:lstStyle/>
          <a:p>
            <a:r>
              <a:rPr lang="en-US"/>
              <a:t>Record (Row)</a:t>
            </a:r>
          </a:p>
        </p:txBody>
      </p:sp>
      <p:sp>
        <p:nvSpPr>
          <p:cNvPr id="591876" name="Oval 4"/>
          <p:cNvSpPr>
            <a:spLocks noChangeArrowheads="1"/>
          </p:cNvSpPr>
          <p:nvPr/>
        </p:nvSpPr>
        <p:spPr bwMode="auto">
          <a:xfrm>
            <a:off x="381000" y="3048000"/>
            <a:ext cx="8382000" cy="304800"/>
          </a:xfrm>
          <a:prstGeom prst="ellipse">
            <a:avLst/>
          </a:prstGeom>
          <a:noFill/>
          <a:ln w="25400">
            <a:solidFill>
              <a:schemeClr val="accent2"/>
            </a:solidFill>
            <a:round/>
            <a:headEnd/>
            <a:tailEnd/>
          </a:ln>
          <a:effectLst/>
        </p:spPr>
        <p:txBody>
          <a:bodyPr wrap="none" anchor="ctr"/>
          <a:lstStyle/>
          <a:p>
            <a:endParaRPr lang="en-US"/>
          </a:p>
        </p:txBody>
      </p:sp>
      <p:sp>
        <p:nvSpPr>
          <p:cNvPr id="591877" name="Text Box 5"/>
          <p:cNvSpPr txBox="1">
            <a:spLocks noChangeArrowheads="1"/>
          </p:cNvSpPr>
          <p:nvPr/>
        </p:nvSpPr>
        <p:spPr bwMode="auto">
          <a:xfrm>
            <a:off x="2819400" y="4419600"/>
            <a:ext cx="1173163" cy="457200"/>
          </a:xfrm>
          <a:prstGeom prst="rect">
            <a:avLst/>
          </a:prstGeom>
          <a:noFill/>
          <a:ln w="9525">
            <a:noFill/>
            <a:miter lim="800000"/>
            <a:headEnd/>
            <a:tailEnd/>
          </a:ln>
          <a:effectLst/>
        </p:spPr>
        <p:txBody>
          <a:bodyPr wrap="none">
            <a:spAutoFit/>
          </a:bodyPr>
          <a:lstStyle/>
          <a:p>
            <a:pPr eaLnBrk="1" hangingPunct="1"/>
            <a:r>
              <a:rPr lang="en-US">
                <a:cs typeface="Times New Roman" pitchFamily="18" charset="0"/>
              </a:rPr>
              <a:t>a record</a:t>
            </a:r>
          </a:p>
        </p:txBody>
      </p:sp>
      <p:sp>
        <p:nvSpPr>
          <p:cNvPr id="591878" name="Line 6"/>
          <p:cNvSpPr>
            <a:spLocks noChangeShapeType="1"/>
          </p:cNvSpPr>
          <p:nvPr/>
        </p:nvSpPr>
        <p:spPr bwMode="auto">
          <a:xfrm flipH="1" flipV="1">
            <a:off x="2590800" y="3429000"/>
            <a:ext cx="381000" cy="1066800"/>
          </a:xfrm>
          <a:prstGeom prst="line">
            <a:avLst/>
          </a:prstGeom>
          <a:noFill/>
          <a:ln w="25400">
            <a:solidFill>
              <a:schemeClr val="accent2"/>
            </a:solidFill>
            <a:round/>
            <a:headEnd/>
            <a:tailEnd type="triangle" w="med" len="med"/>
          </a:ln>
          <a:effectLst/>
        </p:spPr>
        <p:txBody>
          <a:bodyPr/>
          <a:lstStyle/>
          <a:p>
            <a:endParaRPr lang="en-US"/>
          </a:p>
        </p:txBody>
      </p:sp>
      <p:sp>
        <p:nvSpPr>
          <p:cNvPr id="591879" name="Text Box 7"/>
          <p:cNvSpPr txBox="1">
            <a:spLocks noChangeArrowheads="1"/>
          </p:cNvSpPr>
          <p:nvPr/>
        </p:nvSpPr>
        <p:spPr bwMode="auto">
          <a:xfrm>
            <a:off x="3810000" y="1752600"/>
            <a:ext cx="1487488" cy="457200"/>
          </a:xfrm>
          <a:prstGeom prst="rect">
            <a:avLst/>
          </a:prstGeom>
          <a:noFill/>
          <a:ln w="9525">
            <a:noFill/>
            <a:miter lim="800000"/>
            <a:headEnd/>
            <a:tailEnd/>
          </a:ln>
          <a:effectLst/>
        </p:spPr>
        <p:txBody>
          <a:bodyPr wrap="none">
            <a:spAutoFit/>
          </a:bodyPr>
          <a:lstStyle/>
          <a:p>
            <a:pPr algn="ctr" eaLnBrk="1" hangingPunct="1"/>
            <a:r>
              <a:rPr lang="en-US" u="sng">
                <a:cs typeface="Times New Roman" pitchFamily="18" charset="0"/>
              </a:rPr>
              <a:t>Customers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2898" name="Picture 2"/>
          <p:cNvPicPr>
            <a:picLocks noChangeAspect="1" noChangeArrowheads="1"/>
          </p:cNvPicPr>
          <p:nvPr/>
        </p:nvPicPr>
        <p:blipFill>
          <a:blip r:embed="rId2"/>
          <a:srcRect/>
          <a:stretch>
            <a:fillRect/>
          </a:stretch>
        </p:blipFill>
        <p:spPr bwMode="auto">
          <a:xfrm>
            <a:off x="381000" y="2438400"/>
            <a:ext cx="8351838" cy="1349375"/>
          </a:xfrm>
          <a:prstGeom prst="rect">
            <a:avLst/>
          </a:prstGeom>
          <a:noFill/>
          <a:ln w="9525">
            <a:noFill/>
            <a:miter lim="800000"/>
            <a:headEnd/>
            <a:tailEnd/>
          </a:ln>
          <a:effectLst/>
        </p:spPr>
      </p:pic>
      <p:sp>
        <p:nvSpPr>
          <p:cNvPr id="592899" name="Rectangle 3"/>
          <p:cNvSpPr>
            <a:spLocks noGrp="1" noChangeArrowheads="1"/>
          </p:cNvSpPr>
          <p:nvPr>
            <p:ph type="title"/>
          </p:nvPr>
        </p:nvSpPr>
        <p:spPr/>
        <p:txBody>
          <a:bodyPr/>
          <a:lstStyle/>
          <a:p>
            <a:r>
              <a:rPr lang="en-US"/>
              <a:t>Primary Key</a:t>
            </a:r>
          </a:p>
        </p:txBody>
      </p:sp>
      <p:sp>
        <p:nvSpPr>
          <p:cNvPr id="592900" name="Oval 4"/>
          <p:cNvSpPr>
            <a:spLocks noChangeArrowheads="1"/>
          </p:cNvSpPr>
          <p:nvPr/>
        </p:nvSpPr>
        <p:spPr bwMode="auto">
          <a:xfrm>
            <a:off x="609600" y="2362200"/>
            <a:ext cx="1447800" cy="1371600"/>
          </a:xfrm>
          <a:prstGeom prst="ellipse">
            <a:avLst/>
          </a:prstGeom>
          <a:noFill/>
          <a:ln w="25400">
            <a:solidFill>
              <a:schemeClr val="accent2"/>
            </a:solidFill>
            <a:round/>
            <a:headEnd/>
            <a:tailEnd/>
          </a:ln>
          <a:effectLst/>
        </p:spPr>
        <p:txBody>
          <a:bodyPr wrap="none" anchor="ctr"/>
          <a:lstStyle/>
          <a:p>
            <a:endParaRPr lang="en-US"/>
          </a:p>
        </p:txBody>
      </p:sp>
      <p:sp>
        <p:nvSpPr>
          <p:cNvPr id="592901" name="Text Box 5"/>
          <p:cNvSpPr txBox="1">
            <a:spLocks noChangeArrowheads="1"/>
          </p:cNvSpPr>
          <p:nvPr/>
        </p:nvSpPr>
        <p:spPr bwMode="auto">
          <a:xfrm>
            <a:off x="2819400" y="4419600"/>
            <a:ext cx="2297113" cy="457200"/>
          </a:xfrm>
          <a:prstGeom prst="rect">
            <a:avLst/>
          </a:prstGeom>
          <a:noFill/>
          <a:ln w="9525">
            <a:noFill/>
            <a:miter lim="800000"/>
            <a:headEnd/>
            <a:tailEnd/>
          </a:ln>
          <a:effectLst/>
        </p:spPr>
        <p:txBody>
          <a:bodyPr wrap="none">
            <a:spAutoFit/>
          </a:bodyPr>
          <a:lstStyle/>
          <a:p>
            <a:pPr eaLnBrk="1" hangingPunct="1"/>
            <a:r>
              <a:rPr lang="en-US">
                <a:cs typeface="Times New Roman" pitchFamily="18" charset="0"/>
              </a:rPr>
              <a:t>primary key field</a:t>
            </a:r>
          </a:p>
        </p:txBody>
      </p:sp>
      <p:sp>
        <p:nvSpPr>
          <p:cNvPr id="592902" name="Line 6"/>
          <p:cNvSpPr>
            <a:spLocks noChangeShapeType="1"/>
          </p:cNvSpPr>
          <p:nvPr/>
        </p:nvSpPr>
        <p:spPr bwMode="auto">
          <a:xfrm flipH="1" flipV="1">
            <a:off x="1905000" y="3581400"/>
            <a:ext cx="1066800" cy="838200"/>
          </a:xfrm>
          <a:prstGeom prst="line">
            <a:avLst/>
          </a:prstGeom>
          <a:noFill/>
          <a:ln w="25400">
            <a:solidFill>
              <a:schemeClr val="accent2"/>
            </a:solidFill>
            <a:round/>
            <a:headEnd/>
            <a:tailEnd type="triangle" w="med" len="med"/>
          </a:ln>
          <a:effectLst/>
        </p:spPr>
        <p:txBody>
          <a:bodyPr/>
          <a:lstStyle/>
          <a:p>
            <a:endParaRPr lang="en-US"/>
          </a:p>
        </p:txBody>
      </p:sp>
      <p:sp>
        <p:nvSpPr>
          <p:cNvPr id="592903" name="Text Box 7"/>
          <p:cNvSpPr txBox="1">
            <a:spLocks noChangeArrowheads="1"/>
          </p:cNvSpPr>
          <p:nvPr/>
        </p:nvSpPr>
        <p:spPr bwMode="auto">
          <a:xfrm>
            <a:off x="3810000" y="1752600"/>
            <a:ext cx="1487488" cy="457200"/>
          </a:xfrm>
          <a:prstGeom prst="rect">
            <a:avLst/>
          </a:prstGeom>
          <a:noFill/>
          <a:ln w="9525">
            <a:noFill/>
            <a:miter lim="800000"/>
            <a:headEnd/>
            <a:tailEnd/>
          </a:ln>
          <a:effectLst/>
        </p:spPr>
        <p:txBody>
          <a:bodyPr wrap="none">
            <a:spAutoFit/>
          </a:bodyPr>
          <a:lstStyle/>
          <a:p>
            <a:pPr algn="ctr" eaLnBrk="1" hangingPunct="1"/>
            <a:r>
              <a:rPr lang="en-US" u="sng">
                <a:cs typeface="Times New Roman" pitchFamily="18" charset="0"/>
              </a:rPr>
              <a:t>Customers</a:t>
            </a:r>
          </a:p>
        </p:txBody>
      </p:sp>
      <p:sp>
        <p:nvSpPr>
          <p:cNvPr id="592904" name="Text Box 8"/>
          <p:cNvSpPr txBox="1">
            <a:spLocks noChangeArrowheads="1"/>
          </p:cNvSpPr>
          <p:nvPr/>
        </p:nvSpPr>
        <p:spPr bwMode="auto">
          <a:xfrm>
            <a:off x="457200" y="5181600"/>
            <a:ext cx="7386959" cy="923330"/>
          </a:xfrm>
          <a:prstGeom prst="rect">
            <a:avLst/>
          </a:prstGeom>
          <a:noFill/>
          <a:ln w="9525">
            <a:noFill/>
            <a:miter lim="800000"/>
            <a:headEnd/>
            <a:tailEnd/>
          </a:ln>
          <a:effectLst/>
        </p:spPr>
        <p:txBody>
          <a:bodyPr wrap="none">
            <a:spAutoFit/>
          </a:bodyPr>
          <a:lstStyle/>
          <a:p>
            <a:r>
              <a:rPr lang="en-US" b="1" dirty="0" smtClean="0"/>
              <a:t>Primary key</a:t>
            </a:r>
            <a:r>
              <a:rPr lang="en-US" dirty="0" smtClean="0"/>
              <a:t>.  </a:t>
            </a:r>
          </a:p>
          <a:p>
            <a:r>
              <a:rPr lang="en-US" dirty="0" smtClean="0"/>
              <a:t>A primary key is a one or more fields that uniquely identifies a row in a table.</a:t>
            </a:r>
          </a:p>
          <a:p>
            <a:r>
              <a:rPr lang="en-US" dirty="0" smtClean="0"/>
              <a:t>The primary key cannot be null (blank).</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t>Foreign Key</a:t>
            </a:r>
          </a:p>
        </p:txBody>
      </p:sp>
      <p:pic>
        <p:nvPicPr>
          <p:cNvPr id="594947" name="Picture 3"/>
          <p:cNvPicPr>
            <a:picLocks noChangeAspect="1" noChangeArrowheads="1"/>
          </p:cNvPicPr>
          <p:nvPr/>
        </p:nvPicPr>
        <p:blipFill>
          <a:blip r:embed="rId2"/>
          <a:srcRect/>
          <a:stretch>
            <a:fillRect/>
          </a:stretch>
        </p:blipFill>
        <p:spPr bwMode="auto">
          <a:xfrm>
            <a:off x="304800" y="1981200"/>
            <a:ext cx="8183563" cy="1065213"/>
          </a:xfrm>
          <a:prstGeom prst="rect">
            <a:avLst/>
          </a:prstGeom>
          <a:noFill/>
          <a:ln w="9525">
            <a:noFill/>
            <a:miter lim="800000"/>
            <a:headEnd/>
            <a:tailEnd/>
          </a:ln>
          <a:effectLst/>
        </p:spPr>
      </p:pic>
      <p:pic>
        <p:nvPicPr>
          <p:cNvPr id="594948" name="Picture 4"/>
          <p:cNvPicPr>
            <a:picLocks noChangeAspect="1" noChangeArrowheads="1"/>
          </p:cNvPicPr>
          <p:nvPr/>
        </p:nvPicPr>
        <p:blipFill>
          <a:blip r:embed="rId3"/>
          <a:srcRect/>
          <a:stretch>
            <a:fillRect/>
          </a:stretch>
        </p:blipFill>
        <p:spPr bwMode="auto">
          <a:xfrm>
            <a:off x="1695450" y="4132263"/>
            <a:ext cx="5505450" cy="949325"/>
          </a:xfrm>
          <a:prstGeom prst="rect">
            <a:avLst/>
          </a:prstGeom>
          <a:noFill/>
          <a:ln w="9525">
            <a:noFill/>
            <a:miter lim="800000"/>
            <a:headEnd/>
            <a:tailEnd/>
          </a:ln>
          <a:effectLst/>
        </p:spPr>
      </p:pic>
      <p:sp>
        <p:nvSpPr>
          <p:cNvPr id="594949" name="Line 5"/>
          <p:cNvSpPr>
            <a:spLocks noChangeShapeType="1"/>
          </p:cNvSpPr>
          <p:nvPr/>
        </p:nvSpPr>
        <p:spPr bwMode="auto">
          <a:xfrm flipH="1" flipV="1">
            <a:off x="1371600" y="3048000"/>
            <a:ext cx="3048000" cy="990600"/>
          </a:xfrm>
          <a:prstGeom prst="line">
            <a:avLst/>
          </a:prstGeom>
          <a:noFill/>
          <a:ln w="25400">
            <a:solidFill>
              <a:schemeClr val="accent2"/>
            </a:solidFill>
            <a:round/>
            <a:headEnd type="triangle" w="med" len="med"/>
            <a:tailEnd type="triangle" w="med" len="med"/>
          </a:ln>
          <a:effectLst/>
        </p:spPr>
        <p:txBody>
          <a:bodyPr wrap="none" anchor="ctr"/>
          <a:lstStyle/>
          <a:p>
            <a:endParaRPr lang="en-US"/>
          </a:p>
        </p:txBody>
      </p:sp>
      <p:sp>
        <p:nvSpPr>
          <p:cNvPr id="594950" name="Text Box 6"/>
          <p:cNvSpPr txBox="1">
            <a:spLocks noChangeArrowheads="1"/>
          </p:cNvSpPr>
          <p:nvPr/>
        </p:nvSpPr>
        <p:spPr bwMode="auto">
          <a:xfrm>
            <a:off x="5791200" y="5105400"/>
            <a:ext cx="1543050" cy="336550"/>
          </a:xfrm>
          <a:prstGeom prst="rect">
            <a:avLst/>
          </a:prstGeom>
          <a:noFill/>
          <a:ln w="9525">
            <a:noFill/>
            <a:miter lim="800000"/>
            <a:headEnd/>
            <a:tailEnd/>
          </a:ln>
          <a:effectLst/>
        </p:spPr>
        <p:txBody>
          <a:bodyPr wrap="none">
            <a:spAutoFit/>
          </a:bodyPr>
          <a:lstStyle/>
          <a:p>
            <a:pPr eaLnBrk="1" hangingPunct="1"/>
            <a:r>
              <a:rPr lang="en-US" sz="1600" dirty="0">
                <a:cs typeface="Times New Roman" pitchFamily="18" charset="0"/>
              </a:rPr>
              <a:t>foreign key field</a:t>
            </a:r>
          </a:p>
        </p:txBody>
      </p:sp>
      <p:sp>
        <p:nvSpPr>
          <p:cNvPr id="594951" name="Line 7"/>
          <p:cNvSpPr>
            <a:spLocks noChangeShapeType="1"/>
          </p:cNvSpPr>
          <p:nvPr/>
        </p:nvSpPr>
        <p:spPr bwMode="auto">
          <a:xfrm flipH="1" flipV="1">
            <a:off x="5181600" y="5029200"/>
            <a:ext cx="914400" cy="152400"/>
          </a:xfrm>
          <a:prstGeom prst="line">
            <a:avLst/>
          </a:prstGeom>
          <a:noFill/>
          <a:ln w="25400">
            <a:solidFill>
              <a:schemeClr val="accent2"/>
            </a:solidFill>
            <a:round/>
            <a:headEnd/>
            <a:tailEnd type="triangle" w="med" len="med"/>
          </a:ln>
          <a:effectLst/>
        </p:spPr>
        <p:txBody>
          <a:bodyPr/>
          <a:lstStyle/>
          <a:p>
            <a:endParaRPr lang="en-US"/>
          </a:p>
        </p:txBody>
      </p:sp>
      <p:sp>
        <p:nvSpPr>
          <p:cNvPr id="594952" name="Text Box 8"/>
          <p:cNvSpPr txBox="1">
            <a:spLocks noChangeArrowheads="1"/>
          </p:cNvSpPr>
          <p:nvPr/>
        </p:nvSpPr>
        <p:spPr bwMode="auto">
          <a:xfrm>
            <a:off x="381000" y="858838"/>
            <a:ext cx="1600200" cy="336550"/>
          </a:xfrm>
          <a:prstGeom prst="rect">
            <a:avLst/>
          </a:prstGeom>
          <a:noFill/>
          <a:ln w="9525">
            <a:noFill/>
            <a:miter lim="800000"/>
            <a:headEnd/>
            <a:tailEnd/>
          </a:ln>
          <a:effectLst/>
        </p:spPr>
        <p:txBody>
          <a:bodyPr wrap="none">
            <a:spAutoFit/>
          </a:bodyPr>
          <a:lstStyle/>
          <a:p>
            <a:pPr eaLnBrk="1" hangingPunct="1"/>
            <a:r>
              <a:rPr lang="en-US" sz="1600">
                <a:cs typeface="Times New Roman" pitchFamily="18" charset="0"/>
              </a:rPr>
              <a:t>primary key field</a:t>
            </a:r>
          </a:p>
        </p:txBody>
      </p:sp>
      <p:sp>
        <p:nvSpPr>
          <p:cNvPr id="594953" name="Line 9"/>
          <p:cNvSpPr>
            <a:spLocks noChangeShapeType="1"/>
          </p:cNvSpPr>
          <p:nvPr/>
        </p:nvSpPr>
        <p:spPr bwMode="auto">
          <a:xfrm flipH="1">
            <a:off x="990600" y="1219200"/>
            <a:ext cx="0" cy="685800"/>
          </a:xfrm>
          <a:prstGeom prst="line">
            <a:avLst/>
          </a:prstGeom>
          <a:noFill/>
          <a:ln w="25400">
            <a:solidFill>
              <a:schemeClr val="accent2"/>
            </a:solidFill>
            <a:round/>
            <a:headEnd/>
            <a:tailEnd type="triangle" w="med" len="med"/>
          </a:ln>
          <a:effectLst/>
        </p:spPr>
        <p:txBody>
          <a:bodyPr/>
          <a:lstStyle/>
          <a:p>
            <a:endParaRPr lang="en-US"/>
          </a:p>
        </p:txBody>
      </p:sp>
      <p:sp>
        <p:nvSpPr>
          <p:cNvPr id="594954" name="Text Box 10"/>
          <p:cNvSpPr txBox="1">
            <a:spLocks noChangeArrowheads="1"/>
          </p:cNvSpPr>
          <p:nvPr/>
        </p:nvSpPr>
        <p:spPr bwMode="auto">
          <a:xfrm>
            <a:off x="7010400" y="1066800"/>
            <a:ext cx="1141413" cy="336550"/>
          </a:xfrm>
          <a:prstGeom prst="rect">
            <a:avLst/>
          </a:prstGeom>
          <a:noFill/>
          <a:ln w="9525">
            <a:noFill/>
            <a:miter lim="800000"/>
            <a:headEnd/>
            <a:tailEnd/>
          </a:ln>
          <a:effectLst/>
        </p:spPr>
        <p:txBody>
          <a:bodyPr wrap="none">
            <a:spAutoFit/>
          </a:bodyPr>
          <a:lstStyle/>
          <a:p>
            <a:pPr eaLnBrk="1" hangingPunct="1"/>
            <a:r>
              <a:rPr lang="en-US" sz="1600">
                <a:cs typeface="Times New Roman" pitchFamily="18" charset="0"/>
              </a:rPr>
              <a:t>parent table</a:t>
            </a:r>
          </a:p>
        </p:txBody>
      </p:sp>
      <p:sp>
        <p:nvSpPr>
          <p:cNvPr id="594955" name="Line 11"/>
          <p:cNvSpPr>
            <a:spLocks noChangeShapeType="1"/>
          </p:cNvSpPr>
          <p:nvPr/>
        </p:nvSpPr>
        <p:spPr bwMode="auto">
          <a:xfrm flipH="1">
            <a:off x="5334000" y="1295400"/>
            <a:ext cx="1600200" cy="533400"/>
          </a:xfrm>
          <a:prstGeom prst="line">
            <a:avLst/>
          </a:prstGeom>
          <a:noFill/>
          <a:ln w="25400">
            <a:solidFill>
              <a:schemeClr val="accent2"/>
            </a:solidFill>
            <a:round/>
            <a:headEnd/>
            <a:tailEnd type="triangle" w="med" len="med"/>
          </a:ln>
          <a:effectLst/>
        </p:spPr>
        <p:txBody>
          <a:bodyPr/>
          <a:lstStyle/>
          <a:p>
            <a:endParaRPr lang="en-US"/>
          </a:p>
        </p:txBody>
      </p:sp>
      <p:sp>
        <p:nvSpPr>
          <p:cNvPr id="594956" name="Text Box 12"/>
          <p:cNvSpPr txBox="1">
            <a:spLocks noChangeArrowheads="1"/>
          </p:cNvSpPr>
          <p:nvPr/>
        </p:nvSpPr>
        <p:spPr bwMode="auto">
          <a:xfrm>
            <a:off x="3898900" y="1600200"/>
            <a:ext cx="1317625" cy="457200"/>
          </a:xfrm>
          <a:prstGeom prst="rect">
            <a:avLst/>
          </a:prstGeom>
          <a:noFill/>
          <a:ln w="9525">
            <a:noFill/>
            <a:miter lim="800000"/>
            <a:headEnd/>
            <a:tailEnd/>
          </a:ln>
          <a:effectLst/>
        </p:spPr>
        <p:txBody>
          <a:bodyPr wrap="none">
            <a:spAutoFit/>
          </a:bodyPr>
          <a:lstStyle/>
          <a:p>
            <a:pPr algn="ctr" eaLnBrk="1" hangingPunct="1"/>
            <a:r>
              <a:rPr lang="en-US" u="sng">
                <a:cs typeface="Times New Roman" pitchFamily="18" charset="0"/>
              </a:rPr>
              <a:t>Directors</a:t>
            </a:r>
          </a:p>
        </p:txBody>
      </p:sp>
      <p:sp>
        <p:nvSpPr>
          <p:cNvPr id="594957" name="Text Box 13"/>
          <p:cNvSpPr txBox="1">
            <a:spLocks noChangeArrowheads="1"/>
          </p:cNvSpPr>
          <p:nvPr/>
        </p:nvSpPr>
        <p:spPr bwMode="auto">
          <a:xfrm>
            <a:off x="4876800" y="3657600"/>
            <a:ext cx="1098550" cy="457200"/>
          </a:xfrm>
          <a:prstGeom prst="rect">
            <a:avLst/>
          </a:prstGeom>
          <a:noFill/>
          <a:ln w="9525">
            <a:noFill/>
            <a:miter lim="800000"/>
            <a:headEnd/>
            <a:tailEnd/>
          </a:ln>
          <a:effectLst/>
        </p:spPr>
        <p:txBody>
          <a:bodyPr wrap="none">
            <a:spAutoFit/>
          </a:bodyPr>
          <a:lstStyle/>
          <a:p>
            <a:pPr algn="ctr" eaLnBrk="1" hangingPunct="1"/>
            <a:r>
              <a:rPr lang="en-US" u="sng">
                <a:cs typeface="Times New Roman" pitchFamily="18" charset="0"/>
              </a:rPr>
              <a:t>Movies</a:t>
            </a:r>
          </a:p>
        </p:txBody>
      </p:sp>
      <p:sp>
        <p:nvSpPr>
          <p:cNvPr id="594958" name="Oval 14"/>
          <p:cNvSpPr>
            <a:spLocks noChangeArrowheads="1"/>
          </p:cNvSpPr>
          <p:nvPr/>
        </p:nvSpPr>
        <p:spPr bwMode="auto">
          <a:xfrm>
            <a:off x="457200" y="1981200"/>
            <a:ext cx="990600" cy="1219200"/>
          </a:xfrm>
          <a:prstGeom prst="ellipse">
            <a:avLst/>
          </a:prstGeom>
          <a:noFill/>
          <a:ln w="25400">
            <a:solidFill>
              <a:schemeClr val="accent2"/>
            </a:solidFill>
            <a:round/>
            <a:headEnd/>
            <a:tailEnd/>
          </a:ln>
          <a:effectLst/>
        </p:spPr>
        <p:txBody>
          <a:bodyPr wrap="none" anchor="ctr"/>
          <a:lstStyle/>
          <a:p>
            <a:endParaRPr lang="en-US"/>
          </a:p>
        </p:txBody>
      </p:sp>
      <p:sp>
        <p:nvSpPr>
          <p:cNvPr id="594959" name="Oval 15"/>
          <p:cNvSpPr>
            <a:spLocks noChangeArrowheads="1"/>
          </p:cNvSpPr>
          <p:nvPr/>
        </p:nvSpPr>
        <p:spPr bwMode="auto">
          <a:xfrm>
            <a:off x="4267200" y="4038600"/>
            <a:ext cx="990600" cy="1219200"/>
          </a:xfrm>
          <a:prstGeom prst="ellipse">
            <a:avLst/>
          </a:prstGeom>
          <a:noFill/>
          <a:ln w="25400">
            <a:solidFill>
              <a:schemeClr val="accent2"/>
            </a:solidFill>
            <a:round/>
            <a:headEnd/>
            <a:tailEnd/>
          </a:ln>
          <a:effectLst/>
        </p:spPr>
        <p:txBody>
          <a:bodyPr wrap="none" anchor="ctr"/>
          <a:lstStyle/>
          <a:p>
            <a:endParaRPr lang="en-US"/>
          </a:p>
        </p:txBody>
      </p:sp>
      <p:sp>
        <p:nvSpPr>
          <p:cNvPr id="594960" name="Text Box 16"/>
          <p:cNvSpPr txBox="1">
            <a:spLocks noChangeArrowheads="1"/>
          </p:cNvSpPr>
          <p:nvPr/>
        </p:nvSpPr>
        <p:spPr bwMode="auto">
          <a:xfrm>
            <a:off x="7696200" y="3429000"/>
            <a:ext cx="1039813" cy="336550"/>
          </a:xfrm>
          <a:prstGeom prst="rect">
            <a:avLst/>
          </a:prstGeom>
          <a:noFill/>
          <a:ln w="9525">
            <a:noFill/>
            <a:miter lim="800000"/>
            <a:headEnd/>
            <a:tailEnd/>
          </a:ln>
          <a:effectLst/>
        </p:spPr>
        <p:txBody>
          <a:bodyPr wrap="none">
            <a:spAutoFit/>
          </a:bodyPr>
          <a:lstStyle/>
          <a:p>
            <a:pPr eaLnBrk="1" hangingPunct="1"/>
            <a:r>
              <a:rPr lang="en-US" sz="1600">
                <a:cs typeface="Times New Roman" pitchFamily="18" charset="0"/>
              </a:rPr>
              <a:t>child table</a:t>
            </a:r>
          </a:p>
        </p:txBody>
      </p:sp>
      <p:sp>
        <p:nvSpPr>
          <p:cNvPr id="594961" name="Line 17"/>
          <p:cNvSpPr>
            <a:spLocks noChangeShapeType="1"/>
          </p:cNvSpPr>
          <p:nvPr/>
        </p:nvSpPr>
        <p:spPr bwMode="auto">
          <a:xfrm flipH="1">
            <a:off x="6019800" y="3657600"/>
            <a:ext cx="1676400" cy="304800"/>
          </a:xfrm>
          <a:prstGeom prst="line">
            <a:avLst/>
          </a:prstGeom>
          <a:noFill/>
          <a:ln w="25400">
            <a:solidFill>
              <a:schemeClr val="accent2"/>
            </a:solidFill>
            <a:round/>
            <a:headEnd/>
            <a:tailEnd type="triangle" w="med" len="med"/>
          </a:ln>
          <a:effectLst/>
        </p:spPr>
        <p:txBody>
          <a:bodyPr/>
          <a:lstStyle/>
          <a:p>
            <a:endParaRPr lang="en-US"/>
          </a:p>
        </p:txBody>
      </p:sp>
      <p:sp>
        <p:nvSpPr>
          <p:cNvPr id="594962" name="Text Box 18"/>
          <p:cNvSpPr txBox="1">
            <a:spLocks noChangeArrowheads="1"/>
          </p:cNvSpPr>
          <p:nvPr/>
        </p:nvSpPr>
        <p:spPr bwMode="auto">
          <a:xfrm>
            <a:off x="3276600" y="3429000"/>
            <a:ext cx="1147763" cy="336550"/>
          </a:xfrm>
          <a:prstGeom prst="rect">
            <a:avLst/>
          </a:prstGeom>
          <a:noFill/>
          <a:ln w="9525">
            <a:noFill/>
            <a:miter lim="800000"/>
            <a:headEnd/>
            <a:tailEnd/>
          </a:ln>
          <a:effectLst/>
        </p:spPr>
        <p:txBody>
          <a:bodyPr wrap="none">
            <a:spAutoFit/>
          </a:bodyPr>
          <a:lstStyle/>
          <a:p>
            <a:pPr eaLnBrk="1" hangingPunct="1"/>
            <a:r>
              <a:rPr lang="en-US" sz="1600">
                <a:cs typeface="Times New Roman" pitchFamily="18" charset="0"/>
              </a:rPr>
              <a:t>relationship</a:t>
            </a:r>
          </a:p>
        </p:txBody>
      </p:sp>
      <p:sp>
        <p:nvSpPr>
          <p:cNvPr id="19" name="TextBox 18"/>
          <p:cNvSpPr txBox="1"/>
          <p:nvPr/>
        </p:nvSpPr>
        <p:spPr>
          <a:xfrm>
            <a:off x="304800" y="5410200"/>
            <a:ext cx="8229600" cy="646331"/>
          </a:xfrm>
          <a:prstGeom prst="rect">
            <a:avLst/>
          </a:prstGeom>
          <a:noFill/>
        </p:spPr>
        <p:txBody>
          <a:bodyPr wrap="square" rtlCol="0">
            <a:spAutoFit/>
          </a:bodyPr>
          <a:lstStyle/>
          <a:p>
            <a:r>
              <a:rPr lang="en-US" dirty="0" smtClean="0"/>
              <a:t>A </a:t>
            </a:r>
            <a:r>
              <a:rPr lang="en-US" b="1" dirty="0" smtClean="0"/>
              <a:t>foreign key</a:t>
            </a:r>
            <a:r>
              <a:rPr lang="en-US" dirty="0" smtClean="0"/>
              <a:t> is a column (or columns) that references a column (most often the primary </a:t>
            </a:r>
            <a:r>
              <a:rPr lang="en-US" b="1" dirty="0" smtClean="0"/>
              <a:t>key</a:t>
            </a:r>
            <a:r>
              <a:rPr lang="en-US" dirty="0" smtClean="0"/>
              <a:t>) of another table.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TextBox 2"/>
          <p:cNvSpPr txBox="1"/>
          <p:nvPr/>
        </p:nvSpPr>
        <p:spPr>
          <a:xfrm>
            <a:off x="304800" y="1600200"/>
            <a:ext cx="7973658" cy="3785652"/>
          </a:xfrm>
          <a:prstGeom prst="rect">
            <a:avLst/>
          </a:prstGeom>
          <a:noFill/>
        </p:spPr>
        <p:txBody>
          <a:bodyPr wrap="square" rtlCol="0">
            <a:spAutoFit/>
          </a:bodyPr>
          <a:lstStyle/>
          <a:p>
            <a:r>
              <a:rPr lang="en-US" sz="4000" b="1" baseline="-25000" dirty="0" smtClean="0"/>
              <a:t>Composite</a:t>
            </a:r>
            <a:r>
              <a:rPr lang="en-US" sz="4000" b="1" dirty="0" smtClean="0"/>
              <a:t> </a:t>
            </a:r>
            <a:r>
              <a:rPr lang="en-US" sz="4000" b="1" baseline="-25000" dirty="0" smtClean="0"/>
              <a:t>Key:</a:t>
            </a:r>
          </a:p>
          <a:p>
            <a:endParaRPr lang="en-US" sz="3200" b="1" baseline="-25000" dirty="0" smtClean="0"/>
          </a:p>
          <a:p>
            <a:r>
              <a:rPr lang="en-US" sz="3600" baseline="-25000" dirty="0" smtClean="0"/>
              <a:t>In the context of relational databases, is a combination of two or more columns in a table that can be used to uniquely identify each row in the table</a:t>
            </a:r>
          </a:p>
          <a:p>
            <a:endParaRPr lang="en-US" sz="4000" baseline="-25000" dirty="0" smtClean="0"/>
          </a:p>
          <a:p>
            <a:r>
              <a:rPr lang="en-US" sz="4000" b="1" baseline="-25000" dirty="0" smtClean="0"/>
              <a:t>Candidate Key</a:t>
            </a:r>
            <a:r>
              <a:rPr lang="en-US" sz="3200" b="1" baseline="-25000" dirty="0" smtClean="0"/>
              <a:t> </a:t>
            </a:r>
            <a:r>
              <a:rPr lang="en-US" sz="3200" b="1" dirty="0" smtClean="0"/>
              <a:t> </a:t>
            </a:r>
            <a:r>
              <a:rPr lang="en-US" sz="3200" b="1" baseline="-25000" dirty="0" smtClean="0"/>
              <a:t> </a:t>
            </a:r>
          </a:p>
          <a:p>
            <a:r>
              <a:rPr lang="en-US" sz="3600" baseline="-25000" dirty="0" smtClean="0"/>
              <a:t>A Candidate Key can be any column or a combination of columns that can qualify as unique key in database.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p:txBody>
          <a:bodyPr>
            <a:normAutofit/>
          </a:bodyPr>
          <a:lstStyle/>
          <a:p>
            <a:r>
              <a:rPr lang="en-US" dirty="0"/>
              <a:t>One-to-one</a:t>
            </a:r>
          </a:p>
          <a:p>
            <a:pPr>
              <a:buNone/>
            </a:pPr>
            <a:r>
              <a:rPr lang="en-US" dirty="0" smtClean="0"/>
              <a:t>	Occur when each entry in the first table has one, and only one, counterpart in the second table. </a:t>
            </a:r>
          </a:p>
        </p:txBody>
      </p:sp>
      <p:sp>
        <p:nvSpPr>
          <p:cNvPr id="595970" name="Rectangle 2"/>
          <p:cNvSpPr>
            <a:spLocks noGrp="1" noChangeArrowheads="1"/>
          </p:cNvSpPr>
          <p:nvPr>
            <p:ph type="title"/>
          </p:nvPr>
        </p:nvSpPr>
        <p:spPr/>
        <p:txBody>
          <a:bodyPr/>
          <a:lstStyle/>
          <a:p>
            <a:r>
              <a:rPr lang="en-US"/>
              <a:t>Relationship Types</a:t>
            </a:r>
          </a:p>
        </p:txBody>
      </p:sp>
      <p:sp>
        <p:nvSpPr>
          <p:cNvPr id="5" name="Rectangle 4"/>
          <p:cNvSpPr/>
          <p:nvPr/>
        </p:nvSpPr>
        <p:spPr>
          <a:xfrm>
            <a:off x="1447800" y="51816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President		</a:t>
            </a:r>
            <a:endParaRPr lang="en-US" dirty="0"/>
          </a:p>
        </p:txBody>
      </p:sp>
      <p:sp>
        <p:nvSpPr>
          <p:cNvPr id="6" name="Rectangle 5"/>
          <p:cNvSpPr/>
          <p:nvPr/>
        </p:nvSpPr>
        <p:spPr>
          <a:xfrm>
            <a:off x="5867400" y="51816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Country</a:t>
            </a:r>
            <a:endParaRPr lang="en-US" dirty="0"/>
          </a:p>
        </p:txBody>
      </p:sp>
      <p:cxnSp>
        <p:nvCxnSpPr>
          <p:cNvPr id="8" name="Straight Connector 7"/>
          <p:cNvCxnSpPr>
            <a:stCxn id="5" idx="3"/>
            <a:endCxn id="6" idx="1"/>
          </p:cNvCxnSpPr>
          <p:nvPr/>
        </p:nvCxnSpPr>
        <p:spPr>
          <a:xfrm>
            <a:off x="3352800" y="5524500"/>
            <a:ext cx="2514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INTRODUCTION</a:t>
            </a:r>
            <a:endParaRPr lang="en-US" dirty="0"/>
          </a:p>
        </p:txBody>
      </p:sp>
      <p:sp>
        <p:nvSpPr>
          <p:cNvPr id="3" name="Subtitle 2"/>
          <p:cNvSpPr>
            <a:spLocks noGrp="1"/>
          </p:cNvSpPr>
          <p:nvPr>
            <p:ph type="subTitle" idx="1"/>
          </p:nvPr>
        </p:nvSpPr>
        <p:spPr>
          <a:xfrm>
            <a:off x="152400" y="1676400"/>
            <a:ext cx="8534400" cy="4876800"/>
          </a:xfrm>
        </p:spPr>
        <p:txBody>
          <a:bodyPr>
            <a:noAutofit/>
          </a:bodyPr>
          <a:lstStyle/>
          <a:p>
            <a:pPr algn="l"/>
            <a:r>
              <a:rPr lang="en-US" sz="2700" dirty="0" smtClean="0">
                <a:solidFill>
                  <a:schemeClr val="tx1"/>
                </a:solidFill>
              </a:rPr>
              <a:t>Good Decisions require Good Information derived from the raw facts.</a:t>
            </a:r>
          </a:p>
          <a:p>
            <a:pPr algn="l"/>
            <a:endParaRPr lang="en-US" sz="2700" dirty="0" smtClean="0">
              <a:solidFill>
                <a:schemeClr val="tx1"/>
              </a:solidFill>
            </a:endParaRPr>
          </a:p>
          <a:p>
            <a:pPr algn="l"/>
            <a:r>
              <a:rPr lang="en-US" sz="2700" dirty="0" smtClean="0">
                <a:solidFill>
                  <a:schemeClr val="tx1"/>
                </a:solidFill>
              </a:rPr>
              <a:t>Data is managed more accurately when stored in a database.</a:t>
            </a:r>
          </a:p>
          <a:p>
            <a:pPr algn="l"/>
            <a:endParaRPr lang="en-US" sz="2700" dirty="0" smtClean="0">
              <a:solidFill>
                <a:schemeClr val="tx1"/>
              </a:solidFill>
            </a:endParaRPr>
          </a:p>
          <a:p>
            <a:pPr algn="l"/>
            <a:r>
              <a:rPr lang="en-US" sz="2700" dirty="0" smtClean="0">
                <a:solidFill>
                  <a:schemeClr val="tx1"/>
                </a:solidFill>
              </a:rPr>
              <a:t>Databases are incredibly prevalent -- they underlie technology used by most people every day if not every hour.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smtClean="0"/>
              <a:t>Are the most common type of database relationship. </a:t>
            </a:r>
          </a:p>
          <a:p>
            <a:endParaRPr lang="en-US" dirty="0" smtClean="0"/>
          </a:p>
          <a:p>
            <a:r>
              <a:rPr lang="en-US" dirty="0" smtClean="0"/>
              <a:t>They occur when each record in the first table corresponds to one or more records in the second table but each record in the second table corresponds to only one record in the first table</a:t>
            </a:r>
            <a:endParaRPr lang="en-US" dirty="0"/>
          </a:p>
        </p:txBody>
      </p:sp>
      <p:sp>
        <p:nvSpPr>
          <p:cNvPr id="2" name="Title 1"/>
          <p:cNvSpPr>
            <a:spLocks noGrp="1"/>
          </p:cNvSpPr>
          <p:nvPr>
            <p:ph type="title"/>
          </p:nvPr>
        </p:nvSpPr>
        <p:spPr>
          <a:xfrm>
            <a:off x="457200" y="0"/>
            <a:ext cx="8229600" cy="1143000"/>
          </a:xfrm>
        </p:spPr>
        <p:txBody>
          <a:bodyPr/>
          <a:lstStyle/>
          <a:p>
            <a:r>
              <a:rPr lang="en-US" dirty="0" smtClean="0"/>
              <a:t>One To Many</a:t>
            </a:r>
            <a:endParaRPr lang="en-US" dirty="0"/>
          </a:p>
        </p:txBody>
      </p:sp>
      <p:pic>
        <p:nvPicPr>
          <p:cNvPr id="3074" name="Picture 2" descr="http://www.teach-ict.com/as_a2_ict_new/ocr/AS_G061/315_database_concepts/attributes_entities/miniweb/images/one2many.jpg"/>
          <p:cNvPicPr>
            <a:picLocks noChangeAspect="1" noChangeArrowheads="1"/>
          </p:cNvPicPr>
          <p:nvPr/>
        </p:nvPicPr>
        <p:blipFill>
          <a:blip r:embed="rId2"/>
          <a:srcRect t="39442" r="-364" b="6375"/>
          <a:stretch>
            <a:fillRect/>
          </a:stretch>
        </p:blipFill>
        <p:spPr bwMode="auto">
          <a:xfrm>
            <a:off x="1981200" y="5181600"/>
            <a:ext cx="5257800" cy="1295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Occur when each record in the first table corresponds to one or more records in the second table and each record in the second table corresponds to one or more records in the first table.</a:t>
            </a:r>
            <a:endParaRPr lang="en-US" dirty="0"/>
          </a:p>
        </p:txBody>
      </p:sp>
      <p:sp>
        <p:nvSpPr>
          <p:cNvPr id="2" name="Title 1"/>
          <p:cNvSpPr>
            <a:spLocks noGrp="1"/>
          </p:cNvSpPr>
          <p:nvPr>
            <p:ph type="title"/>
          </p:nvPr>
        </p:nvSpPr>
        <p:spPr/>
        <p:txBody>
          <a:bodyPr/>
          <a:lstStyle/>
          <a:p>
            <a:r>
              <a:rPr lang="en-US" dirty="0" smtClean="0"/>
              <a:t>Many To Many</a:t>
            </a:r>
            <a:endParaRPr lang="en-US" dirty="0"/>
          </a:p>
        </p:txBody>
      </p:sp>
      <p:pic>
        <p:nvPicPr>
          <p:cNvPr id="4" name="Picture 1"/>
          <p:cNvPicPr>
            <a:picLocks noChangeAspect="1" noChangeArrowheads="1"/>
          </p:cNvPicPr>
          <p:nvPr/>
        </p:nvPicPr>
        <p:blipFill>
          <a:blip r:embed="rId2"/>
          <a:srcRect/>
          <a:stretch>
            <a:fillRect/>
          </a:stretch>
        </p:blipFill>
        <p:spPr bwMode="auto">
          <a:xfrm>
            <a:off x="1676400" y="4876800"/>
            <a:ext cx="5876925" cy="71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Self-referencing relationships are a special case of a normal table relationship.</a:t>
            </a:r>
          </a:p>
          <a:p>
            <a:r>
              <a:rPr lang="en-US" dirty="0" smtClean="0"/>
              <a:t> The only difference is that in this case, there is only one table involved and it is on both sides of the relationship.</a:t>
            </a:r>
          </a:p>
          <a:p>
            <a:r>
              <a:rPr lang="en-US" dirty="0" smtClean="0"/>
              <a:t> One common example is an Employees table that contains information about the supervisor of each employee. Each supervisor is also an employee and has his or her own supervisor.</a:t>
            </a:r>
          </a:p>
          <a:p>
            <a:r>
              <a:rPr lang="en-US" dirty="0" smtClean="0"/>
              <a:t> In this case, there is a one-to-many self-referencing relationship, as each employee has one supervisor but each supervisor may have more than one employee.</a:t>
            </a:r>
            <a:endParaRPr lang="en-US" dirty="0"/>
          </a:p>
        </p:txBody>
      </p:sp>
      <p:sp>
        <p:nvSpPr>
          <p:cNvPr id="2" name="Title 1"/>
          <p:cNvSpPr>
            <a:spLocks noGrp="1"/>
          </p:cNvSpPr>
          <p:nvPr>
            <p:ph type="title"/>
          </p:nvPr>
        </p:nvSpPr>
        <p:spPr>
          <a:xfrm>
            <a:off x="457200" y="381000"/>
            <a:ext cx="8229600" cy="1143000"/>
          </a:xfrm>
        </p:spPr>
        <p:txBody>
          <a:bodyPr>
            <a:normAutofit fontScale="90000"/>
          </a:bodyPr>
          <a:lstStyle/>
          <a:p>
            <a:r>
              <a:rPr lang="en-US" b="1" dirty="0" smtClean="0"/>
              <a:t>Self-Referencing Relationships: A Special Case</a:t>
            </a:r>
            <a:br>
              <a:rPr lang="en-US" b="1"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Autofit/>
          </a:bodyPr>
          <a:lstStyle/>
          <a:p>
            <a:pPr algn="ctr">
              <a:buNone/>
            </a:pPr>
            <a:r>
              <a:rPr lang="en-US" sz="11500" dirty="0" smtClean="0"/>
              <a:t>WHAT IS SQL</a:t>
            </a:r>
          </a:p>
          <a:p>
            <a:pPr algn="ctr">
              <a:buNone/>
            </a:pPr>
            <a:r>
              <a:rPr lang="en-US" sz="11500" dirty="0" smtClean="0"/>
              <a:t>?????</a:t>
            </a:r>
            <a:endParaRPr lang="en-US" sz="115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sz="1800" dirty="0" err="1" smtClean="0"/>
              <a:t>MySQL</a:t>
            </a:r>
            <a:r>
              <a:rPr lang="en-US" sz="1800" dirty="0" smtClean="0"/>
              <a:t> is the most popular Open Source Relational SQL database management system. </a:t>
            </a:r>
          </a:p>
          <a:p>
            <a:endParaRPr lang="en-US" sz="1800" dirty="0" smtClean="0"/>
          </a:p>
          <a:p>
            <a:r>
              <a:rPr lang="en-US" sz="1800" dirty="0" err="1" smtClean="0"/>
              <a:t>MySQL</a:t>
            </a:r>
            <a:r>
              <a:rPr lang="en-US" sz="1800" dirty="0" smtClean="0"/>
              <a:t> is one of the best RDBMS being used for developing web-based software applications.</a:t>
            </a:r>
          </a:p>
          <a:p>
            <a:endParaRPr lang="en-US" sz="1800" dirty="0" smtClean="0"/>
          </a:p>
          <a:p>
            <a:r>
              <a:rPr lang="en-US" sz="1800" dirty="0" smtClean="0"/>
              <a:t>MySQL represents an excellent introduction to modern database technology, as well as being a reliable mainstream database resource for high-volume applications.</a:t>
            </a:r>
          </a:p>
          <a:p>
            <a:endParaRPr lang="en-US" sz="1800" dirty="0" smtClean="0"/>
          </a:p>
          <a:p>
            <a:r>
              <a:rPr lang="en-US" sz="1800" dirty="0" smtClean="0"/>
              <a:t>MySQL is released under an open-source license. So you have nothing to pay to use it.</a:t>
            </a:r>
          </a:p>
          <a:p>
            <a:endParaRPr lang="en-US" sz="1800" dirty="0" smtClean="0"/>
          </a:p>
          <a:p>
            <a:r>
              <a:rPr lang="en-US" sz="1800" dirty="0" smtClean="0"/>
              <a:t>MySQL works on many operating systems and with many languages including PHP, PERL, C, C++, JAVA, etc.</a:t>
            </a:r>
          </a:p>
          <a:p>
            <a:endParaRPr lang="en-US" sz="1800" dirty="0" smtClean="0"/>
          </a:p>
          <a:p>
            <a:r>
              <a:rPr lang="en-US" sz="1800" dirty="0" smtClean="0"/>
              <a:t>MySQL is customizable. The open-source GPL license allows programmers to modify the MySQL software to fit their own specific environments.</a:t>
            </a:r>
          </a:p>
          <a:p>
            <a:endParaRPr lang="en-US" sz="1800" dirty="0"/>
          </a:p>
        </p:txBody>
      </p:sp>
      <p:sp>
        <p:nvSpPr>
          <p:cNvPr id="2" name="Title 1"/>
          <p:cNvSpPr>
            <a:spLocks noGrp="1"/>
          </p:cNvSpPr>
          <p:nvPr>
            <p:ph type="title"/>
          </p:nvPr>
        </p:nvSpPr>
        <p:spPr/>
        <p:txBody>
          <a:bodyPr/>
          <a:lstStyle/>
          <a:p>
            <a:r>
              <a:rPr lang="en-US" dirty="0" smtClean="0"/>
              <a:t>MY SQL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idx="1"/>
          </p:nvPr>
        </p:nvSpPr>
        <p:spPr/>
        <p:txBody>
          <a:bodyPr>
            <a:normAutofit/>
          </a:bodyPr>
          <a:lstStyle/>
          <a:p>
            <a:r>
              <a:rPr lang="en-US" b="1" dirty="0" smtClean="0"/>
              <a:t>Numeric Data Types:</a:t>
            </a:r>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
        <p:nvSpPr>
          <p:cNvPr id="596994" name="Rectangle 2"/>
          <p:cNvSpPr>
            <a:spLocks noGrp="1" noChangeArrowheads="1"/>
          </p:cNvSpPr>
          <p:nvPr>
            <p:ph type="title"/>
          </p:nvPr>
        </p:nvSpPr>
        <p:spPr>
          <a:xfrm>
            <a:off x="457200" y="0"/>
            <a:ext cx="8229600" cy="1143000"/>
          </a:xfrm>
        </p:spPr>
        <p:txBody>
          <a:bodyPr/>
          <a:lstStyle/>
          <a:p>
            <a:r>
              <a:rPr lang="en-US" dirty="0"/>
              <a:t>Data </a:t>
            </a:r>
            <a:r>
              <a:rPr lang="en-US" dirty="0" smtClean="0"/>
              <a:t>Types Used In MYSQL</a:t>
            </a:r>
            <a:endParaRPr lang="en-US" dirty="0"/>
          </a:p>
        </p:txBody>
      </p:sp>
      <p:pic>
        <p:nvPicPr>
          <p:cNvPr id="29698" name="Picture 2" descr="https://cdn.tutsplus.com/net/uploads/legacy/523_sql/ss_2.png"/>
          <p:cNvPicPr>
            <a:picLocks noChangeAspect="1" noChangeArrowheads="1"/>
          </p:cNvPicPr>
          <p:nvPr/>
        </p:nvPicPr>
        <p:blipFill>
          <a:blip r:embed="rId2"/>
          <a:srcRect/>
          <a:stretch>
            <a:fillRect/>
          </a:stretch>
        </p:blipFill>
        <p:spPr bwMode="auto">
          <a:xfrm>
            <a:off x="1295400" y="2514600"/>
            <a:ext cx="5562600" cy="321945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String Data Types</a:t>
            </a:r>
            <a:br>
              <a:rPr lang="en-US" dirty="0" smtClean="0"/>
            </a:br>
            <a:endParaRPr lang="en-US" dirty="0"/>
          </a:p>
        </p:txBody>
      </p:sp>
      <p:sp>
        <p:nvSpPr>
          <p:cNvPr id="5" name="TextBox 4"/>
          <p:cNvSpPr txBox="1"/>
          <p:nvPr/>
        </p:nvSpPr>
        <p:spPr>
          <a:xfrm>
            <a:off x="685800" y="5867400"/>
            <a:ext cx="8077200" cy="584775"/>
          </a:xfrm>
          <a:prstGeom prst="rect">
            <a:avLst/>
          </a:prstGeom>
          <a:noFill/>
        </p:spPr>
        <p:txBody>
          <a:bodyPr wrap="square" rtlCol="0">
            <a:spAutoFit/>
          </a:bodyPr>
          <a:lstStyle/>
          <a:p>
            <a:r>
              <a:rPr lang="en-US" sz="3200" dirty="0" smtClean="0"/>
              <a:t>Do you know about BLOB DATA TYPE????</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685800" y="990600"/>
            <a:ext cx="7534275"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287963"/>
          </a:xfrm>
        </p:spPr>
        <p:txBody>
          <a:bodyPr>
            <a:normAutofit/>
          </a:bodyPr>
          <a:lstStyle/>
          <a:p>
            <a:pPr>
              <a:buNone/>
            </a:pPr>
            <a:r>
              <a:rPr lang="en-US" altLang="zh-TW" b="1" dirty="0" smtClean="0"/>
              <a:t>Data Definition Language (DDL) </a:t>
            </a:r>
            <a:r>
              <a:rPr lang="en-US" b="1" dirty="0" smtClean="0"/>
              <a:t>	</a:t>
            </a:r>
          </a:p>
          <a:p>
            <a:pPr>
              <a:buNone/>
            </a:pPr>
            <a:endParaRPr lang="en-US" dirty="0" smtClean="0"/>
          </a:p>
          <a:p>
            <a:pPr>
              <a:buNone/>
            </a:pPr>
            <a:r>
              <a:rPr lang="en-US" dirty="0" smtClean="0"/>
              <a:t>	(DDL) statements are used to define the database structure or schema. </a:t>
            </a:r>
          </a:p>
          <a:p>
            <a:pPr>
              <a:buNone/>
            </a:pPr>
            <a:endParaRPr lang="en-US" dirty="0" smtClean="0"/>
          </a:p>
          <a:p>
            <a:pPr>
              <a:buNone/>
            </a:pPr>
            <a:endParaRPr lang="en-US" dirty="0" smtClean="0"/>
          </a:p>
          <a:p>
            <a:pPr>
              <a:buNone/>
            </a:pPr>
            <a:r>
              <a:rPr lang="en-US" b="1" dirty="0" smtClean="0"/>
              <a:t>Data Manipulation Language (DML)</a:t>
            </a:r>
          </a:p>
          <a:p>
            <a:pPr>
              <a:buNone/>
            </a:pPr>
            <a:endParaRPr lang="en-US" dirty="0" smtClean="0"/>
          </a:p>
          <a:p>
            <a:pPr>
              <a:buNone/>
            </a:pPr>
            <a:r>
              <a:rPr lang="en-US" dirty="0" smtClean="0"/>
              <a:t>	(DML) statements are used for managing data within schema objects.</a:t>
            </a:r>
            <a:endParaRPr lang="en-US" dirty="0"/>
          </a:p>
        </p:txBody>
      </p:sp>
      <p:sp>
        <p:nvSpPr>
          <p:cNvPr id="2" name="Title 1"/>
          <p:cNvSpPr>
            <a:spLocks noGrp="1"/>
          </p:cNvSpPr>
          <p:nvPr>
            <p:ph type="title"/>
          </p:nvPr>
        </p:nvSpPr>
        <p:spPr/>
        <p:txBody>
          <a:bodyPr>
            <a:normAutofit fontScale="90000"/>
          </a:bodyPr>
          <a:lstStyle/>
          <a:p>
            <a:r>
              <a:rPr lang="en-US" altLang="zh-TW" dirty="0" smtClean="0"/>
              <a:t/>
            </a:r>
            <a:br>
              <a:rPr lang="en-US" altLang="zh-TW"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normAutofit fontScale="62500" lnSpcReduction="20000"/>
          </a:bodyPr>
          <a:lstStyle/>
          <a:p>
            <a:r>
              <a:rPr lang="en-US" sz="2000" dirty="0" smtClean="0"/>
              <a:t>USE </a:t>
            </a:r>
            <a:r>
              <a:rPr lang="en-US" sz="2000" dirty="0" err="1" smtClean="0"/>
              <a:t>DB_Name</a:t>
            </a:r>
            <a:r>
              <a:rPr lang="en-US" sz="2000" dirty="0" smtClean="0"/>
              <a:t>;</a:t>
            </a:r>
          </a:p>
          <a:p>
            <a:pPr>
              <a:buNone/>
            </a:pPr>
            <a:endParaRPr lang="en-US" sz="2000" dirty="0" smtClean="0"/>
          </a:p>
          <a:p>
            <a:r>
              <a:rPr lang="en-US" sz="2000" dirty="0" smtClean="0"/>
              <a:t>CREATE TABLE table1(id INT, NAME CHAR(10));</a:t>
            </a:r>
          </a:p>
          <a:p>
            <a:endParaRPr lang="en-US" sz="2000" dirty="0" smtClean="0"/>
          </a:p>
          <a:p>
            <a:r>
              <a:rPr lang="en-US" sz="2000" dirty="0" smtClean="0"/>
              <a:t>RENAME TABLE table1 to employee;</a:t>
            </a:r>
          </a:p>
          <a:p>
            <a:endParaRPr lang="en-US" sz="2000" dirty="0" smtClean="0"/>
          </a:p>
          <a:p>
            <a:r>
              <a:rPr lang="en-US" sz="2000" dirty="0" smtClean="0"/>
              <a:t>Truncate employees;</a:t>
            </a:r>
          </a:p>
          <a:p>
            <a:endParaRPr lang="en-US" sz="2000" dirty="0" smtClean="0"/>
          </a:p>
          <a:p>
            <a:r>
              <a:rPr lang="en-US" sz="2000" dirty="0" smtClean="0"/>
              <a:t>DESC employees;</a:t>
            </a:r>
          </a:p>
          <a:p>
            <a:endParaRPr lang="en-US" sz="2000" dirty="0" smtClean="0"/>
          </a:p>
          <a:p>
            <a:r>
              <a:rPr lang="en-US" sz="2000" dirty="0" smtClean="0"/>
              <a:t>CREATE TABLE table2(id INT UNSIGNED PRIMARY KEY AUTO_INCREMENT , NAME CHAR(10) NOT NULL);</a:t>
            </a:r>
          </a:p>
          <a:p>
            <a:pPr>
              <a:buNone/>
            </a:pPr>
            <a:endParaRPr lang="en-US" sz="2000" dirty="0" smtClean="0"/>
          </a:p>
          <a:p>
            <a:r>
              <a:rPr lang="en-US" sz="1900" dirty="0" smtClean="0"/>
              <a:t>ALTER TABLE table2 RENAME TO </a:t>
            </a:r>
            <a:r>
              <a:rPr lang="en-US" sz="1900" dirty="0" err="1" smtClean="0"/>
              <a:t>abc</a:t>
            </a:r>
            <a:r>
              <a:rPr lang="en-US" sz="1900" dirty="0" smtClean="0"/>
              <a:t>;</a:t>
            </a:r>
          </a:p>
          <a:p>
            <a:endParaRPr lang="en-US" sz="1900" dirty="0" smtClean="0"/>
          </a:p>
          <a:p>
            <a:r>
              <a:rPr lang="en-US" sz="1900" dirty="0" smtClean="0"/>
              <a:t>ALTER TABLE table2 ADD </a:t>
            </a:r>
            <a:r>
              <a:rPr lang="en-US" sz="1900" dirty="0" err="1" smtClean="0"/>
              <a:t>std_id</a:t>
            </a:r>
            <a:r>
              <a:rPr lang="en-US" sz="1900" dirty="0" smtClean="0"/>
              <a:t> INT , ADD </a:t>
            </a:r>
            <a:r>
              <a:rPr lang="en-US" sz="1900" dirty="0" err="1" smtClean="0"/>
              <a:t>std_name</a:t>
            </a:r>
            <a:r>
              <a:rPr lang="en-US" sz="1900" dirty="0" smtClean="0"/>
              <a:t> CHAR(10);</a:t>
            </a:r>
          </a:p>
          <a:p>
            <a:endParaRPr lang="en-US" sz="1900" dirty="0" smtClean="0"/>
          </a:p>
          <a:p>
            <a:r>
              <a:rPr lang="en-US" sz="1900" dirty="0" smtClean="0"/>
              <a:t>ALTER TABLE table5 DROP </a:t>
            </a:r>
            <a:r>
              <a:rPr lang="en-US" sz="1900" dirty="0" err="1" smtClean="0"/>
              <a:t>std_id</a:t>
            </a:r>
            <a:r>
              <a:rPr lang="en-US" sz="1900" dirty="0" smtClean="0"/>
              <a:t> ;</a:t>
            </a:r>
          </a:p>
          <a:p>
            <a:endParaRPr lang="en-US" sz="1900" dirty="0" smtClean="0"/>
          </a:p>
          <a:p>
            <a:r>
              <a:rPr lang="en-US" sz="1900" dirty="0" smtClean="0"/>
              <a:t>ALTER TABLE table5 MODIFY </a:t>
            </a:r>
            <a:r>
              <a:rPr lang="en-US" sz="1900" dirty="0" err="1" smtClean="0"/>
              <a:t>std_name</a:t>
            </a:r>
            <a:r>
              <a:rPr lang="en-US" sz="1900" dirty="0" smtClean="0"/>
              <a:t> INT;</a:t>
            </a:r>
          </a:p>
          <a:p>
            <a:endParaRPr lang="en-US" sz="1900" dirty="0" smtClean="0"/>
          </a:p>
          <a:p>
            <a:r>
              <a:rPr lang="en-US" sz="1900" dirty="0" smtClean="0"/>
              <a:t>DROP TABLE table2;</a:t>
            </a:r>
          </a:p>
          <a:p>
            <a:endParaRPr lang="en-US" sz="1900" dirty="0" smtClean="0"/>
          </a:p>
          <a:p>
            <a:r>
              <a:rPr lang="en-US" sz="1900" dirty="0" smtClean="0"/>
              <a:t>DROP TABLE IF EXISTS table2;</a:t>
            </a:r>
          </a:p>
        </p:txBody>
      </p:sp>
      <p:sp>
        <p:nvSpPr>
          <p:cNvPr id="2" name="Title 1"/>
          <p:cNvSpPr>
            <a:spLocks noGrp="1"/>
          </p:cNvSpPr>
          <p:nvPr>
            <p:ph type="title"/>
          </p:nvPr>
        </p:nvSpPr>
        <p:spPr/>
        <p:txBody>
          <a:bodyPr>
            <a:normAutofit fontScale="90000"/>
          </a:bodyPr>
          <a:lstStyle/>
          <a:p>
            <a:r>
              <a:rPr lang="en-US" sz="3200" dirty="0" smtClean="0"/>
              <a:t>DDL(Data Defination Language) </a:t>
            </a:r>
            <a:br>
              <a:rPr lang="en-US" sz="3200" dirty="0" smtClean="0"/>
            </a:br>
            <a:r>
              <a:rPr lang="en-US" sz="3200" dirty="0" smtClean="0"/>
              <a:t>Create, Drop, Alter, Truncate, Rename, Update</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81200"/>
            <a:ext cx="8229600" cy="4525963"/>
          </a:xfrm>
        </p:spPr>
        <p:txBody>
          <a:bodyPr/>
          <a:lstStyle/>
          <a:p>
            <a:r>
              <a:rPr lang="en-US" dirty="0" smtClean="0"/>
              <a:t>Create a table Persons(</a:t>
            </a:r>
            <a:r>
              <a:rPr lang="en-US" u="sng" dirty="0" smtClean="0"/>
              <a:t>P_Id</a:t>
            </a:r>
            <a:r>
              <a:rPr lang="en-US" dirty="0" smtClean="0"/>
              <a:t>,FNAME,LNAME)</a:t>
            </a:r>
          </a:p>
          <a:p>
            <a:pPr>
              <a:buNone/>
            </a:pPr>
            <a:endParaRPr lang="en-US" dirty="0" smtClean="0"/>
          </a:p>
          <a:p>
            <a:pPr>
              <a:buNone/>
            </a:pPr>
            <a:endParaRPr lang="en-US" dirty="0" smtClean="0"/>
          </a:p>
          <a:p>
            <a:pPr>
              <a:buNone/>
            </a:pPr>
            <a:endParaRPr lang="en-US" dirty="0" smtClean="0"/>
          </a:p>
          <a:p>
            <a:r>
              <a:rPr lang="en-US" dirty="0" smtClean="0"/>
              <a:t>Create table Orders(</a:t>
            </a:r>
            <a:r>
              <a:rPr lang="en-US" u="sng" dirty="0" smtClean="0"/>
              <a:t>O_Id</a:t>
            </a:r>
            <a:r>
              <a:rPr lang="en-US" dirty="0" smtClean="0"/>
              <a:t>,OrderNo,P_Id)</a:t>
            </a:r>
            <a:endParaRPr lang="en-US" dirty="0"/>
          </a:p>
        </p:txBody>
      </p:sp>
      <p:sp>
        <p:nvSpPr>
          <p:cNvPr id="3" name="Title 2"/>
          <p:cNvSpPr>
            <a:spLocks noGrp="1"/>
          </p:cNvSpPr>
          <p:nvPr>
            <p:ph type="title"/>
          </p:nvPr>
        </p:nvSpPr>
        <p:spPr/>
        <p:txBody>
          <a:bodyPr/>
          <a:lstStyle/>
          <a:p>
            <a:r>
              <a:rPr lang="en-US" dirty="0" smtClean="0"/>
              <a:t>TASK</a:t>
            </a:r>
            <a:endParaRPr lang="en-US" dirty="0"/>
          </a:p>
        </p:txBody>
      </p:sp>
      <p:pic>
        <p:nvPicPr>
          <p:cNvPr id="2051" name="Picture 3"/>
          <p:cNvPicPr>
            <a:picLocks noChangeAspect="1" noChangeArrowheads="1"/>
          </p:cNvPicPr>
          <p:nvPr/>
        </p:nvPicPr>
        <p:blipFill>
          <a:blip r:embed="rId2"/>
          <a:srcRect/>
          <a:stretch>
            <a:fillRect/>
          </a:stretch>
        </p:blipFill>
        <p:spPr bwMode="auto">
          <a:xfrm>
            <a:off x="2438400" y="152400"/>
            <a:ext cx="3114675" cy="14573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248400" y="0"/>
            <a:ext cx="2333625"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a:bodyPr>
          <a:lstStyle/>
          <a:p>
            <a:r>
              <a:rPr lang="en-US" sz="2400" dirty="0" smtClean="0"/>
              <a:t>Databases solves many of the problems occurring in data management &amp; daily life.</a:t>
            </a:r>
            <a:endParaRPr lang="en-US" sz="2000" dirty="0" smtClean="0"/>
          </a:p>
          <a:p>
            <a:pPr marL="342900" lvl="1" indent="-342900">
              <a:buNone/>
            </a:pPr>
            <a:r>
              <a:rPr lang="en-US" sz="2000" dirty="0" smtClean="0"/>
              <a:t>	Used in almost all modern settings involving  data management.</a:t>
            </a:r>
          </a:p>
          <a:p>
            <a:pPr lvl="2"/>
            <a:r>
              <a:rPr lang="en-US" sz="1600" dirty="0" smtClean="0"/>
              <a:t>Business </a:t>
            </a:r>
          </a:p>
          <a:p>
            <a:pPr lvl="2"/>
            <a:r>
              <a:rPr lang="en-US" sz="1600" dirty="0" smtClean="0"/>
              <a:t>Research </a:t>
            </a:r>
          </a:p>
          <a:p>
            <a:pPr lvl="2"/>
            <a:r>
              <a:rPr lang="en-US" sz="1600" dirty="0" smtClean="0"/>
              <a:t>Management</a:t>
            </a:r>
          </a:p>
          <a:p>
            <a:pPr lvl="2"/>
            <a:endParaRPr lang="en-US" sz="1600" dirty="0" smtClean="0"/>
          </a:p>
          <a:p>
            <a:pPr>
              <a:lnSpc>
                <a:spcPct val="90000"/>
              </a:lnSpc>
            </a:pPr>
            <a:r>
              <a:rPr lang="en-US" altLang="zh-TW" sz="2400" dirty="0" smtClean="0"/>
              <a:t> Redundancy can be reduced</a:t>
            </a:r>
          </a:p>
          <a:p>
            <a:pPr>
              <a:lnSpc>
                <a:spcPct val="90000"/>
              </a:lnSpc>
            </a:pPr>
            <a:endParaRPr lang="en-US" altLang="zh-TW" sz="2400" dirty="0" smtClean="0"/>
          </a:p>
          <a:p>
            <a:pPr>
              <a:lnSpc>
                <a:spcPct val="90000"/>
              </a:lnSpc>
            </a:pPr>
            <a:r>
              <a:rPr lang="en-US" altLang="zh-TW" sz="2400" dirty="0" smtClean="0"/>
              <a:t> Inconsistency can be avoided</a:t>
            </a:r>
          </a:p>
          <a:p>
            <a:pPr>
              <a:lnSpc>
                <a:spcPct val="90000"/>
              </a:lnSpc>
            </a:pPr>
            <a:endParaRPr lang="en-US" altLang="zh-TW" sz="2400" dirty="0" smtClean="0"/>
          </a:p>
          <a:p>
            <a:pPr>
              <a:lnSpc>
                <a:spcPct val="90000"/>
              </a:lnSpc>
            </a:pPr>
            <a:r>
              <a:rPr lang="en-US" altLang="zh-TW" sz="2400" dirty="0" smtClean="0"/>
              <a:t> The data can be shared</a:t>
            </a:r>
          </a:p>
          <a:p>
            <a:pPr>
              <a:lnSpc>
                <a:spcPct val="90000"/>
              </a:lnSpc>
              <a:buNone/>
            </a:pPr>
            <a:endParaRPr lang="en-US" sz="1600" dirty="0" smtClean="0"/>
          </a:p>
        </p:txBody>
      </p:sp>
      <p:sp>
        <p:nvSpPr>
          <p:cNvPr id="2" name="Title 1"/>
          <p:cNvSpPr>
            <a:spLocks noGrp="1"/>
          </p:cNvSpPr>
          <p:nvPr>
            <p:ph type="title"/>
          </p:nvPr>
        </p:nvSpPr>
        <p:spPr/>
        <p:txBody>
          <a:bodyPr/>
          <a:lstStyle/>
          <a:p>
            <a:r>
              <a:rPr lang="en-US" dirty="0" smtClean="0"/>
              <a:t>Why Databases?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4572000" cy="2971800"/>
          </a:xfrm>
        </p:spPr>
        <p:txBody>
          <a:bodyPr>
            <a:normAutofit fontScale="92500" lnSpcReduction="10000"/>
          </a:bodyPr>
          <a:lstStyle/>
          <a:p>
            <a:r>
              <a:rPr lang="en-US" dirty="0" smtClean="0"/>
              <a:t>CREATE TABLE Persons</a:t>
            </a:r>
            <a:br>
              <a:rPr lang="en-US" dirty="0" smtClean="0"/>
            </a:br>
            <a:r>
              <a:rPr lang="en-US" dirty="0" smtClean="0"/>
              <a:t>(</a:t>
            </a:r>
            <a:br>
              <a:rPr lang="en-US" dirty="0" smtClean="0"/>
            </a:br>
            <a:r>
              <a:rPr lang="en-US" dirty="0" smtClean="0"/>
              <a:t>P_Id int NOT NULL,</a:t>
            </a:r>
            <a:br>
              <a:rPr lang="en-US" dirty="0" smtClean="0"/>
            </a:br>
            <a:r>
              <a:rPr lang="en-US" dirty="0" smtClean="0"/>
              <a:t>LastName varchar(255) NOT NULL,</a:t>
            </a:r>
            <a:br>
              <a:rPr lang="en-US" dirty="0" smtClean="0"/>
            </a:br>
            <a:r>
              <a:rPr lang="en-US" dirty="0" smtClean="0"/>
              <a:t>FirstName varchar(255),</a:t>
            </a:r>
            <a:br>
              <a:rPr lang="en-US" dirty="0" smtClean="0"/>
            </a:br>
            <a:r>
              <a:rPr lang="en-US" dirty="0" smtClean="0"/>
              <a:t>PRIMARY KEY (P_Id)</a:t>
            </a:r>
            <a:br>
              <a:rPr lang="en-US" dirty="0" smtClean="0"/>
            </a:br>
            <a:r>
              <a:rPr lang="en-US" dirty="0" smtClean="0"/>
              <a:t>)</a:t>
            </a:r>
            <a:endParaRPr lang="en-US" dirty="0"/>
          </a:p>
        </p:txBody>
      </p:sp>
      <p:sp>
        <p:nvSpPr>
          <p:cNvPr id="3" name="Title 2"/>
          <p:cNvSpPr>
            <a:spLocks noGrp="1"/>
          </p:cNvSpPr>
          <p:nvPr>
            <p:ph type="title"/>
          </p:nvPr>
        </p:nvSpPr>
        <p:spPr/>
        <p:txBody>
          <a:bodyPr/>
          <a:lstStyle/>
          <a:p>
            <a:r>
              <a:rPr lang="en-US" dirty="0" smtClean="0"/>
              <a:t>SOLUTION</a:t>
            </a:r>
            <a:endParaRPr lang="en-US" dirty="0"/>
          </a:p>
        </p:txBody>
      </p:sp>
      <p:sp>
        <p:nvSpPr>
          <p:cNvPr id="4" name="Rectangle 3"/>
          <p:cNvSpPr/>
          <p:nvPr/>
        </p:nvSpPr>
        <p:spPr>
          <a:xfrm>
            <a:off x="5029200" y="1371600"/>
            <a:ext cx="5029200" cy="2585323"/>
          </a:xfrm>
          <a:prstGeom prst="rect">
            <a:avLst/>
          </a:prstGeom>
        </p:spPr>
        <p:txBody>
          <a:bodyPr wrap="square">
            <a:spAutoFit/>
          </a:bodyPr>
          <a:lstStyle/>
          <a:p>
            <a:r>
              <a:rPr lang="en-US" dirty="0" smtClean="0"/>
              <a:t>CREATE TABLE Orders</a:t>
            </a:r>
            <a:br>
              <a:rPr lang="en-US" dirty="0" smtClean="0"/>
            </a:br>
            <a:r>
              <a:rPr lang="en-US" dirty="0" smtClean="0"/>
              <a:t>(</a:t>
            </a:r>
            <a:br>
              <a:rPr lang="en-US" dirty="0" smtClean="0"/>
            </a:br>
            <a:r>
              <a:rPr lang="en-US" dirty="0" smtClean="0"/>
              <a:t>O_Id int NOT NULL,</a:t>
            </a:r>
            <a:br>
              <a:rPr lang="en-US" dirty="0" smtClean="0"/>
            </a:br>
            <a:r>
              <a:rPr lang="en-US" dirty="0" smtClean="0"/>
              <a:t>OrderNo int NOT NULL,</a:t>
            </a:r>
            <a:br>
              <a:rPr lang="en-US" dirty="0" smtClean="0"/>
            </a:br>
            <a:r>
              <a:rPr lang="en-US" dirty="0" smtClean="0"/>
              <a:t>P_Id int,</a:t>
            </a:r>
            <a:br>
              <a:rPr lang="en-US" dirty="0" smtClean="0"/>
            </a:br>
            <a:r>
              <a:rPr lang="en-US" dirty="0" smtClean="0"/>
              <a:t>PRIMARY KEY (O_Id),</a:t>
            </a:r>
            <a:br>
              <a:rPr lang="en-US" dirty="0" smtClean="0"/>
            </a:br>
            <a:r>
              <a:rPr lang="en-US" dirty="0" smtClean="0"/>
              <a:t>FOREIGN KEY (P_Id) REFERENCES Persons(P_Id)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AND &amp; OR operators are used to filter records based on more than one condition.</a:t>
            </a:r>
          </a:p>
          <a:p>
            <a:endParaRPr lang="en-US" dirty="0" smtClean="0"/>
          </a:p>
          <a:p>
            <a:r>
              <a:rPr lang="en-US" dirty="0" smtClean="0"/>
              <a:t>SELECT * FROM EMPLOYE</a:t>
            </a:r>
            <a:br>
              <a:rPr lang="en-US" dirty="0" smtClean="0"/>
            </a:br>
            <a:r>
              <a:rPr lang="en-US" dirty="0" smtClean="0"/>
              <a:t>WHERE EmpName=‘ABC'</a:t>
            </a:r>
            <a:br>
              <a:rPr lang="en-US" dirty="0" smtClean="0"/>
            </a:br>
            <a:r>
              <a:rPr lang="en-US" dirty="0" smtClean="0"/>
              <a:t>AND City=‘XYZ';</a:t>
            </a:r>
          </a:p>
          <a:p>
            <a:endParaRPr lang="en-US" dirty="0" smtClean="0"/>
          </a:p>
          <a:p>
            <a:r>
              <a:rPr lang="en-US" dirty="0" smtClean="0"/>
              <a:t>SELECT * FROM EMPLOYE</a:t>
            </a:r>
            <a:br>
              <a:rPr lang="en-US" dirty="0" smtClean="0"/>
            </a:br>
            <a:r>
              <a:rPr lang="en-US" dirty="0" smtClean="0"/>
              <a:t>WHERE EmpName=‘ABC'</a:t>
            </a:r>
            <a:br>
              <a:rPr lang="en-US" dirty="0" smtClean="0"/>
            </a:br>
            <a:r>
              <a:rPr lang="en-US" dirty="0" smtClean="0"/>
              <a:t>OR City=‘XYZ';</a:t>
            </a:r>
          </a:p>
          <a:p>
            <a:endParaRPr lang="en-US" dirty="0"/>
          </a:p>
        </p:txBody>
      </p:sp>
      <p:sp>
        <p:nvSpPr>
          <p:cNvPr id="3" name="Title 2"/>
          <p:cNvSpPr>
            <a:spLocks noGrp="1"/>
          </p:cNvSpPr>
          <p:nvPr>
            <p:ph type="title"/>
          </p:nvPr>
        </p:nvSpPr>
        <p:spPr>
          <a:xfrm>
            <a:off x="914400" y="533400"/>
            <a:ext cx="8229600" cy="1143000"/>
          </a:xfrm>
        </p:spPr>
        <p:txBody>
          <a:bodyPr>
            <a:normAutofit fontScale="90000"/>
          </a:bodyPr>
          <a:lstStyle/>
          <a:p>
            <a:r>
              <a:rPr lang="en-US" b="0" dirty="0" smtClean="0"/>
              <a:t>SQL AND &amp; OR Operators</a:t>
            </a:r>
            <a:br>
              <a:rPr lang="en-US" b="0"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229600" cy="6096000"/>
          </a:xfrm>
        </p:spPr>
        <p:txBody>
          <a:bodyPr/>
          <a:lstStyle/>
          <a:p>
            <a:r>
              <a:rPr lang="en-US" dirty="0" smtClean="0"/>
              <a:t>The ORDER BY keyword is used to sort the result-set.</a:t>
            </a:r>
          </a:p>
          <a:p>
            <a:r>
              <a:rPr lang="en-US" dirty="0" smtClean="0"/>
              <a:t>The ORDER BY keyword is used to sort the result-set by one or more columns.</a:t>
            </a:r>
          </a:p>
          <a:p>
            <a:r>
              <a:rPr lang="en-US" dirty="0" smtClean="0"/>
              <a:t>The ORDER BY keyword sorts the records in ascending order by default. To sort the records in a descending order, you can use the DESC keyword.</a:t>
            </a:r>
          </a:p>
          <a:p>
            <a:endParaRPr lang="en-US" dirty="0"/>
          </a:p>
        </p:txBody>
      </p:sp>
      <p:sp>
        <p:nvSpPr>
          <p:cNvPr id="3" name="Title 2"/>
          <p:cNvSpPr>
            <a:spLocks noGrp="1"/>
          </p:cNvSpPr>
          <p:nvPr>
            <p:ph type="title"/>
          </p:nvPr>
        </p:nvSpPr>
        <p:spPr>
          <a:xfrm>
            <a:off x="457200" y="533400"/>
            <a:ext cx="8229600" cy="1143000"/>
          </a:xfrm>
        </p:spPr>
        <p:txBody>
          <a:bodyPr>
            <a:normAutofit fontScale="90000"/>
          </a:bodyPr>
          <a:lstStyle/>
          <a:p>
            <a:r>
              <a:rPr lang="en-US" b="0" dirty="0" smtClean="0"/>
              <a:t>SQL ORDER BY</a:t>
            </a:r>
            <a:br>
              <a:rPr lang="en-US" b="0" dirty="0" smtClean="0"/>
            </a:br>
            <a:r>
              <a:rPr lang="en-US" b="0" dirty="0" smtClean="0"/>
              <a:t/>
            </a:r>
            <a:br>
              <a:rPr lang="en-US" b="0" dirty="0" smtClean="0"/>
            </a:br>
            <a:endParaRPr lang="en-US" dirty="0"/>
          </a:p>
        </p:txBody>
      </p:sp>
      <p:sp>
        <p:nvSpPr>
          <p:cNvPr id="5" name="Rectangle 4"/>
          <p:cNvSpPr/>
          <p:nvPr/>
        </p:nvSpPr>
        <p:spPr>
          <a:xfrm>
            <a:off x="609600" y="4648200"/>
            <a:ext cx="7924800" cy="923330"/>
          </a:xfrm>
          <a:prstGeom prst="rect">
            <a:avLst/>
          </a:prstGeom>
        </p:spPr>
        <p:txBody>
          <a:bodyPr wrap="square">
            <a:spAutoFit/>
          </a:bodyPr>
          <a:lstStyle/>
          <a:p>
            <a:r>
              <a:rPr lang="en-US" dirty="0" smtClean="0"/>
              <a:t>SELECT </a:t>
            </a:r>
            <a:r>
              <a:rPr lang="en-US" i="1" dirty="0" smtClean="0"/>
              <a:t>column_name</a:t>
            </a:r>
            <a:r>
              <a:rPr lang="en-US" dirty="0" smtClean="0"/>
              <a:t>,</a:t>
            </a:r>
            <a:r>
              <a:rPr lang="en-US" i="1" dirty="0" smtClean="0"/>
              <a:t> column_name</a:t>
            </a:r>
            <a:r>
              <a:rPr lang="en-US" dirty="0" smtClean="0"/>
              <a:t/>
            </a:r>
            <a:br>
              <a:rPr lang="en-US" dirty="0" smtClean="0"/>
            </a:br>
            <a:r>
              <a:rPr lang="en-US" dirty="0" smtClean="0"/>
              <a:t>FROM </a:t>
            </a:r>
            <a:r>
              <a:rPr lang="en-US" i="1" dirty="0" smtClean="0"/>
              <a:t>table_name</a:t>
            </a:r>
            <a:r>
              <a:rPr lang="en-US" dirty="0" smtClean="0"/>
              <a:t/>
            </a:r>
            <a:br>
              <a:rPr lang="en-US" dirty="0" smtClean="0"/>
            </a:br>
            <a:r>
              <a:rPr lang="en-US" dirty="0" smtClean="0"/>
              <a:t>ORDER BY </a:t>
            </a:r>
            <a:r>
              <a:rPr lang="en-US" i="1" dirty="0" smtClean="0"/>
              <a:t>column_name </a:t>
            </a:r>
            <a:r>
              <a:rPr lang="en-US" dirty="0" smtClean="0"/>
              <a:t>ASC|DESC;</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LIKE operator is used in a WHERE clause to search for a specified pattern in a column.</a:t>
            </a:r>
          </a:p>
          <a:p>
            <a:endParaRPr lang="en-US" dirty="0" smtClean="0"/>
          </a:p>
          <a:p>
            <a:pPr>
              <a:buNone/>
            </a:pPr>
            <a:r>
              <a:rPr lang="en-US" dirty="0" smtClean="0"/>
              <a:t>	SELECT </a:t>
            </a:r>
            <a:r>
              <a:rPr lang="en-US" i="1" dirty="0" smtClean="0"/>
              <a:t>column_name(s)</a:t>
            </a:r>
            <a:r>
              <a:rPr lang="en-US" dirty="0" smtClean="0"/>
              <a:t/>
            </a:r>
            <a:br>
              <a:rPr lang="en-US" dirty="0" smtClean="0"/>
            </a:br>
            <a:r>
              <a:rPr lang="en-US" dirty="0" smtClean="0"/>
              <a:t>FROM </a:t>
            </a:r>
            <a:r>
              <a:rPr lang="en-US" i="1" dirty="0" smtClean="0"/>
              <a:t>table_name</a:t>
            </a:r>
            <a:r>
              <a:rPr lang="en-US" dirty="0" smtClean="0"/>
              <a:t/>
            </a:r>
            <a:br>
              <a:rPr lang="en-US" dirty="0" smtClean="0"/>
            </a:br>
            <a:r>
              <a:rPr lang="en-US" dirty="0" smtClean="0"/>
              <a:t>WHERE </a:t>
            </a:r>
            <a:r>
              <a:rPr lang="en-US" i="1" dirty="0" smtClean="0"/>
              <a:t>column_name</a:t>
            </a:r>
            <a:r>
              <a:rPr lang="en-US" dirty="0" smtClean="0"/>
              <a:t> LIKE </a:t>
            </a:r>
            <a:r>
              <a:rPr lang="en-US" i="1" dirty="0" smtClean="0"/>
              <a:t>pattern</a:t>
            </a:r>
            <a:r>
              <a:rPr lang="en-US" dirty="0" smtClean="0"/>
              <a:t>;</a:t>
            </a:r>
          </a:p>
          <a:p>
            <a:pPr>
              <a:buNone/>
            </a:pPr>
            <a:endParaRPr lang="en-US" dirty="0" smtClean="0"/>
          </a:p>
          <a:p>
            <a:pPr>
              <a:buNone/>
            </a:pPr>
            <a:r>
              <a:rPr lang="en-US" dirty="0" smtClean="0"/>
              <a:t>	SELECT </a:t>
            </a:r>
            <a:r>
              <a:rPr lang="en-US" i="1" dirty="0" smtClean="0"/>
              <a:t>column_name(s)</a:t>
            </a:r>
            <a:r>
              <a:rPr lang="en-US" dirty="0" smtClean="0"/>
              <a:t/>
            </a:r>
            <a:br>
              <a:rPr lang="en-US" dirty="0" smtClean="0"/>
            </a:br>
            <a:r>
              <a:rPr lang="en-US" dirty="0" smtClean="0"/>
              <a:t>FROM </a:t>
            </a:r>
            <a:r>
              <a:rPr lang="en-US" i="1" dirty="0" smtClean="0"/>
              <a:t>table_name</a:t>
            </a:r>
            <a:r>
              <a:rPr lang="en-US" dirty="0" smtClean="0"/>
              <a:t/>
            </a:r>
            <a:br>
              <a:rPr lang="en-US" dirty="0" smtClean="0"/>
            </a:br>
            <a:r>
              <a:rPr lang="en-US" dirty="0" smtClean="0"/>
              <a:t>WHERE </a:t>
            </a:r>
            <a:r>
              <a:rPr lang="en-US" i="1" dirty="0" smtClean="0"/>
              <a:t>column_name</a:t>
            </a:r>
            <a:r>
              <a:rPr lang="en-US" dirty="0" smtClean="0"/>
              <a:t> NOT LIKE </a:t>
            </a:r>
            <a:r>
              <a:rPr lang="en-US" i="1" dirty="0" smtClean="0"/>
              <a:t>pattern</a:t>
            </a:r>
            <a:r>
              <a:rPr lang="en-US" dirty="0" smtClean="0"/>
              <a:t>;</a:t>
            </a:r>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SQL LIKE Operator</a:t>
            </a:r>
            <a:br>
              <a:rPr lang="en-US" b="0"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WILD CARDS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295400"/>
            <a:ext cx="8458200" cy="2809875"/>
          </a:xfrm>
          <a:prstGeom prst="rect">
            <a:avLst/>
          </a:prstGeom>
          <a:noFill/>
          <a:ln w="9525">
            <a:noFill/>
            <a:miter lim="800000"/>
            <a:headEnd/>
            <a:tailEnd/>
          </a:ln>
          <a:effectLst/>
        </p:spPr>
      </p:pic>
      <p:sp>
        <p:nvSpPr>
          <p:cNvPr id="5" name="TextBox 4"/>
          <p:cNvSpPr txBox="1"/>
          <p:nvPr/>
        </p:nvSpPr>
        <p:spPr>
          <a:xfrm>
            <a:off x="228600" y="4419600"/>
            <a:ext cx="8714245" cy="369332"/>
          </a:xfrm>
          <a:prstGeom prst="rect">
            <a:avLst/>
          </a:prstGeom>
          <a:noFill/>
        </p:spPr>
        <p:txBody>
          <a:bodyPr wrap="none" rtlCol="0">
            <a:spAutoFit/>
          </a:bodyPr>
          <a:lstStyle/>
          <a:p>
            <a:r>
              <a:rPr lang="en-US" dirty="0" smtClean="0"/>
              <a:t>SELECT ALL THE EMPLOYEES THAT HAVE EMPNAME STARTING WITH A,B or C.</a:t>
            </a:r>
            <a:endParaRPr lang="en-US" dirty="0"/>
          </a:p>
        </p:txBody>
      </p:sp>
      <p:sp>
        <p:nvSpPr>
          <p:cNvPr id="6" name="TextBox 5"/>
          <p:cNvSpPr txBox="1"/>
          <p:nvPr/>
        </p:nvSpPr>
        <p:spPr>
          <a:xfrm>
            <a:off x="381000" y="4800600"/>
            <a:ext cx="7814960" cy="923330"/>
          </a:xfrm>
          <a:prstGeom prst="rect">
            <a:avLst/>
          </a:prstGeom>
          <a:noFill/>
        </p:spPr>
        <p:txBody>
          <a:bodyPr wrap="none" rtlCol="0">
            <a:spAutoFit/>
          </a:bodyPr>
          <a:lstStyle/>
          <a:p>
            <a:r>
              <a:rPr lang="en-US" dirty="0" smtClean="0"/>
              <a:t>SELECT ALL THE EMPLOYEES THAT HAVE EMPNAME starting with "L",</a:t>
            </a:r>
          </a:p>
          <a:p>
            <a:r>
              <a:rPr lang="en-US" dirty="0" smtClean="0"/>
              <a:t> followed by any character, followed by "n",</a:t>
            </a:r>
          </a:p>
          <a:p>
            <a:r>
              <a:rPr lang="en-US" dirty="0" smtClean="0"/>
              <a:t> followed by any character, followed by anything.</a:t>
            </a:r>
            <a:endParaRPr lang="en-US" dirty="0"/>
          </a:p>
        </p:txBody>
      </p:sp>
      <p:sp>
        <p:nvSpPr>
          <p:cNvPr id="7" name="TextBox 6"/>
          <p:cNvSpPr txBox="1"/>
          <p:nvPr/>
        </p:nvSpPr>
        <p:spPr>
          <a:xfrm>
            <a:off x="0" y="5943600"/>
            <a:ext cx="9222396" cy="369332"/>
          </a:xfrm>
          <a:prstGeom prst="rect">
            <a:avLst/>
          </a:prstGeom>
          <a:noFill/>
        </p:spPr>
        <p:txBody>
          <a:bodyPr wrap="none" rtlCol="0">
            <a:spAutoFit/>
          </a:bodyPr>
          <a:lstStyle/>
          <a:p>
            <a:r>
              <a:rPr lang="en-US" dirty="0" smtClean="0"/>
              <a:t>SELECT ALL THE EMPLOYEES THAT HAVE EMPNAME STARTING WITH Small a only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BETWEEN operator selects values within a range. The values can be numbers, text, or dates.</a:t>
            </a:r>
          </a:p>
          <a:p>
            <a:endParaRPr lang="en-US" dirty="0" smtClean="0"/>
          </a:p>
          <a:p>
            <a:r>
              <a:rPr lang="en-US" dirty="0" smtClean="0"/>
              <a:t>SELECT </a:t>
            </a:r>
            <a:r>
              <a:rPr lang="en-US" i="1" dirty="0" smtClean="0"/>
              <a:t>column_name(s)</a:t>
            </a:r>
            <a:r>
              <a:rPr lang="en-US" dirty="0" smtClean="0"/>
              <a:t/>
            </a:r>
            <a:br>
              <a:rPr lang="en-US" dirty="0" smtClean="0"/>
            </a:br>
            <a:r>
              <a:rPr lang="en-US" dirty="0" smtClean="0"/>
              <a:t>FROM </a:t>
            </a:r>
            <a:r>
              <a:rPr lang="en-US" i="1" dirty="0" smtClean="0"/>
              <a:t>table_name</a:t>
            </a:r>
            <a:r>
              <a:rPr lang="en-US" dirty="0" smtClean="0"/>
              <a:t/>
            </a:r>
            <a:br>
              <a:rPr lang="en-US" dirty="0" smtClean="0"/>
            </a:br>
            <a:r>
              <a:rPr lang="en-US" dirty="0" smtClean="0"/>
              <a:t>WHERE </a:t>
            </a:r>
            <a:r>
              <a:rPr lang="en-US" i="1" dirty="0" smtClean="0"/>
              <a:t>column_name </a:t>
            </a:r>
            <a:r>
              <a:rPr lang="en-US" dirty="0" smtClean="0"/>
              <a:t>BETWEEN </a:t>
            </a:r>
            <a:r>
              <a:rPr lang="en-US" i="1" dirty="0" smtClean="0"/>
              <a:t>value1</a:t>
            </a:r>
            <a:r>
              <a:rPr lang="en-US" dirty="0" smtClean="0"/>
              <a:t> AND </a:t>
            </a:r>
            <a:r>
              <a:rPr lang="en-US" i="1" dirty="0" smtClean="0"/>
              <a:t>value2;</a:t>
            </a:r>
            <a:endParaRPr lang="en-US" dirty="0"/>
          </a:p>
        </p:txBody>
      </p:sp>
      <p:sp>
        <p:nvSpPr>
          <p:cNvPr id="3" name="Title 2"/>
          <p:cNvSpPr>
            <a:spLocks noGrp="1"/>
          </p:cNvSpPr>
          <p:nvPr>
            <p:ph type="title"/>
          </p:nvPr>
        </p:nvSpPr>
        <p:spPr/>
        <p:txBody>
          <a:bodyPr>
            <a:normAutofit fontScale="90000"/>
          </a:bodyPr>
          <a:lstStyle/>
          <a:p>
            <a:r>
              <a:rPr lang="en-US" b="0" dirty="0" smtClean="0"/>
              <a:t>SQL BETWEEN</a:t>
            </a:r>
            <a:br>
              <a:rPr lang="en-US" b="0"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Add new row use the insert statement</a:t>
            </a:r>
          </a:p>
          <a:p>
            <a:r>
              <a:rPr lang="en-US" sz="2000" dirty="0" smtClean="0"/>
              <a:t>Change / Edit the row which is already save use the update statement</a:t>
            </a:r>
          </a:p>
          <a:p>
            <a:r>
              <a:rPr lang="en-US" sz="2000" dirty="0" smtClean="0"/>
              <a:t>Remove the row use the delete statement</a:t>
            </a:r>
          </a:p>
        </p:txBody>
      </p:sp>
      <p:sp>
        <p:nvSpPr>
          <p:cNvPr id="2" name="Title 1"/>
          <p:cNvSpPr>
            <a:spLocks noGrp="1"/>
          </p:cNvSpPr>
          <p:nvPr>
            <p:ph type="title"/>
          </p:nvPr>
        </p:nvSpPr>
        <p:spPr/>
        <p:txBody>
          <a:bodyPr/>
          <a:lstStyle/>
          <a:p>
            <a:r>
              <a:rPr lang="en-US" dirty="0" smtClean="0"/>
              <a:t>DML(</a:t>
            </a:r>
            <a:r>
              <a:rPr lang="en-US" dirty="0"/>
              <a:t>Insert, Update, </a:t>
            </a:r>
            <a:r>
              <a:rPr lang="en-US" dirty="0" smtClean="0"/>
              <a:t>Delete)</a:t>
            </a:r>
            <a:endParaRPr lang="en-US" dirty="0"/>
          </a:p>
        </p:txBody>
      </p:sp>
    </p:spTree>
    <p:extLst>
      <p:ext uri="{BB962C8B-B14F-4D97-AF65-F5344CB8AC3E}">
        <p14:creationId xmlns:p14="http://schemas.microsoft.com/office/powerpoint/2010/main" xmlns="" val="2952002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INSERT INTO TABLE_NAME (COLUMN_NAME) VALUES(COLUMN_VALUE</a:t>
            </a:r>
            <a:r>
              <a:rPr lang="en-US" sz="1800" dirty="0" smtClean="0"/>
              <a:t>);</a:t>
            </a:r>
          </a:p>
          <a:p>
            <a:endParaRPr lang="en-US" sz="1800" dirty="0" smtClean="0"/>
          </a:p>
          <a:p>
            <a:r>
              <a:rPr lang="en-US" sz="1800" dirty="0" smtClean="0"/>
              <a:t> INSERT </a:t>
            </a:r>
            <a:r>
              <a:rPr lang="en-US" sz="1800" dirty="0"/>
              <a:t>INTO TABLE_NAME(COLUMN_NAME1, COLUMN_NAME2) VALUES(VALUE1, VALUE</a:t>
            </a:r>
            <a:r>
              <a:rPr lang="en-US" sz="1800" dirty="0" smtClean="0"/>
              <a:t>);</a:t>
            </a:r>
          </a:p>
          <a:p>
            <a:endParaRPr lang="en-US" sz="1800" dirty="0"/>
          </a:p>
        </p:txBody>
      </p:sp>
      <p:sp>
        <p:nvSpPr>
          <p:cNvPr id="2" name="Title 1"/>
          <p:cNvSpPr>
            <a:spLocks noGrp="1"/>
          </p:cNvSpPr>
          <p:nvPr>
            <p:ph type="title"/>
          </p:nvPr>
        </p:nvSpPr>
        <p:spPr/>
        <p:txBody>
          <a:bodyPr/>
          <a:lstStyle/>
          <a:p>
            <a:r>
              <a:rPr lang="en-US" dirty="0" smtClean="0"/>
              <a:t>Insert</a:t>
            </a:r>
            <a:endParaRPr lang="en-US" dirty="0"/>
          </a:p>
        </p:txBody>
      </p:sp>
    </p:spTree>
    <p:extLst>
      <p:ext uri="{BB962C8B-B14F-4D97-AF65-F5344CB8AC3E}">
        <p14:creationId xmlns:p14="http://schemas.microsoft.com/office/powerpoint/2010/main" xmlns="" val="1802926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1600" dirty="0"/>
              <a:t>UPDATE </a:t>
            </a:r>
            <a:r>
              <a:rPr lang="en-US" sz="1600" dirty="0" err="1" smtClean="0"/>
              <a:t>table_name</a:t>
            </a:r>
            <a:r>
              <a:rPr lang="en-US" sz="1600" dirty="0" smtClean="0"/>
              <a:t> </a:t>
            </a:r>
          </a:p>
          <a:p>
            <a:pPr lvl="1">
              <a:buNone/>
            </a:pPr>
            <a:r>
              <a:rPr lang="en-US" sz="1600" dirty="0" smtClean="0"/>
              <a:t>SET </a:t>
            </a:r>
            <a:r>
              <a:rPr lang="en-US" sz="1600" dirty="0" err="1" smtClean="0"/>
              <a:t>column_name</a:t>
            </a:r>
            <a:r>
              <a:rPr lang="en-US" sz="1600" dirty="0" smtClean="0"/>
              <a:t> = </a:t>
            </a:r>
            <a:r>
              <a:rPr lang="en-US" sz="1600" dirty="0" err="1" smtClean="0"/>
              <a:t>column_vlaue</a:t>
            </a:r>
            <a:r>
              <a:rPr lang="en-US" sz="1600" dirty="0" smtClean="0"/>
              <a:t>;</a:t>
            </a:r>
            <a:endParaRPr lang="en-US" sz="1600" dirty="0"/>
          </a:p>
          <a:p>
            <a:pPr lvl="1"/>
            <a:endParaRPr lang="en-US" sz="1600" dirty="0" smtClean="0"/>
          </a:p>
          <a:p>
            <a:pPr lvl="1"/>
            <a:r>
              <a:rPr lang="en-US" sz="2400" dirty="0" smtClean="0"/>
              <a:t>OR </a:t>
            </a:r>
            <a:r>
              <a:rPr lang="en-US" sz="2400" dirty="0"/>
              <a:t>you write condition </a:t>
            </a:r>
            <a:endParaRPr lang="en-US" sz="2400" dirty="0" smtClean="0"/>
          </a:p>
          <a:p>
            <a:endParaRPr lang="en-US" sz="2000" dirty="0"/>
          </a:p>
          <a:p>
            <a:pPr lvl="1">
              <a:buNone/>
            </a:pPr>
            <a:r>
              <a:rPr lang="en-US" sz="1600" dirty="0"/>
              <a:t>UPDATE </a:t>
            </a:r>
            <a:r>
              <a:rPr lang="en-US" sz="1600" dirty="0" err="1" smtClean="0"/>
              <a:t>table_name</a:t>
            </a:r>
            <a:r>
              <a:rPr lang="en-US" sz="1600" dirty="0" smtClean="0"/>
              <a:t> </a:t>
            </a:r>
          </a:p>
          <a:p>
            <a:pPr lvl="1">
              <a:buNone/>
            </a:pPr>
            <a:r>
              <a:rPr lang="en-US" sz="1600" dirty="0" smtClean="0"/>
              <a:t>SET </a:t>
            </a:r>
            <a:r>
              <a:rPr lang="en-US" sz="1600" dirty="0" err="1" smtClean="0"/>
              <a:t>column_name</a:t>
            </a:r>
            <a:r>
              <a:rPr lang="en-US" sz="1600" dirty="0" smtClean="0"/>
              <a:t> </a:t>
            </a:r>
            <a:r>
              <a:rPr lang="en-US" sz="1600" dirty="0"/>
              <a:t>= </a:t>
            </a:r>
            <a:r>
              <a:rPr lang="en-US" sz="1600" dirty="0" err="1" smtClean="0"/>
              <a:t>column_vlaue</a:t>
            </a:r>
            <a:r>
              <a:rPr lang="en-US" sz="1600" dirty="0" smtClean="0"/>
              <a:t>  </a:t>
            </a:r>
          </a:p>
          <a:p>
            <a:pPr lvl="1">
              <a:buNone/>
            </a:pPr>
            <a:r>
              <a:rPr lang="en-US" sz="1600" dirty="0" smtClean="0"/>
              <a:t>WHERE </a:t>
            </a:r>
            <a:r>
              <a:rPr lang="en-US" sz="1600" dirty="0" err="1" smtClean="0"/>
              <a:t>column_name</a:t>
            </a:r>
            <a:r>
              <a:rPr lang="en-US" sz="1600" dirty="0" smtClean="0"/>
              <a:t> </a:t>
            </a:r>
            <a:r>
              <a:rPr lang="en-US" sz="1600" dirty="0"/>
              <a:t>= </a:t>
            </a:r>
            <a:r>
              <a:rPr lang="en-US" sz="1600" dirty="0" err="1" smtClean="0"/>
              <a:t>column_vlaue</a:t>
            </a:r>
            <a:r>
              <a:rPr lang="en-US" sz="1600" dirty="0" smtClean="0"/>
              <a:t>;</a:t>
            </a:r>
            <a:endParaRPr lang="en-US" sz="1600" dirty="0"/>
          </a:p>
          <a:p>
            <a:endParaRPr lang="en-US" dirty="0"/>
          </a:p>
        </p:txBody>
      </p:sp>
      <p:sp>
        <p:nvSpPr>
          <p:cNvPr id="2" name="Title 1"/>
          <p:cNvSpPr>
            <a:spLocks noGrp="1"/>
          </p:cNvSpPr>
          <p:nvPr>
            <p:ph type="title"/>
          </p:nvPr>
        </p:nvSpPr>
        <p:spPr/>
        <p:txBody>
          <a:bodyPr/>
          <a:lstStyle/>
          <a:p>
            <a:r>
              <a:rPr lang="en-US" dirty="0" smtClean="0"/>
              <a:t>Update</a:t>
            </a:r>
            <a:endParaRPr lang="en-US" dirty="0"/>
          </a:p>
        </p:txBody>
      </p:sp>
    </p:spTree>
    <p:extLst>
      <p:ext uri="{BB962C8B-B14F-4D97-AF65-F5344CB8AC3E}">
        <p14:creationId xmlns:p14="http://schemas.microsoft.com/office/powerpoint/2010/main" xmlns="" val="4247170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DELETE FROM </a:t>
            </a:r>
            <a:r>
              <a:rPr lang="en-US" sz="2000" dirty="0" smtClean="0"/>
              <a:t>TABLE_NAME</a:t>
            </a:r>
          </a:p>
          <a:p>
            <a:pPr>
              <a:buNone/>
            </a:pPr>
            <a:endParaRPr lang="en-US" sz="2000" dirty="0" smtClean="0"/>
          </a:p>
          <a:p>
            <a:pPr lvl="1"/>
            <a:r>
              <a:rPr lang="en-US" sz="1600" dirty="0" smtClean="0"/>
              <a:t>OR </a:t>
            </a:r>
            <a:r>
              <a:rPr lang="en-US" sz="1600" dirty="0"/>
              <a:t>you write condition </a:t>
            </a:r>
            <a:endParaRPr lang="en-US" sz="1600" dirty="0" smtClean="0"/>
          </a:p>
          <a:p>
            <a:pPr lvl="1">
              <a:buNone/>
            </a:pPr>
            <a:endParaRPr lang="en-US" sz="1600" dirty="0" smtClean="0"/>
          </a:p>
          <a:p>
            <a:r>
              <a:rPr lang="en-US" sz="2000" dirty="0" smtClean="0"/>
              <a:t>DELETE </a:t>
            </a:r>
            <a:r>
              <a:rPr lang="en-US" sz="2000" dirty="0"/>
              <a:t>FROM TABLE_NAME WHERE COLUMN_NAME = COLUMN_VALUE;</a:t>
            </a:r>
          </a:p>
          <a:p>
            <a:endParaRPr lang="en-US" sz="2000" dirty="0"/>
          </a:p>
        </p:txBody>
      </p:sp>
      <p:sp>
        <p:nvSpPr>
          <p:cNvPr id="2" name="Title 1"/>
          <p:cNvSpPr>
            <a:spLocks noGrp="1"/>
          </p:cNvSpPr>
          <p:nvPr>
            <p:ph type="title"/>
          </p:nvPr>
        </p:nvSpPr>
        <p:spPr/>
        <p:txBody>
          <a:bodyPr/>
          <a:lstStyle/>
          <a:p>
            <a:r>
              <a:rPr lang="en-US" dirty="0" smtClean="0"/>
              <a:t>Delete</a:t>
            </a:r>
            <a:endParaRPr lang="en-US" dirty="0"/>
          </a:p>
        </p:txBody>
      </p:sp>
    </p:spTree>
    <p:extLst>
      <p:ext uri="{BB962C8B-B14F-4D97-AF65-F5344CB8AC3E}">
        <p14:creationId xmlns:p14="http://schemas.microsoft.com/office/powerpoint/2010/main" xmlns="" val="2607537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199"/>
          </a:xfrm>
        </p:spPr>
        <p:txBody>
          <a:bodyPr>
            <a:normAutofit fontScale="92500" lnSpcReduction="20000"/>
          </a:bodyPr>
          <a:lstStyle/>
          <a:p>
            <a:r>
              <a:rPr lang="en-US" sz="2800" b="1" dirty="0" smtClean="0"/>
              <a:t>Data</a:t>
            </a:r>
            <a:r>
              <a:rPr lang="en-US" sz="2800" dirty="0" smtClean="0"/>
              <a:t> is raw, unorganized facts that need to be processed. Data can be something simple and seemingly random and useless until it is organized.</a:t>
            </a:r>
          </a:p>
          <a:p>
            <a:endParaRPr lang="en-US" sz="2800" dirty="0" smtClean="0"/>
          </a:p>
          <a:p>
            <a:r>
              <a:rPr lang="en-US" sz="2800" dirty="0" smtClean="0"/>
              <a:t>When data is processed, organized, structured or presented in a given context so as to make it useful, it is called </a:t>
            </a:r>
            <a:r>
              <a:rPr lang="en-US" sz="2800" b="1" dirty="0" smtClean="0"/>
              <a:t>information.</a:t>
            </a:r>
          </a:p>
          <a:p>
            <a:endParaRPr lang="en-US" sz="2800" b="1" dirty="0" smtClean="0"/>
          </a:p>
          <a:p>
            <a:r>
              <a:rPr lang="en-US" sz="2800" dirty="0" smtClean="0"/>
              <a:t>Each student's test score is one piece of data. </a:t>
            </a:r>
          </a:p>
          <a:p>
            <a:r>
              <a:rPr lang="en-US" sz="2800" dirty="0" smtClean="0"/>
              <a:t>The average score of a class or of the entire school is information that can be derived from the given data.</a:t>
            </a:r>
            <a:endParaRPr lang="en-US" sz="2800" b="1" dirty="0"/>
          </a:p>
        </p:txBody>
      </p:sp>
      <p:sp>
        <p:nvSpPr>
          <p:cNvPr id="2" name="Title 1"/>
          <p:cNvSpPr>
            <a:spLocks noGrp="1"/>
          </p:cNvSpPr>
          <p:nvPr>
            <p:ph type="title"/>
          </p:nvPr>
        </p:nvSpPr>
        <p:spPr/>
        <p:txBody>
          <a:bodyPr>
            <a:normAutofit fontScale="90000"/>
          </a:bodyPr>
          <a:lstStyle/>
          <a:p>
            <a:r>
              <a:rPr lang="en-US" b="1" dirty="0" smtClean="0"/>
              <a:t>Data vs. Information</a:t>
            </a:r>
            <a:br>
              <a:rPr lang="en-US" b="1"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smtClean="0">
                <a:effectLst/>
              </a:rPr>
              <a:t>MySQL Joins Overview</a:t>
            </a:r>
          </a:p>
        </p:txBody>
      </p:sp>
      <p:sp>
        <p:nvSpPr>
          <p:cNvPr id="10243" name="Rectangle 3"/>
          <p:cNvSpPr>
            <a:spLocks noGrp="1" noChangeArrowheads="1"/>
          </p:cNvSpPr>
          <p:nvPr>
            <p:ph type="body" idx="1"/>
          </p:nvPr>
        </p:nvSpPr>
        <p:spPr/>
        <p:txBody>
          <a:bodyPr/>
          <a:lstStyle/>
          <a:p>
            <a:pPr eaLnBrk="1" hangingPunct="1">
              <a:defRPr/>
            </a:pPr>
            <a:r>
              <a:rPr lang="en-US" dirty="0" smtClean="0">
                <a:effectLst/>
              </a:rPr>
              <a:t>MySQL </a:t>
            </a:r>
            <a:r>
              <a:rPr lang="en-US" dirty="0">
                <a:effectLst/>
              </a:rPr>
              <a:t>Join is used to join the records from two table using join clause</a:t>
            </a:r>
            <a:r>
              <a:rPr lang="en-US" dirty="0" smtClean="0">
                <a:effectLst/>
              </a:rPr>
              <a:t>.</a:t>
            </a:r>
          </a:p>
          <a:p>
            <a:pPr eaLnBrk="1" hangingPunct="1">
              <a:defRPr/>
            </a:pPr>
            <a:r>
              <a:rPr lang="en-US" dirty="0">
                <a:effectLst/>
              </a:rPr>
              <a:t>The Join Clause return you the set of records from both table on the basis of common column</a:t>
            </a:r>
            <a:r>
              <a:rPr lang="en-US" dirty="0" smtClean="0">
                <a:effectLst/>
              </a:rPr>
              <a:t>.</a:t>
            </a:r>
          </a:p>
          <a:p>
            <a:pPr eaLnBrk="1" hangingPunct="1">
              <a:defRPr/>
            </a:pPr>
            <a:r>
              <a:rPr lang="en-US" dirty="0">
                <a:effectLst/>
              </a:rPr>
              <a:t>The Join return you only </a:t>
            </a:r>
            <a:r>
              <a:rPr lang="en-US" dirty="0" smtClean="0">
                <a:effectLst/>
              </a:rPr>
              <a:t>match able </a:t>
            </a:r>
            <a:r>
              <a:rPr lang="en-US" dirty="0">
                <a:effectLst/>
              </a:rPr>
              <a:t>records from both table on the basis of where clause .</a:t>
            </a:r>
            <a:endParaRPr lang="en-US" dirty="0" smtClean="0">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effectLst/>
              </a:rPr>
              <a:t>MySQL Join Types</a:t>
            </a:r>
          </a:p>
        </p:txBody>
      </p:sp>
      <p:sp>
        <p:nvSpPr>
          <p:cNvPr id="11267" name="Rectangle 3"/>
          <p:cNvSpPr>
            <a:spLocks noGrp="1" noChangeArrowheads="1"/>
          </p:cNvSpPr>
          <p:nvPr>
            <p:ph type="body" idx="1"/>
          </p:nvPr>
        </p:nvSpPr>
        <p:spPr>
          <a:xfrm>
            <a:off x="457200" y="1981200"/>
            <a:ext cx="8229600" cy="4495800"/>
          </a:xfrm>
        </p:spPr>
        <p:txBody>
          <a:bodyPr/>
          <a:lstStyle/>
          <a:p>
            <a:pPr eaLnBrk="1" hangingPunct="1">
              <a:lnSpc>
                <a:spcPct val="80000"/>
              </a:lnSpc>
              <a:defRPr/>
            </a:pPr>
            <a:r>
              <a:rPr lang="en-US" dirty="0" smtClean="0">
                <a:effectLst/>
              </a:rPr>
              <a:t>MySQL</a:t>
            </a:r>
            <a:r>
              <a:rPr lang="en-US" sz="2800" b="1" dirty="0" smtClean="0">
                <a:effectLst/>
              </a:rPr>
              <a:t> </a:t>
            </a:r>
            <a:r>
              <a:rPr lang="en-US" dirty="0" smtClean="0">
                <a:effectLst/>
              </a:rPr>
              <a:t>Inner Join</a:t>
            </a:r>
          </a:p>
          <a:p>
            <a:pPr eaLnBrk="1" hangingPunct="1">
              <a:lnSpc>
                <a:spcPct val="80000"/>
              </a:lnSpc>
              <a:defRPr/>
            </a:pPr>
            <a:r>
              <a:rPr lang="en-US" dirty="0" smtClean="0">
                <a:effectLst/>
              </a:rPr>
              <a:t>MySQL </a:t>
            </a:r>
            <a:r>
              <a:rPr lang="en-US" dirty="0" err="1" smtClean="0">
                <a:effectLst/>
              </a:rPr>
              <a:t>Equi</a:t>
            </a:r>
            <a:r>
              <a:rPr lang="en-US" dirty="0" smtClean="0">
                <a:effectLst/>
              </a:rPr>
              <a:t> Join</a:t>
            </a:r>
          </a:p>
          <a:p>
            <a:pPr eaLnBrk="1" hangingPunct="1">
              <a:lnSpc>
                <a:spcPct val="80000"/>
              </a:lnSpc>
              <a:defRPr/>
            </a:pPr>
            <a:r>
              <a:rPr lang="en-US" dirty="0" smtClean="0">
                <a:effectLst/>
              </a:rPr>
              <a:t>MySQL Natural Join</a:t>
            </a:r>
          </a:p>
          <a:p>
            <a:pPr eaLnBrk="1" hangingPunct="1">
              <a:lnSpc>
                <a:spcPct val="80000"/>
              </a:lnSpc>
              <a:defRPr/>
            </a:pPr>
            <a:r>
              <a:rPr lang="en-US" dirty="0" smtClean="0">
                <a:effectLst/>
              </a:rPr>
              <a:t>MySQL </a:t>
            </a:r>
            <a:r>
              <a:rPr lang="en-US" dirty="0">
                <a:effectLst/>
              </a:rPr>
              <a:t>Cross Join</a:t>
            </a:r>
          </a:p>
          <a:p>
            <a:pPr eaLnBrk="1" hangingPunct="1">
              <a:lnSpc>
                <a:spcPct val="80000"/>
              </a:lnSpc>
              <a:defRPr/>
            </a:pPr>
            <a:r>
              <a:rPr lang="en-US" dirty="0" smtClean="0">
                <a:effectLst/>
              </a:rPr>
              <a:t>MySQL </a:t>
            </a:r>
            <a:r>
              <a:rPr lang="en-US" dirty="0">
                <a:effectLst/>
              </a:rPr>
              <a:t>Outer Join</a:t>
            </a:r>
          </a:p>
          <a:p>
            <a:pPr lvl="1" eaLnBrk="1" hangingPunct="1">
              <a:lnSpc>
                <a:spcPct val="80000"/>
              </a:lnSpc>
              <a:defRPr/>
            </a:pPr>
            <a:r>
              <a:rPr lang="en-US" sz="3200" dirty="0">
                <a:effectLst/>
                <a:ea typeface="+mn-ea"/>
              </a:rPr>
              <a:t>Left Outer Join</a:t>
            </a:r>
          </a:p>
          <a:p>
            <a:pPr lvl="1" eaLnBrk="1" hangingPunct="1">
              <a:lnSpc>
                <a:spcPct val="80000"/>
              </a:lnSpc>
              <a:defRPr/>
            </a:pPr>
            <a:r>
              <a:rPr lang="en-US" sz="3200" dirty="0">
                <a:effectLst/>
                <a:ea typeface="+mn-ea"/>
              </a:rPr>
              <a:t>Right Outer </a:t>
            </a:r>
            <a:r>
              <a:rPr lang="en-US" sz="3200" dirty="0" smtClean="0">
                <a:effectLst/>
                <a:ea typeface="+mn-ea"/>
              </a:rPr>
              <a:t>Join</a:t>
            </a:r>
          </a:p>
          <a:p>
            <a:pPr eaLnBrk="1" hangingPunct="1">
              <a:lnSpc>
                <a:spcPct val="80000"/>
              </a:lnSpc>
              <a:defRPr/>
            </a:pPr>
            <a:r>
              <a:rPr lang="en-US" dirty="0" smtClean="0">
                <a:effectLst/>
              </a:rPr>
              <a:t>Self Join</a:t>
            </a:r>
            <a:endParaRPr lang="en-US" dirty="0">
              <a:effectLst/>
            </a:endParaRPr>
          </a:p>
          <a:p>
            <a:pPr lvl="1" eaLnBrk="1" hangingPunct="1">
              <a:lnSpc>
                <a:spcPct val="80000"/>
              </a:lnSpc>
              <a:defRPr/>
            </a:pPr>
            <a:endParaRPr lang="en-US" b="1" dirty="0">
              <a:solidFill>
                <a:schemeClr val="accent6">
                  <a:lumMod val="50000"/>
                </a:schemeClr>
              </a:solidFill>
              <a:effectLst/>
            </a:endParaRPr>
          </a:p>
          <a:p>
            <a:pPr eaLnBrk="1" hangingPunct="1">
              <a:lnSpc>
                <a:spcPct val="80000"/>
              </a:lnSpc>
              <a:defRPr/>
            </a:pPr>
            <a:endParaRPr lang="en-US" dirty="0" smtClean="0">
              <a:solidFill>
                <a:schemeClr val="accent6">
                  <a:lumMod val="50000"/>
                </a:schemeClr>
              </a:solidFill>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QL-Joins-visualisation.jpeg"/>
          <p:cNvPicPr>
            <a:picLocks noGrp="1" noChangeAspect="1"/>
          </p:cNvPicPr>
          <p:nvPr>
            <p:ph idx="1"/>
          </p:nvPr>
        </p:nvPicPr>
        <p:blipFill>
          <a:blip r:embed="rId2"/>
          <a:stretch>
            <a:fillRect/>
          </a:stretch>
        </p:blipFill>
        <p:spPr>
          <a:xfrm>
            <a:off x="304800" y="152400"/>
            <a:ext cx="8686800" cy="6477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ctr">
              <a:buNone/>
            </a:pPr>
            <a:r>
              <a:rPr lang="en-US" sz="7200" dirty="0" smtClean="0"/>
              <a:t>CAN ANY ONE </a:t>
            </a:r>
          </a:p>
          <a:p>
            <a:pPr algn="ctr">
              <a:buNone/>
            </a:pPr>
            <a:r>
              <a:rPr lang="en-US" sz="7200" dirty="0" smtClean="0"/>
              <a:t>GUESS </a:t>
            </a:r>
          </a:p>
          <a:p>
            <a:pPr algn="ctr">
              <a:buNone/>
            </a:pPr>
            <a:r>
              <a:rPr lang="en-US" sz="7200" dirty="0" smtClean="0"/>
              <a:t>WHAT KNOWLEDGE IS????</a:t>
            </a:r>
            <a:endParaRPr lang="en-US" sz="7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a:t>
            </a:r>
            <a:r>
              <a:rPr lang="en-US" b="1" dirty="0" smtClean="0"/>
              <a:t>database management system</a:t>
            </a:r>
            <a:r>
              <a:rPr lang="en-US" dirty="0" smtClean="0"/>
              <a:t> (DBMS), or simply a </a:t>
            </a:r>
            <a:r>
              <a:rPr lang="en-US" b="1" dirty="0" smtClean="0"/>
              <a:t>database system</a:t>
            </a:r>
            <a:r>
              <a:rPr lang="en-US" dirty="0" smtClean="0"/>
              <a:t> (DBS), consists of </a:t>
            </a:r>
          </a:p>
          <a:p>
            <a:pPr lvl="1"/>
            <a:r>
              <a:rPr lang="en-US" dirty="0" smtClean="0"/>
              <a:t>A set of application programs used to access, update and manage that data (which form the data management system (MS)). </a:t>
            </a:r>
          </a:p>
          <a:p>
            <a:pPr lvl="1">
              <a:buNone/>
            </a:pPr>
            <a:endParaRPr lang="en-US" dirty="0" smtClean="0"/>
          </a:p>
          <a:p>
            <a:r>
              <a:rPr lang="en-US" dirty="0" smtClean="0"/>
              <a:t>The goal of a DBMS is to provide an environment that is both </a:t>
            </a:r>
            <a:r>
              <a:rPr lang="en-US" b="1" dirty="0" smtClean="0"/>
              <a:t>convenient</a:t>
            </a:r>
            <a:r>
              <a:rPr lang="en-US" dirty="0" smtClean="0"/>
              <a:t> and </a:t>
            </a:r>
            <a:r>
              <a:rPr lang="en-US" b="1" dirty="0" smtClean="0"/>
              <a:t>efficient</a:t>
            </a:r>
            <a:r>
              <a:rPr lang="en-US" dirty="0" smtClean="0"/>
              <a:t> to use in </a:t>
            </a:r>
          </a:p>
          <a:p>
            <a:pPr lvl="1"/>
            <a:r>
              <a:rPr lang="en-US" dirty="0" smtClean="0"/>
              <a:t>Retrieving information from the database. </a:t>
            </a:r>
          </a:p>
          <a:p>
            <a:pPr lvl="1"/>
            <a:r>
              <a:rPr lang="en-US" dirty="0" smtClean="0"/>
              <a:t>Storing information into the database. </a:t>
            </a:r>
          </a:p>
          <a:p>
            <a:endParaRPr lang="en-US" dirty="0"/>
          </a:p>
        </p:txBody>
      </p:sp>
      <p:sp>
        <p:nvSpPr>
          <p:cNvPr id="2" name="Title 1"/>
          <p:cNvSpPr>
            <a:spLocks noGrp="1"/>
          </p:cNvSpPr>
          <p:nvPr>
            <p:ph type="title"/>
          </p:nvPr>
        </p:nvSpPr>
        <p:spPr/>
        <p:txBody>
          <a:bodyPr>
            <a:normAutofit fontScale="90000"/>
          </a:bodyPr>
          <a:lstStyle/>
          <a:p>
            <a:r>
              <a:rPr lang="en-US" b="1" dirty="0" smtClean="0"/>
              <a:t>Database Management Systems</a:t>
            </a:r>
            <a:br>
              <a:rPr lang="en-US" b="1"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smtClean="0"/>
              <a:t>Relational </a:t>
            </a:r>
            <a:r>
              <a:rPr lang="en-US" b="1" dirty="0" err="1" smtClean="0"/>
              <a:t>DataBase</a:t>
            </a:r>
            <a:r>
              <a:rPr lang="en-US" b="1" dirty="0" smtClean="0"/>
              <a:t> Management Systems(RDBMS):    </a:t>
            </a:r>
          </a:p>
          <a:p>
            <a:pPr>
              <a:buNone/>
            </a:pPr>
            <a:endParaRPr lang="en-US" dirty="0" smtClean="0"/>
          </a:p>
          <a:p>
            <a:pPr>
              <a:buNone/>
            </a:pPr>
            <a:r>
              <a:rPr lang="en-US" dirty="0" smtClean="0"/>
              <a:t>	It is a software system, which can be used to represents data in the form of tables. RDBMS will use SQL2 as a Queries  language. </a:t>
            </a:r>
          </a:p>
          <a:p>
            <a:pPr>
              <a:buNone/>
            </a:pPr>
            <a:endParaRPr lang="en-US" dirty="0" smtClean="0"/>
          </a:p>
          <a:p>
            <a:r>
              <a:rPr lang="en-US" b="1" dirty="0" smtClean="0"/>
              <a:t>Object Oriented </a:t>
            </a:r>
            <a:r>
              <a:rPr lang="en-US" b="1" dirty="0" err="1" smtClean="0"/>
              <a:t>DataBase</a:t>
            </a:r>
            <a:r>
              <a:rPr lang="en-US" b="1" dirty="0" smtClean="0"/>
              <a:t> Management Systems(OODBMS):   </a:t>
            </a:r>
          </a:p>
          <a:p>
            <a:pPr>
              <a:buNone/>
            </a:pPr>
            <a:endParaRPr lang="en-US" dirty="0" smtClean="0"/>
          </a:p>
          <a:p>
            <a:pPr>
              <a:buNone/>
            </a:pPr>
            <a:r>
              <a:rPr lang="en-US" dirty="0" smtClean="0"/>
              <a:t>	It is a software system, which can be used to represent the data in the form of objects. This DBMS will use OQL as a Query language. </a:t>
            </a:r>
          </a:p>
          <a:p>
            <a:pPr>
              <a:buNone/>
            </a:pPr>
            <a:endParaRPr lang="en-US" dirty="0" smtClean="0"/>
          </a:p>
          <a:p>
            <a:r>
              <a:rPr lang="en-US" b="1" dirty="0" smtClean="0"/>
              <a:t>Object Relational </a:t>
            </a:r>
            <a:r>
              <a:rPr lang="en-US" b="1" dirty="0" err="1" smtClean="0"/>
              <a:t>DataBase</a:t>
            </a:r>
            <a:r>
              <a:rPr lang="en-US" b="1" dirty="0" smtClean="0"/>
              <a:t> Management Systems(ORDBMS):   </a:t>
            </a:r>
          </a:p>
          <a:p>
            <a:pPr>
              <a:buNone/>
            </a:pPr>
            <a:endParaRPr lang="en-US" dirty="0" smtClean="0"/>
          </a:p>
          <a:p>
            <a:pPr>
              <a:buNone/>
            </a:pPr>
            <a:r>
              <a:rPr lang="en-US" dirty="0" smtClean="0"/>
              <a:t>	It is a DBMS which will represents some part of the data in the form of tables and some other part of the data in the form of objects. This management system will use SQL3 as a Query Language, it is a combination of  SQL2 and OQL. </a:t>
            </a:r>
            <a:endParaRPr lang="en-US" dirty="0"/>
          </a:p>
        </p:txBody>
      </p:sp>
      <p:sp>
        <p:nvSpPr>
          <p:cNvPr id="2" name="Title 1"/>
          <p:cNvSpPr>
            <a:spLocks noGrp="1"/>
          </p:cNvSpPr>
          <p:nvPr>
            <p:ph type="title"/>
          </p:nvPr>
        </p:nvSpPr>
        <p:spPr/>
        <p:txBody>
          <a:bodyPr>
            <a:normAutofit fontScale="90000"/>
          </a:bodyPr>
          <a:lstStyle/>
          <a:p>
            <a:r>
              <a:rPr lang="en-US" b="1" dirty="0" smtClean="0"/>
              <a:t>Types of Database Management Systems.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smtClean="0"/>
              <a:t>Similar to types and variables in programming languages</a:t>
            </a:r>
          </a:p>
          <a:p>
            <a:r>
              <a:rPr lang="en-US" b="1" dirty="0" smtClean="0"/>
              <a:t>Schema</a:t>
            </a:r>
            <a:r>
              <a:rPr lang="en-US" dirty="0" smtClean="0"/>
              <a:t>- the logical structure of the database</a:t>
            </a:r>
          </a:p>
          <a:p>
            <a:pPr>
              <a:buNone/>
            </a:pPr>
            <a:r>
              <a:rPr lang="en-US" dirty="0" smtClean="0"/>
              <a:t>	Example: The database consists of information about a set of customers and accounts and the relationship between them)</a:t>
            </a:r>
          </a:p>
          <a:p>
            <a:pPr>
              <a:buNone/>
            </a:pPr>
            <a:r>
              <a:rPr lang="en-US" b="1" dirty="0" smtClean="0"/>
              <a:t>	Instance</a:t>
            </a:r>
          </a:p>
          <a:p>
            <a:pPr>
              <a:buNone/>
            </a:pPr>
            <a:endParaRPr lang="en-US" b="1" dirty="0" smtClean="0"/>
          </a:p>
          <a:p>
            <a:r>
              <a:rPr lang="en-US" dirty="0" smtClean="0"/>
              <a:t> The actual content of the database at a particular point in time</a:t>
            </a:r>
          </a:p>
          <a:p>
            <a:endParaRPr lang="en-US" dirty="0" smtClean="0"/>
          </a:p>
          <a:p>
            <a:endParaRPr lang="en-US" dirty="0" smtClean="0"/>
          </a:p>
          <a:p>
            <a:endParaRPr lang="en-US" dirty="0"/>
          </a:p>
        </p:txBody>
      </p:sp>
      <p:sp>
        <p:nvSpPr>
          <p:cNvPr id="2" name="Title 1"/>
          <p:cNvSpPr>
            <a:spLocks noGrp="1"/>
          </p:cNvSpPr>
          <p:nvPr>
            <p:ph type="title"/>
          </p:nvPr>
        </p:nvSpPr>
        <p:spPr>
          <a:xfrm>
            <a:off x="457200" y="0"/>
            <a:ext cx="8229600" cy="1143000"/>
          </a:xfrm>
        </p:spPr>
        <p:txBody>
          <a:bodyPr>
            <a:normAutofit fontScale="90000"/>
          </a:bodyPr>
          <a:lstStyle/>
          <a:p>
            <a:r>
              <a:rPr lang="en-US" dirty="0" smtClean="0"/>
              <a:t>Database Instances and Schemas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noAutofit/>
          </a:bodyPr>
          <a:lstStyle/>
          <a:p>
            <a:r>
              <a:rPr lang="en-US" sz="6600" dirty="0" smtClean="0"/>
              <a:t>CAN YOU GUESS WHAT IS NORMALIZATION OF THE DATABASE</a:t>
            </a:r>
            <a:br>
              <a:rPr lang="en-US" sz="6600" dirty="0" smtClean="0"/>
            </a:br>
            <a:r>
              <a:rPr lang="en-US" sz="6600" dirty="0" smtClean="0"/>
              <a:t>??</a:t>
            </a: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818</TotalTime>
  <Words>1288</Words>
  <Application>Microsoft Office PowerPoint</Application>
  <PresentationFormat>On-screen Show (4:3)</PresentationFormat>
  <Paragraphs>238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DATABASE FUNDAMENTALS</vt:lpstr>
      <vt:lpstr>INTRODUCTION</vt:lpstr>
      <vt:lpstr>Why Databases?</vt:lpstr>
      <vt:lpstr>Data vs. Information </vt:lpstr>
      <vt:lpstr>Slide 5</vt:lpstr>
      <vt:lpstr>Database Management Systems </vt:lpstr>
      <vt:lpstr>Types of Database Management Systems.</vt:lpstr>
      <vt:lpstr>Database Instances and Schemas</vt:lpstr>
      <vt:lpstr>CAN YOU GUESS WHAT IS NORMALIZATION OF THE DATABASE ?? </vt:lpstr>
      <vt:lpstr>Slide 10</vt:lpstr>
      <vt:lpstr>Problems With Normalization</vt:lpstr>
      <vt:lpstr>Slide 12</vt:lpstr>
      <vt:lpstr>NORMALIZATION</vt:lpstr>
      <vt:lpstr>Field (Column)</vt:lpstr>
      <vt:lpstr>Record (Row)</vt:lpstr>
      <vt:lpstr>Primary Key</vt:lpstr>
      <vt:lpstr>Foreign Key</vt:lpstr>
      <vt:lpstr>KEYS</vt:lpstr>
      <vt:lpstr>Relationship Types</vt:lpstr>
      <vt:lpstr>One To Many</vt:lpstr>
      <vt:lpstr>Many To Many</vt:lpstr>
      <vt:lpstr>Self-Referencing Relationships: A Special Case </vt:lpstr>
      <vt:lpstr>Slide 23</vt:lpstr>
      <vt:lpstr>MY SQL</vt:lpstr>
      <vt:lpstr>Data Types Used In MYSQL</vt:lpstr>
      <vt:lpstr> String Data Types </vt:lpstr>
      <vt:lpstr> </vt:lpstr>
      <vt:lpstr>DDL(Data Defination Language)  Create, Drop, Alter, Truncate, Rename, Update </vt:lpstr>
      <vt:lpstr>TASK</vt:lpstr>
      <vt:lpstr>SOLUTION</vt:lpstr>
      <vt:lpstr>SQL AND &amp; OR Operators </vt:lpstr>
      <vt:lpstr>SQL ORDER BY  </vt:lpstr>
      <vt:lpstr>SQL LIKE Operator </vt:lpstr>
      <vt:lpstr>WILD CARDS</vt:lpstr>
      <vt:lpstr>SQL BETWEEN </vt:lpstr>
      <vt:lpstr>DML(Insert, Update, Delete)</vt:lpstr>
      <vt:lpstr>Insert</vt:lpstr>
      <vt:lpstr>Update</vt:lpstr>
      <vt:lpstr>Delete</vt:lpstr>
      <vt:lpstr>MySQL Joins Overview</vt:lpstr>
      <vt:lpstr>MySQL Join Types</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Sadaquat.scs</dc:creator>
  <cp:lastModifiedBy>SadaquatRuk</cp:lastModifiedBy>
  <cp:revision>105</cp:revision>
  <dcterms:created xsi:type="dcterms:W3CDTF">2015-04-10T10:32:39Z</dcterms:created>
  <dcterms:modified xsi:type="dcterms:W3CDTF">2016-02-13T16:38:38Z</dcterms:modified>
</cp:coreProperties>
</file>