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9" r:id="rId5"/>
    <p:sldId id="271" r:id="rId6"/>
    <p:sldId id="262" r:id="rId7"/>
    <p:sldId id="259" r:id="rId8"/>
    <p:sldId id="270" r:id="rId9"/>
    <p:sldId id="260" r:id="rId10"/>
    <p:sldId id="261" r:id="rId11"/>
    <p:sldId id="264" r:id="rId12"/>
    <p:sldId id="265" r:id="rId13"/>
    <p:sldId id="266" r:id="rId14"/>
    <p:sldId id="267"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anose="020B0503030101060003"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e8beee3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be8beee3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e8beee3c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e8beee3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e8beee3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e8beee3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be8beee3c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be8beee3c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be8beee3c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be8beee3c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be8beee3c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be8beee3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e8beee3c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e8beee3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be8beee3c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be8beee3c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be8beee3c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be8beee3c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be8beee3c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be8beee3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73940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t>IT Laws(Rules and Regulations)</a:t>
            </a:r>
            <a:endParaRPr sz="3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OWASP top 10</a:t>
            </a:r>
            <a:endParaRPr/>
          </a:p>
        </p:txBody>
      </p:sp>
      <p:sp>
        <p:nvSpPr>
          <p:cNvPr id="116" name="Google Shape;116;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sz="1400">
                <a:solidFill>
                  <a:srgbClr val="000000"/>
                </a:solidFill>
                <a:highlight>
                  <a:srgbClr val="F2F2F2"/>
                </a:highlight>
                <a:latin typeface="Roboto"/>
                <a:ea typeface="Roboto"/>
                <a:cs typeface="Roboto"/>
                <a:sym typeface="Roboto"/>
              </a:rPr>
              <a:t>The OWASP Top 10 is a regularly-updated report outlining security concerns for web application security, focusing on the 10 most critical risks. The report is put together by a team of security experts from all over the world. OWASP refers to the Top 10 as an ‘awareness document’ and they recommend that all companies incorporate the report into their processes in order to minimize and/or mitigate security risks.</a:t>
            </a:r>
            <a:endParaRPr sz="1400">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Cyber Crimes</a:t>
            </a:r>
            <a:endParaRPr/>
          </a:p>
        </p:txBody>
      </p:sp>
      <p:sp>
        <p:nvSpPr>
          <p:cNvPr id="134" name="Google Shape;13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200" b="1">
                <a:solidFill>
                  <a:srgbClr val="000000"/>
                </a:solidFill>
                <a:highlight>
                  <a:srgbClr val="FFFFFF"/>
                </a:highlight>
                <a:latin typeface="Roboto"/>
                <a:ea typeface="Roboto"/>
                <a:cs typeface="Roboto"/>
                <a:sym typeface="Roboto"/>
              </a:rPr>
              <a:t>We can categorize Cyber crimes in two ways</a:t>
            </a:r>
            <a:endParaRPr sz="1200" b="1">
              <a:solidFill>
                <a:srgbClr val="000000"/>
              </a:solidFill>
              <a:highlight>
                <a:srgbClr val="FFFFFF"/>
              </a:highlight>
              <a:latin typeface="Roboto"/>
              <a:ea typeface="Roboto"/>
              <a:cs typeface="Roboto"/>
              <a:sym typeface="Roboto"/>
            </a:endParaRPr>
          </a:p>
          <a:p>
            <a:pPr marL="457200" lvl="0" indent="-304800" algn="l" rtl="0">
              <a:lnSpc>
                <a:spcPct val="100000"/>
              </a:lnSpc>
              <a:spcBef>
                <a:spcPts val="12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 Computer as a Target :-using a computer to attack other computers.</a:t>
            </a:r>
            <a:endParaRPr sz="1200">
              <a:solidFill>
                <a:srgbClr val="000000"/>
              </a:solidFill>
              <a:highlight>
                <a:srgbClr val="FFFFFF"/>
              </a:highlight>
              <a:latin typeface="Roboto"/>
              <a:ea typeface="Roboto"/>
              <a:cs typeface="Roboto"/>
              <a:sym typeface="Roboto"/>
            </a:endParaRPr>
          </a:p>
          <a:p>
            <a:pPr marL="457200" lvl="0" indent="0" algn="l" rtl="0">
              <a:lnSpc>
                <a:spcPct val="100000"/>
              </a:lnSpc>
              <a:spcBef>
                <a:spcPts val="1200"/>
              </a:spcBef>
              <a:spcAft>
                <a:spcPts val="0"/>
              </a:spcAft>
              <a:buNone/>
            </a:pPr>
            <a:r>
              <a:rPr lang="en" sz="1200">
                <a:solidFill>
                  <a:srgbClr val="000000"/>
                </a:solidFill>
                <a:highlight>
                  <a:srgbClr val="FFFFFF"/>
                </a:highlight>
                <a:latin typeface="Roboto"/>
                <a:ea typeface="Roboto"/>
                <a:cs typeface="Roboto"/>
                <a:sym typeface="Roboto"/>
              </a:rPr>
              <a:t>e.g. Hacking, Virus/Worm attacks, DOS attack etc.</a:t>
            </a:r>
            <a:endParaRPr sz="1200">
              <a:solidFill>
                <a:srgbClr val="000000"/>
              </a:solidFill>
              <a:highlight>
                <a:srgbClr val="FFFFFF"/>
              </a:highlight>
              <a:latin typeface="Roboto"/>
              <a:ea typeface="Roboto"/>
              <a:cs typeface="Roboto"/>
              <a:sym typeface="Roboto"/>
            </a:endParaRPr>
          </a:p>
          <a:p>
            <a:pPr marL="457200" lvl="0" indent="-304800" algn="l" rtl="0">
              <a:lnSpc>
                <a:spcPct val="100000"/>
              </a:lnSpc>
              <a:spcBef>
                <a:spcPts val="12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 computer as a weapon :-using a computer to commit real world crimes.</a:t>
            </a:r>
            <a:endParaRPr sz="1200">
              <a:solidFill>
                <a:srgbClr val="000000"/>
              </a:solidFill>
              <a:highlight>
                <a:srgbClr val="FFFFFF"/>
              </a:highlight>
              <a:latin typeface="Roboto"/>
              <a:ea typeface="Roboto"/>
              <a:cs typeface="Roboto"/>
              <a:sym typeface="Roboto"/>
            </a:endParaRPr>
          </a:p>
          <a:p>
            <a:pPr marL="0" lvl="0" indent="457200" algn="l" rtl="0">
              <a:lnSpc>
                <a:spcPct val="100000"/>
              </a:lnSpc>
              <a:spcBef>
                <a:spcPts val="1200"/>
              </a:spcBef>
              <a:spcAft>
                <a:spcPts val="1200"/>
              </a:spcAft>
              <a:buNone/>
            </a:pPr>
            <a:r>
              <a:rPr lang="en" sz="1200">
                <a:solidFill>
                  <a:srgbClr val="000000"/>
                </a:solidFill>
                <a:highlight>
                  <a:srgbClr val="FFFFFF"/>
                </a:highlight>
                <a:latin typeface="Roboto"/>
                <a:ea typeface="Roboto"/>
                <a:cs typeface="Roboto"/>
                <a:sym typeface="Roboto"/>
              </a:rPr>
              <a:t>e.g. Cyber Terrorism, IPR violations, Credit card frauds, EFT frauds, Pornography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Cyber Forensics</a:t>
            </a:r>
            <a:endParaRPr/>
          </a:p>
        </p:txBody>
      </p:sp>
      <p:sp>
        <p:nvSpPr>
          <p:cNvPr id="140" name="Google Shape;140;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a:solidFill>
                  <a:srgbClr val="000000"/>
                </a:solidFill>
                <a:highlight>
                  <a:srgbClr val="FFFFFF"/>
                </a:highlight>
                <a:latin typeface="Roboto"/>
                <a:ea typeface="Roboto"/>
                <a:cs typeface="Roboto"/>
                <a:sym typeface="Roboto"/>
              </a:rPr>
              <a:t>Computer forensics is the application of investigation and analysis techniques to gather and preserve evidence from a particular computing device in a way that is suitable for presentation in a court of law. The goal of computer forensics is to perform a structured investigation while maintaining a documented chain of evidence to find out exactly what happened on a computing device and who was responsible for it.</a:t>
            </a:r>
            <a:endParaRPr>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GIT</a:t>
            </a:r>
            <a:endParaRPr/>
          </a:p>
        </p:txBody>
      </p:sp>
      <p:sp>
        <p:nvSpPr>
          <p:cNvPr id="146" name="Google Shape;14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A0A23"/>
                </a:solidFill>
                <a:highlight>
                  <a:srgbClr val="FFFFFF"/>
                </a:highlight>
                <a:latin typeface="Roboto"/>
                <a:ea typeface="Roboto"/>
                <a:cs typeface="Roboto"/>
                <a:sym typeface="Roboto"/>
              </a:rPr>
              <a:t>Git is a distributed version-control system for tracking changes in source code during software development.</a:t>
            </a:r>
            <a:endParaRPr sz="1400">
              <a:solidFill>
                <a:srgbClr val="0A0A23"/>
              </a:solidFill>
              <a:highlight>
                <a:srgbClr val="FFFFFF"/>
              </a:highlight>
              <a:latin typeface="Roboto"/>
              <a:ea typeface="Roboto"/>
              <a:cs typeface="Roboto"/>
              <a:sym typeface="Roboto"/>
            </a:endParaRPr>
          </a:p>
          <a:p>
            <a:pPr marL="0" lvl="0" indent="0" algn="l" rtl="0">
              <a:spcBef>
                <a:spcPts val="1600"/>
              </a:spcBef>
              <a:spcAft>
                <a:spcPts val="0"/>
              </a:spcAft>
              <a:buNone/>
            </a:pPr>
            <a:endParaRPr sz="1400">
              <a:solidFill>
                <a:srgbClr val="0A0A23"/>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400">
                <a:solidFill>
                  <a:srgbClr val="0A0A23"/>
                </a:solidFill>
                <a:highlight>
                  <a:srgbClr val="FFFFFF"/>
                </a:highlight>
                <a:latin typeface="Roboto"/>
                <a:ea typeface="Roboto"/>
                <a:cs typeface="Roboto"/>
                <a:sym typeface="Roboto"/>
              </a:rPr>
              <a:t>Download from here - </a:t>
            </a:r>
            <a:r>
              <a:rPr lang="en" sz="1400" u="sng">
                <a:solidFill>
                  <a:schemeClr val="hlink"/>
                </a:solidFill>
                <a:latin typeface="Roboto"/>
                <a:ea typeface="Roboto"/>
                <a:cs typeface="Roboto"/>
                <a:sym typeface="Roboto"/>
                <a:hlinkClick r:id="rId3"/>
              </a:rPr>
              <a:t>https://git-scm.com/downloads</a:t>
            </a:r>
            <a:endParaRPr sz="1400">
              <a:solidFill>
                <a:srgbClr val="0A0A23"/>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commands of GIT</a:t>
            </a:r>
            <a:endParaRPr/>
          </a:p>
        </p:txBody>
      </p:sp>
      <p:sp>
        <p:nvSpPr>
          <p:cNvPr id="152" name="Google Shape;152;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config --global user.name ""</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config --global user.email ""</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init</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add .</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clone &lt;repo_url&gt;</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pull </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add .</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commit -m "first commit"</a:t>
            </a:r>
            <a:endParaRPr sz="12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git push</a:t>
            </a:r>
            <a:endParaRPr sz="12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Ethical Hacking?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a:solidFill>
                  <a:srgbClr val="000000"/>
                </a:solidFill>
                <a:latin typeface="Roboto"/>
                <a:ea typeface="Roboto"/>
                <a:cs typeface="Roboto"/>
                <a:sym typeface="Roboto"/>
              </a:rPr>
              <a:t>Ethical Hacking or penetration testing is an act of intruding/penetrating into system or a network to find out threats.The purpose of ethical hacking is to improve the security of the network or systems by fixing the vulnerabilities detected during testing. Ethical hackers may use the same methods and tools used by the malicious hackers but with the permission of the authorized person for the purpose of improving the security and defending the systems from attacks by malicious users. Ethical hackers will report all the vulnerabilities and weakness found during the process to the management.</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30000" y="1318650"/>
            <a:ext cx="50757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Phases of Ethical Hacking</a:t>
            </a:r>
            <a:endParaRPr/>
          </a:p>
        </p:txBody>
      </p:sp>
      <p:sp>
        <p:nvSpPr>
          <p:cNvPr id="98" name="Google Shape;98;p15"/>
          <p:cNvSpPr txBox="1">
            <a:spLocks noGrp="1"/>
          </p:cNvSpPr>
          <p:nvPr>
            <p:ph type="body" idx="1"/>
          </p:nvPr>
        </p:nvSpPr>
        <p:spPr>
          <a:xfrm>
            <a:off x="730000" y="2040750"/>
            <a:ext cx="3300900" cy="1597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Reconnaissance</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Enumeration</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Gaining access</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Maintaining Access</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Clearing Tracks</a:t>
            </a:r>
            <a:endParaRPr sz="14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D6E-DBA2-4A42-90B2-7CBBAC5B7738}"/>
              </a:ext>
            </a:extLst>
          </p:cNvPr>
          <p:cNvSpPr>
            <a:spLocks noGrp="1"/>
          </p:cNvSpPr>
          <p:nvPr>
            <p:ph type="title"/>
          </p:nvPr>
        </p:nvSpPr>
        <p:spPr/>
        <p:txBody>
          <a:bodyPr/>
          <a:lstStyle/>
          <a:p>
            <a:r>
              <a:rPr lang="en-US" dirty="0"/>
              <a:t>HTTP vs HTTPS</a:t>
            </a:r>
            <a:endParaRPr lang="en-IN" dirty="0"/>
          </a:p>
        </p:txBody>
      </p:sp>
      <p:sp>
        <p:nvSpPr>
          <p:cNvPr id="3" name="Text Placeholder 2">
            <a:extLst>
              <a:ext uri="{FF2B5EF4-FFF2-40B4-BE49-F238E27FC236}">
                <a16:creationId xmlns:a16="http://schemas.microsoft.com/office/drawing/2014/main" id="{976891AC-872A-4B33-8CBA-A2800E15C76B}"/>
              </a:ext>
            </a:extLst>
          </p:cNvPr>
          <p:cNvSpPr>
            <a:spLocks noGrp="1"/>
          </p:cNvSpPr>
          <p:nvPr>
            <p:ph type="body" idx="1"/>
          </p:nvPr>
        </p:nvSpPr>
        <p:spPr/>
        <p:txBody>
          <a:bodyPr/>
          <a:lstStyle/>
          <a:p>
            <a:pPr>
              <a:lnSpc>
                <a:spcPct val="250000"/>
              </a:lnSpc>
            </a:pPr>
            <a:r>
              <a:rPr lang="en-US" dirty="0">
                <a:solidFill>
                  <a:schemeClr val="bg2"/>
                </a:solidFill>
              </a:rPr>
              <a:t>HTTP is not secured</a:t>
            </a:r>
          </a:p>
          <a:p>
            <a:pPr>
              <a:lnSpc>
                <a:spcPct val="250000"/>
              </a:lnSpc>
            </a:pPr>
            <a:r>
              <a:rPr lang="en-US" dirty="0">
                <a:solidFill>
                  <a:schemeClr val="bg2"/>
                </a:solidFill>
              </a:rPr>
              <a:t>HTTPS is secured</a:t>
            </a:r>
            <a:endParaRPr lang="en-IN" dirty="0">
              <a:solidFill>
                <a:schemeClr val="bg2"/>
              </a:solidFill>
            </a:endParaRPr>
          </a:p>
        </p:txBody>
      </p:sp>
    </p:spTree>
    <p:extLst>
      <p:ext uri="{BB962C8B-B14F-4D97-AF65-F5344CB8AC3E}">
        <p14:creationId xmlns:p14="http://schemas.microsoft.com/office/powerpoint/2010/main" val="238712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431E-5C93-4CBF-B457-0BE67338B285}"/>
              </a:ext>
            </a:extLst>
          </p:cNvPr>
          <p:cNvSpPr>
            <a:spLocks noGrp="1"/>
          </p:cNvSpPr>
          <p:nvPr>
            <p:ph type="title"/>
          </p:nvPr>
        </p:nvSpPr>
        <p:spPr/>
        <p:txBody>
          <a:bodyPr/>
          <a:lstStyle/>
          <a:p>
            <a:r>
              <a:rPr lang="en-US" dirty="0"/>
              <a:t>What is MITM?</a:t>
            </a:r>
            <a:endParaRPr lang="en-IN" dirty="0"/>
          </a:p>
        </p:txBody>
      </p:sp>
    </p:spTree>
    <p:extLst>
      <p:ext uri="{BB962C8B-B14F-4D97-AF65-F5344CB8AC3E}">
        <p14:creationId xmlns:p14="http://schemas.microsoft.com/office/powerpoint/2010/main" val="102655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OWASP Top 10 2017</a:t>
            </a:r>
            <a:endParaRPr/>
          </a:p>
        </p:txBody>
      </p:sp>
      <p:sp>
        <p:nvSpPr>
          <p:cNvPr id="122" name="Google Shape;122;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Injection</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Broken Authentication</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Sesitive Data Exposure</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XML External Entities (XEE)</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Broken Access Control</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Security Misconfiguration</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Cross-Site Scripting</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Insecure Deserialization</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Using Components With Known Vulnerabilities</a:t>
            </a:r>
            <a:endParaRPr>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Insufficient Logging and Monitoring</a:t>
            </a:r>
            <a:endParaRPr>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Bug Bounty</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sz="1400">
                <a:solidFill>
                  <a:srgbClr val="121212"/>
                </a:solidFill>
                <a:latin typeface="Roboto"/>
                <a:ea typeface="Roboto"/>
                <a:cs typeface="Roboto"/>
                <a:sym typeface="Roboto"/>
              </a:rPr>
              <a:t>Bug Bounty is a deal offered by many websites and software developers by which individuals can receive recognition and compensation for reporting bugs, especially those pertaining to exploits and vulnerabilities.</a:t>
            </a:r>
            <a:endParaRPr sz="1400">
              <a:solidFill>
                <a:srgbClr val="12121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543A-E001-4C96-B8AA-E69750B1E18C}"/>
              </a:ext>
            </a:extLst>
          </p:cNvPr>
          <p:cNvSpPr>
            <a:spLocks noGrp="1"/>
          </p:cNvSpPr>
          <p:nvPr>
            <p:ph type="title"/>
          </p:nvPr>
        </p:nvSpPr>
        <p:spPr/>
        <p:txBody>
          <a:bodyPr/>
          <a:lstStyle/>
          <a:p>
            <a:r>
              <a:rPr lang="en-US" dirty="0"/>
              <a:t>What is CTF?</a:t>
            </a:r>
            <a:endParaRPr lang="en-IN" dirty="0"/>
          </a:p>
        </p:txBody>
      </p:sp>
      <p:sp>
        <p:nvSpPr>
          <p:cNvPr id="3" name="Text Placeholder 2">
            <a:extLst>
              <a:ext uri="{FF2B5EF4-FFF2-40B4-BE49-F238E27FC236}">
                <a16:creationId xmlns:a16="http://schemas.microsoft.com/office/drawing/2014/main" id="{366B7FE9-56F4-4318-A1B9-E2E670A4182E}"/>
              </a:ext>
            </a:extLst>
          </p:cNvPr>
          <p:cNvSpPr>
            <a:spLocks noGrp="1"/>
          </p:cNvSpPr>
          <p:nvPr>
            <p:ph type="body" idx="1"/>
          </p:nvPr>
        </p:nvSpPr>
        <p:spPr/>
        <p:txBody>
          <a:bodyPr/>
          <a:lstStyle/>
          <a:p>
            <a:pPr marL="146050" indent="0">
              <a:lnSpc>
                <a:spcPct val="150000"/>
              </a:lnSpc>
              <a:buNone/>
            </a:pPr>
            <a:r>
              <a:rPr lang="en-US" dirty="0">
                <a:solidFill>
                  <a:schemeClr val="bg2"/>
                </a:solidFill>
              </a:rPr>
              <a:t>CTF (Capture The Flag) is a kind of information security competition that challenges contestants to solve a variety of tasks ranging from a scavenger hunt on </a:t>
            </a:r>
            <a:r>
              <a:rPr lang="en-US" dirty="0" err="1">
                <a:solidFill>
                  <a:schemeClr val="bg2"/>
                </a:solidFill>
              </a:rPr>
              <a:t>wikipedia</a:t>
            </a:r>
            <a:r>
              <a:rPr lang="en-US" dirty="0">
                <a:solidFill>
                  <a:schemeClr val="bg2"/>
                </a:solidFill>
              </a:rPr>
              <a:t> to basic programming exercises, to hacking your way into a server to steal data. In these challenges, the contestant is usually asked to find a specific piece of text that may be hidden on the server or behind a webpage. This goal is called the flag, hence the name!</a:t>
            </a:r>
            <a:endParaRPr lang="en-IN" dirty="0">
              <a:solidFill>
                <a:schemeClr val="bg2"/>
              </a:solidFill>
            </a:endParaRPr>
          </a:p>
        </p:txBody>
      </p:sp>
    </p:spTree>
    <p:extLst>
      <p:ext uri="{BB962C8B-B14F-4D97-AF65-F5344CB8AC3E}">
        <p14:creationId xmlns:p14="http://schemas.microsoft.com/office/powerpoint/2010/main" val="409012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Approaches</a:t>
            </a:r>
            <a:endParaRPr/>
          </a:p>
        </p:txBody>
      </p:sp>
      <p:sp>
        <p:nvSpPr>
          <p:cNvPr id="110" name="Google Shape;110;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Cyber Security Company</a:t>
            </a:r>
            <a:endParaRPr sz="1800">
              <a:solidFill>
                <a:srgbClr val="000000"/>
              </a:solidFill>
              <a:latin typeface="Roboto"/>
              <a:ea typeface="Roboto"/>
              <a:cs typeface="Roboto"/>
              <a:sym typeface="Roboto"/>
            </a:endParaRPr>
          </a:p>
          <a:p>
            <a:pPr marL="457200" lvl="0" indent="-342900" algn="l" rtl="0">
              <a:lnSpc>
                <a:spcPct val="2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Bug Bounty Platform</a:t>
            </a:r>
            <a:endParaRPr sz="18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606</Words>
  <Application>Microsoft Office PowerPoint</Application>
  <PresentationFormat>On-screen Show (16:9)</PresentationFormat>
  <Paragraphs>57</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Arial</vt:lpstr>
      <vt:lpstr>Raleway</vt:lpstr>
      <vt:lpstr>Lato</vt:lpstr>
      <vt:lpstr>Streamline</vt:lpstr>
      <vt:lpstr>IT Laws(Rules and Regulations)</vt:lpstr>
      <vt:lpstr>What is Ethical Hacking?</vt:lpstr>
      <vt:lpstr>Phases of Ethical Hacking</vt:lpstr>
      <vt:lpstr>HTTP vs HTTPS</vt:lpstr>
      <vt:lpstr>What is MITM?</vt:lpstr>
      <vt:lpstr>OWASP Top 10 2017</vt:lpstr>
      <vt:lpstr>What is Bug Bounty</vt:lpstr>
      <vt:lpstr>What is CTF?</vt:lpstr>
      <vt:lpstr>Two Approaches</vt:lpstr>
      <vt:lpstr>OWASP top 10</vt:lpstr>
      <vt:lpstr>Cyber Crimes</vt:lpstr>
      <vt:lpstr>Cyber Forensics</vt:lpstr>
      <vt:lpstr>Introduction to GIT</vt:lpstr>
      <vt:lpstr>Basic commands of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Laws(Rules and Regulations)</dc:title>
  <cp:lastModifiedBy>Akash</cp:lastModifiedBy>
  <cp:revision>2</cp:revision>
  <dcterms:modified xsi:type="dcterms:W3CDTF">2019-12-08T03:57:03Z</dcterms:modified>
</cp:coreProperties>
</file>