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57"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095" y="1122363"/>
            <a:ext cx="11257471" cy="2387600"/>
          </a:xfrm>
        </p:spPr>
        <p:txBody>
          <a:bodyPr/>
          <a:lstStyle/>
          <a:p>
            <a:r>
              <a:rPr lang="en-US" dirty="0">
                <a:ea typeface="Calibri Light" panose="020F0302020204030204"/>
                <a:cs typeface="Calibri Light" panose="020F0302020204030204"/>
              </a:rPr>
              <a:t>Heart Disease Diagnostic - Analysis</a:t>
            </a:r>
            <a:endParaRPr lang="en-US" dirty="0">
              <a:ea typeface="+mj-lt"/>
              <a:cs typeface="+mj-lt"/>
            </a:endParaRPr>
          </a:p>
          <a:p>
            <a:endParaRPr lang="en-US" dirty="0">
              <a:ea typeface="Calibri Light" panose="020F0302020204030204"/>
              <a:cs typeface="Calibri Light" panose="020F0302020204030204"/>
            </a:endParaRPr>
          </a:p>
        </p:txBody>
      </p:sp>
      <p:sp>
        <p:nvSpPr>
          <p:cNvPr id="3" name="Subtitle 2"/>
          <p:cNvSpPr>
            <a:spLocks noGrp="1"/>
          </p:cNvSpPr>
          <p:nvPr>
            <p:ph type="subTitle" idx="1"/>
          </p:nvPr>
        </p:nvSpPr>
        <p:spPr/>
        <p:txBody>
          <a:bodyPr/>
          <a:lstStyle/>
          <a:p>
            <a:endParaRPr lang="en-US"/>
          </a:p>
        </p:txBody>
      </p:sp>
      <p:sp>
        <p:nvSpPr>
          <p:cNvPr id="4" name="Subtitle 2"/>
          <p:cNvSpPr>
            <a:spLocks noGrp="1"/>
          </p:cNvSpPr>
          <p:nvPr/>
        </p:nvSpPr>
        <p:spPr>
          <a:xfrm>
            <a:off x="5687404" y="2796906"/>
            <a:ext cx="6145162" cy="1138177"/>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dirty="0">
                <a:cs typeface="Calibri" panose="020F0502020204030204"/>
              </a:rPr>
              <a:t>Detailed Project Report</a:t>
            </a:r>
            <a:endParaRPr lang="en-US" sz="4400" dirty="0">
              <a:cs typeface="Calibri" panose="020F0502020204030204"/>
            </a:endParaRPr>
          </a:p>
        </p:txBody>
      </p:sp>
      <p:sp>
        <p:nvSpPr>
          <p:cNvPr id="5" name="TextBox 2"/>
          <p:cNvSpPr txBox="1"/>
          <p:nvPr/>
        </p:nvSpPr>
        <p:spPr>
          <a:xfrm>
            <a:off x="8729203" y="5612272"/>
            <a:ext cx="2691581" cy="46037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altLang="en-US" sz="2400" dirty="0" err="1"/>
              <a:t>Akash Mandlik</a:t>
            </a:r>
            <a:endParaRPr lang="en-IN" altLang="en-US" sz="2400" dirty="0" err="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6600" dirty="0">
                <a:solidFill>
                  <a:schemeClr val="bg1">
                    <a:lumMod val="95000"/>
                    <a:lumOff val="5000"/>
                  </a:schemeClr>
                </a:solidFill>
              </a:rPr>
              <a:t>Thank you </a:t>
            </a:r>
            <a:br>
              <a:rPr lang="en-US" sz="5400" dirty="0"/>
            </a:br>
            <a:endParaRPr lang="en-US" sz="1800">
              <a:solidFill>
                <a:schemeClr val="bg1">
                  <a:lumMod val="95000"/>
                  <a:lumOff val="5000"/>
                </a:schemeClr>
              </a:solidFill>
              <a:ea typeface="Calibri Light" panose="020F0302020204030204"/>
              <a:cs typeface="Calibri Light" panose="020F0302020204030204"/>
            </a:endParaRP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9522" y="3290221"/>
            <a:ext cx="2084440" cy="182563"/>
          </a:xfrm>
        </p:spPr>
        <p:txBody>
          <a:bodyPr>
            <a:normAutofit fontScale="90000"/>
          </a:bodyPr>
          <a:lstStyle/>
          <a:p>
            <a:endParaRPr lang="en-US"/>
          </a:p>
        </p:txBody>
      </p:sp>
      <p:sp>
        <p:nvSpPr>
          <p:cNvPr id="3" name="Content Placeholder 2"/>
          <p:cNvSpPr>
            <a:spLocks noGrp="1"/>
          </p:cNvSpPr>
          <p:nvPr>
            <p:ph idx="1"/>
          </p:nvPr>
        </p:nvSpPr>
        <p:spPr>
          <a:xfrm>
            <a:off x="600742" y="903620"/>
            <a:ext cx="10810567" cy="5949079"/>
          </a:xfrm>
        </p:spPr>
        <p:txBody>
          <a:bodyPr vert="horz" lIns="91440" tIns="45720" rIns="91440" bIns="45720" rtlCol="0" anchor="t">
            <a:normAutofit/>
          </a:bodyPr>
          <a:lstStyle/>
          <a:p>
            <a:r>
              <a:rPr lang="en-US" dirty="0">
                <a:ea typeface="+mn-lt"/>
                <a:cs typeface="+mn-lt"/>
              </a:rPr>
              <a:t>Project Title :  Heart Disease Diagnostic Analysis</a:t>
            </a:r>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r>
              <a:rPr lang="en-US" dirty="0">
                <a:ea typeface="+mn-lt"/>
                <a:cs typeface="+mn-lt"/>
              </a:rPr>
              <a:t>Technologies : Business Intelligence</a:t>
            </a:r>
            <a:endParaRPr lang="en-US" dirty="0"/>
          </a:p>
          <a:p>
            <a:endParaRPr lang="en-US" dirty="0"/>
          </a:p>
          <a:p>
            <a:r>
              <a:rPr lang="en-US" dirty="0">
                <a:ea typeface="+mn-lt"/>
                <a:cs typeface="+mn-lt"/>
              </a:rPr>
              <a:t>Domain : Healthcare</a:t>
            </a:r>
            <a:endParaRPr lang="en-US" dirty="0"/>
          </a:p>
          <a:p>
            <a:endParaRPr lang="en-US" dirty="0"/>
          </a:p>
          <a:p>
            <a:r>
              <a:rPr lang="en-US" dirty="0">
                <a:ea typeface="+mn-lt"/>
                <a:cs typeface="+mn-lt"/>
              </a:rPr>
              <a:t>Project Difficulties level : Advanced</a:t>
            </a:r>
            <a:endParaRPr lang="en-US" dirty="0">
              <a:ea typeface="+mn-lt"/>
              <a:cs typeface="+mn-lt"/>
            </a:endParaRPr>
          </a:p>
          <a:p>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86"/>
            <a:ext cx="10515600" cy="502111"/>
          </a:xfrm>
        </p:spPr>
        <p:txBody>
          <a:bodyPr>
            <a:normAutofit fontScale="90000"/>
          </a:bodyPr>
          <a:lstStyle/>
          <a:p>
            <a:br>
              <a:rPr lang="en-US" sz="4900" dirty="0">
                <a:cs typeface="Calibri Light" panose="020F0302020204030204"/>
              </a:rPr>
            </a:br>
            <a:br>
              <a:rPr lang="en-US" sz="4900" dirty="0">
                <a:cs typeface="Calibri Light" panose="020F0302020204030204"/>
              </a:rPr>
            </a:br>
            <a:br>
              <a:rPr lang="en-US" sz="4900" dirty="0">
                <a:cs typeface="Calibri Light" panose="020F0302020204030204"/>
              </a:rPr>
            </a:br>
            <a:br>
              <a:rPr lang="en-US" sz="4900" dirty="0">
                <a:cs typeface="Calibri Light" panose="020F0302020204030204"/>
              </a:rPr>
            </a:br>
            <a:endParaRPr lang="en-US" sz="4900">
              <a:cs typeface="+mj-lt"/>
            </a:endParaRPr>
          </a:p>
          <a:p>
            <a:endParaRPr lang="en-US" sz="4900" dirty="0">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endParaRPr lang="en-US"/>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
        <p:nvSpPr>
          <p:cNvPr id="4" name="TextBox 3"/>
          <p:cNvSpPr txBox="1"/>
          <p:nvPr/>
        </p:nvSpPr>
        <p:spPr>
          <a:xfrm>
            <a:off x="741871" y="1144438"/>
            <a:ext cx="1044946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dirty="0"/>
              <a:t>Problem Statement:</a:t>
            </a:r>
            <a:endParaRPr lang="en-US" dirty="0"/>
          </a:p>
          <a:p>
            <a:endParaRPr lang="en-US" sz="3200" dirty="0">
              <a:ea typeface="Calibri" panose="020F0502020204030204"/>
              <a:cs typeface="Calibri" panose="020F0502020204030204"/>
            </a:endParaRPr>
          </a:p>
          <a:p>
            <a:r>
              <a:rPr lang="en-US" sz="3200" dirty="0"/>
              <a:t>Health is real wealth in the pandemic time we all realized the brute effects of covid-19 </a:t>
            </a:r>
            <a:r>
              <a:rPr lang="en-US" sz="3200" dirty="0" err="1"/>
              <a:t>onall</a:t>
            </a:r>
            <a:r>
              <a:rPr lang="en-US" sz="3200" dirty="0"/>
              <a:t> irrespective of any status. You are required to analyze this health and medical data </a:t>
            </a:r>
            <a:r>
              <a:rPr lang="en-US" sz="3200" dirty="0" err="1"/>
              <a:t>forbetter</a:t>
            </a:r>
            <a:r>
              <a:rPr lang="en-US" sz="3200" dirty="0"/>
              <a:t> future preparation.</a:t>
            </a:r>
            <a:endParaRPr lang="en-US" sz="3200" dirty="0">
              <a:ea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607414"/>
            <a:ext cx="10515600" cy="5690983"/>
          </a:xfrm>
        </p:spPr>
        <p:txBody>
          <a:bodyPr vert="horz" lIns="91440" tIns="45720" rIns="91440" bIns="45720" rtlCol="0" anchor="t">
            <a:normAutofit/>
          </a:bodyPr>
          <a:lstStyle/>
          <a:p>
            <a:r>
              <a:rPr lang="en-US" sz="3200" dirty="0">
                <a:ea typeface="+mn-lt"/>
                <a:cs typeface="+mn-lt"/>
              </a:rPr>
              <a:t>Do ETL : Extract- Transform and Load data from heart disease diagnostic </a:t>
            </a:r>
            <a:r>
              <a:rPr lang="en-US" sz="3200" dirty="0" err="1">
                <a:ea typeface="+mn-lt"/>
                <a:cs typeface="+mn-lt"/>
              </a:rPr>
              <a:t>databaseYou</a:t>
            </a:r>
            <a:r>
              <a:rPr lang="en-US" sz="3200" dirty="0">
                <a:ea typeface="+mn-lt"/>
                <a:cs typeface="+mn-lt"/>
              </a:rPr>
              <a:t> can perform EDA through </a:t>
            </a:r>
            <a:r>
              <a:rPr lang="en-US" sz="3200" dirty="0" err="1">
                <a:ea typeface="+mn-lt"/>
                <a:cs typeface="+mn-lt"/>
              </a:rPr>
              <a:t>python.From</a:t>
            </a:r>
            <a:r>
              <a:rPr lang="en-US" sz="3200" dirty="0">
                <a:ea typeface="+mn-lt"/>
                <a:cs typeface="+mn-lt"/>
              </a:rPr>
              <a:t> the database extract various information such as Heart disease rates, Heart disease by gender, by </a:t>
            </a:r>
            <a:r>
              <a:rPr lang="en-US" sz="3200" dirty="0" err="1">
                <a:ea typeface="+mn-lt"/>
                <a:cs typeface="+mn-lt"/>
              </a:rPr>
              <a:t>age.You</a:t>
            </a:r>
            <a:r>
              <a:rPr lang="en-US" sz="3200" dirty="0">
                <a:ea typeface="+mn-lt"/>
                <a:cs typeface="+mn-lt"/>
              </a:rPr>
              <a:t> can even compare attributes of the data set to extract necessary </a:t>
            </a:r>
            <a:r>
              <a:rPr lang="en-US" sz="3200" dirty="0" err="1">
                <a:ea typeface="+mn-lt"/>
                <a:cs typeface="+mn-lt"/>
              </a:rPr>
              <a:t>information.Make</a:t>
            </a:r>
            <a:r>
              <a:rPr lang="en-US" sz="3200" dirty="0">
                <a:ea typeface="+mn-lt"/>
                <a:cs typeface="+mn-lt"/>
              </a:rPr>
              <a:t> necessary dashboard with the best you can extract from the </a:t>
            </a:r>
            <a:r>
              <a:rPr lang="en-US" sz="3200" dirty="0" err="1">
                <a:ea typeface="+mn-lt"/>
                <a:cs typeface="+mn-lt"/>
              </a:rPr>
              <a:t>data.Use</a:t>
            </a:r>
            <a:r>
              <a:rPr lang="en-US" sz="3200" dirty="0">
                <a:ea typeface="+mn-lt"/>
                <a:cs typeface="+mn-lt"/>
              </a:rPr>
              <a:t> various visualization and features and make the best dashboard</a:t>
            </a:r>
            <a:endParaRPr lang="en-US" sz="3200" dirty="0">
              <a:ea typeface="+mn-lt"/>
              <a:cs typeface="+mn-lt"/>
            </a:endParaRPr>
          </a:p>
          <a:p>
            <a:endParaRPr lang="en-US" sz="3200" dirty="0">
              <a:ea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37558" y="546040"/>
            <a:ext cx="10515600" cy="5630923"/>
          </a:xfrm>
        </p:spPr>
        <p:txBody>
          <a:bodyPr vert="horz" lIns="91440" tIns="45720" rIns="91440" bIns="45720" rtlCol="0" anchor="t">
            <a:normAutofit fontScale="92500" lnSpcReduction="20000"/>
          </a:bodyPr>
          <a:lstStyle/>
          <a:p>
            <a:r>
              <a:rPr lang="en-US" sz="3200" dirty="0">
                <a:ea typeface="Calibri" panose="020F0502020204030204"/>
                <a:cs typeface="Calibri" panose="020F0502020204030204"/>
              </a:rPr>
              <a:t>Find key metrics and factors and show the meaningful relationships between attributes.</a:t>
            </a:r>
            <a:endParaRPr lang="en-US" sz="3200" dirty="0">
              <a:ea typeface="+mn-lt"/>
              <a:cs typeface="+mn-lt"/>
            </a:endParaRPr>
          </a:p>
          <a:p>
            <a:r>
              <a:rPr lang="en-US" sz="3200" dirty="0">
                <a:ea typeface="Calibri" panose="020F0502020204030204"/>
                <a:cs typeface="Calibri" panose="020F0502020204030204"/>
              </a:rPr>
              <a:t>Do your own research and come up with</a:t>
            </a:r>
            <a:endParaRPr lang="en-US" sz="3200" dirty="0">
              <a:ea typeface="+mn-lt"/>
              <a:cs typeface="+mn-lt"/>
            </a:endParaRPr>
          </a:p>
          <a:p>
            <a:endParaRPr lang="en-US" sz="3200" dirty="0">
              <a:solidFill>
                <a:srgbClr val="000000"/>
              </a:solidFill>
              <a:latin typeface="Calibri" panose="020F0502020204030204"/>
              <a:ea typeface="Calibri" panose="020F0502020204030204"/>
              <a:cs typeface="Calibri" panose="020F0502020204030204"/>
            </a:endParaRPr>
          </a:p>
          <a:p>
            <a:endParaRPr lang="en-US" sz="3200" dirty="0">
              <a:solidFill>
                <a:srgbClr val="000000"/>
              </a:solidFill>
              <a:latin typeface="Calibri" panose="020F0502020204030204"/>
              <a:ea typeface="Calibri" panose="020F0502020204030204"/>
              <a:cs typeface="Calibri" panose="020F0502020204030204"/>
            </a:endParaRPr>
          </a:p>
          <a:p>
            <a:pPr>
              <a:lnSpc>
                <a:spcPct val="120000"/>
              </a:lnSpc>
              <a:spcAft>
                <a:spcPts val="600"/>
              </a:spcAft>
            </a:pPr>
            <a:r>
              <a:rPr lang="en-US" dirty="0">
                <a:solidFill>
                  <a:schemeClr val="tx1">
                    <a:lumMod val="85000"/>
                    <a:lumOff val="15000"/>
                  </a:schemeClr>
                </a:solidFill>
                <a:latin typeface="Arial" panose="020B0604020202020204"/>
                <a:ea typeface="Calibri" panose="020F0502020204030204"/>
                <a:cs typeface="Arial" panose="020B0604020202020204"/>
              </a:rPr>
              <a:t> </a:t>
            </a:r>
            <a:r>
              <a:rPr lang="en-US" b="1" dirty="0">
                <a:solidFill>
                  <a:schemeClr val="tx1">
                    <a:lumMod val="85000"/>
                    <a:lumOff val="15000"/>
                  </a:schemeClr>
                </a:solidFill>
                <a:latin typeface="Arial" panose="020B0604020202020204"/>
                <a:ea typeface="Calibri" panose="020F0502020204030204"/>
                <a:cs typeface="Arial" panose="020B0604020202020204"/>
              </a:rPr>
              <a:t>KPIs(Key Performance Indicators)</a:t>
            </a:r>
            <a:endParaRPr lang="en-US" b="1" dirty="0">
              <a:solidFill>
                <a:schemeClr val="tx1">
                  <a:lumMod val="85000"/>
                  <a:lumOff val="15000"/>
                </a:schemeClr>
              </a:solidFill>
              <a:ea typeface="+mn-lt"/>
              <a:cs typeface="+mn-lt"/>
            </a:endParaRPr>
          </a:p>
          <a:p>
            <a:pPr>
              <a:lnSpc>
                <a:spcPct val="120000"/>
              </a:lnSpc>
              <a:spcAft>
                <a:spcPts val="600"/>
              </a:spcAft>
            </a:pPr>
            <a:r>
              <a:rPr lang="en-US" dirty="0">
                <a:solidFill>
                  <a:schemeClr val="tx1">
                    <a:lumMod val="85000"/>
                    <a:lumOff val="15000"/>
                  </a:schemeClr>
                </a:solidFill>
                <a:latin typeface="Arial" panose="020B0604020202020204"/>
                <a:ea typeface="Calibri" panose="020F0502020204030204"/>
                <a:cs typeface="Arial" panose="020B0604020202020204"/>
              </a:rPr>
              <a:t>   KPIs in healthcare industry:</a:t>
            </a:r>
            <a:endParaRPr lang="en-US" dirty="0">
              <a:solidFill>
                <a:schemeClr val="tx1">
                  <a:lumMod val="85000"/>
                  <a:lumOff val="15000"/>
                </a:schemeClr>
              </a:solidFill>
              <a:ea typeface="+mn-lt"/>
              <a:cs typeface="+mn-lt"/>
            </a:endParaRPr>
          </a:p>
          <a:p>
            <a:pPr marL="0" indent="0">
              <a:lnSpc>
                <a:spcPct val="120000"/>
              </a:lnSpc>
              <a:spcAft>
                <a:spcPts val="600"/>
              </a:spcAft>
              <a:buNone/>
            </a:pPr>
            <a:r>
              <a:rPr lang="en-US" dirty="0">
                <a:solidFill>
                  <a:schemeClr val="tx1">
                    <a:lumMod val="85000"/>
                    <a:lumOff val="15000"/>
                  </a:schemeClr>
                </a:solidFill>
                <a:latin typeface="Arial" panose="020B0604020202020204"/>
                <a:ea typeface="Calibri" panose="020F0502020204030204"/>
                <a:cs typeface="Arial" panose="020B0604020202020204"/>
              </a:rPr>
              <a:t>⦁    Healthcare KPIs are quantifiable or measurable factors that reflect upon the goals of an organization. Working without KPIs can create vagueness around performance, and comparing the progress of an organization over different time periods can become very difficult.</a:t>
            </a:r>
            <a:endParaRPr lang="en-US" dirty="0">
              <a:solidFill>
                <a:schemeClr val="tx1">
                  <a:lumMod val="85000"/>
                  <a:lumOff val="15000"/>
                </a:schemeClr>
              </a:solidFill>
              <a:ea typeface="+mn-lt"/>
              <a:cs typeface="+mn-lt"/>
            </a:endParaRPr>
          </a:p>
          <a:p>
            <a:pPr>
              <a:lnSpc>
                <a:spcPct val="120000"/>
              </a:lnSpc>
              <a:spcAft>
                <a:spcPts val="600"/>
              </a:spcAft>
            </a:pPr>
            <a:endParaRPr lang="en-US" dirty="0">
              <a:solidFill>
                <a:schemeClr val="tx1">
                  <a:lumMod val="85000"/>
                  <a:lumOff val="15000"/>
                </a:schemeClr>
              </a:solidFill>
              <a:latin typeface="Arial" panose="020B0604020202020204"/>
              <a:ea typeface="+mn-lt"/>
              <a:cs typeface="Arial" panose="020B0604020202020204"/>
            </a:endParaRPr>
          </a:p>
          <a:p>
            <a:pPr>
              <a:lnSpc>
                <a:spcPct val="120000"/>
              </a:lnSpc>
              <a:spcAft>
                <a:spcPts val="600"/>
              </a:spcAft>
            </a:pPr>
            <a:endParaRPr lang="en-US" dirty="0">
              <a:ea typeface="+mn-lt"/>
              <a:cs typeface="+mn-lt"/>
            </a:endParaRPr>
          </a:p>
          <a:p>
            <a:endParaRPr lang="en-US" dirty="0">
              <a:ea typeface="Calibri" panose="020F0502020204030204"/>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178643"/>
            <a:ext cx="10515600" cy="2439150"/>
          </a:xfrm>
        </p:spPr>
        <p:txBody>
          <a:bodyPr vert="horz" lIns="91440" tIns="45720" rIns="91440" bIns="45720" rtlCol="0" anchor="t">
            <a:normAutofit/>
          </a:bodyPr>
          <a:lstStyle/>
          <a:p>
            <a:r>
              <a:rPr lang="en-US" dirty="0">
                <a:solidFill>
                  <a:schemeClr val="tx1">
                    <a:lumMod val="85000"/>
                    <a:lumOff val="15000"/>
                  </a:schemeClr>
                </a:solidFill>
                <a:latin typeface="Arial" panose="020B0604020202020204"/>
                <a:cs typeface="Arial" panose="020B0604020202020204"/>
              </a:rPr>
              <a:t>    Health care KPIs are well-defined performance measures or metrics with which you can observe, analyze, optimize and transform health care facility services. They measure the progress of the facility and show how successful it is.</a:t>
            </a:r>
            <a:endParaRPr lang="en-US" dirty="0">
              <a:solidFill>
                <a:schemeClr val="tx1">
                  <a:lumMod val="85000"/>
                  <a:lumOff val="15000"/>
                </a:schemeClr>
              </a:solidFill>
              <a:ea typeface="Calibri" panose="020F0502020204030204"/>
              <a:cs typeface="Calibri" panose="020F0502020204030204"/>
            </a:endParaRPr>
          </a:p>
        </p:txBody>
      </p:sp>
      <p:sp>
        <p:nvSpPr>
          <p:cNvPr id="4" name="TextBox 3"/>
          <p:cNvSpPr txBox="1"/>
          <p:nvPr/>
        </p:nvSpPr>
        <p:spPr>
          <a:xfrm>
            <a:off x="2136475" y="5213230"/>
            <a:ext cx="107370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800">
              <a:ea typeface="Calibri" panose="020F0502020204030204"/>
              <a:cs typeface="Calibri" panose="020F0502020204030204"/>
            </a:endParaRPr>
          </a:p>
        </p:txBody>
      </p:sp>
      <p:sp>
        <p:nvSpPr>
          <p:cNvPr id="5" name="TextBox 4"/>
          <p:cNvSpPr txBox="1"/>
          <p:nvPr/>
        </p:nvSpPr>
        <p:spPr>
          <a:xfrm>
            <a:off x="641230" y="3617343"/>
            <a:ext cx="11153952" cy="241367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buFont typeface="Arial" panose="020B0604020202020204"/>
              <a:buChar char="•"/>
            </a:pPr>
            <a:r>
              <a:rPr lang="en-US" sz="2800" dirty="0">
                <a:solidFill>
                  <a:schemeClr val="tx1">
                    <a:lumMod val="85000"/>
                    <a:lumOff val="15000"/>
                  </a:schemeClr>
                </a:solidFill>
                <a:latin typeface="Arial" panose="020B0604020202020204"/>
                <a:ea typeface="Segoe UI" panose="020B0502040204020203"/>
                <a:cs typeface="Arial" panose="020B0604020202020204"/>
              </a:rPr>
              <a:t>Average patient weight time: The Average Patient Wait Time is a very useful nurse KPI example for measuring and tracking business objectives around patient satisfaction and capacity management.</a:t>
            </a:r>
            <a:endParaRPr lang="en-US" sz="2800">
              <a:solidFill>
                <a:schemeClr val="tx1">
                  <a:lumMod val="85000"/>
                  <a:lumOff val="15000"/>
                </a:schemeClr>
              </a:solidFill>
              <a:ea typeface="+mn-lt"/>
              <a:cs typeface="+mn-lt"/>
            </a:endParaRPr>
          </a:p>
          <a:p>
            <a:pPr marL="344170" indent="-344170">
              <a:lnSpc>
                <a:spcPct val="120000"/>
              </a:lnSpc>
              <a:spcBef>
                <a:spcPts val="1000"/>
              </a:spcBef>
              <a:spcAft>
                <a:spcPts val="600"/>
              </a:spcAft>
            </a:pPr>
            <a:r>
              <a:rPr lang="en-US" sz="2800" dirty="0">
                <a:solidFill>
                  <a:srgbClr val="FFFFFF"/>
                </a:solidFill>
                <a:latin typeface="Arial" panose="020B0604020202020204"/>
                <a:ea typeface="Segoe UI" panose="020B0502040204020203"/>
                <a:cs typeface="Segoe UI" panose="020B0502040204020203"/>
              </a:rPr>
              <a:t> min.​</a:t>
            </a:r>
            <a:endParaRPr lang="en-US" sz="2800">
              <a:solidFill>
                <a:srgbClr val="FFFFFF"/>
              </a:solidFill>
              <a:latin typeface="Arial" panose="020B0604020202020204"/>
              <a:cs typeface="Segoe UI" panose="020B05020402040202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Arial" panose="020B0604020202020204"/>
                <a:cs typeface="Arial" panose="020B0604020202020204"/>
              </a:rPr>
              <a:t>  Bed occupancy rate: The bed occupancy rate measures the proportion of hospital beds in use at any one time. Bed occupancy is a good indication of a hospital's ability to provide safe and effective treatments to patients. Therefore, bed occupancy is a great KPI for measuring operational and capacity objectives. Once the KPI is measured and tracked, healthcare providers are able to estimate whether or not more space and beds are needed. KPI Example: Decrease bed occupancy rates to 82% b</a:t>
            </a:r>
            <a:r>
              <a:rPr lang="en-US" dirty="0">
                <a:solidFill>
                  <a:schemeClr val="bg1"/>
                </a:solidFill>
                <a:latin typeface="Arial" panose="020B0604020202020204"/>
                <a:cs typeface="Arial" panose="020B0604020202020204"/>
              </a:rPr>
              <a:t>y 10/11/2024.</a:t>
            </a:r>
            <a:endParaRPr 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394304"/>
            <a:ext cx="10515600" cy="4351338"/>
          </a:xfrm>
        </p:spPr>
        <p:txBody>
          <a:bodyPr vert="horz" lIns="91440" tIns="45720" rIns="91440" bIns="45720" rtlCol="0" anchor="t">
            <a:normAutofit/>
          </a:bodyPr>
          <a:lstStyle/>
          <a:p>
            <a:pPr marL="0" indent="0">
              <a:buNone/>
            </a:pPr>
            <a:r>
              <a:rPr lang="en-US" dirty="0">
                <a:solidFill>
                  <a:schemeClr val="tx1">
                    <a:lumMod val="85000"/>
                    <a:lumOff val="15000"/>
                  </a:schemeClr>
                </a:solidFill>
                <a:latin typeface="Arial" panose="020B0604020202020204"/>
                <a:cs typeface="Arial" panose="020B0604020202020204"/>
              </a:rPr>
              <a:t>⦁    Average hospital stay: Just as the name implies, this KPI tracks the average length of time patients stay in the hospital. While this metric is very useful, it's also very general - using average hospital stay as a single KPI to track all the different categories of stay in your facility won't prove to be very helpful. The recovery from heart surgery will almost always be a longer stay than a patient who underwent cataract surgery. Instead, this KPI should be broken up and used for each category. KPI Example: Maintain the average hospital stay for shoulder arthroplasty of 2 days by 31/12/24.</a:t>
            </a:r>
            <a:endParaRPr lang="en-US" dirty="0">
              <a:solidFill>
                <a:schemeClr val="tx1">
                  <a:lumMod val="85000"/>
                  <a:lumOff val="15000"/>
                </a:schemeClr>
              </a:solidFill>
              <a:ea typeface="+mn-lt"/>
              <a:cs typeface="+mn-lt"/>
            </a:endParaRPr>
          </a:p>
          <a:p>
            <a:endParaRPr lang="en-US" dirty="0">
              <a:ea typeface="Calibri" panose="020F0502020204030204"/>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Light" panose="020F0302020204030204"/>
                <a:cs typeface="Calibri Light" panose="020F0302020204030204"/>
              </a:rPr>
              <a:t>Dashboard</a:t>
            </a:r>
            <a:endParaRPr lang="en-US" dirty="0"/>
          </a:p>
        </p:txBody>
      </p:sp>
      <p:pic>
        <p:nvPicPr>
          <p:cNvPr id="4" name="Picture 4" descr="Graphical user interface, application, timeline, Teams&#10;&#10;Description automatically generated"/>
          <p:cNvPicPr>
            <a:picLocks noGrp="1" noChangeAspect="1"/>
          </p:cNvPicPr>
          <p:nvPr>
            <p:ph idx="1"/>
          </p:nvPr>
        </p:nvPicPr>
        <p:blipFill>
          <a:blip r:embed="rId1"/>
          <a:stretch>
            <a:fillRect/>
          </a:stretch>
        </p:blipFill>
        <p:spPr>
          <a:xfrm>
            <a:off x="2543175" y="2001044"/>
            <a:ext cx="7105650" cy="4302424"/>
          </a:xfr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2899</Words>
  <Application>WPS Presentation</Application>
  <PresentationFormat>Widescreen</PresentationFormat>
  <Paragraphs>82</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Calibri Light</vt:lpstr>
      <vt:lpstr>Calibri</vt:lpstr>
      <vt:lpstr>Arial</vt:lpstr>
      <vt:lpstr>Segoe UI</vt:lpstr>
      <vt:lpstr>Microsoft YaHei</vt:lpstr>
      <vt:lpstr>Arial Unicode MS</vt:lpstr>
      <vt:lpstr>Calibri</vt:lpstr>
      <vt:lpstr>office theme</vt:lpstr>
      <vt:lpstr>Heart Disease Diagnostic - Analysis</vt:lpstr>
      <vt:lpstr>PowerPoint 演示文稿</vt:lpstr>
      <vt:lpstr>    </vt:lpstr>
      <vt:lpstr>PowerPoint 演示文稿</vt:lpstr>
      <vt:lpstr>PowerPoint 演示文稿</vt:lpstr>
      <vt:lpstr>PowerPoint 演示文稿</vt:lpstr>
      <vt:lpstr>PowerPoint 演示文稿</vt:lpstr>
      <vt:lpstr>PowerPoint 演示文稿</vt:lpstr>
      <vt:lpstr>Dashboard</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asus</cp:lastModifiedBy>
  <cp:revision>147</cp:revision>
  <dcterms:created xsi:type="dcterms:W3CDTF">2022-11-18T11:15:00Z</dcterms:created>
  <dcterms:modified xsi:type="dcterms:W3CDTF">2023-09-25T08:07:42Z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E9CF6B9B2F804698BAC9D50060FF3FE3</vt:lpwstr>
  </property>
  <property fmtid="{D5CDD505-2E9C-101B-9397-08002B2CF9AE}" pid="3" name="KSOProductBuildVer">
    <vt:lpwstr>1033-11.2.0.11537</vt:lpwstr>
  </property>
</Properties>
</file>