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6858000" cy="9144000"/>
  <p:embeddedFontLst>
    <p:embeddedFont>
      <p:font typeface="Merriweather" panose="00000500000000000000"/>
      <p:regular r:id="rId17"/>
    </p:embeddedFont>
    <p:embeddedFont>
      <p:font typeface="Roboto" panose="02000000000000000000"/>
      <p:regular r:id="rId18"/>
    </p:embeddedFont>
    <p:embeddedFont>
      <p:font typeface="Century Gothic" panose="020B05020202020202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 name="Google Shape;69;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4" name="Google Shape;74;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54" name="Shape 54"/>
        <p:cNvGrpSpPr/>
        <p:nvPr/>
      </p:nvGrpSpPr>
      <p:grpSpPr>
        <a:xfrm>
          <a:off x="0" y="0"/>
          <a:ext cx="0" cy="0"/>
          <a:chOff x="0" y="0"/>
          <a:chExt cx="0" cy="0"/>
        </a:xfrm>
      </p:grpSpPr>
      <p:sp>
        <p:nvSpPr>
          <p:cNvPr id="55" name="Google Shape;55;p11"/>
          <p:cNvSpPr txBox="1"/>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p:txBody>
      </p:sp>
      <p:sp>
        <p:nvSpPr>
          <p:cNvPr id="57" name="Google Shape;57;p1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sp>
        <p:nvSpPr>
          <p:cNvPr id="59" name="Google Shape;59;p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p:txBody>
      </p:sp>
      <p:sp>
        <p:nvSpPr>
          <p:cNvPr id="62" name="Google Shape;62;p13"/>
          <p:cNvSpPr txBox="1"/>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p:txBody>
      </p:sp>
      <p:sp>
        <p:nvSpPr>
          <p:cNvPr id="63" name="Google Shape;63;p13"/>
          <p:cNvSpPr txBox="1"/>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4" name="Google Shape;64;p13"/>
          <p:cNvSpPr txBox="1"/>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5" name="Google Shape;65;p13"/>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3"/>
          <p:cNvSpPr txBox="1"/>
          <p:nvPr>
            <p:ph type="sldNum" idx="12"/>
          </p:nvPr>
        </p:nvSpPr>
        <p:spPr>
          <a:xfrm>
            <a:off x="531812" y="787782"/>
            <a:ext cx="7797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4" name="Shape 14"/>
        <p:cNvGrpSpPr/>
        <p:nvPr/>
      </p:nvGrpSpPr>
      <p:grpSpPr>
        <a:xfrm>
          <a:off x="0" y="0"/>
          <a:ext cx="0" cy="0"/>
          <a:chOff x="0" y="0"/>
          <a:chExt cx="0" cy="0"/>
        </a:xfrm>
      </p:grpSpPr>
      <p:sp>
        <p:nvSpPr>
          <p:cNvPr id="15" name="Google Shape;15;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p4"/>
          <p:cNvSpPr txBox="1"/>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25" name="Google Shape;25;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8" name="Google Shape;28;p5"/>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p5"/>
          <p:cNvSpPr txBox="1"/>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30" name="Google Shape;30;p5"/>
          <p:cNvSpPr txBox="1"/>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31" name="Google Shape;31;p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p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7"/>
          <p:cNvSpPr txBox="1"/>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p:txBody>
      </p:sp>
      <p:sp>
        <p:nvSpPr>
          <p:cNvPr id="40" name="Google Shape;40;p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6" name="Google Shape;46;p9"/>
          <p:cNvSpPr txBox="1"/>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p9"/>
          <p:cNvSpPr txBox="1"/>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p9"/>
          <p:cNvSpPr txBox="1"/>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49" name="Google Shape;49;p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2" name="Google Shape;52;p10"/>
          <p:cNvSpPr txBox="1"/>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1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panose="02000000000000000000"/>
              <a:buChar char="●"/>
              <a:defRPr sz="17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32385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panose="02000000000000000000"/>
                <a:ea typeface="Roboto" panose="02000000000000000000"/>
                <a:cs typeface="Roboto" panose="02000000000000000000"/>
                <a:sym typeface="Roboto" panose="02000000000000000000"/>
              </a:defRPr>
            </a:lvl1pPr>
            <a:lvl2pPr lvl="1" algn="r">
              <a:buNone/>
              <a:defRPr sz="1300">
                <a:solidFill>
                  <a:schemeClr val="dk2"/>
                </a:solidFill>
                <a:latin typeface="Roboto" panose="02000000000000000000"/>
                <a:ea typeface="Roboto" panose="02000000000000000000"/>
                <a:cs typeface="Roboto" panose="02000000000000000000"/>
                <a:sym typeface="Roboto" panose="02000000000000000000"/>
              </a:defRPr>
            </a:lvl2pPr>
            <a:lvl3pPr lvl="2" algn="r">
              <a:buNone/>
              <a:defRPr sz="1300">
                <a:solidFill>
                  <a:schemeClr val="dk2"/>
                </a:solidFill>
                <a:latin typeface="Roboto" panose="02000000000000000000"/>
                <a:ea typeface="Roboto" panose="02000000000000000000"/>
                <a:cs typeface="Roboto" panose="02000000000000000000"/>
                <a:sym typeface="Roboto" panose="02000000000000000000"/>
              </a:defRPr>
            </a:lvl3pPr>
            <a:lvl4pPr lvl="3" algn="r">
              <a:buNone/>
              <a:defRPr sz="1300">
                <a:solidFill>
                  <a:schemeClr val="dk2"/>
                </a:solidFill>
                <a:latin typeface="Roboto" panose="02000000000000000000"/>
                <a:ea typeface="Roboto" panose="02000000000000000000"/>
                <a:cs typeface="Roboto" panose="02000000000000000000"/>
                <a:sym typeface="Roboto" panose="02000000000000000000"/>
              </a:defRPr>
            </a:lvl4pPr>
            <a:lvl5pPr lvl="4" algn="r">
              <a:buNone/>
              <a:defRPr sz="1300">
                <a:solidFill>
                  <a:schemeClr val="dk2"/>
                </a:solidFill>
                <a:latin typeface="Roboto" panose="02000000000000000000"/>
                <a:ea typeface="Roboto" panose="02000000000000000000"/>
                <a:cs typeface="Roboto" panose="02000000000000000000"/>
                <a:sym typeface="Roboto" panose="02000000000000000000"/>
              </a:defRPr>
            </a:lvl5pPr>
            <a:lvl6pPr lvl="5" algn="r">
              <a:buNone/>
              <a:defRPr sz="1300">
                <a:solidFill>
                  <a:schemeClr val="dk2"/>
                </a:solidFill>
                <a:latin typeface="Roboto" panose="02000000000000000000"/>
                <a:ea typeface="Roboto" panose="02000000000000000000"/>
                <a:cs typeface="Roboto" panose="02000000000000000000"/>
                <a:sym typeface="Roboto" panose="02000000000000000000"/>
              </a:defRPr>
            </a:lvl6pPr>
            <a:lvl7pPr lvl="6" algn="r">
              <a:buNone/>
              <a:defRPr sz="1300">
                <a:solidFill>
                  <a:schemeClr val="dk2"/>
                </a:solidFill>
                <a:latin typeface="Roboto" panose="02000000000000000000"/>
                <a:ea typeface="Roboto" panose="02000000000000000000"/>
                <a:cs typeface="Roboto" panose="02000000000000000000"/>
                <a:sym typeface="Roboto" panose="02000000000000000000"/>
              </a:defRPr>
            </a:lvl7pPr>
            <a:lvl8pPr lvl="7" algn="r">
              <a:buNone/>
              <a:defRPr sz="1300">
                <a:solidFill>
                  <a:schemeClr val="dk2"/>
                </a:solidFill>
                <a:latin typeface="Roboto" panose="02000000000000000000"/>
                <a:ea typeface="Roboto" panose="02000000000000000000"/>
                <a:cs typeface="Roboto" panose="02000000000000000000"/>
                <a:sym typeface="Roboto" panose="02000000000000000000"/>
              </a:defRPr>
            </a:lvl8pPr>
            <a:lvl9pPr lvl="8" algn="r">
              <a:buNone/>
              <a:defRPr sz="13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415600" y="719633"/>
            <a:ext cx="11360700" cy="1710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168DBA"/>
              </a:buClr>
              <a:buSzPts val="5400"/>
              <a:buFont typeface="Century Gothic" panose="020B0502020202020204"/>
              <a:buNone/>
            </a:pPr>
            <a:r>
              <a:rPr lang="en-US"/>
              <a:t>Insurance Premium Prediction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3"/>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1800" b="1"/>
              <a:t>Q6) How prediction was done?</a:t>
            </a:r>
            <a:endParaRPr lang="en-US" sz="1800" b="1"/>
          </a:p>
          <a:p>
            <a:pPr marL="0" lvl="0" indent="0" algn="l" rtl="0">
              <a:spcBef>
                <a:spcPts val="1000"/>
              </a:spcBef>
              <a:spcAft>
                <a:spcPts val="0"/>
              </a:spcAft>
              <a:buSzPts val="1800"/>
              <a:buNone/>
            </a:pPr>
            <a:r>
              <a:rPr lang="en-US" sz="1800"/>
              <a:t>On the basis of trained model, the prediction was performed. We also created API interface for estimating cost of premium on the basis of personal health information/status.</a:t>
            </a:r>
            <a:endParaRPr b="1"/>
          </a:p>
          <a:p>
            <a:pPr marL="0" lvl="0" indent="0" algn="l" rtl="0">
              <a:spcBef>
                <a:spcPts val="1000"/>
              </a:spcBef>
              <a:spcAft>
                <a:spcPts val="0"/>
              </a:spcAft>
              <a:buSzPts val="1800"/>
              <a:buNone/>
            </a:pPr>
            <a:r>
              <a:rPr lang="en-US" b="1"/>
              <a:t>Q7) What are the different stages of deployment?</a:t>
            </a:r>
            <a:endParaRPr lang="en-US" b="1"/>
          </a:p>
          <a:p>
            <a:pPr marL="342900" lvl="0" indent="-342900" algn="l" rtl="0">
              <a:spcBef>
                <a:spcPts val="1000"/>
              </a:spcBef>
              <a:spcAft>
                <a:spcPts val="0"/>
              </a:spcAft>
              <a:buSzPts val="1800"/>
              <a:buChar char="●"/>
            </a:pPr>
            <a:r>
              <a:rPr lang="en-US"/>
              <a:t>When the model is ready we deploy it in Heroku platform.</a:t>
            </a:r>
            <a:endParaRPr lang="en-US"/>
          </a:p>
          <a:p>
            <a:pPr marL="342900" lvl="0" indent="-228600" algn="l" rtl="0">
              <a:spcBef>
                <a:spcPts val="1000"/>
              </a:spcBef>
              <a:spcAft>
                <a:spcPts val="0"/>
              </a:spcAft>
              <a:buSzPts val="1800"/>
              <a:buNone/>
            </a:pPr>
            <a:endParaRPr b="1"/>
          </a:p>
          <a:p>
            <a:pPr marL="0" lvl="0" indent="0" algn="l" rtl="0">
              <a:spcBef>
                <a:spcPts val="1000"/>
              </a:spcBef>
              <a:spcAft>
                <a:spcPts val="0"/>
              </a:spcAft>
              <a:buSzPts val="2400"/>
              <a:buNone/>
            </a:pPr>
            <a:br>
              <a:rPr lang="en-US" sz="2400"/>
            </a:br>
            <a:endParaRPr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body" idx="1"/>
          </p:nvPr>
        </p:nvSpPr>
        <p:spPr>
          <a:xfrm>
            <a:off x="2346615" y="1073020"/>
            <a:ext cx="8915400" cy="5057191"/>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2400"/>
              <a:buNone/>
            </a:pPr>
            <a:r>
              <a:rPr lang="en-US" sz="2400" b="1"/>
              <a:t>Objective</a:t>
            </a:r>
            <a:r>
              <a:rPr lang="en-US" sz="3200" b="1"/>
              <a:t> :</a:t>
            </a:r>
            <a:endParaRPr lang="en-US" sz="3200" b="1"/>
          </a:p>
          <a:p>
            <a:pPr marL="0" lvl="0" indent="0" algn="l" rtl="0">
              <a:spcBef>
                <a:spcPts val="1000"/>
              </a:spcBef>
              <a:spcAft>
                <a:spcPts val="0"/>
              </a:spcAft>
              <a:buSzPts val="3200"/>
              <a:buNone/>
            </a:pPr>
            <a:endParaRPr sz="3200" b="1"/>
          </a:p>
          <a:p>
            <a:pPr marL="0" lvl="0" indent="0" algn="l" rtl="0">
              <a:spcBef>
                <a:spcPts val="1000"/>
              </a:spcBef>
              <a:spcAft>
                <a:spcPts val="0"/>
              </a:spcAft>
              <a:buSzPts val="1800"/>
              <a:buNone/>
            </a:pPr>
            <a:r>
              <a:rPr lang="en-US"/>
              <a:t>                          The goal of this project is to give an estimate of how much they need on their individual health situation and  Build a solution that should able to predict the premium of the personal for health insurance.</a:t>
            </a:r>
            <a:endParaRPr lang="en-US"/>
          </a:p>
          <a:p>
            <a:pPr marL="0" lvl="0" indent="0" algn="l" rtl="0">
              <a:spcBef>
                <a:spcPts val="1000"/>
              </a:spcBef>
              <a:spcAft>
                <a:spcPts val="0"/>
              </a:spcAft>
              <a:buSzPts val="2400"/>
              <a:buNone/>
            </a:pPr>
            <a:endParaRPr sz="2400" b="1"/>
          </a:p>
          <a:p>
            <a:pPr marL="0" lvl="0" indent="0" algn="l" rtl="0">
              <a:spcBef>
                <a:spcPts val="1000"/>
              </a:spcBef>
              <a:spcAft>
                <a:spcPts val="0"/>
              </a:spcAft>
              <a:buSzPts val="2400"/>
              <a:buNone/>
            </a:pPr>
            <a:r>
              <a:rPr lang="en-US" sz="2400" b="1"/>
              <a:t>Benefits :</a:t>
            </a:r>
            <a:endParaRPr lang="en-US" sz="2400" b="1"/>
          </a:p>
          <a:p>
            <a:pPr marL="342900" lvl="0" indent="-342900" algn="l" rtl="0">
              <a:spcBef>
                <a:spcPts val="1000"/>
              </a:spcBef>
              <a:spcAft>
                <a:spcPts val="0"/>
              </a:spcAft>
              <a:buSzPts val="1800"/>
              <a:buFont typeface="Noto Sans Symbols"/>
              <a:buChar char="▪"/>
            </a:pPr>
            <a:r>
              <a:rPr lang="en-US"/>
              <a:t>Gets idea about how much amount required annually according to their own of health status.</a:t>
            </a:r>
            <a:endParaRPr lang="en-US"/>
          </a:p>
          <a:p>
            <a:pPr marL="342900" lvl="0" indent="-342900" algn="l" rtl="0">
              <a:spcBef>
                <a:spcPts val="1000"/>
              </a:spcBef>
              <a:spcAft>
                <a:spcPts val="0"/>
              </a:spcAft>
              <a:buSzPts val="1800"/>
              <a:buFont typeface="Noto Sans Symbols"/>
              <a:buChar char="▪"/>
            </a:pPr>
            <a:r>
              <a:rPr lang="en-US"/>
              <a:t>This can help a person in focusing more on the health aspect of an insurance.</a:t>
            </a:r>
            <a:endParaRPr lang="en-US"/>
          </a:p>
          <a:p>
            <a:pPr marL="342900" lvl="0" indent="-342900" algn="l" rtl="0">
              <a:spcBef>
                <a:spcPts val="1000"/>
              </a:spcBef>
              <a:spcAft>
                <a:spcPts val="0"/>
              </a:spcAft>
              <a:buSzPts val="1800"/>
              <a:buFont typeface="Noto Sans Symbols"/>
              <a:buChar char="▪"/>
            </a:pPr>
            <a:r>
              <a:rPr lang="en-US"/>
              <a:t>Help in giving premium of health insurance.</a:t>
            </a:r>
            <a:endParaRPr lang="en-US"/>
          </a:p>
          <a:p>
            <a:pPr marL="0" lvl="0" indent="0" algn="l" rtl="0">
              <a:spcBef>
                <a:spcPts val="1000"/>
              </a:spcBef>
              <a:spcAft>
                <a:spcPts val="0"/>
              </a:spcAft>
              <a:buSzPts val="1800"/>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panose="020B0502020202020204"/>
              <a:buNone/>
            </a:pPr>
            <a:r>
              <a:rPr lang="en-US" sz="3200" b="1">
                <a:solidFill>
                  <a:schemeClr val="dk1"/>
                </a:solidFill>
              </a:rPr>
              <a:t>Architecture</a:t>
            </a:r>
            <a:endParaRPr>
              <a:solidFill>
                <a:schemeClr val="dk1"/>
              </a:solidFill>
            </a:endParaRPr>
          </a:p>
        </p:txBody>
      </p:sp>
      <p:grpSp>
        <p:nvGrpSpPr>
          <p:cNvPr id="82" name="Google Shape;82;p16"/>
          <p:cNvGrpSpPr/>
          <p:nvPr/>
        </p:nvGrpSpPr>
        <p:grpSpPr>
          <a:xfrm>
            <a:off x="3422202" y="1751244"/>
            <a:ext cx="7249421" cy="4159504"/>
            <a:chOff x="832989" y="1101"/>
            <a:chExt cx="7249421" cy="4159504"/>
          </a:xfrm>
        </p:grpSpPr>
        <p:sp>
          <p:nvSpPr>
            <p:cNvPr id="83" name="Google Shape;83;p16"/>
            <p:cNvSpPr/>
            <p:nvPr/>
          </p:nvSpPr>
          <p:spPr>
            <a:xfrm rot="5400000">
              <a:off x="494361"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6"/>
            <p:cNvSpPr/>
            <p:nvPr/>
          </p:nvSpPr>
          <p:spPr>
            <a:xfrm>
              <a:off x="832989"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6"/>
            <p:cNvSpPr txBox="1"/>
            <p:nvPr/>
          </p:nvSpPr>
          <p:spPr>
            <a:xfrm>
              <a:off x="867797"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panose="020B0502020202020204"/>
                <a:buNone/>
              </a:pPr>
              <a:r>
                <a:rPr lang="en-US" sz="2200">
                  <a:solidFill>
                    <a:schemeClr val="dk1"/>
                  </a:solidFill>
                  <a:latin typeface="Century Gothic" panose="020B0502020202020204"/>
                  <a:ea typeface="Century Gothic" panose="020B0502020202020204"/>
                  <a:cs typeface="Century Gothic" panose="020B0502020202020204"/>
                  <a:sym typeface="Century Gothic" panose="020B0502020202020204"/>
                </a:rPr>
                <a:t>Start</a:t>
              </a:r>
              <a:endParaRPr>
                <a:solidFill>
                  <a:schemeClr val="dk1"/>
                </a:solidFill>
              </a:endParaRPr>
            </a:p>
          </p:txBody>
        </p:sp>
        <p:sp>
          <p:nvSpPr>
            <p:cNvPr id="86" name="Google Shape;86;p16"/>
            <p:cNvSpPr/>
            <p:nvPr/>
          </p:nvSpPr>
          <p:spPr>
            <a:xfrm rot="5400000">
              <a:off x="494361"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16"/>
            <p:cNvSpPr/>
            <p:nvPr/>
          </p:nvSpPr>
          <p:spPr>
            <a:xfrm>
              <a:off x="832989"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16"/>
            <p:cNvSpPr txBox="1"/>
            <p:nvPr/>
          </p:nvSpPr>
          <p:spPr>
            <a:xfrm>
              <a:off x="867797"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Data Fetching</a:t>
              </a:r>
              <a:endParaRPr>
                <a:solidFill>
                  <a:schemeClr val="dk1"/>
                </a:solidFill>
              </a:endParaRPr>
            </a:p>
          </p:txBody>
        </p:sp>
        <p:sp>
          <p:nvSpPr>
            <p:cNvPr id="89" name="Google Shape;89;p16"/>
            <p:cNvSpPr/>
            <p:nvPr/>
          </p:nvSpPr>
          <p:spPr>
            <a:xfrm>
              <a:off x="1237130" y="3174246"/>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16"/>
            <p:cNvSpPr/>
            <p:nvPr/>
          </p:nvSpPr>
          <p:spPr>
            <a:xfrm>
              <a:off x="832989"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16"/>
            <p:cNvSpPr txBox="1"/>
            <p:nvPr/>
          </p:nvSpPr>
          <p:spPr>
            <a:xfrm>
              <a:off x="867797"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EDA</a:t>
              </a:r>
              <a:endParaRPr>
                <a:solidFill>
                  <a:schemeClr val="dk1"/>
                </a:solidFill>
              </a:endParaRPr>
            </a:p>
          </p:txBody>
        </p:sp>
        <p:sp>
          <p:nvSpPr>
            <p:cNvPr id="92" name="Google Shape;92;p16"/>
            <p:cNvSpPr/>
            <p:nvPr/>
          </p:nvSpPr>
          <p:spPr>
            <a:xfrm rot="-5400000">
              <a:off x="3128714"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6"/>
            <p:cNvSpPr/>
            <p:nvPr/>
          </p:nvSpPr>
          <p:spPr>
            <a:xfrm>
              <a:off x="3467341"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6"/>
            <p:cNvSpPr txBox="1"/>
            <p:nvPr/>
          </p:nvSpPr>
          <p:spPr>
            <a:xfrm>
              <a:off x="3502149"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Data Cleaning</a:t>
              </a:r>
              <a:endParaRPr>
                <a:solidFill>
                  <a:schemeClr val="dk1"/>
                </a:solidFill>
              </a:endParaRPr>
            </a:p>
          </p:txBody>
        </p:sp>
        <p:sp>
          <p:nvSpPr>
            <p:cNvPr id="95" name="Google Shape;95;p16"/>
            <p:cNvSpPr/>
            <p:nvPr/>
          </p:nvSpPr>
          <p:spPr>
            <a:xfrm rot="-5400000">
              <a:off x="3128714"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16"/>
            <p:cNvSpPr/>
            <p:nvPr/>
          </p:nvSpPr>
          <p:spPr>
            <a:xfrm>
              <a:off x="3467341"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16"/>
            <p:cNvSpPr txBox="1"/>
            <p:nvPr/>
          </p:nvSpPr>
          <p:spPr>
            <a:xfrm>
              <a:off x="3502149"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Feature Engineering</a:t>
              </a:r>
              <a:endParaRPr>
                <a:solidFill>
                  <a:schemeClr val="dk1"/>
                </a:solidFill>
              </a:endParaRPr>
            </a:p>
          </p:txBody>
        </p:sp>
        <p:sp>
          <p:nvSpPr>
            <p:cNvPr id="98" name="Google Shape;98;p16"/>
            <p:cNvSpPr/>
            <p:nvPr/>
          </p:nvSpPr>
          <p:spPr>
            <a:xfrm>
              <a:off x="3871483" y="203172"/>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6"/>
            <p:cNvSpPr/>
            <p:nvPr/>
          </p:nvSpPr>
          <p:spPr>
            <a:xfrm>
              <a:off x="3467341"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16"/>
            <p:cNvSpPr txBox="1"/>
            <p:nvPr/>
          </p:nvSpPr>
          <p:spPr>
            <a:xfrm>
              <a:off x="3502149"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Model Building</a:t>
              </a:r>
              <a:endParaRPr>
                <a:solidFill>
                  <a:schemeClr val="dk1"/>
                </a:solidFill>
              </a:endParaRPr>
            </a:p>
          </p:txBody>
        </p:sp>
        <p:sp>
          <p:nvSpPr>
            <p:cNvPr id="101" name="Google Shape;101;p16"/>
            <p:cNvSpPr/>
            <p:nvPr/>
          </p:nvSpPr>
          <p:spPr>
            <a:xfrm rot="5400000">
              <a:off x="5763067"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16"/>
            <p:cNvSpPr/>
            <p:nvPr/>
          </p:nvSpPr>
          <p:spPr>
            <a:xfrm>
              <a:off x="6101694"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16"/>
            <p:cNvSpPr txBox="1"/>
            <p:nvPr/>
          </p:nvSpPr>
          <p:spPr>
            <a:xfrm>
              <a:off x="6136502" y="35909"/>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Model Testing</a:t>
              </a:r>
              <a:endParaRPr>
                <a:solidFill>
                  <a:schemeClr val="dk1"/>
                </a:solidFill>
              </a:endParaRPr>
            </a:p>
          </p:txBody>
        </p:sp>
        <p:sp>
          <p:nvSpPr>
            <p:cNvPr id="104" name="Google Shape;104;p16"/>
            <p:cNvSpPr/>
            <p:nvPr/>
          </p:nvSpPr>
          <p:spPr>
            <a:xfrm rot="5400000">
              <a:off x="5763067"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16"/>
            <p:cNvSpPr/>
            <p:nvPr/>
          </p:nvSpPr>
          <p:spPr>
            <a:xfrm>
              <a:off x="6101694"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 name="Google Shape;106;p16"/>
            <p:cNvSpPr txBox="1"/>
            <p:nvPr/>
          </p:nvSpPr>
          <p:spPr>
            <a:xfrm>
              <a:off x="6136502"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Flask Setup</a:t>
              </a:r>
              <a:endParaRPr>
                <a:solidFill>
                  <a:schemeClr val="dk1"/>
                </a:solidFill>
              </a:endParaRPr>
            </a:p>
          </p:txBody>
        </p:sp>
        <p:sp>
          <p:nvSpPr>
            <p:cNvPr id="107" name="Google Shape;107;p16"/>
            <p:cNvSpPr/>
            <p:nvPr/>
          </p:nvSpPr>
          <p:spPr>
            <a:xfrm>
              <a:off x="6101694"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16"/>
            <p:cNvSpPr txBox="1"/>
            <p:nvPr/>
          </p:nvSpPr>
          <p:spPr>
            <a:xfrm>
              <a:off x="6136502"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panose="020B0502020202020204"/>
                <a:buNone/>
              </a:pPr>
              <a:r>
                <a:rPr lang="en-US"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Deployment</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panose="020B0502020202020204"/>
              <a:buNone/>
            </a:pPr>
            <a:br>
              <a:rPr lang="en-US" sz="2400" b="1">
                <a:solidFill>
                  <a:schemeClr val="dk1"/>
                </a:solidFill>
              </a:rPr>
            </a:br>
            <a:br>
              <a:rPr lang="en-US" sz="2400" b="1">
                <a:solidFill>
                  <a:schemeClr val="dk1"/>
                </a:solidFill>
              </a:rPr>
            </a:br>
            <a:r>
              <a:rPr lang="en-US" sz="2400" b="1">
                <a:solidFill>
                  <a:schemeClr val="dk1"/>
                </a:solidFill>
              </a:rPr>
              <a:t>Data Collection and validation</a:t>
            </a:r>
            <a:endParaRPr lang="en-US" sz="2400" b="1">
              <a:solidFill>
                <a:schemeClr val="dk1"/>
              </a:solidFill>
            </a:endParaRPr>
          </a:p>
        </p:txBody>
      </p:sp>
      <p:sp>
        <p:nvSpPr>
          <p:cNvPr id="114" name="Google Shape;114;p17"/>
          <p:cNvSpPr txBox="1"/>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Font typeface="Noto Sans Symbols"/>
              <a:buNone/>
            </a:pPr>
          </a:p>
          <a:p>
            <a:pPr marL="342900" lvl="0" indent="-342900" algn="l" rtl="0">
              <a:spcBef>
                <a:spcPts val="1000"/>
              </a:spcBef>
              <a:spcAft>
                <a:spcPts val="0"/>
              </a:spcAft>
              <a:buSzPts val="1800"/>
              <a:buFont typeface="Noto Sans Symbols"/>
              <a:buChar char="▪"/>
            </a:pPr>
            <a:r>
              <a:rPr lang="en-US"/>
              <a:t>The dataset was taken from the Kaggle competition page.</a:t>
            </a:r>
            <a:endParaRPr lang="en-US"/>
          </a:p>
          <a:p>
            <a:pPr marL="342900" lvl="0" indent="-342900" algn="l" rtl="0">
              <a:spcBef>
                <a:spcPts val="1000"/>
              </a:spcBef>
              <a:spcAft>
                <a:spcPts val="0"/>
              </a:spcAft>
              <a:buSzPts val="1800"/>
              <a:buFont typeface="Noto Sans Symbols"/>
              <a:buChar char="▪"/>
            </a:pPr>
            <a:r>
              <a:rPr lang="en-US"/>
              <a:t>Data type of columns – Validating the data type of the columns if wrong, then it was corrected.</a:t>
            </a:r>
            <a:endParaRPr lang="en-US"/>
          </a:p>
          <a:p>
            <a:pPr marL="342900" lvl="0" indent="-342900" algn="l" rtl="0">
              <a:spcBef>
                <a:spcPts val="1000"/>
              </a:spcBef>
              <a:spcAft>
                <a:spcPts val="0"/>
              </a:spcAft>
              <a:buSzPts val="1800"/>
              <a:buFont typeface="Noto Sans Symbols"/>
              <a:buChar char="▪"/>
            </a:pPr>
            <a:r>
              <a:rPr lang="en-US"/>
              <a:t>Null values in columns – Validating the column in the dataset have null values or missing information. </a:t>
            </a:r>
            <a:endParaRPr lang="en-US"/>
          </a:p>
          <a:p>
            <a:pPr marL="0" lvl="0" indent="0" algn="l" rtl="0">
              <a:spcBef>
                <a:spcPts val="1000"/>
              </a:spcBef>
              <a:spcAft>
                <a:spcPts val="0"/>
              </a:spcAft>
              <a:buSzPts val="1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panose="020B0502020202020204"/>
              <a:buNone/>
            </a:pPr>
            <a:br>
              <a:rPr lang="en-US" sz="3200" b="1">
                <a:solidFill>
                  <a:schemeClr val="dk1"/>
                </a:solidFill>
              </a:rPr>
            </a:br>
            <a:r>
              <a:rPr lang="en-US" sz="3200" b="1">
                <a:solidFill>
                  <a:schemeClr val="dk1"/>
                </a:solidFill>
              </a:rPr>
              <a:t>Model Training</a:t>
            </a:r>
            <a:endParaRPr lang="en-US" sz="3200" b="1">
              <a:solidFill>
                <a:schemeClr val="dk1"/>
              </a:solidFill>
            </a:endParaRPr>
          </a:p>
        </p:txBody>
      </p:sp>
      <p:sp>
        <p:nvSpPr>
          <p:cNvPr id="120" name="Google Shape;120;p18"/>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b="1"/>
              <a:t>Data Pre-processing:  </a:t>
            </a:r>
            <a:endParaRPr lang="en-US" sz="2400" b="1"/>
          </a:p>
          <a:p>
            <a:pPr marL="342900" lvl="0" indent="-342900" algn="l" rtl="0">
              <a:spcBef>
                <a:spcPts val="1000"/>
              </a:spcBef>
              <a:spcAft>
                <a:spcPts val="0"/>
              </a:spcAft>
              <a:buSzPts val="1800"/>
              <a:buFont typeface="Noto Sans Symbols"/>
              <a:buChar char="▪"/>
            </a:pPr>
            <a:r>
              <a:rPr lang="en-US"/>
              <a:t>Performing EDA to get insights of the data like identifying distribution, outliers etc.</a:t>
            </a:r>
            <a:endParaRPr lang="en-US"/>
          </a:p>
          <a:p>
            <a:pPr marL="342900" lvl="0" indent="-342900" algn="l" rtl="0">
              <a:spcBef>
                <a:spcPts val="1000"/>
              </a:spcBef>
              <a:spcAft>
                <a:spcPts val="0"/>
              </a:spcAft>
              <a:buSzPts val="1800"/>
              <a:buFont typeface="Noto Sans Symbols"/>
              <a:buChar char="▪"/>
            </a:pPr>
            <a:r>
              <a:rPr lang="en-US"/>
              <a:t>Check any null values present in the dataset. If present then impute those null values.</a:t>
            </a:r>
            <a:endParaRPr lang="en-US"/>
          </a:p>
          <a:p>
            <a:pPr marL="342900" lvl="0" indent="-342900" algn="l" rtl="0">
              <a:spcBef>
                <a:spcPts val="1000"/>
              </a:spcBef>
              <a:spcAft>
                <a:spcPts val="0"/>
              </a:spcAft>
              <a:buSzPts val="1800"/>
              <a:buFont typeface="Noto Sans Symbols"/>
              <a:buChar char="▪"/>
            </a:pPr>
            <a:r>
              <a:rPr lang="en-US"/>
              <a:t>Encode the categorical features/columns.</a:t>
            </a:r>
            <a:endParaRPr lang="en-US"/>
          </a:p>
          <a:p>
            <a:pPr marL="342900" lvl="0" indent="-342900" algn="l" rtl="0">
              <a:spcBef>
                <a:spcPts val="1000"/>
              </a:spcBef>
              <a:spcAft>
                <a:spcPts val="0"/>
              </a:spcAft>
              <a:buSzPts val="1800"/>
              <a:buFont typeface="Noto Sans Symbols"/>
              <a:buChar char="▪"/>
            </a:pPr>
            <a:r>
              <a:rPr lang="en-US"/>
              <a:t>Perform Standard Scalar to scale down values.</a:t>
            </a:r>
            <a:endParaRPr lang="en-US"/>
          </a:p>
          <a:p>
            <a:pPr marL="0" lvl="0" indent="0" algn="l" rtl="0">
              <a:spcBef>
                <a:spcPts val="1000"/>
              </a:spcBef>
              <a:spcAft>
                <a:spcPts val="0"/>
              </a:spcAft>
              <a:buSzPts val="2200"/>
              <a:buNone/>
            </a:pPr>
            <a:endParaRPr sz="2200"/>
          </a:p>
          <a:p>
            <a:pPr marL="0" lvl="0" indent="0" algn="l" rtl="0">
              <a:spcBef>
                <a:spcPts val="1000"/>
              </a:spcBef>
              <a:spcAft>
                <a:spcPts val="0"/>
              </a:spcAft>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592925" y="624110"/>
            <a:ext cx="8911687" cy="1135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panose="020B0502020202020204"/>
              <a:buNone/>
            </a:pPr>
            <a:br>
              <a:rPr lang="en-US" sz="2400" b="1">
                <a:solidFill>
                  <a:schemeClr val="dk1"/>
                </a:solidFill>
              </a:rPr>
            </a:br>
            <a:br>
              <a:rPr lang="en-US" sz="2400" b="1">
                <a:solidFill>
                  <a:schemeClr val="dk1"/>
                </a:solidFill>
              </a:rPr>
            </a:br>
            <a:r>
              <a:rPr lang="en-US" sz="2400" b="1">
                <a:solidFill>
                  <a:schemeClr val="dk1"/>
                </a:solidFill>
              </a:rPr>
              <a:t>Model Selection</a:t>
            </a:r>
            <a:endParaRPr lang="en-US" sz="2400" b="1">
              <a:solidFill>
                <a:schemeClr val="dk1"/>
              </a:solidFill>
            </a:endParaRPr>
          </a:p>
        </p:txBody>
      </p:sp>
      <p:sp>
        <p:nvSpPr>
          <p:cNvPr id="126" name="Google Shape;126;p19"/>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p>
          <a:p>
            <a:pPr marL="0" lvl="0" indent="0" algn="l" rtl="0">
              <a:spcBef>
                <a:spcPts val="1000"/>
              </a:spcBef>
              <a:spcAft>
                <a:spcPts val="0"/>
              </a:spcAft>
              <a:buSzPts val="1800"/>
              <a:buNone/>
            </a:pPr>
          </a:p>
          <a:p>
            <a:pPr marL="0" lvl="0" indent="0" algn="l" rtl="0">
              <a:spcBef>
                <a:spcPts val="1000"/>
              </a:spcBef>
              <a:spcAft>
                <a:spcPts val="0"/>
              </a:spcAft>
              <a:buSzPts val="1800"/>
              <a:buNone/>
            </a:pPr>
            <a:r>
              <a:rPr lang="en-US"/>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a:t>       </a:t>
            </a:r>
            <a:endParaRPr sz="2200"/>
          </a:p>
          <a:p>
            <a:pPr marL="0" lvl="0" indent="0" algn="l" rtl="0">
              <a:spcBef>
                <a:spcPts val="1000"/>
              </a:spcBef>
              <a:spcAft>
                <a:spcPts val="0"/>
              </a:spcAft>
              <a:buSzPts val="240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2400"/>
              <a:buFont typeface="Century Gothic" panose="020B0502020202020204"/>
              <a:buNone/>
            </a:pPr>
            <a:br>
              <a:rPr lang="en-US" sz="2400" b="1"/>
            </a:br>
            <a:r>
              <a:rPr lang="en-US" sz="2400" b="1">
                <a:solidFill>
                  <a:schemeClr val="dk1"/>
                </a:solidFill>
              </a:rPr>
              <a:t>Predictions</a:t>
            </a:r>
            <a:endParaRPr lang="en-US" sz="2400" b="1">
              <a:solidFill>
                <a:schemeClr val="dk1"/>
              </a:solidFill>
            </a:endParaRPr>
          </a:p>
        </p:txBody>
      </p:sp>
      <p:sp>
        <p:nvSpPr>
          <p:cNvPr id="132" name="Google Shape;132;p20"/>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0"/>
              <a:buNone/>
            </a:pPr>
            <a:r>
              <a:rPr lang="en-US" sz="2200" b="1"/>
              <a:t>           </a:t>
            </a:r>
            <a:endParaRPr sz="2200"/>
          </a:p>
          <a:p>
            <a:pPr marL="342900" lvl="0" indent="-342900" algn="l" rtl="0">
              <a:spcBef>
                <a:spcPts val="1000"/>
              </a:spcBef>
              <a:spcAft>
                <a:spcPts val="0"/>
              </a:spcAft>
              <a:buSzPts val="1800"/>
              <a:buChar char="●"/>
            </a:pPr>
            <a:r>
              <a:rPr lang="en-US"/>
              <a:t>Then all the trained models were used for validating test set.</a:t>
            </a:r>
            <a:endParaRPr lang="en-US"/>
          </a:p>
          <a:p>
            <a:pPr marL="342900" lvl="0" indent="-342900" algn="l" rtl="0">
              <a:spcBef>
                <a:spcPts val="1000"/>
              </a:spcBef>
              <a:spcAft>
                <a:spcPts val="0"/>
              </a:spcAft>
              <a:buSzPts val="1800"/>
              <a:buChar char="●"/>
            </a:pPr>
            <a:r>
              <a:rPr lang="en-US"/>
              <a:t>We</a:t>
            </a:r>
            <a:r>
              <a:rPr lang="en-US" sz="2400"/>
              <a:t> </a:t>
            </a:r>
            <a:r>
              <a:rPr lang="en-US"/>
              <a:t>perform pre-processing techniques on it.</a:t>
            </a:r>
            <a:endParaRPr lang="en-US"/>
          </a:p>
          <a:p>
            <a:pPr marL="342900" lvl="0" indent="-342900" algn="l" rtl="0">
              <a:spcBef>
                <a:spcPts val="1000"/>
              </a:spcBef>
              <a:spcAft>
                <a:spcPts val="0"/>
              </a:spcAft>
              <a:buSzPts val="1800"/>
              <a:buChar char="●"/>
            </a:pPr>
            <a:r>
              <a:rPr lang="en-US"/>
              <a:t>The best RMSE and r2 score model were saved for developing API for prediction of premium.</a:t>
            </a:r>
            <a:endParaRPr lang="en-US"/>
          </a:p>
          <a:p>
            <a:pPr marL="342900" lvl="0" indent="-190500" algn="l" rtl="0">
              <a:spcBef>
                <a:spcPts val="1000"/>
              </a:spcBef>
              <a:spcAft>
                <a:spcPts val="0"/>
              </a:spcAft>
              <a:buSzPts val="24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Font typeface="Century Gothic" panose="020B0502020202020204"/>
              <a:buNone/>
            </a:pPr>
            <a:r>
              <a:rPr lang="en-US" sz="2400" b="1">
                <a:solidFill>
                  <a:schemeClr val="dk1"/>
                </a:solidFill>
              </a:rPr>
              <a:t>Q &amp; A</a:t>
            </a:r>
            <a:endParaRPr lang="en-US" sz="2400" b="1">
              <a:solidFill>
                <a:schemeClr val="dk1"/>
              </a:solidFill>
            </a:endParaRPr>
          </a:p>
        </p:txBody>
      </p:sp>
      <p:sp>
        <p:nvSpPr>
          <p:cNvPr id="138" name="Google Shape;138;p21"/>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SzPct val="100000"/>
              <a:buNone/>
            </a:pPr>
            <a:r>
              <a:rPr lang="en-US" sz="7200" b="1"/>
              <a:t>Q1) What is the source data?</a:t>
            </a:r>
            <a:endParaRPr lang="en-US" sz="7200" b="1"/>
          </a:p>
          <a:p>
            <a:pPr marL="0" lvl="0" indent="0" algn="l" rtl="0">
              <a:spcBef>
                <a:spcPts val="1000"/>
              </a:spcBef>
              <a:spcAft>
                <a:spcPts val="0"/>
              </a:spcAft>
              <a:buSzPct val="100000"/>
              <a:buNone/>
            </a:pPr>
            <a:r>
              <a:rPr lang="en-US" sz="7200"/>
              <a:t>The source of the data is Kaggle. The data is in the form of ‘csv’ file.</a:t>
            </a:r>
            <a:endParaRPr lang="en-US" sz="7200"/>
          </a:p>
          <a:p>
            <a:pPr marL="0" lvl="0" indent="0" algn="l" rtl="0">
              <a:spcBef>
                <a:spcPts val="1000"/>
              </a:spcBef>
              <a:spcAft>
                <a:spcPts val="0"/>
              </a:spcAft>
              <a:buSzPct val="100000"/>
              <a:buNone/>
            </a:pPr>
            <a:r>
              <a:rPr lang="en-US" sz="7200" b="1"/>
              <a:t>Q2) What was the type of the data?</a:t>
            </a:r>
            <a:endParaRPr lang="en-US" sz="7200" b="1"/>
          </a:p>
          <a:p>
            <a:pPr marL="0" lvl="0" indent="0" algn="l" rtl="0">
              <a:spcBef>
                <a:spcPts val="1000"/>
              </a:spcBef>
              <a:spcAft>
                <a:spcPts val="0"/>
              </a:spcAft>
              <a:buSzPct val="100000"/>
              <a:buNone/>
            </a:pPr>
            <a:r>
              <a:rPr lang="en-US" sz="7200"/>
              <a:t>The data was combination of categorical and numerical values.</a:t>
            </a:r>
            <a:endParaRPr lang="en-US" sz="7200"/>
          </a:p>
          <a:p>
            <a:pPr marL="0" lvl="0" indent="0" algn="l" rtl="0">
              <a:spcBef>
                <a:spcPts val="1000"/>
              </a:spcBef>
              <a:spcAft>
                <a:spcPts val="0"/>
              </a:spcAft>
              <a:buSzPct val="100000"/>
              <a:buNone/>
            </a:pPr>
            <a:r>
              <a:rPr lang="en-US" sz="7200" b="1"/>
              <a:t>Q3) What’s the complete flow you followed in this project?</a:t>
            </a:r>
            <a:endParaRPr lang="en-US" sz="7200" b="1"/>
          </a:p>
          <a:p>
            <a:pPr marL="0" lvl="0" indent="0" algn="l" rtl="0">
              <a:spcBef>
                <a:spcPts val="1000"/>
              </a:spcBef>
              <a:spcAft>
                <a:spcPts val="0"/>
              </a:spcAft>
              <a:buSzPct val="100000"/>
              <a:buNone/>
            </a:pPr>
            <a:r>
              <a:rPr lang="en-US" sz="7200"/>
              <a:t>Refer the 3</a:t>
            </a:r>
            <a:r>
              <a:rPr lang="en-US" sz="7200" baseline="30000"/>
              <a:t>rd</a:t>
            </a:r>
            <a:r>
              <a:rPr lang="en-US" sz="7200"/>
              <a:t> slide for better understanding</a:t>
            </a:r>
            <a:endParaRPr sz="5500" b="1"/>
          </a:p>
          <a:p>
            <a:pPr marL="0" lvl="0" indent="0" algn="l" rtl="0">
              <a:spcBef>
                <a:spcPts val="1000"/>
              </a:spcBef>
              <a:spcAft>
                <a:spcPts val="0"/>
              </a:spcAft>
              <a:buSzPct val="100000"/>
              <a:buNone/>
            </a:pPr>
            <a:r>
              <a:rPr lang="en-US" sz="7200" b="1"/>
              <a:t>Q4) What techniques were you using for data pre-processing?</a:t>
            </a:r>
            <a:endParaRPr lang="en-US" sz="7200" b="1"/>
          </a:p>
          <a:p>
            <a:pPr marL="342900" lvl="0" indent="-342900" algn="l" rtl="0">
              <a:spcBef>
                <a:spcPts val="1000"/>
              </a:spcBef>
              <a:spcAft>
                <a:spcPts val="0"/>
              </a:spcAft>
              <a:buSzPct val="100000"/>
              <a:buChar char="●"/>
            </a:pPr>
            <a:r>
              <a:rPr lang="en-US" sz="7200"/>
              <a:t>Visualizing relation of independent variables with each other and dependent variable. </a:t>
            </a:r>
            <a:endParaRPr lang="en-US" sz="7200"/>
          </a:p>
          <a:p>
            <a:pPr marL="342900" lvl="0" indent="-342900" algn="l" rtl="0">
              <a:spcBef>
                <a:spcPts val="1000"/>
              </a:spcBef>
              <a:spcAft>
                <a:spcPts val="0"/>
              </a:spcAft>
              <a:buSzPct val="100000"/>
              <a:buChar char="●"/>
            </a:pPr>
            <a:r>
              <a:rPr lang="en-US" sz="7200"/>
              <a:t>Checking distribution of Continuous variables.</a:t>
            </a:r>
            <a:endParaRPr lang="en-US" sz="7200"/>
          </a:p>
          <a:p>
            <a:pPr marL="342900" lvl="0" indent="-342900" algn="l" rtl="0">
              <a:spcBef>
                <a:spcPts val="1000"/>
              </a:spcBef>
              <a:spcAft>
                <a:spcPts val="0"/>
              </a:spcAft>
              <a:buSzPct val="100000"/>
              <a:buChar char="●"/>
            </a:pPr>
            <a:r>
              <a:rPr lang="en-US" sz="7200"/>
              <a:t>Checking any null values present in the dataset.</a:t>
            </a:r>
            <a:endParaRPr lang="en-US" sz="7200"/>
          </a:p>
          <a:p>
            <a:pPr marL="0" lvl="0" indent="0" algn="l" rtl="0">
              <a:spcBef>
                <a:spcPts val="1000"/>
              </a:spcBef>
              <a:spcAft>
                <a:spcPts val="0"/>
              </a:spcAft>
              <a:buSzPct val="100000"/>
              <a:buNone/>
            </a:pPr>
            <a:br>
              <a:rPr lang="en-US" sz="2400"/>
            </a:b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2"/>
          <p:cNvSpPr txBox="1"/>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25000"/>
          </a:bodyPr>
          <a:lstStyle/>
          <a:p>
            <a:pPr marL="342900" lvl="0" indent="-342900" algn="l" rtl="0">
              <a:spcBef>
                <a:spcPts val="0"/>
              </a:spcBef>
              <a:spcAft>
                <a:spcPts val="0"/>
              </a:spcAft>
              <a:buSzPct val="100000"/>
              <a:buChar char="●"/>
            </a:pPr>
            <a:r>
              <a:rPr lang="en-US" sz="7200"/>
              <a:t>Converting categorical data into numeric values.</a:t>
            </a:r>
            <a:endParaRPr lang="en-US" sz="7200"/>
          </a:p>
          <a:p>
            <a:pPr marL="342900" lvl="0" indent="-342900" algn="l" rtl="0">
              <a:spcBef>
                <a:spcPts val="1000"/>
              </a:spcBef>
              <a:spcAft>
                <a:spcPts val="0"/>
              </a:spcAft>
              <a:buSzPct val="100000"/>
              <a:buChar char="●"/>
            </a:pPr>
            <a:r>
              <a:rPr lang="en-US" sz="7200"/>
              <a:t>Scaling the data.</a:t>
            </a:r>
            <a:endParaRPr lang="en-US" sz="7200"/>
          </a:p>
          <a:p>
            <a:pPr marL="0" lvl="0" indent="0" algn="l" rtl="0">
              <a:spcBef>
                <a:spcPts val="1000"/>
              </a:spcBef>
              <a:spcAft>
                <a:spcPts val="0"/>
              </a:spcAft>
              <a:buSzPct val="100000"/>
              <a:buNone/>
            </a:pPr>
            <a:endParaRPr sz="7200" b="1"/>
          </a:p>
          <a:p>
            <a:pPr marL="0" lvl="0" indent="0" algn="l" rtl="0">
              <a:spcBef>
                <a:spcPts val="1000"/>
              </a:spcBef>
              <a:spcAft>
                <a:spcPts val="0"/>
              </a:spcAft>
              <a:buSzPct val="100000"/>
              <a:buNone/>
            </a:pPr>
            <a:r>
              <a:rPr lang="en-US" sz="7200" b="1"/>
              <a:t>Q5) How training was done or what models were used?</a:t>
            </a:r>
            <a:endParaRPr lang="en-US" sz="7200" b="1"/>
          </a:p>
          <a:p>
            <a:pPr marL="342900" lvl="0" indent="-342900" algn="l" rtl="0">
              <a:spcBef>
                <a:spcPts val="1000"/>
              </a:spcBef>
              <a:spcAft>
                <a:spcPts val="0"/>
              </a:spcAft>
              <a:buSzPct val="100000"/>
              <a:buChar char="●"/>
            </a:pPr>
            <a:r>
              <a:rPr lang="en-US" sz="7200"/>
              <a:t>Before training the model the dataset is divided into training set and testing/validation set.</a:t>
            </a:r>
            <a:endParaRPr lang="en-US" sz="7200"/>
          </a:p>
          <a:p>
            <a:pPr marL="342900" lvl="0" indent="-342900" algn="l" rtl="0">
              <a:spcBef>
                <a:spcPts val="1000"/>
              </a:spcBef>
              <a:spcAft>
                <a:spcPts val="0"/>
              </a:spcAft>
              <a:buSzPct val="100000"/>
              <a:buChar char="●"/>
            </a:pPr>
            <a:r>
              <a:rPr lang="en-US" sz="7200"/>
              <a:t>The scaling was performed of training and validation set.</a:t>
            </a:r>
            <a:endParaRPr lang="en-US" sz="7200"/>
          </a:p>
          <a:p>
            <a:pPr marL="342900" lvl="0" indent="-342900" algn="l" rtl="0">
              <a:spcBef>
                <a:spcPts val="1000"/>
              </a:spcBef>
              <a:spcAft>
                <a:spcPts val="0"/>
              </a:spcAft>
              <a:buSzPct val="100000"/>
              <a:buChar char="●"/>
            </a:pPr>
            <a:r>
              <a:rPr lang="en-US" sz="7200"/>
              <a:t>The categorical columns were converted into numeric values.</a:t>
            </a:r>
            <a:endParaRPr lang="en-US" sz="7200"/>
          </a:p>
          <a:p>
            <a:pPr marL="342900" lvl="0" indent="-342900" algn="l" rtl="0">
              <a:spcBef>
                <a:spcPts val="1000"/>
              </a:spcBef>
              <a:spcAft>
                <a:spcPts val="0"/>
              </a:spcAft>
              <a:buSzPct val="100000"/>
              <a:buChar char="●"/>
            </a:pPr>
            <a:r>
              <a:rPr lang="en-US" sz="7200"/>
              <a:t>Algorithms like Linear Regression, Decision Trees, Random Forest as well as ElasticNet was used.Out of these ElasticNet performed really good</a:t>
            </a:r>
            <a:endParaRPr lang="en-US" sz="72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3165</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vt:lpstr>
      <vt:lpstr>Merriweather</vt:lpstr>
      <vt:lpstr>Roboto</vt:lpstr>
      <vt:lpstr>Century Gothic</vt:lpstr>
      <vt:lpstr>Noto Sans Symbols</vt:lpstr>
      <vt:lpstr>Segoe Print</vt:lpstr>
      <vt:lpstr>Microsoft YaHei</vt:lpstr>
      <vt:lpstr>Arial Unicode MS</vt:lpstr>
      <vt:lpstr>Paradigm</vt:lpstr>
      <vt:lpstr>Insurance Premium Prediction</vt:lpstr>
      <vt:lpstr>PowerPoint 演示文稿</vt:lpstr>
      <vt:lpstr>Architecture</vt:lpstr>
      <vt:lpstr>  Data Collection and validation</vt:lpstr>
      <vt:lpstr> Model Training</vt:lpstr>
      <vt:lpstr>  Model Selection</vt:lpstr>
      <vt:lpstr> Predictions</vt:lpstr>
      <vt:lpstr>Q &amp; 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
  <cp:lastModifiedBy>asus</cp:lastModifiedBy>
  <cp:revision>2</cp:revision>
  <dcterms:created xsi:type="dcterms:W3CDTF">2023-07-12T08:08:00Z</dcterms:created>
  <dcterms:modified xsi:type="dcterms:W3CDTF">2023-07-13T10:55:45Z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50B26567540A4599A74663563D4C24CE</vt:lpwstr>
  </property>
  <property fmtid="{D5CDD505-2E9C-101B-9397-08002B2CF9AE}" pid="3" name="KSOProductBuildVer">
    <vt:lpwstr>1033-11.2.0.11537</vt:lpwstr>
  </property>
</Properties>
</file>