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64" r:id="rId5"/>
    <p:sldId id="281" r:id="rId6"/>
    <p:sldId id="260" r:id="rId7"/>
    <p:sldId id="270" r:id="rId8"/>
    <p:sldId id="262"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0272-5E8E-4F14-B66B-28A79C6A1F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F40272-5E8E-4F14-B66B-28A79C6A1F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F40272-5E8E-4F14-B66B-28A79C6A1F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218A37-C4E8-4ACA-AF0C-EBC7A297A773}"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D8F40272-5E8E-4F14-B66B-28A79C6A1F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D8F40272-5E8E-4F14-B66B-28A79C6A1F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218A37-C4E8-4ACA-AF0C-EBC7A297A773}"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D8F40272-5E8E-4F14-B66B-28A79C6A1F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8F40272-5E8E-4F14-B66B-28A79C6A1F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8F40272-5E8E-4F14-B66B-28A79C6A1F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8F40272-5E8E-4F14-B66B-28A79C6A1F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F40272-5E8E-4F14-B66B-28A79C6A1F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8F40272-5E8E-4F14-B66B-28A79C6A1F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F40272-5E8E-4F14-B66B-28A79C6A1F2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0272-5E8E-4F14-B66B-28A79C6A1F2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0272-5E8E-4F14-B66B-28A79C6A1F2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F40272-5E8E-4F14-B66B-28A79C6A1F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F40272-5E8E-4F14-B66B-28A79C6A1F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218A37-C4E8-4ACA-AF0C-EBC7A297A77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8F40272-5E8E-4F14-B66B-28A79C6A1F2C}"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A218A37-C4E8-4ACA-AF0C-EBC7A297A77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
              <a:srgbClr val="FBFDF8">
                <a:alpha val="100000"/>
              </a:srgbClr>
            </a:gs>
            <a:gs pos="17000">
              <a:srgbClr val="F7FAF1">
                <a:alpha val="100000"/>
              </a:srgbClr>
            </a:gs>
            <a:gs pos="29000">
              <a:srgbClr val="EFF4E2">
                <a:alpha val="100000"/>
              </a:srgbClr>
            </a:gs>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64055" y="0"/>
            <a:ext cx="8943975" cy="1544320"/>
          </a:xfrm>
        </p:spPr>
        <p:txBody>
          <a:bodyPr>
            <a:normAutofit/>
          </a:bodyPr>
          <a:lstStyle/>
          <a:p>
            <a:r>
              <a:rPr lang="en-IN" sz="6000" b="1" u="sng" dirty="0">
                <a:solidFill>
                  <a:srgbClr val="FF0000"/>
                </a:solidFill>
                <a:latin typeface="Times New Roman" panose="02020603050405020304" pitchFamily="18" charset="0"/>
                <a:cs typeface="Times New Roman" panose="02020603050405020304" pitchFamily="18" charset="0"/>
              </a:rPr>
              <a:t>Onsite Health Diagnostic</a:t>
            </a:r>
            <a:endParaRPr lang="en-IN" sz="60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05115" y="4538345"/>
            <a:ext cx="3124835" cy="1758315"/>
          </a:xfrm>
        </p:spPr>
        <p:txBody>
          <a:bodyPr>
            <a:normAutofit/>
          </a:bodyPr>
          <a:lstStyle/>
          <a:p>
            <a:r>
              <a:rPr lang="en-IN" sz="2400" b="1" dirty="0">
                <a:latin typeface="Times New Roman" panose="02020603050405020304" pitchFamily="18" charset="0"/>
                <a:cs typeface="Times New Roman" panose="02020603050405020304" pitchFamily="18" charset="0"/>
              </a:rPr>
              <a:t>Group Members:</a:t>
            </a:r>
            <a:endParaRPr lang="en-IN"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1" u="sng" dirty="0"/>
              <a:t>Akash </a:t>
            </a:r>
            <a:r>
              <a:rPr lang="en-IN" sz="2400" b="1" u="sng" dirty="0" err="1"/>
              <a:t>Mandlik</a:t>
            </a:r>
            <a:endParaRPr lang="en-IN" sz="2400" b="1" u="sng" dirty="0"/>
          </a:p>
          <a:p>
            <a:pPr marL="342900" indent="-342900">
              <a:buFont typeface="Arial" panose="020B0604020202020204" pitchFamily="34" charset="0"/>
              <a:buChar char="•"/>
            </a:pPr>
            <a:r>
              <a:rPr lang="en-IN" sz="2400" b="1" u="sng" dirty="0"/>
              <a:t>Sanjog </a:t>
            </a:r>
            <a:r>
              <a:rPr lang="en-IN" sz="2400" b="1" u="sng" dirty="0" err="1"/>
              <a:t>Bhoi</a:t>
            </a:r>
            <a:endParaRPr lang="en-IN" sz="2400" b="1" u="sng" dirty="0"/>
          </a:p>
        </p:txBody>
      </p:sp>
      <p:pic>
        <p:nvPicPr>
          <p:cNvPr id="4" name="Picture 3" descr="disease"/>
          <p:cNvPicPr>
            <a:picLocks noChangeAspect="1"/>
          </p:cNvPicPr>
          <p:nvPr/>
        </p:nvPicPr>
        <p:blipFill>
          <a:blip r:embed="rId1"/>
          <a:stretch>
            <a:fillRect/>
          </a:stretch>
        </p:blipFill>
        <p:spPr>
          <a:xfrm>
            <a:off x="1524000" y="1544320"/>
            <a:ext cx="9144000" cy="4276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1401" y="1741336"/>
            <a:ext cx="9008828" cy="3969385"/>
          </a:xfrm>
          <a:prstGeom prst="rect">
            <a:avLst/>
          </a:prstGeom>
          <a:noFill/>
        </p:spPr>
        <p:txBody>
          <a:bodyPr wrap="square">
            <a:spAutoFit/>
          </a:bodyPr>
          <a:lstStyle/>
          <a:p>
            <a:pPr marL="285750" indent="-285750">
              <a:buFont typeface="Wingdings" panose="05000000000000000000" pitchFamily="2" charset="2"/>
              <a:buChar char="v"/>
            </a:pPr>
            <a:r>
              <a:rPr lang="en-IN" dirty="0"/>
              <a:t>Onsite Health Diagnostic (OHD) is the web application that allows users to predict whether the user has been infected with a menacing disease or not. These diseases can be very dangerous to health if they are not treated properly. The main objective of OHD is to help people predict the disease in case of absence of medical professionals, strikes or any related uncertainties.</a:t>
            </a: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The Machine learning algorithm deployed along with the website will diagnose the disease as accurately as possible. Nevertheless, the project is based on educational purposes and we will not be responsible in any possible way if the model predicts false results because the ML model can’t be correct 100% all the time either. So, we urge users to try it at your own risk.</a:t>
            </a:r>
            <a:endParaRPr lang="en-IN" dirty="0"/>
          </a:p>
          <a:p>
            <a:pPr indent="0">
              <a:buFont typeface="Wingdings" panose="05000000000000000000" pitchFamily="2" charset="2"/>
              <a:buNone/>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sp>
        <p:nvSpPr>
          <p:cNvPr id="2" name="Title 1"/>
          <p:cNvSpPr>
            <a:spLocks noGrp="1"/>
          </p:cNvSpPr>
          <p:nvPr>
            <p:ph type="title"/>
          </p:nvPr>
        </p:nvSpPr>
        <p:spPr/>
        <p:txBody>
          <a:bodyPr/>
          <a:lstStyle/>
          <a:p>
            <a:r>
              <a:rPr lang="en-IN"/>
              <a:t>                        Introduction</a:t>
            </a:r>
            <a:endParaRPr lang="en-IN"/>
          </a:p>
        </p:txBody>
      </p:sp>
      <p:sp>
        <p:nvSpPr>
          <p:cNvPr id="3" name="Content Placeholder 2"/>
          <p:cNvSpPr>
            <a:spLocks noGrp="1"/>
          </p:cNvSpPr>
          <p:nvPr>
            <p:ph idx="1"/>
          </p:nvPr>
        </p:nvSpPr>
        <p:spPr/>
        <p:txBody>
          <a:bodyPr/>
          <a:lstStyle/>
          <a:p>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a:t>
            </a:r>
            <a:endParaRPr lang="en-IN" b="1" dirty="0"/>
          </a:p>
        </p:txBody>
      </p:sp>
      <p:sp>
        <p:nvSpPr>
          <p:cNvPr id="3" name="Content Placeholder 2"/>
          <p:cNvSpPr>
            <a:spLocks noGrp="1"/>
          </p:cNvSpPr>
          <p:nvPr>
            <p:ph idx="1"/>
          </p:nvPr>
        </p:nvSpPr>
        <p:spPr>
          <a:xfrm>
            <a:off x="2099144" y="1571223"/>
            <a:ext cx="9396861" cy="3811966"/>
          </a:xfrm>
        </p:spPr>
        <p:txBody>
          <a:bodyPr>
            <a:normAutofit/>
          </a:bodyPr>
          <a:lstStyle/>
          <a:p>
            <a:pPr marL="425450" algn="just">
              <a:buFont typeface="Wingdings" panose="05000000000000000000" pitchFamily="2" charset="2"/>
              <a:buChar char="q"/>
            </a:pPr>
            <a:r>
              <a:rPr lang="en-US" sz="2400" dirty="0"/>
              <a:t> Our main aim is to provide a quick medical diagnosis to the patients living in rural areas.</a:t>
            </a:r>
            <a:endParaRPr lang="en-US" sz="2400" dirty="0"/>
          </a:p>
          <a:p>
            <a:pPr marL="425450" algn="just">
              <a:buFont typeface="Wingdings" panose="05000000000000000000" pitchFamily="2" charset="2"/>
              <a:buChar char="q"/>
            </a:pPr>
            <a:r>
              <a:rPr lang="en-US" sz="2400" dirty="0"/>
              <a:t>Nowadays, it is very useful for </a:t>
            </a:r>
            <a:r>
              <a:rPr lang="en-US" sz="2400" dirty="0" err="1"/>
              <a:t>postcovid</a:t>
            </a:r>
            <a:r>
              <a:rPr lang="en-US" sz="2400" dirty="0"/>
              <a:t> contactless system in rural health service.</a:t>
            </a:r>
            <a:endParaRPr lang="en-US" sz="2400" dirty="0"/>
          </a:p>
          <a:p>
            <a:pPr marL="425450" algn="just">
              <a:buFont typeface="Wingdings" panose="05000000000000000000" pitchFamily="2" charset="2"/>
              <a:buChar char="q"/>
            </a:pPr>
            <a:r>
              <a:rPr lang="en-US" sz="2400" dirty="0"/>
              <a:t>The goal is to provide access to medical specialists.</a:t>
            </a:r>
            <a:endParaRPr lang="en-US" sz="2400" dirty="0"/>
          </a:p>
          <a:p>
            <a:pPr marL="425450" algn="just">
              <a:buFont typeface="Wingdings" panose="05000000000000000000" pitchFamily="2" charset="2"/>
              <a:buChar char="q"/>
            </a:pPr>
            <a:r>
              <a:rPr lang="en-US" sz="2400" dirty="0"/>
              <a:t>This system enhance quality of health care.</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Minimum Requirement Specification</a:t>
            </a:r>
            <a:endParaRPr lang="en-IN" dirty="0"/>
          </a:p>
        </p:txBody>
      </p:sp>
      <p:sp>
        <p:nvSpPr>
          <p:cNvPr id="3" name="Content Placeholder 2"/>
          <p:cNvSpPr>
            <a:spLocks noGrp="1"/>
          </p:cNvSpPr>
          <p:nvPr>
            <p:ph idx="1"/>
          </p:nvPr>
        </p:nvSpPr>
        <p:spPr>
          <a:xfrm>
            <a:off x="2592924" y="1571223"/>
            <a:ext cx="8911687" cy="4339999"/>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Hardware Configuration:</a:t>
            </a:r>
            <a:endParaRPr lang="en-US" sz="2400" dirty="0">
              <a:latin typeface="Times New Roman" panose="02020603050405020304" pitchFamily="18" charset="0"/>
              <a:cs typeface="Times New Roman" panose="02020603050405020304" pitchFamily="18" charset="0"/>
            </a:endParaRPr>
          </a:p>
          <a:p>
            <a:pPr>
              <a:buNone/>
            </a:pPr>
            <a:r>
              <a:rPr lang="en-IN" sz="28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fontAlgn="t"/>
            <a:r>
              <a:rPr lang="en-IN" sz="2000" b="1" dirty="0">
                <a:latin typeface="Times New Roman" panose="02020603050405020304" pitchFamily="18" charset="0"/>
                <a:cs typeface="Times New Roman" panose="02020603050405020304" pitchFamily="18" charset="0"/>
              </a:rPr>
              <a:t>RAM: 8 GB</a:t>
            </a:r>
            <a:endParaRPr lang="en-IN" sz="2000" dirty="0">
              <a:latin typeface="Times New Roman" panose="02020603050405020304" pitchFamily="18" charset="0"/>
              <a:cs typeface="Times New Roman" panose="02020603050405020304" pitchFamily="18" charset="0"/>
            </a:endParaRPr>
          </a:p>
          <a:p>
            <a:pPr fontAlgn="t"/>
            <a:r>
              <a:rPr lang="en-IN" sz="2000" b="1" dirty="0">
                <a:latin typeface="Times New Roman" panose="02020603050405020304" pitchFamily="18" charset="0"/>
                <a:cs typeface="Times New Roman" panose="02020603050405020304" pitchFamily="18" charset="0"/>
              </a:rPr>
              <a:t>SSD: 512 </a:t>
            </a:r>
            <a:r>
              <a:rPr lang="en-IN" sz="2000" b="1" dirty="0">
                <a:latin typeface="Times New Roman" panose="02020603050405020304" pitchFamily="18" charset="0"/>
                <a:cs typeface="Times New Roman" panose="02020603050405020304" pitchFamily="18" charset="0"/>
              </a:rPr>
              <a:t>GB</a:t>
            </a:r>
            <a:endParaRPr lang="en-IN" sz="2000" b="1" dirty="0">
              <a:latin typeface="Times New Roman" panose="02020603050405020304" pitchFamily="18" charset="0"/>
              <a:cs typeface="Times New Roman" panose="02020603050405020304" pitchFamily="18" charset="0"/>
            </a:endParaRPr>
          </a:p>
          <a:p>
            <a:pPr fontAlgn="t"/>
            <a:r>
              <a:rPr lang="en-IN" sz="2000" b="1" dirty="0">
                <a:latin typeface="Times New Roman" panose="02020603050405020304" pitchFamily="18" charset="0"/>
                <a:cs typeface="Times New Roman" panose="02020603050405020304" pitchFamily="18" charset="0"/>
              </a:rPr>
              <a:t>OS: Windows &amp; Linux</a:t>
            </a:r>
            <a:endParaRPr lang="en-IN" sz="2000" b="1" dirty="0">
              <a:latin typeface="Times New Roman" panose="02020603050405020304" pitchFamily="18" charset="0"/>
              <a:cs typeface="Times New Roman" panose="02020603050405020304" pitchFamily="18" charset="0"/>
            </a:endParaRPr>
          </a:p>
          <a:p>
            <a:pPr fontAlgn="t"/>
            <a:r>
              <a:rPr lang="en-IN" sz="2000" b="1" dirty="0">
                <a:latin typeface="Times New Roman" panose="02020603050405020304" pitchFamily="18" charset="0"/>
                <a:cs typeface="Times New Roman" panose="02020603050405020304" pitchFamily="18" charset="0"/>
              </a:rPr>
              <a:t>Graphics: 2GB or 4GB</a:t>
            </a:r>
            <a:endParaRPr lang="en-IN" sz="2000" b="1" dirty="0">
              <a:latin typeface="Times New Roman" panose="02020603050405020304" pitchFamily="18" charset="0"/>
              <a:cs typeface="Times New Roman" panose="02020603050405020304" pitchFamily="18" charset="0"/>
            </a:endParaRPr>
          </a:p>
          <a:p>
            <a:pPr fontAlgn="t"/>
            <a:r>
              <a:rPr lang="en-IN" sz="2000" b="1" dirty="0">
                <a:latin typeface="Times New Roman" panose="02020603050405020304" pitchFamily="18" charset="0"/>
                <a:cs typeface="Times New Roman" panose="02020603050405020304" pitchFamily="18" charset="0"/>
              </a:rPr>
              <a:t>Processor: Ryzen or Intel </a:t>
            </a:r>
            <a:endParaRPr lang="en-IN" sz="2000" dirty="0">
              <a:latin typeface="Times New Roman" panose="02020603050405020304" pitchFamily="18" charset="0"/>
              <a:cs typeface="Times New Roman" panose="02020603050405020304" pitchFamily="18" charset="0"/>
            </a:endParaRPr>
          </a:p>
          <a:p>
            <a:pPr>
              <a:buNone/>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fontAlgn="t"/>
            <a:endParaRPr lang="en-IN"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94821" y="1571222"/>
            <a:ext cx="4857273" cy="43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7340" y="624110"/>
            <a:ext cx="8229600" cy="692567"/>
          </a:xfrm>
        </p:spPr>
        <p:txBody>
          <a:bodyPr/>
          <a:lstStyle/>
          <a:p>
            <a:r>
              <a:rPr lang="en-US" b="1" dirty="0"/>
              <a:t>Machine Learning and it's Algorithm</a:t>
            </a:r>
            <a:endParaRPr lang="en-IN" b="1" dirty="0"/>
          </a:p>
        </p:txBody>
      </p:sp>
      <p:sp>
        <p:nvSpPr>
          <p:cNvPr id="3" name="Content Placeholder 2"/>
          <p:cNvSpPr>
            <a:spLocks noGrp="1"/>
          </p:cNvSpPr>
          <p:nvPr>
            <p:ph idx="1"/>
          </p:nvPr>
        </p:nvSpPr>
        <p:spPr>
          <a:xfrm>
            <a:off x="1852656" y="1316679"/>
            <a:ext cx="9651956" cy="4594544"/>
          </a:xfrm>
        </p:spPr>
        <p:txBody>
          <a:bodyPr>
            <a:normAutofit/>
          </a:bodyPr>
          <a:lstStyle/>
          <a:p>
            <a:pPr fontAlgn="t"/>
            <a:endParaRPr lang="en-IN" dirty="0"/>
          </a:p>
          <a:p>
            <a:endParaRPr lang="en-IN" dirty="0"/>
          </a:p>
        </p:txBody>
      </p:sp>
      <p:sp>
        <p:nvSpPr>
          <p:cNvPr id="7" name="TextBox 6"/>
          <p:cNvSpPr txBox="1"/>
          <p:nvPr/>
        </p:nvSpPr>
        <p:spPr>
          <a:xfrm>
            <a:off x="1852656" y="1658584"/>
            <a:ext cx="8969071" cy="3693319"/>
          </a:xfrm>
          <a:prstGeom prst="rect">
            <a:avLst/>
          </a:prstGeom>
          <a:noFill/>
        </p:spPr>
        <p:txBody>
          <a:bodyPr wrap="square">
            <a:spAutoFit/>
          </a:bodyPr>
          <a:lstStyle/>
          <a:p>
            <a:pPr marL="285750" indent="-285750">
              <a:buFont typeface="Wingdings" panose="05000000000000000000" pitchFamily="2" charset="2"/>
              <a:buChar char="Ø"/>
            </a:pPr>
            <a:r>
              <a:rPr lang="en-IN" dirty="0"/>
              <a:t>Machine Learning uses programmed algorithms that learn and optimise their operations by analysing input data to make predictions within an acceptable range. Machine learning algorithms they can be divided into three broad categories according to their purposes. These three categories are: supervised, unsupervised and semi-supervised.</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In supervised machine learning algorithms, a labelled training dataset is used first to train the underlying algorithm. This trained algorithm is then fed on the unlabelled test dataset to categorise them into similar groups.</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For disease prediction the learning model include Linear Regression, Support Vector Machine, Decision Tree, Random Forest, Naïve Bayes, K-nearest neighbour, Artificial Neural Network.</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1413164" y="1296786"/>
          <a:ext cx="10316094" cy="5116363"/>
        </p:xfrm>
        <a:graphic>
          <a:graphicData uri="http://schemas.openxmlformats.org/drawingml/2006/table">
            <a:tbl>
              <a:tblPr firstRow="1" bandRow="1">
                <a:tableStyleId>{5C22544A-7EE6-4342-B048-85BDC9FD1C3A}</a:tableStyleId>
              </a:tblPr>
              <a:tblGrid>
                <a:gridCol w="1395169"/>
                <a:gridCol w="8920925"/>
              </a:tblGrid>
              <a:tr h="451608">
                <a:tc>
                  <a:txBody>
                    <a:bodyPr/>
                    <a:lstStyle/>
                    <a:p>
                      <a:r>
                        <a:rPr lang="en-IN" dirty="0"/>
                        <a:t>Algorithm</a:t>
                      </a:r>
                      <a:endParaRPr lang="en-IN" dirty="0"/>
                    </a:p>
                  </a:txBody>
                  <a:tcPr/>
                </a:tc>
                <a:tc>
                  <a:txBody>
                    <a:bodyPr/>
                    <a:lstStyle/>
                    <a:p>
                      <a:r>
                        <a:rPr lang="en-IN" dirty="0"/>
                        <a:t>Disease Name</a:t>
                      </a:r>
                      <a:endParaRPr lang="en-IN" dirty="0"/>
                    </a:p>
                  </a:txBody>
                  <a:tcPr/>
                </a:tc>
              </a:tr>
              <a:tr h="894576">
                <a:tc>
                  <a:txBody>
                    <a:bodyPr/>
                    <a:lstStyle/>
                    <a:p>
                      <a:r>
                        <a:rPr lang="en-IN" dirty="0"/>
                        <a:t>SVM</a:t>
                      </a:r>
                      <a:endParaRPr lang="en-IN" dirty="0"/>
                    </a:p>
                  </a:txBody>
                  <a:tcPr/>
                </a:tc>
                <a:tc>
                  <a:txBody>
                    <a:bodyPr/>
                    <a:lstStyle/>
                    <a:p>
                      <a:r>
                        <a:rPr lang="en-US" dirty="0"/>
                        <a:t>Parkinson's Disease</a:t>
                      </a:r>
                      <a:endParaRPr lang="en-IN" dirty="0"/>
                    </a:p>
                  </a:txBody>
                  <a:tcPr/>
                </a:tc>
              </a:tr>
              <a:tr h="894576">
                <a:tc>
                  <a:txBody>
                    <a:bodyPr/>
                    <a:lstStyle/>
                    <a:p>
                      <a:r>
                        <a:rPr lang="en-IN" dirty="0"/>
                        <a:t>RF</a:t>
                      </a:r>
                      <a:endParaRPr lang="en-IN" dirty="0"/>
                    </a:p>
                  </a:txBody>
                  <a:tcPr/>
                </a:tc>
                <a:tc>
                  <a:txBody>
                    <a:bodyPr/>
                    <a:lstStyle/>
                    <a:p>
                      <a:r>
                        <a:rPr lang="en-US" dirty="0"/>
                        <a:t>Diabetes</a:t>
                      </a:r>
                      <a:endParaRPr lang="en-IN" dirty="0"/>
                    </a:p>
                  </a:txBody>
                  <a:tcPr/>
                </a:tc>
              </a:tr>
              <a:tr h="894576">
                <a:tc>
                  <a:txBody>
                    <a:bodyPr/>
                    <a:lstStyle/>
                    <a:p>
                      <a:r>
                        <a:rPr lang="en-IN" dirty="0"/>
                        <a:t>DT</a:t>
                      </a:r>
                      <a:endParaRPr lang="en-IN" dirty="0"/>
                    </a:p>
                  </a:txBody>
                  <a:tcPr/>
                </a:tc>
                <a:tc>
                  <a:txBody>
                    <a:bodyPr/>
                    <a:lstStyle/>
                    <a:p>
                      <a:r>
                        <a:rPr lang="en-US" dirty="0"/>
                        <a:t>Heart Disease</a:t>
                      </a:r>
                      <a:endParaRPr lang="en-IN" dirty="0"/>
                    </a:p>
                  </a:txBody>
                  <a:tcPr/>
                </a:tc>
              </a:tr>
              <a:tr h="626203">
                <a:tc>
                  <a:txBody>
                    <a:bodyPr/>
                    <a:lstStyle/>
                    <a:p>
                      <a:r>
                        <a:rPr lang="en-IN" dirty="0"/>
                        <a:t>CNN</a:t>
                      </a:r>
                      <a:endParaRPr lang="en-IN" dirty="0"/>
                    </a:p>
                  </a:txBody>
                  <a:tcPr/>
                </a:tc>
                <a:tc>
                  <a:txBody>
                    <a:bodyPr/>
                    <a:lstStyle/>
                    <a:p>
                      <a:r>
                        <a:rPr lang="en-IN" dirty="0"/>
                        <a:t>Pnemonia, Brain Tumor</a:t>
                      </a:r>
                      <a:endParaRPr lang="en-IN" dirty="0"/>
                    </a:p>
                  </a:txBody>
                  <a:tcPr/>
                </a:tc>
              </a:tr>
              <a:tr h="451608">
                <a:tc>
                  <a:txBody>
                    <a:bodyPr/>
                    <a:lstStyle/>
                    <a:p>
                      <a:r>
                        <a:rPr lang="en-IN" dirty="0"/>
                        <a:t>ANN</a:t>
                      </a:r>
                      <a:endParaRPr lang="en-IN" dirty="0"/>
                    </a:p>
                  </a:txBody>
                  <a:tcPr/>
                </a:tc>
                <a:tc>
                  <a:txBody>
                    <a:bodyPr/>
                    <a:lstStyle/>
                    <a:p>
                      <a:r>
                        <a:rPr lang="en-IN" dirty="0"/>
                        <a:t>Malaria</a:t>
                      </a:r>
                      <a:endParaRPr lang="en-IN" dirty="0"/>
                    </a:p>
                  </a:txBody>
                  <a:tcPr/>
                </a:tc>
              </a:tr>
              <a:tr h="451608">
                <a:tc>
                  <a:txBody>
                    <a:bodyPr/>
                    <a:lstStyle/>
                    <a:p>
                      <a:r>
                        <a:rPr lang="en-IN" dirty="0"/>
                        <a:t>KNN</a:t>
                      </a:r>
                      <a:endParaRPr lang="en-IN" dirty="0"/>
                    </a:p>
                  </a:txBody>
                  <a:tcPr/>
                </a:tc>
                <a:tc>
                  <a:txBody>
                    <a:bodyPr/>
                    <a:lstStyle/>
                    <a:p>
                      <a:r>
                        <a:rPr lang="en-IN" dirty="0"/>
                        <a:t>Heart Disease, Parkinson's Disease</a:t>
                      </a:r>
                      <a:endParaRPr lang="en-IN" dirty="0"/>
                    </a:p>
                  </a:txBody>
                  <a:tcPr/>
                </a:tc>
              </a:tr>
              <a:tr h="451608">
                <a:tc>
                  <a:txBody>
                    <a:bodyPr/>
                    <a:lstStyle/>
                    <a:p>
                      <a:r>
                        <a:rPr lang="en-IN" dirty="0"/>
                        <a:t>LR</a:t>
                      </a:r>
                      <a:endParaRPr lang="en-IN" dirty="0"/>
                    </a:p>
                  </a:txBody>
                  <a:tcPr/>
                </a:tc>
                <a:tc>
                  <a:txBody>
                    <a:bodyPr/>
                    <a:lstStyle/>
                    <a:p>
                      <a:r>
                        <a:rPr lang="en-IN" dirty="0"/>
                        <a:t>Breast Cancer</a:t>
                      </a:r>
                      <a:endParaRPr lang="en-IN" dirty="0"/>
                    </a:p>
                  </a:txBody>
                  <a:tcPr/>
                </a:tc>
              </a:tr>
            </a:tbl>
          </a:graphicData>
        </a:graphic>
      </p:graphicFrame>
      <p:sp>
        <p:nvSpPr>
          <p:cNvPr id="7" name="TextBox 6"/>
          <p:cNvSpPr txBox="1"/>
          <p:nvPr/>
        </p:nvSpPr>
        <p:spPr>
          <a:xfrm>
            <a:off x="1479665" y="207818"/>
            <a:ext cx="10249593" cy="646331"/>
          </a:xfrm>
          <a:prstGeom prst="rect">
            <a:avLst/>
          </a:prstGeom>
          <a:noFill/>
        </p:spPr>
        <p:txBody>
          <a:bodyPr wrap="square">
            <a:spAutoFit/>
          </a:bodyPr>
          <a:lstStyle/>
          <a:p>
            <a:r>
              <a:rPr lang="en-IN" dirty="0"/>
              <a:t>From previous referenced paper we show that this seven algorithms give the best result for following types of predicted diseases.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439" y="1305097"/>
            <a:ext cx="9366719" cy="1088967"/>
          </a:xfrm>
        </p:spPr>
        <p:txBody>
          <a:bodyPr/>
          <a:lstStyle/>
          <a:p>
            <a:r>
              <a:rPr lang="en-IN" b="1" dirty="0"/>
              <a:t>Expected Outcome</a:t>
            </a:r>
            <a:endParaRPr lang="en-IN" b="1" dirty="0"/>
          </a:p>
        </p:txBody>
      </p:sp>
      <p:sp>
        <p:nvSpPr>
          <p:cNvPr id="3" name="Content Placeholder 2"/>
          <p:cNvSpPr>
            <a:spLocks noGrp="1"/>
          </p:cNvSpPr>
          <p:nvPr>
            <p:ph idx="1"/>
          </p:nvPr>
        </p:nvSpPr>
        <p:spPr>
          <a:xfrm>
            <a:off x="2137893" y="2211185"/>
            <a:ext cx="9366719" cy="3700036"/>
          </a:xfrm>
        </p:spPr>
        <p:txBody>
          <a:bodyPr/>
          <a:lstStyle/>
          <a:p>
            <a:pPr marL="368300" indent="-285750"/>
            <a:r>
              <a:rPr lang="en-US" dirty="0"/>
              <a:t>Experiments are conducted in order to evaluate the performance of the proposed system.</a:t>
            </a:r>
            <a:endParaRPr lang="en-US" dirty="0"/>
          </a:p>
          <a:p>
            <a:pPr marL="368300" indent="-285750"/>
            <a:r>
              <a:rPr lang="en-US" dirty="0"/>
              <a:t>For the given symptoms using seven types of supervised machine learning algorithm, the system predicts any kind of diseases. Then the predicted diseases list forward to the doctor. At last doctor choose the correct disease from forwarded list. And the doctor suggest for medicine.</a:t>
            </a:r>
            <a:endParaRPr lang="en-US" dirty="0"/>
          </a:p>
          <a:p>
            <a:endParaRPr lang="en-US" sz="2400"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6519" y="3504470"/>
            <a:ext cx="8911687" cy="1280890"/>
          </a:xfrm>
        </p:spPr>
        <p:txBody>
          <a:bodyPr/>
          <a:p>
            <a:r>
              <a:rPr lang="en-IN" altLang="en-US" sz="4800" b="1"/>
              <a:t>Thank You</a:t>
            </a:r>
            <a:endParaRPr lang="en-IN" altLang="en-US" sz="4800" b="1"/>
          </a:p>
        </p:txBody>
      </p:sp>
      <p:sp>
        <p:nvSpPr>
          <p:cNvPr id="3" name="Content Placeholder 2"/>
          <p:cNvSpPr>
            <a:spLocks noGrp="1"/>
          </p:cNvSpPr>
          <p:nvPr>
            <p:ph sz="half" idx="1"/>
          </p:nvPr>
        </p:nvSpPr>
        <p:spPr>
          <a:xfrm>
            <a:off x="4232275" y="5448935"/>
            <a:ext cx="4313555" cy="1080135"/>
          </a:xfrm>
        </p:spPr>
        <p:txBody>
          <a:bodyPr>
            <a:normAutofit fontScale="25000"/>
          </a:bodyPr>
          <a:lstStyle/>
          <a:p>
            <a:pPr marL="0" indent="0">
              <a:buNone/>
            </a:pPr>
            <a:endParaRPr lang="en-IN" sz="6000" dirty="0"/>
          </a:p>
          <a:p>
            <a:pPr marL="400050" lvl="1" indent="0">
              <a:buNone/>
            </a:pPr>
            <a:r>
              <a:rPr lang="en-IN" sz="5800" dirty="0"/>
              <a:t>        </a:t>
            </a:r>
            <a:r>
              <a:rPr lang="en-IN" sz="16500" b="1" i="1" dirty="0"/>
              <a:t>Thank you</a:t>
            </a:r>
            <a:endParaRPr lang="en-IN" sz="16500" b="1" i="1" dirty="0"/>
          </a:p>
        </p:txBody>
      </p:sp>
      <p:pic>
        <p:nvPicPr>
          <p:cNvPr id="2" name="Content Placeholder 1" descr="Picture2"/>
          <p:cNvPicPr>
            <a:picLocks noChangeAspect="1"/>
          </p:cNvPicPr>
          <p:nvPr>
            <p:ph sz="half" idx="2"/>
          </p:nvPr>
        </p:nvPicPr>
        <p:blipFill>
          <a:blip r:embed="rId1"/>
          <a:stretch>
            <a:fillRect/>
          </a:stretch>
        </p:blipFill>
        <p:spPr>
          <a:xfrm>
            <a:off x="182880" y="0"/>
            <a:ext cx="12009120" cy="5448935"/>
          </a:xfrm>
          <a:prstGeom prst="rect">
            <a:avLst/>
          </a:prstGeom>
          <a:ln>
            <a:gradFill>
              <a:gsLst>
                <a:gs pos="1500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2747</Words>
  <Application>WPS Presentation</Application>
  <PresentationFormat>Widescreen</PresentationFormat>
  <Paragraphs>92</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Wingdings 3</vt:lpstr>
      <vt:lpstr>Arial</vt:lpstr>
      <vt:lpstr>Times New Roman</vt:lpstr>
      <vt:lpstr>Century Gothic</vt:lpstr>
      <vt:lpstr>Microsoft YaHei</vt:lpstr>
      <vt:lpstr>Arial Unicode MS</vt:lpstr>
      <vt:lpstr>Calibri</vt:lpstr>
      <vt:lpstr>Wisp</vt:lpstr>
      <vt:lpstr>Onsite Health Diagnostic</vt:lpstr>
      <vt:lpstr>                        Introduction</vt:lpstr>
      <vt:lpstr>Objective</vt:lpstr>
      <vt:lpstr>Minimum Requirement Specification</vt:lpstr>
      <vt:lpstr>Machine Learning and it's Algorithm</vt:lpstr>
      <vt:lpstr>PowerPoint 演示文稿</vt:lpstr>
      <vt:lpstr>Expected Outcome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Bhagyashree</dc:creator>
  <cp:lastModifiedBy>asus</cp:lastModifiedBy>
  <cp:revision>44</cp:revision>
  <dcterms:created xsi:type="dcterms:W3CDTF">2022-09-26T07:30:00Z</dcterms:created>
  <dcterms:modified xsi:type="dcterms:W3CDTF">2023-06-23T17:16:58Z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625D2E244B2C45AFBBF03BE1A3328DBD</vt:lpwstr>
  </property>
  <property fmtid="{D5CDD505-2E9C-101B-9397-08002B2CF9AE}" pid="3" name="KSOProductBuildVer">
    <vt:lpwstr>1033-11.2.0.11537</vt:lpwstr>
  </property>
</Properties>
</file>