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6F8-5D0E-BD7F-E080-D5F956190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F4C3-0D95-5E01-580C-5E73B0CF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0896-8701-7B89-47AA-29787631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1367-E740-2DC7-F497-169D834E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7B0C-133B-ABC2-3F26-2A31C1E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508-CF5F-88CF-F7CB-6E5DB43D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55F26-EBB5-A107-C885-0DB426D5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0C71-304E-DC05-CACA-A43F46E6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99E9-47DA-E310-B1F2-3BDF43F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7D74-96C1-F80D-C9CE-54AEE2E6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5B821-342D-26F7-B5C8-820FC09F5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CC85-CB00-9D6D-5CAA-E7BD3C62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1C95-15D5-298B-69C9-72BF2E74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73CA-FC8F-6BB5-673A-D2A1A50D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9B7C-4D2C-0EE2-7ED1-171B72B8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8D5F-7D9B-69BE-D4DB-FBD4B7E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79D4-DB10-D4CB-DA18-327FD7CD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1043-6E69-8F95-42C0-A4B7F47E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1C0B-B4AE-8255-6D0E-D2C55464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E0AA-43AB-E359-F927-12E7C44F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2FFB-C605-456C-6C5A-B832CF0C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6EBD-E15F-C556-4609-E80CF40F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8DB9-235A-9523-3870-BA81B78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D4F8-5945-B7BC-E947-0433334B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BDB2-EB15-FFEA-F7C8-61B8D5D7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5C4B-311F-7692-74C8-65779FC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A958-2FC9-F7E7-C248-8535CD3C0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84FFC-93AF-7AFE-DB2D-9CA008FD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FE0B7-47F5-CFB0-742D-BE6CF3E1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7FB6-06F1-1EAD-2FAC-81654DF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B7CC-0154-9779-4F2F-BFEA3043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5656-6303-4450-D35A-E29547A7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534C-83BA-2AEB-6E22-9BE0C2D2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F215-D222-9E38-F5DB-36AEDF74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67B8-FD79-C3D2-0B57-0A2BFB885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BA05-C14B-0FBD-D22C-F2B9F804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EE745-7AF1-2E45-A6A5-3F31E5D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3A38D-139E-4732-D2CA-7595F0E0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42A-4A3D-2516-56BD-7AED546C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65A-5BDF-9E2C-8388-66228E7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34F48-8F7D-19AA-65FD-A16EFE6F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5C43A-F8C7-6FC5-CD82-49A055A0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F8CDC-0D19-E66F-1C29-4192F6FE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68561-EB3C-956E-BC22-10B8D6DF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B3B12-14BD-6F9E-D7AA-36C785F7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69F9B-A788-2DCF-E636-3A0693E8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35E7-86A6-E619-3708-BDFC61F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06D-A259-4B5C-B9C3-CC7ED6E3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FBA69-8553-7032-CE82-21061496E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61EE-2D26-DDDE-F153-856809FD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92B3-8956-F879-233F-DC04E29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2F4A3-C03E-2DDE-4D0C-1691221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E59C-C1E6-B134-FE3D-40C0FF48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7C92C-89B1-0AEE-A245-4D7ECA66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DE5DC-21D3-7C7B-4E18-F9C4BDAC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64DD-A249-7A65-658E-52D2E9F0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FAEC6-3C2C-F13F-2A5C-49356623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059F-5204-051D-1816-5B324AB7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FB5ED-2B25-CC18-3E7B-8269F22A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F96D-2541-25AB-D809-BDBD5092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8DCC-2A7C-5398-B973-B0F410B3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48120-E835-4E81-B7AF-D79884526D5D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1AB6-D8DA-8218-B9D6-4683A4FE4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00D9-F633-8D95-F24C-649CC71C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7F5BD-5D72-4DC3-84E5-F01D2467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NUL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NULL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NUL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1874DCB-8C3E-CD77-F08A-4C9A337017AF}"/>
              </a:ext>
            </a:extLst>
          </p:cNvPr>
          <p:cNvSpPr txBox="1">
            <a:spLocks/>
          </p:cNvSpPr>
          <p:nvPr/>
        </p:nvSpPr>
        <p:spPr>
          <a:xfrm>
            <a:off x="0" y="1695922"/>
            <a:ext cx="12192000" cy="159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/>
              <a:t>Physics Informed Neural Network (PINN) using </a:t>
            </a:r>
            <a:r>
              <a:rPr lang="en-US" sz="4000" dirty="0" err="1"/>
              <a:t>pytorch</a:t>
            </a:r>
            <a:endParaRPr lang="en-US" sz="4000" dirty="0"/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Incompressible Lid Driven Cavity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C35AFEDE-CE8E-604A-5A54-436308245C3A}"/>
              </a:ext>
            </a:extLst>
          </p:cNvPr>
          <p:cNvSpPr txBox="1">
            <a:spLocks/>
          </p:cNvSpPr>
          <p:nvPr/>
        </p:nvSpPr>
        <p:spPr>
          <a:xfrm>
            <a:off x="0" y="4616660"/>
            <a:ext cx="12192000" cy="817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Akash Kumar Mittal</a:t>
            </a:r>
          </a:p>
        </p:txBody>
      </p:sp>
      <p:pic>
        <p:nvPicPr>
          <p:cNvPr id="5" name="Picture 4" descr="A logo with a black and white background&#10;&#10;AI-generated content may be incorrect.">
            <a:extLst>
              <a:ext uri="{FF2B5EF4-FFF2-40B4-BE49-F238E27FC236}">
                <a16:creationId xmlns:a16="http://schemas.microsoft.com/office/drawing/2014/main" id="{2367D6F6-CA91-13FF-0B74-4D751E2E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1" y="0"/>
            <a:ext cx="1951188" cy="8038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69F3BE9-FA27-80DD-B606-41DFF7F77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5663" y="74002"/>
            <a:ext cx="729866" cy="7298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184326-D4E3-8484-CC80-9F2BA6B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A42E-C1EC-49E2-BF33-AF333F282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D83B9-3AD8-66F9-237D-355DDA5D8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FA5E39D-F555-1E82-BAA6-9D63BBDA031F}"/>
              </a:ext>
            </a:extLst>
          </p:cNvPr>
          <p:cNvSpPr/>
          <p:nvPr/>
        </p:nvSpPr>
        <p:spPr>
          <a:xfrm>
            <a:off x="8093770" y="1777950"/>
            <a:ext cx="3725112" cy="2407550"/>
          </a:xfrm>
          <a:prstGeom prst="roundRect">
            <a:avLst>
              <a:gd name="adj" fmla="val 842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11DD8A-2EAE-7E0B-2ADE-DC40E4F53599}"/>
              </a:ext>
            </a:extLst>
          </p:cNvPr>
          <p:cNvSpPr/>
          <p:nvPr/>
        </p:nvSpPr>
        <p:spPr>
          <a:xfrm>
            <a:off x="3770725" y="1777950"/>
            <a:ext cx="3725112" cy="2407550"/>
          </a:xfrm>
          <a:prstGeom prst="roundRect">
            <a:avLst>
              <a:gd name="adj" fmla="val 842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172D-2599-C59E-35FF-7B48ADAAF649}"/>
              </a:ext>
            </a:extLst>
          </p:cNvPr>
          <p:cNvSpPr txBox="1"/>
          <p:nvPr/>
        </p:nvSpPr>
        <p:spPr>
          <a:xfrm>
            <a:off x="1" y="9995"/>
            <a:ext cx="12191999" cy="41549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Century Schoolbook" panose="02040604050505020304" pitchFamily="18" charset="0"/>
                <a:ea typeface="Open Sans" pitchFamily="2" charset="0"/>
                <a:cs typeface="Open Sans" pitchFamily="2" charset="0"/>
              </a:rPr>
              <a:t>PINN</a:t>
            </a:r>
            <a:endParaRPr lang="en-IN" sz="2100" b="1" dirty="0">
              <a:solidFill>
                <a:schemeClr val="bg1"/>
              </a:solidFill>
              <a:latin typeface="Century Schoolbook" panose="02040604050505020304" pitchFamily="18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2950-994C-F149-3E8E-8EA7BFAE35E8}"/>
              </a:ext>
            </a:extLst>
          </p:cNvPr>
          <p:cNvSpPr txBox="1"/>
          <p:nvPr/>
        </p:nvSpPr>
        <p:spPr>
          <a:xfrm>
            <a:off x="1676723" y="497486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Lid-Driven Cavity (Incompressible)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A46C34-5BC3-0873-BDA6-5992E7497008}"/>
              </a:ext>
            </a:extLst>
          </p:cNvPr>
          <p:cNvGrpSpPr/>
          <p:nvPr/>
        </p:nvGrpSpPr>
        <p:grpSpPr>
          <a:xfrm>
            <a:off x="395926" y="1721553"/>
            <a:ext cx="3316211" cy="2467950"/>
            <a:chOff x="130289" y="1187406"/>
            <a:chExt cx="4421615" cy="32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2A52E78-9CC7-F6BE-5254-B5B1C0BAC0F2}"/>
                    </a:ext>
                  </a:extLst>
                </p:cNvPr>
                <p:cNvSpPr txBox="1"/>
                <p:nvPr/>
              </p:nvSpPr>
              <p:spPr>
                <a:xfrm>
                  <a:off x="3193363" y="2271375"/>
                  <a:ext cx="1358541" cy="11883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u=0</a:t>
                  </a:r>
                </a:p>
                <a:p>
                  <a:r>
                    <a:rPr lang="en-US" sz="15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v=0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IN" sz="1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IN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IN" sz="1500" b="1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4915C8F-3EFC-DDA2-EC29-765934143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363" y="2271375"/>
                  <a:ext cx="1358541" cy="1188360"/>
                </a:xfrm>
                <a:prstGeom prst="rect">
                  <a:avLst/>
                </a:prstGeom>
                <a:blipFill>
                  <a:blip r:embed="rId2"/>
                  <a:stretch>
                    <a:fillRect l="-2395" t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ADB6F3-E0DB-902E-0623-678739EAB7BA}"/>
                </a:ext>
              </a:extLst>
            </p:cNvPr>
            <p:cNvGrpSpPr/>
            <p:nvPr/>
          </p:nvGrpSpPr>
          <p:grpSpPr>
            <a:xfrm>
              <a:off x="130289" y="1187406"/>
              <a:ext cx="3063072" cy="3290600"/>
              <a:chOff x="130289" y="1187406"/>
              <a:chExt cx="3063072" cy="3290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05E6DC-5E7A-8F93-A0ED-D551A4F4A55F}"/>
                  </a:ext>
                </a:extLst>
              </p:cNvPr>
              <p:cNvSpPr/>
              <p:nvPr/>
            </p:nvSpPr>
            <p:spPr>
              <a:xfrm>
                <a:off x="1025610" y="1779371"/>
                <a:ext cx="2088292" cy="20759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5DDDE31-5EC2-61D7-0241-771E930780D4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89" y="2271375"/>
                    <a:ext cx="1358543" cy="11883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5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u=0</a:t>
                    </a:r>
                  </a:p>
                  <a:p>
                    <a:r>
                      <a:rPr lang="en-US" sz="15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v=0</a:t>
                    </a:r>
                  </a:p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IN" sz="1500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116C28-4535-DF12-7E2B-FF2F7C498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89" y="2271375"/>
                    <a:ext cx="1358543" cy="11883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95" t="-13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3B5C754-E94A-E25A-8B84-B80939335A38}"/>
                      </a:ext>
                    </a:extLst>
                  </p:cNvPr>
                  <p:cNvSpPr txBox="1"/>
                  <p:nvPr/>
                </p:nvSpPr>
                <p:spPr>
                  <a:xfrm>
                    <a:off x="985880" y="1187406"/>
                    <a:ext cx="2167751" cy="61127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5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u=1, v=0,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IN" sz="1500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4EFC36D-B513-9FCF-3D61-04887629E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880" y="1187406"/>
                    <a:ext cx="2167751" cy="6112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9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B06C342-E1FB-589B-9AA5-529C2192AC0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610" y="3866727"/>
                    <a:ext cx="2167751" cy="61127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5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u=0, v=0,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IN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IN" sz="1500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248FF24-6E61-9CBD-6080-37C8B5CDF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610" y="3866727"/>
                    <a:ext cx="2167751" cy="611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171882-4AAD-A954-71DA-B5EFC33F6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348" y="3696374"/>
                <a:ext cx="1020257" cy="0"/>
              </a:xfrm>
              <a:prstGeom prst="line">
                <a:avLst/>
              </a:prstGeom>
              <a:ln>
                <a:solidFill>
                  <a:schemeClr val="accent4">
                    <a:lumMod val="40000"/>
                    <a:lumOff val="60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8BA45C2-5A94-FB72-7E5C-F0C706274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9055" y="2504296"/>
                <a:ext cx="0" cy="924704"/>
              </a:xfrm>
              <a:prstGeom prst="line">
                <a:avLst/>
              </a:prstGeom>
              <a:ln>
                <a:solidFill>
                  <a:schemeClr val="accent4">
                    <a:lumMod val="40000"/>
                    <a:lumOff val="60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C710EC-FA20-F0B4-B97B-FA529385DDCF}"/>
                  </a:ext>
                </a:extLst>
              </p:cNvPr>
              <p:cNvSpPr txBox="1"/>
              <p:nvPr/>
            </p:nvSpPr>
            <p:spPr>
              <a:xfrm>
                <a:off x="1184532" y="2766593"/>
                <a:ext cx="38376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b="1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IN" sz="15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AE286F-6D75-319B-EF05-B1E1AB25757C}"/>
                  </a:ext>
                </a:extLst>
              </p:cNvPr>
              <p:cNvSpPr txBox="1"/>
              <p:nvPr/>
            </p:nvSpPr>
            <p:spPr>
              <a:xfrm>
                <a:off x="1725525" y="3280758"/>
                <a:ext cx="38376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b="1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IN" sz="15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36F999-BC01-A2B0-CE5D-94CC50003A22}"/>
              </a:ext>
            </a:extLst>
          </p:cNvPr>
          <p:cNvSpPr txBox="1"/>
          <p:nvPr/>
        </p:nvSpPr>
        <p:spPr>
          <a:xfrm>
            <a:off x="386499" y="911154"/>
            <a:ext cx="11444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Objective: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to approximate the solution of the incompressible Navier-Stokes equations for the lid-driven cavity flow by Multi Layer Perceptron (MLP) (Fully Connected Neural Network).</a:t>
            </a:r>
            <a:endParaRPr lang="en-IN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8779E6-EF3A-E11B-230F-B724964A77A5}"/>
                  </a:ext>
                </a:extLst>
              </p:cNvPr>
              <p:cNvSpPr txBox="1"/>
              <p:nvPr/>
            </p:nvSpPr>
            <p:spPr>
              <a:xfrm>
                <a:off x="3979125" y="2123450"/>
                <a:ext cx="1336279" cy="351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8779E6-EF3A-E11B-230F-B724964A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5" y="2123450"/>
                <a:ext cx="1336279" cy="351779"/>
              </a:xfrm>
              <a:prstGeom prst="rect">
                <a:avLst/>
              </a:prstGeom>
              <a:blipFill>
                <a:blip r:embed="rId6"/>
                <a:stretch>
                  <a:fillRect l="-2262" t="-3333" r="-3167"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558EEE-DAEC-807B-DDEC-4BC0F64A20B2}"/>
                  </a:ext>
                </a:extLst>
              </p:cNvPr>
              <p:cNvSpPr txBox="1"/>
              <p:nvPr/>
            </p:nvSpPr>
            <p:spPr>
              <a:xfrm>
                <a:off x="3979125" y="2583902"/>
                <a:ext cx="3173849" cy="418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558EEE-DAEC-807B-DDEC-4BC0F64A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5" y="2583902"/>
                <a:ext cx="3173849" cy="418673"/>
              </a:xfrm>
              <a:prstGeom prst="rect">
                <a:avLst/>
              </a:prstGeom>
              <a:blipFill>
                <a:blip r:embed="rId7"/>
                <a:stretch>
                  <a:fillRect l="-766" b="-98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955AE-70A8-5959-2FA5-C367F75FD9CB}"/>
                  </a:ext>
                </a:extLst>
              </p:cNvPr>
              <p:cNvSpPr txBox="1"/>
              <p:nvPr/>
            </p:nvSpPr>
            <p:spPr>
              <a:xfrm>
                <a:off x="3979123" y="3118222"/>
                <a:ext cx="3171398" cy="418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955AE-70A8-5959-2FA5-C367F75FD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3" y="3118222"/>
                <a:ext cx="3171398" cy="418673"/>
              </a:xfrm>
              <a:prstGeom prst="rect">
                <a:avLst/>
              </a:prstGeom>
              <a:blipFill>
                <a:blip r:embed="rId8"/>
                <a:stretch>
                  <a:fillRect l="-766" b="-1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AEEAD21-9109-C88B-D652-C7EAEEA66D75}"/>
              </a:ext>
            </a:extLst>
          </p:cNvPr>
          <p:cNvSpPr txBox="1"/>
          <p:nvPr/>
        </p:nvSpPr>
        <p:spPr>
          <a:xfrm>
            <a:off x="4429857" y="1440338"/>
            <a:ext cx="24068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Governing Equation losses</a:t>
            </a:r>
            <a:endParaRPr lang="en-IN" sz="13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B9602-6179-B28C-618B-11B63688B9FD}"/>
              </a:ext>
            </a:extLst>
          </p:cNvPr>
          <p:cNvSpPr txBox="1"/>
          <p:nvPr/>
        </p:nvSpPr>
        <p:spPr>
          <a:xfrm>
            <a:off x="8884457" y="1452565"/>
            <a:ext cx="24068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Boundary Condition losses</a:t>
            </a:r>
            <a:endParaRPr lang="en-IN" sz="13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58B6C-DDE8-4AE9-1694-34CCEC125B11}"/>
                  </a:ext>
                </a:extLst>
              </p:cNvPr>
              <p:cNvSpPr txBox="1"/>
              <p:nvPr/>
            </p:nvSpPr>
            <p:spPr>
              <a:xfrm>
                <a:off x="8386913" y="1941660"/>
                <a:ext cx="960359" cy="200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58B6C-DDE8-4AE9-1694-34CCEC12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913" y="1941660"/>
                <a:ext cx="960359" cy="200536"/>
              </a:xfrm>
              <a:prstGeom prst="rect">
                <a:avLst/>
              </a:prstGeom>
              <a:blipFill>
                <a:blip r:embed="rId9"/>
                <a:stretch>
                  <a:fillRect l="-3774" r="-3145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450799-C1A8-DD71-C415-30B7B9DBA14A}"/>
                  </a:ext>
                </a:extLst>
              </p:cNvPr>
              <p:cNvSpPr txBox="1"/>
              <p:nvPr/>
            </p:nvSpPr>
            <p:spPr>
              <a:xfrm>
                <a:off x="9509708" y="1941660"/>
                <a:ext cx="793582" cy="200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450799-C1A8-DD71-C415-30B7B9DBA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08" y="1941660"/>
                <a:ext cx="793582" cy="20053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302FA-470F-2538-A313-60F7B609A3BD}"/>
                  </a:ext>
                </a:extLst>
              </p:cNvPr>
              <p:cNvSpPr txBox="1"/>
              <p:nvPr/>
            </p:nvSpPr>
            <p:spPr>
              <a:xfrm>
                <a:off x="10465726" y="1930362"/>
                <a:ext cx="1044194" cy="4602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302FA-470F-2538-A313-60F7B609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726" y="1930362"/>
                <a:ext cx="1044194" cy="460223"/>
              </a:xfrm>
              <a:prstGeom prst="rect">
                <a:avLst/>
              </a:prstGeom>
              <a:blipFill>
                <a:blip r:embed="rId11"/>
                <a:stretch>
                  <a:fillRect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CCEF2E-EF26-DFF1-C596-7EFEC8D9030C}"/>
                  </a:ext>
                </a:extLst>
              </p:cNvPr>
              <p:cNvSpPr txBox="1"/>
              <p:nvPr/>
            </p:nvSpPr>
            <p:spPr>
              <a:xfrm>
                <a:off x="8411048" y="3061372"/>
                <a:ext cx="946818" cy="200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CCEF2E-EF26-DFF1-C596-7EFEC8D9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48" y="3061372"/>
                <a:ext cx="946818" cy="200536"/>
              </a:xfrm>
              <a:prstGeom prst="rect">
                <a:avLst/>
              </a:prstGeom>
              <a:blipFill>
                <a:blip r:embed="rId12"/>
                <a:stretch>
                  <a:fillRect b="-2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02B288-5267-14DE-0B8B-D424B4F9506B}"/>
                  </a:ext>
                </a:extLst>
              </p:cNvPr>
              <p:cNvSpPr txBox="1"/>
              <p:nvPr/>
            </p:nvSpPr>
            <p:spPr>
              <a:xfrm>
                <a:off x="9496238" y="3062302"/>
                <a:ext cx="793583" cy="201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02B288-5267-14DE-0B8B-D424B4F9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238" y="3062302"/>
                <a:ext cx="793583" cy="201546"/>
              </a:xfrm>
              <a:prstGeom prst="rect">
                <a:avLst/>
              </a:prstGeom>
              <a:blipFill>
                <a:blip r:embed="rId13"/>
                <a:stretch>
                  <a:fillRect l="-4545" r="-2273" b="-2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9898D1-1D40-B516-4DB2-E5B8510AD4B4}"/>
                  </a:ext>
                </a:extLst>
              </p:cNvPr>
              <p:cNvSpPr txBox="1"/>
              <p:nvPr/>
            </p:nvSpPr>
            <p:spPr>
              <a:xfrm>
                <a:off x="10469058" y="3045420"/>
                <a:ext cx="1040862" cy="460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9898D1-1D40-B516-4DB2-E5B8510AD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8" y="3045420"/>
                <a:ext cx="1040862" cy="460991"/>
              </a:xfrm>
              <a:prstGeom prst="rect">
                <a:avLst/>
              </a:prstGeom>
              <a:blipFill>
                <a:blip r:embed="rId14"/>
                <a:stretch>
                  <a:fillRect l="-3468" r="-2312"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D1E6D-DEDC-16C2-3493-635F8C5C0D0F}"/>
                  </a:ext>
                </a:extLst>
              </p:cNvPr>
              <p:cNvSpPr txBox="1"/>
              <p:nvPr/>
            </p:nvSpPr>
            <p:spPr>
              <a:xfrm>
                <a:off x="8386913" y="2492884"/>
                <a:ext cx="946818" cy="200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D1E6D-DEDC-16C2-3493-635F8C5C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913" y="2492884"/>
                <a:ext cx="946818" cy="200889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686685-5117-72B4-2E19-C8CF79071BA0}"/>
                  </a:ext>
                </a:extLst>
              </p:cNvPr>
              <p:cNvSpPr txBox="1"/>
              <p:nvPr/>
            </p:nvSpPr>
            <p:spPr>
              <a:xfrm>
                <a:off x="9509708" y="2487395"/>
                <a:ext cx="793582" cy="2017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686685-5117-72B4-2E19-C8CF79071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08" y="2487395"/>
                <a:ext cx="793582" cy="201787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522B44-59B6-45CD-5C35-91A99A25F87B}"/>
                  </a:ext>
                </a:extLst>
              </p:cNvPr>
              <p:cNvSpPr txBox="1"/>
              <p:nvPr/>
            </p:nvSpPr>
            <p:spPr>
              <a:xfrm>
                <a:off x="10462094" y="2483627"/>
                <a:ext cx="1047826" cy="4399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522B44-59B6-45CD-5C35-91A99A25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094" y="2483627"/>
                <a:ext cx="1047826" cy="439976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B8C00F-F285-D679-B003-09130A042485}"/>
                  </a:ext>
                </a:extLst>
              </p:cNvPr>
              <p:cNvSpPr txBox="1"/>
              <p:nvPr/>
            </p:nvSpPr>
            <p:spPr>
              <a:xfrm>
                <a:off x="8411048" y="3637002"/>
                <a:ext cx="946818" cy="200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B8C00F-F285-D679-B003-09130A04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48" y="3637002"/>
                <a:ext cx="946818" cy="200536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C3FBD6-4643-1F12-0A33-BE682D7A97EB}"/>
                  </a:ext>
                </a:extLst>
              </p:cNvPr>
              <p:cNvSpPr txBox="1"/>
              <p:nvPr/>
            </p:nvSpPr>
            <p:spPr>
              <a:xfrm>
                <a:off x="9496238" y="3637002"/>
                <a:ext cx="807052" cy="200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C3FBD6-4643-1F12-0A33-BE682D7A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238" y="3637002"/>
                <a:ext cx="807052" cy="200536"/>
              </a:xfrm>
              <a:prstGeom prst="rect">
                <a:avLst/>
              </a:prstGeom>
              <a:blipFill>
                <a:blip r:embed="rId19"/>
                <a:stretch>
                  <a:fillRect l="-2239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FA3769-9C30-7FBF-AE3D-A2AA499165B5}"/>
                  </a:ext>
                </a:extLst>
              </p:cNvPr>
              <p:cNvSpPr txBox="1"/>
              <p:nvPr/>
            </p:nvSpPr>
            <p:spPr>
              <a:xfrm>
                <a:off x="10469058" y="3621555"/>
                <a:ext cx="1040862" cy="460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FA3769-9C30-7FBF-AE3D-A2AA4991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8" y="3621555"/>
                <a:ext cx="1040862" cy="460799"/>
              </a:xfrm>
              <a:prstGeom prst="rect">
                <a:avLst/>
              </a:prstGeom>
              <a:blipFill>
                <a:blip r:embed="rId20"/>
                <a:stretch>
                  <a:fillRect l="-2890" r="-1156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7A70E9-6555-BA5A-98F9-E58CF20BC75E}"/>
                  </a:ext>
                </a:extLst>
              </p:cNvPr>
              <p:cNvSpPr txBox="1"/>
              <p:nvPr/>
            </p:nvSpPr>
            <p:spPr>
              <a:xfrm>
                <a:off x="3919530" y="3637002"/>
                <a:ext cx="38670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 (constants and non-</a:t>
                </a:r>
                <a:r>
                  <a:rPr lang="en-US" sz="1200" dirty="0" err="1"/>
                  <a:t>dimensionalized</a:t>
                </a:r>
                <a:r>
                  <a:rPr lang="en-US" sz="1200" dirty="0"/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7A70E9-6555-BA5A-98F9-E58CF20B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30" y="3637002"/>
                <a:ext cx="3867014" cy="276999"/>
              </a:xfrm>
              <a:prstGeom prst="rect">
                <a:avLst/>
              </a:prstGeom>
              <a:blipFill>
                <a:blip r:embed="rId2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A64D6C-8F24-F480-0570-D48B163CC75C}"/>
                  </a:ext>
                </a:extLst>
              </p:cNvPr>
              <p:cNvSpPr txBox="1"/>
              <p:nvPr/>
            </p:nvSpPr>
            <p:spPr>
              <a:xfrm>
                <a:off x="7424758" y="5086272"/>
                <a:ext cx="4440023" cy="594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A64D6C-8F24-F480-0570-D48B163CC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58" y="5086272"/>
                <a:ext cx="4440023" cy="5947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6" name="Group 965">
            <a:extLst>
              <a:ext uri="{FF2B5EF4-FFF2-40B4-BE49-F238E27FC236}">
                <a16:creationId xmlns:a16="http://schemas.microsoft.com/office/drawing/2014/main" id="{CEA13475-FA05-DD6D-3871-BA186637BC93}"/>
              </a:ext>
            </a:extLst>
          </p:cNvPr>
          <p:cNvGrpSpPr/>
          <p:nvPr/>
        </p:nvGrpSpPr>
        <p:grpSpPr>
          <a:xfrm>
            <a:off x="893353" y="4108807"/>
            <a:ext cx="993734" cy="1036410"/>
            <a:chOff x="1773467" y="4517769"/>
            <a:chExt cx="993734" cy="1036410"/>
          </a:xfrm>
        </p:grpSpPr>
        <p:pic>
          <p:nvPicPr>
            <p:cNvPr id="964" name="Picture 963">
              <a:extLst>
                <a:ext uri="{FF2B5EF4-FFF2-40B4-BE49-F238E27FC236}">
                  <a16:creationId xmlns:a16="http://schemas.microsoft.com/office/drawing/2014/main" id="{862FA55B-B353-267E-3DCA-056808E04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73467" y="4517769"/>
              <a:ext cx="993734" cy="103641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3AE338-AC1A-9170-4A30-F93D9538179A}"/>
                </a:ext>
              </a:extLst>
            </p:cNvPr>
            <p:cNvSpPr/>
            <p:nvPr/>
          </p:nvSpPr>
          <p:spPr>
            <a:xfrm>
              <a:off x="1975136" y="4773765"/>
              <a:ext cx="554734" cy="5429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F94AED24-387E-88C9-9638-5C1E0CABAE89}"/>
              </a:ext>
            </a:extLst>
          </p:cNvPr>
          <p:cNvGrpSpPr/>
          <p:nvPr/>
        </p:nvGrpSpPr>
        <p:grpSpPr>
          <a:xfrm>
            <a:off x="1027490" y="4940389"/>
            <a:ext cx="638175" cy="628714"/>
            <a:chOff x="736600" y="5240458"/>
            <a:chExt cx="638175" cy="628714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B56004CB-0208-3412-0262-7807DD4CF440}"/>
                </a:ext>
              </a:extLst>
            </p:cNvPr>
            <p:cNvSpPr/>
            <p:nvPr/>
          </p:nvSpPr>
          <p:spPr>
            <a:xfrm>
              <a:off x="790050" y="5326207"/>
              <a:ext cx="554734" cy="5429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pic>
          <p:nvPicPr>
            <p:cNvPr id="984" name="Picture 983">
              <a:extLst>
                <a:ext uri="{FF2B5EF4-FFF2-40B4-BE49-F238E27FC236}">
                  <a16:creationId xmlns:a16="http://schemas.microsoft.com/office/drawing/2014/main" id="{7E876FED-8AF1-5141-6237-045742E52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l="13582" t="40100" r="16165" b="36381"/>
            <a:stretch>
              <a:fillRect/>
            </a:stretch>
          </p:blipFill>
          <p:spPr>
            <a:xfrm>
              <a:off x="736600" y="5240458"/>
              <a:ext cx="638175" cy="131642"/>
            </a:xfrm>
            <a:prstGeom prst="rect">
              <a:avLst/>
            </a:prstGeom>
          </p:spPr>
        </p:pic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C0B5ECF-1F4D-1219-D879-AA3593D336CB}"/>
              </a:ext>
            </a:extLst>
          </p:cNvPr>
          <p:cNvGrpSpPr/>
          <p:nvPr/>
        </p:nvGrpSpPr>
        <p:grpSpPr>
          <a:xfrm rot="5400000">
            <a:off x="1011600" y="5768312"/>
            <a:ext cx="638175" cy="591119"/>
            <a:chOff x="748329" y="5326207"/>
            <a:chExt cx="638175" cy="591119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131ABAC6-0426-C4A0-6563-0ED2A3FF7E95}"/>
                </a:ext>
              </a:extLst>
            </p:cNvPr>
            <p:cNvSpPr/>
            <p:nvPr/>
          </p:nvSpPr>
          <p:spPr>
            <a:xfrm>
              <a:off x="790050" y="5326207"/>
              <a:ext cx="554734" cy="5429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pic>
          <p:nvPicPr>
            <p:cNvPr id="988" name="Picture 987">
              <a:extLst>
                <a:ext uri="{FF2B5EF4-FFF2-40B4-BE49-F238E27FC236}">
                  <a16:creationId xmlns:a16="http://schemas.microsoft.com/office/drawing/2014/main" id="{FAA385F9-D6E1-3D43-CE73-BE9557FAC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l="13582" t="40100" r="16165" b="36381"/>
            <a:stretch>
              <a:fillRect/>
            </a:stretch>
          </p:blipFill>
          <p:spPr>
            <a:xfrm>
              <a:off x="748329" y="5785684"/>
              <a:ext cx="638175" cy="131642"/>
            </a:xfrm>
            <a:prstGeom prst="rect">
              <a:avLst/>
            </a:prstGeom>
          </p:spPr>
        </p:pic>
      </p:grpSp>
      <p:sp>
        <p:nvSpPr>
          <p:cNvPr id="989" name="Rectangle: Rounded Corners 988">
            <a:extLst>
              <a:ext uri="{FF2B5EF4-FFF2-40B4-BE49-F238E27FC236}">
                <a16:creationId xmlns:a16="http://schemas.microsoft.com/office/drawing/2014/main" id="{FE54C731-8934-92AD-49EF-6EF0EE33B46A}"/>
              </a:ext>
            </a:extLst>
          </p:cNvPr>
          <p:cNvSpPr/>
          <p:nvPr/>
        </p:nvSpPr>
        <p:spPr>
          <a:xfrm>
            <a:off x="2478491" y="4982613"/>
            <a:ext cx="753463" cy="653694"/>
          </a:xfrm>
          <a:prstGeom prst="roundRect">
            <a:avLst>
              <a:gd name="adj" fmla="val 84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NN model</a:t>
            </a:r>
          </a:p>
        </p:txBody>
      </p:sp>
      <p:cxnSp>
        <p:nvCxnSpPr>
          <p:cNvPr id="991" name="Straight Arrow Connector 990">
            <a:extLst>
              <a:ext uri="{FF2B5EF4-FFF2-40B4-BE49-F238E27FC236}">
                <a16:creationId xmlns:a16="http://schemas.microsoft.com/office/drawing/2014/main" id="{F4AD9204-E616-0C5A-AA43-70A801A7EA5E}"/>
              </a:ext>
            </a:extLst>
          </p:cNvPr>
          <p:cNvCxnSpPr>
            <a:cxnSpLocks/>
            <a:stCxn id="40" idx="3"/>
            <a:endCxn id="989" idx="1"/>
          </p:cNvCxnSpPr>
          <p:nvPr/>
        </p:nvCxnSpPr>
        <p:spPr>
          <a:xfrm>
            <a:off x="1649756" y="4636286"/>
            <a:ext cx="828735" cy="67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Arrow Connector 993">
            <a:extLst>
              <a:ext uri="{FF2B5EF4-FFF2-40B4-BE49-F238E27FC236}">
                <a16:creationId xmlns:a16="http://schemas.microsoft.com/office/drawing/2014/main" id="{B4F9784A-3C83-EA3F-B67E-11656F6B0C8C}"/>
              </a:ext>
            </a:extLst>
          </p:cNvPr>
          <p:cNvCxnSpPr>
            <a:cxnSpLocks/>
            <a:stCxn id="967" idx="3"/>
            <a:endCxn id="989" idx="1"/>
          </p:cNvCxnSpPr>
          <p:nvPr/>
        </p:nvCxnSpPr>
        <p:spPr>
          <a:xfrm>
            <a:off x="1635674" y="5297621"/>
            <a:ext cx="842817" cy="11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EE838504-C4B0-1627-9C0D-E30C5697C30F}"/>
              </a:ext>
            </a:extLst>
          </p:cNvPr>
          <p:cNvCxnSpPr>
            <a:cxnSpLocks/>
            <a:stCxn id="987" idx="0"/>
            <a:endCxn id="989" idx="1"/>
          </p:cNvCxnSpPr>
          <p:nvPr/>
        </p:nvCxnSpPr>
        <p:spPr>
          <a:xfrm flipV="1">
            <a:off x="1626248" y="5309460"/>
            <a:ext cx="852243" cy="75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E97E0E94-4773-3737-7FC7-D75B1C87C2DF}"/>
                  </a:ext>
                </a:extLst>
              </p:cNvPr>
              <p:cNvSpPr txBox="1"/>
              <p:nvPr/>
            </p:nvSpPr>
            <p:spPr>
              <a:xfrm>
                <a:off x="1229167" y="54737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E97E0E94-4773-3737-7FC7-D75B1C87C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67" y="5473700"/>
                <a:ext cx="3032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6F610855-BE4E-8B17-81DA-D0AF80519E9A}"/>
              </a:ext>
            </a:extLst>
          </p:cNvPr>
          <p:cNvGrpSpPr/>
          <p:nvPr/>
        </p:nvGrpSpPr>
        <p:grpSpPr>
          <a:xfrm>
            <a:off x="3880725" y="4585398"/>
            <a:ext cx="1198319" cy="387475"/>
            <a:chOff x="2780804" y="4693440"/>
            <a:chExt cx="1198319" cy="38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4" name="TextBox 1003">
                  <a:extLst>
                    <a:ext uri="{FF2B5EF4-FFF2-40B4-BE49-F238E27FC236}">
                      <a16:creationId xmlns:a16="http://schemas.microsoft.com/office/drawing/2014/main" id="{35BC9595-38FA-CADA-0059-EAA889E775DA}"/>
                    </a:ext>
                  </a:extLst>
                </p:cNvPr>
                <p:cNvSpPr txBox="1"/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4" name="TextBox 1003">
                  <a:extLst>
                    <a:ext uri="{FF2B5EF4-FFF2-40B4-BE49-F238E27FC236}">
                      <a16:creationId xmlns:a16="http://schemas.microsoft.com/office/drawing/2014/main" id="{35BC9595-38FA-CADA-0059-EAA889E77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7843" r="-6078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6" name="TextBox 1005">
                  <a:extLst>
                    <a:ext uri="{FF2B5EF4-FFF2-40B4-BE49-F238E27FC236}">
                      <a16:creationId xmlns:a16="http://schemas.microsoft.com/office/drawing/2014/main" id="{C6508B5B-C8A4-49C0-A36E-C1542A99BAB9}"/>
                    </a:ext>
                  </a:extLst>
                </p:cNvPr>
                <p:cNvSpPr txBox="1"/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6" name="TextBox 1005">
                  <a:extLst>
                    <a:ext uri="{FF2B5EF4-FFF2-40B4-BE49-F238E27FC236}">
                      <a16:creationId xmlns:a16="http://schemas.microsoft.com/office/drawing/2014/main" id="{C6508B5B-C8A4-49C0-A36E-C1542A99B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7843" r="-5686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7" name="TextBox 1006">
                  <a:extLst>
                    <a:ext uri="{FF2B5EF4-FFF2-40B4-BE49-F238E27FC236}">
                      <a16:creationId xmlns:a16="http://schemas.microsoft.com/office/drawing/2014/main" id="{A2D70678-82BF-C0CD-ECA8-110C4D56FDC5}"/>
                    </a:ext>
                  </a:extLst>
                </p:cNvPr>
                <p:cNvSpPr txBox="1"/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7" name="TextBox 1006">
                  <a:extLst>
                    <a:ext uri="{FF2B5EF4-FFF2-40B4-BE49-F238E27FC236}">
                      <a16:creationId xmlns:a16="http://schemas.microsoft.com/office/drawing/2014/main" id="{A2D70678-82BF-C0CD-ECA8-110C4D56F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7843" r="-5686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F50B989E-65D6-B2BA-BCC0-02F541726724}"/>
              </a:ext>
            </a:extLst>
          </p:cNvPr>
          <p:cNvGrpSpPr/>
          <p:nvPr/>
        </p:nvGrpSpPr>
        <p:grpSpPr>
          <a:xfrm>
            <a:off x="3885734" y="4988430"/>
            <a:ext cx="1198319" cy="387475"/>
            <a:chOff x="2780804" y="4693440"/>
            <a:chExt cx="1198319" cy="38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0" name="TextBox 1009">
                  <a:extLst>
                    <a:ext uri="{FF2B5EF4-FFF2-40B4-BE49-F238E27FC236}">
                      <a16:creationId xmlns:a16="http://schemas.microsoft.com/office/drawing/2014/main" id="{3D9FFAB8-E9CA-09EB-F27B-8AF48C616E4A}"/>
                    </a:ext>
                  </a:extLst>
                </p:cNvPr>
                <p:cNvSpPr txBox="1"/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0" name="TextBox 1009">
                  <a:extLst>
                    <a:ext uri="{FF2B5EF4-FFF2-40B4-BE49-F238E27FC236}">
                      <a16:creationId xmlns:a16="http://schemas.microsoft.com/office/drawing/2014/main" id="{3D9FFAB8-E9CA-09EB-F27B-8AF48C616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5769" r="-5961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1" name="TextBox 1010">
                  <a:extLst>
                    <a:ext uri="{FF2B5EF4-FFF2-40B4-BE49-F238E27FC236}">
                      <a16:creationId xmlns:a16="http://schemas.microsoft.com/office/drawing/2014/main" id="{B459BE90-4CFB-4767-C8D6-6C27D4529D5A}"/>
                    </a:ext>
                  </a:extLst>
                </p:cNvPr>
                <p:cNvSpPr txBox="1"/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1" name="TextBox 1010">
                  <a:extLst>
                    <a:ext uri="{FF2B5EF4-FFF2-40B4-BE49-F238E27FC236}">
                      <a16:creationId xmlns:a16="http://schemas.microsoft.com/office/drawing/2014/main" id="{B459BE90-4CFB-4767-C8D6-6C27D4529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7843" r="-5686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2" name="TextBox 1011">
                  <a:extLst>
                    <a:ext uri="{FF2B5EF4-FFF2-40B4-BE49-F238E27FC236}">
                      <a16:creationId xmlns:a16="http://schemas.microsoft.com/office/drawing/2014/main" id="{E54BEAB5-4AEB-D6AB-D711-029208002AAD}"/>
                    </a:ext>
                  </a:extLst>
                </p:cNvPr>
                <p:cNvSpPr txBox="1"/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2" name="TextBox 1011">
                  <a:extLst>
                    <a:ext uri="{FF2B5EF4-FFF2-40B4-BE49-F238E27FC236}">
                      <a16:creationId xmlns:a16="http://schemas.microsoft.com/office/drawing/2014/main" id="{E54BEAB5-4AEB-D6AB-D711-029208002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7843" r="-5686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64C606CE-90D6-440E-E01C-129558AF2D8C}"/>
              </a:ext>
            </a:extLst>
          </p:cNvPr>
          <p:cNvGrpSpPr/>
          <p:nvPr/>
        </p:nvGrpSpPr>
        <p:grpSpPr>
          <a:xfrm>
            <a:off x="3880725" y="5614531"/>
            <a:ext cx="1198319" cy="387475"/>
            <a:chOff x="2780804" y="4693440"/>
            <a:chExt cx="1198319" cy="38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FA9236EF-EBD2-EB01-E761-26267CEA6A0E}"/>
                    </a:ext>
                  </a:extLst>
                </p:cNvPr>
                <p:cNvSpPr txBox="1"/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FA9236EF-EBD2-EB01-E761-26267CEA6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804" y="4711583"/>
                  <a:ext cx="312831" cy="369332"/>
                </a:xfrm>
                <a:prstGeom prst="rect">
                  <a:avLst/>
                </a:prstGeom>
                <a:blipFill>
                  <a:blip r:embed="rId32"/>
                  <a:stretch>
                    <a:fillRect l="-7843" r="-6078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5" name="TextBox 1014">
                  <a:extLst>
                    <a:ext uri="{FF2B5EF4-FFF2-40B4-BE49-F238E27FC236}">
                      <a16:creationId xmlns:a16="http://schemas.microsoft.com/office/drawing/2014/main" id="{1614C092-3ACD-007B-8B6B-178136A17451}"/>
                    </a:ext>
                  </a:extLst>
                </p:cNvPr>
                <p:cNvSpPr txBox="1"/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5" name="TextBox 1014">
                  <a:extLst>
                    <a:ext uri="{FF2B5EF4-FFF2-40B4-BE49-F238E27FC236}">
                      <a16:creationId xmlns:a16="http://schemas.microsoft.com/office/drawing/2014/main" id="{1614C092-3ACD-007B-8B6B-178136A17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92" y="4701507"/>
                  <a:ext cx="312831" cy="369332"/>
                </a:xfrm>
                <a:prstGeom prst="rect">
                  <a:avLst/>
                </a:prstGeom>
                <a:blipFill>
                  <a:blip r:embed="rId33"/>
                  <a:stretch>
                    <a:fillRect l="-7843" r="-5686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6" name="TextBox 1015">
                  <a:extLst>
                    <a:ext uri="{FF2B5EF4-FFF2-40B4-BE49-F238E27FC236}">
                      <a16:creationId xmlns:a16="http://schemas.microsoft.com/office/drawing/2014/main" id="{4E2CEE25-573C-72E5-DA31-B41B9180AE1A}"/>
                    </a:ext>
                  </a:extLst>
                </p:cNvPr>
                <p:cNvSpPr txBox="1"/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6" name="TextBox 1015">
                  <a:extLst>
                    <a:ext uri="{FF2B5EF4-FFF2-40B4-BE49-F238E27FC236}">
                      <a16:creationId xmlns:a16="http://schemas.microsoft.com/office/drawing/2014/main" id="{4E2CEE25-573C-72E5-DA31-B41B9180A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292" y="4693440"/>
                  <a:ext cx="312831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7843" r="-5686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3BD1FE53-D571-30C5-D27B-0FE5D12A3832}"/>
                  </a:ext>
                </a:extLst>
              </p:cNvPr>
              <p:cNvSpPr txBox="1"/>
              <p:nvPr/>
            </p:nvSpPr>
            <p:spPr>
              <a:xfrm>
                <a:off x="4401661" y="5325879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3BD1FE53-D571-30C5-D27B-0FE5D12A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61" y="5325879"/>
                <a:ext cx="30328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8" name="Straight Arrow Connector 1017">
            <a:extLst>
              <a:ext uri="{FF2B5EF4-FFF2-40B4-BE49-F238E27FC236}">
                <a16:creationId xmlns:a16="http://schemas.microsoft.com/office/drawing/2014/main" id="{9FE5FD7E-303D-8C13-6E5C-97BFF99CBB0E}"/>
              </a:ext>
            </a:extLst>
          </p:cNvPr>
          <p:cNvCxnSpPr>
            <a:cxnSpLocks/>
            <a:stCxn id="989" idx="3"/>
            <a:endCxn id="1004" idx="1"/>
          </p:cNvCxnSpPr>
          <p:nvPr/>
        </p:nvCxnSpPr>
        <p:spPr>
          <a:xfrm flipV="1">
            <a:off x="3231954" y="4788207"/>
            <a:ext cx="648771" cy="52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Arrow Connector 1020">
            <a:extLst>
              <a:ext uri="{FF2B5EF4-FFF2-40B4-BE49-F238E27FC236}">
                <a16:creationId xmlns:a16="http://schemas.microsoft.com/office/drawing/2014/main" id="{7C3552A1-4FC5-4A46-F647-19DE5A0ECC0A}"/>
              </a:ext>
            </a:extLst>
          </p:cNvPr>
          <p:cNvCxnSpPr>
            <a:cxnSpLocks/>
            <a:stCxn id="989" idx="3"/>
            <a:endCxn id="1010" idx="1"/>
          </p:cNvCxnSpPr>
          <p:nvPr/>
        </p:nvCxnSpPr>
        <p:spPr>
          <a:xfrm flipV="1">
            <a:off x="3231954" y="5191239"/>
            <a:ext cx="653780" cy="11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7EA3249-9926-DD3F-E904-F4D19BCE1865}"/>
              </a:ext>
            </a:extLst>
          </p:cNvPr>
          <p:cNvCxnSpPr>
            <a:cxnSpLocks/>
            <a:stCxn id="989" idx="3"/>
            <a:endCxn id="1014" idx="1"/>
          </p:cNvCxnSpPr>
          <p:nvPr/>
        </p:nvCxnSpPr>
        <p:spPr>
          <a:xfrm>
            <a:off x="3231954" y="5309460"/>
            <a:ext cx="648771" cy="50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642B37EA-0870-DBDC-4929-D65116B6B480}"/>
              </a:ext>
            </a:extLst>
          </p:cNvPr>
          <p:cNvSpPr/>
          <p:nvPr/>
        </p:nvSpPr>
        <p:spPr>
          <a:xfrm>
            <a:off x="4935341" y="6127001"/>
            <a:ext cx="2489417" cy="608460"/>
          </a:xfrm>
          <a:prstGeom prst="roundRect">
            <a:avLst>
              <a:gd name="adj" fmla="val 8429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With backpropagation (automatic differentiation)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Rectangle: Rounded Corners 1027">
                <a:extLst>
                  <a:ext uri="{FF2B5EF4-FFF2-40B4-BE49-F238E27FC236}">
                    <a16:creationId xmlns:a16="http://schemas.microsoft.com/office/drawing/2014/main" id="{259572F6-335A-65F5-6073-8E74FEA57287}"/>
                  </a:ext>
                </a:extLst>
              </p:cNvPr>
              <p:cNvSpPr/>
              <p:nvPr/>
            </p:nvSpPr>
            <p:spPr>
              <a:xfrm>
                <a:off x="5594510" y="4636285"/>
                <a:ext cx="1171083" cy="277000"/>
              </a:xfrm>
              <a:prstGeom prst="roundRect">
                <a:avLst>
                  <a:gd name="adj" fmla="val 8429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8" name="Rectangle: Rounded Corners 1027">
                <a:extLst>
                  <a:ext uri="{FF2B5EF4-FFF2-40B4-BE49-F238E27FC236}">
                    <a16:creationId xmlns:a16="http://schemas.microsoft.com/office/drawing/2014/main" id="{259572F6-335A-65F5-6073-8E74FEA57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10" y="4636285"/>
                <a:ext cx="1171083" cy="277000"/>
              </a:xfrm>
              <a:prstGeom prst="roundRect">
                <a:avLst>
                  <a:gd name="adj" fmla="val 8429"/>
                </a:avLst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Rectangle: Rounded Corners 1028">
                <a:extLst>
                  <a:ext uri="{FF2B5EF4-FFF2-40B4-BE49-F238E27FC236}">
                    <a16:creationId xmlns:a16="http://schemas.microsoft.com/office/drawing/2014/main" id="{2A542890-D66B-1FAE-B305-27670A5C2F0F}"/>
                  </a:ext>
                </a:extLst>
              </p:cNvPr>
              <p:cNvSpPr/>
              <p:nvPr/>
            </p:nvSpPr>
            <p:spPr>
              <a:xfrm>
                <a:off x="5594510" y="5042663"/>
                <a:ext cx="1171083" cy="277000"/>
              </a:xfrm>
              <a:prstGeom prst="roundRect">
                <a:avLst>
                  <a:gd name="adj" fmla="val 8429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9" name="Rectangle: Rounded Corners 1028">
                <a:extLst>
                  <a:ext uri="{FF2B5EF4-FFF2-40B4-BE49-F238E27FC236}">
                    <a16:creationId xmlns:a16="http://schemas.microsoft.com/office/drawing/2014/main" id="{2A542890-D66B-1FAE-B305-27670A5C2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10" y="5042663"/>
                <a:ext cx="1171083" cy="277000"/>
              </a:xfrm>
              <a:prstGeom prst="roundRect">
                <a:avLst>
                  <a:gd name="adj" fmla="val 8429"/>
                </a:avLst>
              </a:prstGeom>
              <a:blipFill>
                <a:blip r:embed="rId37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: Rounded Corners 1029">
                <a:extLst>
                  <a:ext uri="{FF2B5EF4-FFF2-40B4-BE49-F238E27FC236}">
                    <a16:creationId xmlns:a16="http://schemas.microsoft.com/office/drawing/2014/main" id="{CB6B3ECC-EDF0-85A1-8557-9C7439515550}"/>
                  </a:ext>
                </a:extLst>
              </p:cNvPr>
              <p:cNvSpPr/>
              <p:nvPr/>
            </p:nvSpPr>
            <p:spPr>
              <a:xfrm>
                <a:off x="5594509" y="5664883"/>
                <a:ext cx="1171083" cy="277000"/>
              </a:xfrm>
              <a:prstGeom prst="roundRect">
                <a:avLst>
                  <a:gd name="adj" fmla="val 8429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0" name="Rectangle: Rounded Corners 1029">
                <a:extLst>
                  <a:ext uri="{FF2B5EF4-FFF2-40B4-BE49-F238E27FC236}">
                    <a16:creationId xmlns:a16="http://schemas.microsoft.com/office/drawing/2014/main" id="{CB6B3ECC-EDF0-85A1-8557-9C743951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09" y="5664883"/>
                <a:ext cx="1171083" cy="277000"/>
              </a:xfrm>
              <a:prstGeom prst="roundRect">
                <a:avLst>
                  <a:gd name="adj" fmla="val 8429"/>
                </a:avLst>
              </a:prstGeom>
              <a:blipFill>
                <a:blip r:embed="rId38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C763221-8E42-3897-BF7B-11E193822911}"/>
                  </a:ext>
                </a:extLst>
              </p:cNvPr>
              <p:cNvSpPr txBox="1"/>
              <p:nvPr/>
            </p:nvSpPr>
            <p:spPr>
              <a:xfrm>
                <a:off x="6028406" y="5299811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C763221-8E42-3897-BF7B-11E19382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06" y="5299811"/>
                <a:ext cx="30328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TextBox 1032">
            <a:extLst>
              <a:ext uri="{FF2B5EF4-FFF2-40B4-BE49-F238E27FC236}">
                <a16:creationId xmlns:a16="http://schemas.microsoft.com/office/drawing/2014/main" id="{90B8D19A-12A0-C71F-DC9E-A85648154468}"/>
              </a:ext>
            </a:extLst>
          </p:cNvPr>
          <p:cNvSpPr txBox="1"/>
          <p:nvPr/>
        </p:nvSpPr>
        <p:spPr>
          <a:xfrm>
            <a:off x="395926" y="6346937"/>
            <a:ext cx="43740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20000 collocation points</a:t>
            </a:r>
          </a:p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500+500+500+500 boundary points</a:t>
            </a:r>
            <a:endParaRPr lang="en-IN" sz="15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03D896A-683E-C1EB-F00C-3BCD76E01781}"/>
              </a:ext>
            </a:extLst>
          </p:cNvPr>
          <p:cNvSpPr txBox="1"/>
          <p:nvPr/>
        </p:nvSpPr>
        <p:spPr>
          <a:xfrm>
            <a:off x="521585" y="3610565"/>
            <a:ext cx="6346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(0,0)</a:t>
            </a:r>
            <a:endParaRPr lang="en-IN" sz="1500" b="1" dirty="0">
              <a:solidFill>
                <a:srgbClr val="FF0000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758462B-B091-3282-8AE7-2693071BD85B}"/>
              </a:ext>
            </a:extLst>
          </p:cNvPr>
          <p:cNvSpPr txBox="1"/>
          <p:nvPr/>
        </p:nvSpPr>
        <p:spPr>
          <a:xfrm>
            <a:off x="2580519" y="3630262"/>
            <a:ext cx="6346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(1,0)</a:t>
            </a:r>
            <a:endParaRPr lang="en-IN" sz="1500" b="1" dirty="0">
              <a:solidFill>
                <a:srgbClr val="FF0000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A9DA075-A44C-822E-99DF-658607ECA443}"/>
              </a:ext>
            </a:extLst>
          </p:cNvPr>
          <p:cNvSpPr txBox="1"/>
          <p:nvPr/>
        </p:nvSpPr>
        <p:spPr>
          <a:xfrm>
            <a:off x="2576888" y="1944497"/>
            <a:ext cx="6346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en-IN" sz="1500" b="1" dirty="0">
              <a:solidFill>
                <a:srgbClr val="FF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63C32F-33C0-2537-DBFF-35B0B3D5CD38}"/>
              </a:ext>
            </a:extLst>
          </p:cNvPr>
          <p:cNvSpPr txBox="1"/>
          <p:nvPr/>
        </p:nvSpPr>
        <p:spPr>
          <a:xfrm>
            <a:off x="485924" y="1942855"/>
            <a:ext cx="6346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(0,1)</a:t>
            </a:r>
            <a:endParaRPr lang="en-IN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360C-00A5-23B9-8D66-C8DAFAB0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67DDD1E-4D16-6111-7C8F-22BFF63558A4}"/>
              </a:ext>
            </a:extLst>
          </p:cNvPr>
          <p:cNvGrpSpPr/>
          <p:nvPr/>
        </p:nvGrpSpPr>
        <p:grpSpPr>
          <a:xfrm>
            <a:off x="663584" y="984977"/>
            <a:ext cx="5867173" cy="2509517"/>
            <a:chOff x="3189894" y="3491235"/>
            <a:chExt cx="5867173" cy="25095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54A33C-464D-61E8-D845-F5C653AA494D}"/>
                </a:ext>
              </a:extLst>
            </p:cNvPr>
            <p:cNvGrpSpPr/>
            <p:nvPr/>
          </p:nvGrpSpPr>
          <p:grpSpPr>
            <a:xfrm>
              <a:off x="3189894" y="3491235"/>
              <a:ext cx="5867173" cy="2509517"/>
              <a:chOff x="4324311" y="3190240"/>
              <a:chExt cx="7822899" cy="334602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0632F87-E593-CE40-6370-FAEB37EB337E}"/>
                  </a:ext>
                </a:extLst>
              </p:cNvPr>
              <p:cNvGrpSpPr/>
              <p:nvPr/>
            </p:nvGrpSpPr>
            <p:grpSpPr>
              <a:xfrm>
                <a:off x="4324311" y="3330948"/>
                <a:ext cx="4606329" cy="3165157"/>
                <a:chOff x="4324311" y="3330948"/>
                <a:chExt cx="4606329" cy="3165157"/>
              </a:xfrm>
            </p:grpSpPr>
            <p:pic>
              <p:nvPicPr>
                <p:cNvPr id="32" name="Picture 2">
                  <a:extLst>
                    <a:ext uri="{FF2B5EF4-FFF2-40B4-BE49-F238E27FC236}">
                      <a16:creationId xmlns:a16="http://schemas.microsoft.com/office/drawing/2014/main" id="{104683B8-4E28-F096-894A-791B8778CE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8711"/>
                <a:stretch>
                  <a:fillRect/>
                </a:stretch>
              </p:blipFill>
              <p:spPr bwMode="auto">
                <a:xfrm>
                  <a:off x="4324311" y="3330948"/>
                  <a:ext cx="2844731" cy="31651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D2EAC5-9B64-97D7-63AF-A507B0E42B21}"/>
                    </a:ext>
                  </a:extLst>
                </p:cNvPr>
                <p:cNvSpPr/>
                <p:nvPr/>
              </p:nvSpPr>
              <p:spPr>
                <a:xfrm>
                  <a:off x="7927340" y="3889260"/>
                  <a:ext cx="1003300" cy="19735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317E207-2AAF-9654-0EC5-5E2F2219E5C6}"/>
                  </a:ext>
                </a:extLst>
              </p:cNvPr>
              <p:cNvGrpSpPr/>
              <p:nvPr/>
            </p:nvGrpSpPr>
            <p:grpSpPr>
              <a:xfrm>
                <a:off x="7909560" y="4305300"/>
                <a:ext cx="631687" cy="1207770"/>
                <a:chOff x="7909560" y="4305300"/>
                <a:chExt cx="631687" cy="12077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29CB3D1-3757-D112-D9C1-514435EA7C7C}"/>
                    </a:ext>
                  </a:extLst>
                </p:cNvPr>
                <p:cNvSpPr/>
                <p:nvPr/>
              </p:nvSpPr>
              <p:spPr>
                <a:xfrm>
                  <a:off x="8256767" y="5135297"/>
                  <a:ext cx="28448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p</a:t>
                  </a:r>
                  <a:endParaRPr lang="en-IN" sz="105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ADB902B-6667-8A3B-1164-32DA260DA143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>
                  <a:off x="7909560" y="4305300"/>
                  <a:ext cx="347207" cy="9671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4C11257-7D6C-736D-AACC-497EE566B4DE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>
                  <a:off x="7909560" y="4682074"/>
                  <a:ext cx="347207" cy="5903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FBD5790-BFFD-A748-5972-DF94869E9FD3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>
                  <a:off x="7937500" y="5068241"/>
                  <a:ext cx="319267" cy="2042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7E51FD0-C1BA-0450-1B4C-01FAD941ADE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7909560" y="5272457"/>
                  <a:ext cx="347207" cy="2406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7E0117-4254-6B13-9CE2-08BB26D03600}"/>
                  </a:ext>
                </a:extLst>
              </p:cNvPr>
              <p:cNvGrpSpPr/>
              <p:nvPr/>
            </p:nvGrpSpPr>
            <p:grpSpPr>
              <a:xfrm>
                <a:off x="7909560" y="4305301"/>
                <a:ext cx="631687" cy="1219782"/>
                <a:chOff x="7909560" y="4695087"/>
                <a:chExt cx="631687" cy="121978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3520CF8-A451-9521-F10E-542DD5D9F07B}"/>
                    </a:ext>
                  </a:extLst>
                </p:cNvPr>
                <p:cNvSpPr/>
                <p:nvPr/>
              </p:nvSpPr>
              <p:spPr>
                <a:xfrm>
                  <a:off x="8256767" y="5135297"/>
                  <a:ext cx="28448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v</a:t>
                  </a:r>
                  <a:endParaRPr lang="en-IN" sz="105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57E56DA-8A3B-DD6A-71A3-4FE534FE5184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>
                  <a:off x="7909560" y="4695087"/>
                  <a:ext cx="347207" cy="5773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881A003-1297-4021-A627-C5EEB18E2015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>
                  <a:off x="7909560" y="5086887"/>
                  <a:ext cx="347207" cy="1855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ABB658-118B-4B5E-F173-3ACBB83F987F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 flipV="1">
                  <a:off x="7937500" y="5272457"/>
                  <a:ext cx="319267" cy="1855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CF8AB8F-B9A2-D958-47D2-DCDA0189BC4A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 flipV="1">
                  <a:off x="7909560" y="5272457"/>
                  <a:ext cx="347207" cy="64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17BEE3A-4B53-9EE4-861E-33E97C47E8D5}"/>
                  </a:ext>
                </a:extLst>
              </p:cNvPr>
              <p:cNvGrpSpPr/>
              <p:nvPr/>
            </p:nvGrpSpPr>
            <p:grpSpPr>
              <a:xfrm>
                <a:off x="7906246" y="4305300"/>
                <a:ext cx="631687" cy="1219783"/>
                <a:chOff x="7909560" y="5085600"/>
                <a:chExt cx="631687" cy="121978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0518504-24A8-DAB9-B4C8-D4631DD82AF8}"/>
                    </a:ext>
                  </a:extLst>
                </p:cNvPr>
                <p:cNvSpPr/>
                <p:nvPr/>
              </p:nvSpPr>
              <p:spPr>
                <a:xfrm>
                  <a:off x="8256767" y="5135297"/>
                  <a:ext cx="28448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u</a:t>
                  </a:r>
                  <a:endParaRPr lang="en-IN" sz="105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DD6057B-2535-CEAA-5300-C27E29AE2AF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7909560" y="5085600"/>
                  <a:ext cx="347207" cy="1868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3429016-F72D-CAFC-0B20-B4DAFAE47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2874" y="5276339"/>
                  <a:ext cx="359519" cy="2003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FA53AF4-C64E-F818-3146-2658105C6803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7940814" y="5272457"/>
                  <a:ext cx="315953" cy="5640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EC68E2B-0DF9-C6AD-5400-D270A23C087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7909560" y="5272457"/>
                  <a:ext cx="347207" cy="10329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3C7371-F8A9-2DE2-A45C-8542D55ADA07}"/>
                  </a:ext>
                </a:extLst>
              </p:cNvPr>
              <p:cNvSpPr/>
              <p:nvPr/>
            </p:nvSpPr>
            <p:spPr>
              <a:xfrm>
                <a:off x="8766767" y="3190240"/>
                <a:ext cx="3380443" cy="33460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 dirty="0"/>
              </a:p>
            </p:txBody>
          </p:sp>
        </p:grp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F642FEA7-9F16-4889-AB12-2FF911DFF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55" r="58711" b="20795"/>
            <a:stretch>
              <a:fillRect/>
            </a:stretch>
          </p:blipFill>
          <p:spPr bwMode="auto">
            <a:xfrm>
              <a:off x="5327208" y="3600294"/>
              <a:ext cx="559811" cy="188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315C3D2-A914-FBF7-4DE4-205C5155D48A}"/>
              </a:ext>
            </a:extLst>
          </p:cNvPr>
          <p:cNvSpPr/>
          <p:nvPr/>
        </p:nvSpPr>
        <p:spPr>
          <a:xfrm>
            <a:off x="747864" y="1526879"/>
            <a:ext cx="3484772" cy="17266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C3693D-13B0-DFBC-8383-1507143B5A71}"/>
              </a:ext>
            </a:extLst>
          </p:cNvPr>
          <p:cNvSpPr txBox="1"/>
          <p:nvPr/>
        </p:nvSpPr>
        <p:spPr>
          <a:xfrm>
            <a:off x="1627711" y="3369599"/>
            <a:ext cx="24068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Multi-Layer Perceptron</a:t>
            </a:r>
            <a:endParaRPr lang="en-IN" sz="13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C42A21-5DEE-E070-B1E8-91ACAB89B489}"/>
              </a:ext>
            </a:extLst>
          </p:cNvPr>
          <p:cNvSpPr txBox="1"/>
          <p:nvPr/>
        </p:nvSpPr>
        <p:spPr>
          <a:xfrm>
            <a:off x="1" y="9995"/>
            <a:ext cx="12191999" cy="41549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Century Schoolbook" panose="02040604050505020304" pitchFamily="18" charset="0"/>
                <a:ea typeface="Open Sans" pitchFamily="2" charset="0"/>
                <a:cs typeface="Open Sans" pitchFamily="2" charset="0"/>
              </a:rPr>
              <a:t>PINN</a:t>
            </a:r>
            <a:endParaRPr lang="en-IN" sz="2100" b="1" dirty="0">
              <a:solidFill>
                <a:schemeClr val="bg1"/>
              </a:solidFill>
              <a:latin typeface="Century Schoolbook" panose="02040604050505020304" pitchFamily="18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9CD2D-0534-B43D-51E6-D4F3EEF6AC59}"/>
              </a:ext>
            </a:extLst>
          </p:cNvPr>
          <p:cNvSpPr txBox="1"/>
          <p:nvPr/>
        </p:nvSpPr>
        <p:spPr>
          <a:xfrm>
            <a:off x="1676723" y="497486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Lid-Driven Cavity (Incompressible)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8F980-DA22-D0B5-9179-3DC5C51F7A4E}"/>
              </a:ext>
            </a:extLst>
          </p:cNvPr>
          <p:cNvSpPr txBox="1"/>
          <p:nvPr/>
        </p:nvSpPr>
        <p:spPr>
          <a:xfrm>
            <a:off x="697587" y="3988641"/>
            <a:ext cx="437403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Width = 30 units</a:t>
            </a:r>
          </a:p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Depth = 4 hidden layers</a:t>
            </a:r>
          </a:p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Activation: tanh (including for the last layer)</a:t>
            </a:r>
            <a:endParaRPr lang="en-IN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ABC1E5-79ED-49A2-4C14-ECA4718E5850}"/>
              </a:ext>
            </a:extLst>
          </p:cNvPr>
          <p:cNvSpPr txBox="1"/>
          <p:nvPr/>
        </p:nvSpPr>
        <p:spPr>
          <a:xfrm>
            <a:off x="4862206" y="1514141"/>
            <a:ext cx="6879210" cy="5200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1e-3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.optim.Adam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B666B3-A236-E657-280E-750411CA1989}"/>
              </a:ext>
            </a:extLst>
          </p:cNvPr>
          <p:cNvSpPr txBox="1"/>
          <p:nvPr/>
        </p:nvSpPr>
        <p:spPr>
          <a:xfrm>
            <a:off x="4781773" y="2182111"/>
            <a:ext cx="64281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Mini-batch training for 20 epochs</a:t>
            </a:r>
            <a:endParaRPr lang="en-IN" sz="1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IN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Batch size: 2000 (collocation) + 50+50+50+50 (boundary points)</a:t>
            </a:r>
            <a:endParaRPr lang="en-US" sz="1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B2ADA2-7401-C31E-0C94-A160DD5C60C2}"/>
              </a:ext>
            </a:extLst>
          </p:cNvPr>
          <p:cNvSpPr txBox="1"/>
          <p:nvPr/>
        </p:nvSpPr>
        <p:spPr>
          <a:xfrm>
            <a:off x="4862206" y="3566487"/>
            <a:ext cx="6879210" cy="18280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.optim.LBFGS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max_eval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history_size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tolerance_grad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7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tolerance_change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.finfo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).eps,</a:t>
            </a:r>
          </a:p>
          <a:p>
            <a:pPr>
              <a:lnSpc>
                <a:spcPts val="1725"/>
              </a:lnSpc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line_search_fn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strong_wolfe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BDC183-3950-2097-B850-0AC9857AAB8A}"/>
              </a:ext>
            </a:extLst>
          </p:cNvPr>
          <p:cNvSpPr txBox="1"/>
          <p:nvPr/>
        </p:nvSpPr>
        <p:spPr>
          <a:xfrm>
            <a:off x="4781772" y="5364819"/>
            <a:ext cx="64281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LBFGS requires the entire dataset.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6DB1CB-CDDA-9182-5AE0-0095335C844A}"/>
              </a:ext>
            </a:extLst>
          </p:cNvPr>
          <p:cNvSpPr txBox="1"/>
          <p:nvPr/>
        </p:nvSpPr>
        <p:spPr>
          <a:xfrm>
            <a:off x="4781772" y="1083021"/>
            <a:ext cx="64281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Optimizer: Adam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A64C32-4E4C-3ED3-42AC-B247DC617199}"/>
              </a:ext>
            </a:extLst>
          </p:cNvPr>
          <p:cNvSpPr txBox="1"/>
          <p:nvPr/>
        </p:nvSpPr>
        <p:spPr>
          <a:xfrm>
            <a:off x="4781771" y="3213696"/>
            <a:ext cx="64281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Optimizer: LBFGS</a:t>
            </a:r>
          </a:p>
        </p:txBody>
      </p:sp>
    </p:spTree>
    <p:extLst>
      <p:ext uri="{BB962C8B-B14F-4D97-AF65-F5344CB8AC3E}">
        <p14:creationId xmlns:p14="http://schemas.microsoft.com/office/powerpoint/2010/main" val="39056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3A889-4B8A-000F-1A38-2F77EE2F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C7977-F767-378F-1079-B8D4E98D153C}"/>
              </a:ext>
            </a:extLst>
          </p:cNvPr>
          <p:cNvSpPr txBox="1"/>
          <p:nvPr/>
        </p:nvSpPr>
        <p:spPr>
          <a:xfrm>
            <a:off x="1" y="9995"/>
            <a:ext cx="12191999" cy="41549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Century Schoolbook" panose="02040604050505020304" pitchFamily="18" charset="0"/>
                <a:ea typeface="Open Sans" pitchFamily="2" charset="0"/>
                <a:cs typeface="Open Sans" pitchFamily="2" charset="0"/>
              </a:rPr>
              <a:t>PINN</a:t>
            </a:r>
            <a:endParaRPr lang="en-IN" sz="2100" b="1" dirty="0">
              <a:solidFill>
                <a:schemeClr val="bg1"/>
              </a:solidFill>
              <a:latin typeface="Century Schoolbook" panose="02040604050505020304" pitchFamily="18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DE040-200B-9FF5-551E-D118E1D4C79F}"/>
              </a:ext>
            </a:extLst>
          </p:cNvPr>
          <p:cNvSpPr txBox="1"/>
          <p:nvPr/>
        </p:nvSpPr>
        <p:spPr>
          <a:xfrm>
            <a:off x="1676723" y="497486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Lid-Driven Cavity (Incompressible)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8620E-7CFF-F19F-6735-277F5131300A}"/>
              </a:ext>
            </a:extLst>
          </p:cNvPr>
          <p:cNvSpPr txBox="1"/>
          <p:nvPr/>
        </p:nvSpPr>
        <p:spPr>
          <a:xfrm>
            <a:off x="5686744" y="1059719"/>
            <a:ext cx="16001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Loss history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3D047-B06C-7604-F5C4-4D6CC408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1" y="3435065"/>
            <a:ext cx="3810000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04B102-AA2C-01C7-BD09-BF86E9AC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435065"/>
            <a:ext cx="3810000" cy="304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1F14B-09A5-075D-EAAC-94774DBE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29" y="3435065"/>
            <a:ext cx="3810000" cy="304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7F37B-0CCA-7883-EAEF-EB171316EAF9}"/>
              </a:ext>
            </a:extLst>
          </p:cNvPr>
          <p:cNvSpPr txBox="1"/>
          <p:nvPr/>
        </p:nvSpPr>
        <p:spPr>
          <a:xfrm>
            <a:off x="1537759" y="3273482"/>
            <a:ext cx="16001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u-velocity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97A04-AB86-BEB9-F479-87DB0E3E165E}"/>
              </a:ext>
            </a:extLst>
          </p:cNvPr>
          <p:cNvSpPr txBox="1"/>
          <p:nvPr/>
        </p:nvSpPr>
        <p:spPr>
          <a:xfrm>
            <a:off x="5448635" y="3260371"/>
            <a:ext cx="16001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v-velocity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37051-A19E-CBFC-629F-6CFF11858F52}"/>
              </a:ext>
            </a:extLst>
          </p:cNvPr>
          <p:cNvSpPr txBox="1"/>
          <p:nvPr/>
        </p:nvSpPr>
        <p:spPr>
          <a:xfrm>
            <a:off x="9359511" y="3273482"/>
            <a:ext cx="16001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Pressure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0CAEAA-66A3-7C26-9895-0F145AC61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0" y="1253765"/>
            <a:ext cx="4762500" cy="19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419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Century Schoolbook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Mittal</dc:creator>
  <cp:lastModifiedBy>Akash Mittal</cp:lastModifiedBy>
  <cp:revision>58</cp:revision>
  <dcterms:created xsi:type="dcterms:W3CDTF">2025-07-25T14:22:27Z</dcterms:created>
  <dcterms:modified xsi:type="dcterms:W3CDTF">2025-07-25T19:24:03Z</dcterms:modified>
</cp:coreProperties>
</file>