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58" r:id="rId6"/>
    <p:sldId id="259" r:id="rId7"/>
    <p:sldId id="261" r:id="rId8"/>
    <p:sldId id="260" r:id="rId9"/>
    <p:sldId id="262" r:id="rId10"/>
    <p:sldId id="263" r:id="rId11"/>
    <p:sldId id="264" r:id="rId12"/>
    <p:sldId id="265" r:id="rId13"/>
    <p:sldId id="268" r:id="rId14"/>
    <p:sldId id="269" r:id="rId15"/>
    <p:sldId id="266"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77444E-FA85-4488-A063-E4326C9D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endParaRPr lang="en-US" sz="8000" dirty="0">
              <a:solidFill>
                <a:schemeClr val="accent1"/>
              </a:solidFill>
            </a:endParaRP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endParaRPr lang="en-US" sz="8000" dirty="0">
              <a:solidFill>
                <a:schemeClr val="accent1"/>
              </a:solidFill>
            </a:endParaRP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endParaRPr lang="en-US"/>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endParaRPr lang="en-US"/>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endParaRPr lang="en-US" sz="8000" dirty="0">
              <a:solidFill>
                <a:schemeClr val="accent1"/>
              </a:solidFill>
            </a:endParaRP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endParaRPr lang="en-US" sz="8000" dirty="0">
              <a:solidFill>
                <a:schemeClr val="accent1"/>
              </a:solidFill>
            </a:endParaRP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77444E-FA85-4488-A063-E4326C9DC2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977444E-FA85-4488-A063-E4326C9D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977444E-FA85-4488-A063-E4326C9DC2B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7444E-FA85-4488-A063-E4326C9DC2B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7444E-FA85-4488-A063-E4326C9DC2B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77444E-FA85-4488-A063-E4326C9DC2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50372-34A0-4515-BBEB-2445F7C564E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399212" y="5883275"/>
            <a:ext cx="914400" cy="365125"/>
          </a:xfrm>
        </p:spPr>
        <p:txBody>
          <a:bodyPr/>
          <a:lstStyle/>
          <a:p>
            <a:fld id="{E977444E-FA85-4488-A063-E4326C9DC2BC}" type="datetimeFigureOut">
              <a:rPr lang="en-IN" smtClean="0"/>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4750372-34A0-4515-BBEB-2445F7C564E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977444E-FA85-4488-A063-E4326C9DC2BC}" type="datetimeFigureOut">
              <a:rPr lang="en-IN" smtClean="0"/>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4750372-34A0-4515-BBEB-2445F7C564EB}"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microsoft.com/office/2007/relationships/media" Target="file:///C:\Users\akashns_dc18\Videos\Uniduino.mp4" TargetMode="External"/><Relationship Id="rId1" Type="http://schemas.openxmlformats.org/officeDocument/2006/relationships/video" Target="NUL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8245" y="4681220"/>
            <a:ext cx="3528060" cy="1655445"/>
          </a:xfrm>
        </p:spPr>
        <p:txBody>
          <a:bodyPr>
            <a:normAutofit/>
          </a:bodyPr>
          <a:lstStyle/>
          <a:p>
            <a:r>
              <a:rPr lang="en-IN" dirty="0"/>
              <a:t>MP Project</a:t>
            </a:r>
            <a:endParaRPr lang="en-IN" dirty="0"/>
          </a:p>
          <a:p>
            <a:r>
              <a:rPr lang="en-IN" dirty="0"/>
              <a:t>Batch- 5</a:t>
            </a:r>
            <a:endParaRPr lang="en-IN" dirty="0"/>
          </a:p>
        </p:txBody>
      </p:sp>
      <p:sp>
        <p:nvSpPr>
          <p:cNvPr id="4" name="Rectangle 3"/>
          <p:cNvSpPr/>
          <p:nvPr/>
        </p:nvSpPr>
        <p:spPr>
          <a:xfrm>
            <a:off x="3517837" y="1501081"/>
            <a:ext cx="4953697" cy="110799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6600" b="1" dirty="0">
                <a:solidFill>
                  <a:srgbClr val="FFC000"/>
                </a:solidFill>
                <a:latin typeface="Times New Roman" panose="02020603050405020304" pitchFamily="18" charset="0"/>
                <a:cs typeface="Times New Roman" panose="02020603050405020304" pitchFamily="18" charset="0"/>
              </a:rPr>
              <a:t>Uniduino</a:t>
            </a:r>
            <a:endParaRPr lang="en-IN" sz="6600" b="1" dirty="0">
              <a:solidFill>
                <a:srgbClr val="FFC000"/>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8853170" y="4070985"/>
            <a:ext cx="2555240" cy="1753235"/>
          </a:xfrm>
          <a:prstGeom prst="rect">
            <a:avLst/>
          </a:prstGeom>
          <a:noFill/>
        </p:spPr>
        <p:txBody>
          <a:bodyPr wrap="square" rtlCol="0">
            <a:spAutoFit/>
          </a:bodyPr>
          <a:p>
            <a:r>
              <a:rPr lang="en-IN" altLang="en-US"/>
              <a:t>Akanksha Makkar</a:t>
            </a:r>
            <a:endParaRPr lang="en-IN" altLang="en-US"/>
          </a:p>
          <a:p>
            <a:r>
              <a:rPr lang="en-IN" altLang="en-US"/>
              <a:t>Akarsh Shekhar</a:t>
            </a:r>
            <a:endParaRPr lang="en-IN" altLang="en-US"/>
          </a:p>
          <a:p>
            <a:r>
              <a:rPr lang="en-IN" altLang="en-US"/>
              <a:t>Akash Mishra</a:t>
            </a:r>
            <a:endParaRPr lang="en-IN" altLang="en-US"/>
          </a:p>
          <a:p>
            <a:r>
              <a:rPr lang="en-IN" altLang="en-US"/>
              <a:t>Akash N Somasalle</a:t>
            </a:r>
            <a:endParaRPr lang="en-IN" altLang="en-US"/>
          </a:p>
          <a:p>
            <a:r>
              <a:rPr lang="en-IN" altLang="en-US"/>
              <a:t>Akash Singh</a:t>
            </a:r>
            <a:endParaRPr lang="en-IN" altLang="en-US"/>
          </a:p>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653155" y="1626870"/>
            <a:ext cx="6097905" cy="4497705"/>
          </a:xfrm>
          <a:prstGeom prst="rect">
            <a:avLst/>
          </a:prstGeom>
        </p:spPr>
      </p:pic>
      <p:sp>
        <p:nvSpPr>
          <p:cNvPr id="2" name="Text Box 1"/>
          <p:cNvSpPr txBox="1"/>
          <p:nvPr/>
        </p:nvSpPr>
        <p:spPr>
          <a:xfrm>
            <a:off x="1172210" y="504825"/>
            <a:ext cx="3351530" cy="398780"/>
          </a:xfrm>
          <a:prstGeom prst="rect">
            <a:avLst/>
          </a:prstGeom>
          <a:noFill/>
        </p:spPr>
        <p:txBody>
          <a:bodyPr wrap="square" rtlCol="0">
            <a:spAutoFit/>
          </a:bodyPr>
          <a:p>
            <a:r>
              <a:rPr lang="en-IN" altLang="en-US" sz="2000"/>
              <a:t>Circuit Connection</a:t>
            </a: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45" y="75565"/>
            <a:ext cx="1893570" cy="619760"/>
          </a:xfrm>
        </p:spPr>
        <p:txBody>
          <a:bodyPr>
            <a:normAutofit fontScale="90000"/>
          </a:bodyPr>
          <a:lstStyle/>
          <a:p>
            <a:r>
              <a:rPr lang="en-IN" dirty="0"/>
              <a:t>Code</a:t>
            </a:r>
            <a:endParaRPr lang="en-IN" dirty="0"/>
          </a:p>
        </p:txBody>
      </p:sp>
      <p:pic>
        <p:nvPicPr>
          <p:cNvPr id="4" name="Content Placeholder 3" descr="uniduino script1"/>
          <p:cNvPicPr>
            <a:picLocks noChangeAspect="1"/>
          </p:cNvPicPr>
          <p:nvPr>
            <p:ph idx="1"/>
          </p:nvPr>
        </p:nvPicPr>
        <p:blipFill>
          <a:blip r:embed="rId1"/>
          <a:stretch>
            <a:fillRect/>
          </a:stretch>
        </p:blipFill>
        <p:spPr>
          <a:xfrm>
            <a:off x="164465" y="601345"/>
            <a:ext cx="10974070" cy="6012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uniduino script2"/>
          <p:cNvPicPr>
            <a:picLocks noChangeAspect="1"/>
          </p:cNvPicPr>
          <p:nvPr>
            <p:ph idx="1"/>
          </p:nvPr>
        </p:nvPicPr>
        <p:blipFill>
          <a:blip r:embed="rId1"/>
          <a:stretch>
            <a:fillRect/>
          </a:stretch>
        </p:blipFill>
        <p:spPr>
          <a:xfrm>
            <a:off x="427355" y="99695"/>
            <a:ext cx="11257280" cy="6584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uniduino script3"/>
          <p:cNvPicPr>
            <a:picLocks noChangeAspect="1"/>
          </p:cNvPicPr>
          <p:nvPr>
            <p:ph idx="1"/>
          </p:nvPr>
        </p:nvPicPr>
        <p:blipFill>
          <a:blip r:embed="rId1"/>
          <a:stretch>
            <a:fillRect/>
          </a:stretch>
        </p:blipFill>
        <p:spPr>
          <a:xfrm>
            <a:off x="290830" y="421005"/>
            <a:ext cx="11593830" cy="6309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09600"/>
            <a:ext cx="4432935" cy="1114425"/>
          </a:xfrm>
        </p:spPr>
        <p:txBody>
          <a:bodyPr/>
          <a:lstStyle/>
          <a:p>
            <a:r>
              <a:rPr lang="en-IN" dirty="0"/>
              <a:t>Demonstration</a:t>
            </a:r>
            <a:endParaRPr lang="en-IN" dirty="0"/>
          </a:p>
        </p:txBody>
      </p:sp>
      <p:pic>
        <p:nvPicPr>
          <p:cNvPr id="4" name="Uniduino">
            <a:hlinkClick r:id="" action="ppaction://media"/>
          </p:cNvPr>
          <p:cNvPicPr/>
          <p:nvPr>
            <p:ph idx="1"/>
            <a:videoFile r:link="rId1"/>
            <p:extLst>
              <p:ext uri="{DAA4B4D4-6D71-4841-9C94-3DE7FCFB9230}">
                <p14:media xmlns:p14="http://schemas.microsoft.com/office/powerpoint/2010/main" r:link="rId2">
                  <p14:trim end="5231.000000"/>
                </p14:media>
              </p:ext>
            </p:extLst>
          </p:nvPr>
        </p:nvPicPr>
        <p:blipFill>
          <a:blip r:embed="rId3"/>
          <a:stretch>
            <a:fillRect/>
          </a:stretch>
        </p:blipFill>
        <p:spPr>
          <a:xfrm>
            <a:off x="1897380" y="1724025"/>
            <a:ext cx="8893175" cy="406527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2683" y="2660015"/>
            <a:ext cx="9905998" cy="1905000"/>
          </a:xfrm>
        </p:spPr>
        <p:txBody>
          <a:bodyPr/>
          <a:p>
            <a:r>
              <a:rPr lang="en-IN" altLang="en-US"/>
              <a:t>								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773" y="156701"/>
            <a:ext cx="9905998" cy="1905000"/>
          </a:xfrm>
        </p:spPr>
        <p:txBody>
          <a:bodyPr/>
          <a:lstStyle/>
          <a:p>
            <a:r>
              <a:rPr lang="en-IN" dirty="0"/>
              <a:t>Project Idea</a:t>
            </a:r>
            <a:endParaRPr lang="en-IN" dirty="0"/>
          </a:p>
        </p:txBody>
      </p:sp>
      <p:sp>
        <p:nvSpPr>
          <p:cNvPr id="3" name="Content Placeholder 2"/>
          <p:cNvSpPr>
            <a:spLocks noGrp="1"/>
          </p:cNvSpPr>
          <p:nvPr>
            <p:ph idx="1"/>
          </p:nvPr>
        </p:nvSpPr>
        <p:spPr>
          <a:xfrm>
            <a:off x="508312" y="1520189"/>
            <a:ext cx="9905998" cy="3124201"/>
          </a:xfrm>
        </p:spPr>
        <p:txBody>
          <a:bodyPr>
            <a:normAutofit/>
          </a:bodyPr>
          <a:lstStyle/>
          <a:p>
            <a:r>
              <a:rPr lang="en-IN" sz="2400" dirty="0"/>
              <a:t>The aim of out project is to implement a simple game prototype using an Arduino Uno and Unity.</a:t>
            </a:r>
            <a:endParaRPr lang="en-IN" sz="2400" dirty="0"/>
          </a:p>
          <a:p>
            <a:r>
              <a:rPr lang="en-IN" sz="2400" dirty="0"/>
              <a:t>The project shows how a simple game console can be made using Arduino-Uno. The console  made would be very much similar to those made in the early days.</a:t>
            </a:r>
            <a:endParaRPr lang="en-IN" sz="2400" dirty="0"/>
          </a:p>
        </p:txBody>
      </p:sp>
      <p:pic>
        <p:nvPicPr>
          <p:cNvPr id="4" name="Picture 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9212" y="4403710"/>
            <a:ext cx="2297589" cy="2297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609600"/>
            <a:ext cx="4854575" cy="1183005"/>
          </a:xfrm>
        </p:spPr>
        <p:txBody>
          <a:bodyPr/>
          <a:p>
            <a:r>
              <a:rPr lang="en-IN" altLang="en-US"/>
              <a:t>Introduction</a:t>
            </a:r>
            <a:endParaRPr lang="en-IN" altLang="en-US"/>
          </a:p>
        </p:txBody>
      </p:sp>
      <p:sp>
        <p:nvSpPr>
          <p:cNvPr id="3" name="Content Placeholder 2"/>
          <p:cNvSpPr>
            <a:spLocks noGrp="1"/>
          </p:cNvSpPr>
          <p:nvPr>
            <p:ph idx="1"/>
          </p:nvPr>
        </p:nvSpPr>
        <p:spPr>
          <a:xfrm>
            <a:off x="529590" y="2085975"/>
            <a:ext cx="10518140" cy="3705225"/>
          </a:xfrm>
        </p:spPr>
        <p:txBody>
          <a:bodyPr>
            <a:normAutofit lnSpcReduction="20000"/>
          </a:bodyPr>
          <a:p>
            <a:r>
              <a:rPr lang="en-IN" altLang="en-US" sz="2400"/>
              <a:t>Components Used</a:t>
            </a:r>
            <a:endParaRPr lang="en-IN" altLang="en-US" sz="2400"/>
          </a:p>
          <a:p>
            <a:r>
              <a:rPr lang="en-IN" altLang="en-US" sz="2400"/>
              <a:t>Arduino Uno</a:t>
            </a:r>
            <a:endParaRPr lang="en-IN" altLang="en-US" sz="2400"/>
          </a:p>
          <a:p>
            <a:r>
              <a:rPr lang="en-IN" altLang="en-US" sz="2400"/>
              <a:t>Unity</a:t>
            </a:r>
            <a:endParaRPr lang="en-IN" altLang="en-US" sz="2400"/>
          </a:p>
          <a:p>
            <a:r>
              <a:rPr lang="en-IN" altLang="en-US" sz="2400"/>
              <a:t>Working</a:t>
            </a:r>
            <a:endParaRPr lang="en-IN" altLang="en-US" sz="2400"/>
          </a:p>
          <a:p>
            <a:r>
              <a:rPr lang="en-IN" altLang="en-US" sz="2400"/>
              <a:t>Flowchart</a:t>
            </a:r>
            <a:endParaRPr lang="en-IN" altLang="en-US" sz="2400"/>
          </a:p>
          <a:p>
            <a:r>
              <a:rPr lang="en-IN" altLang="en-US" sz="2400"/>
              <a:t>Circuit Connection</a:t>
            </a:r>
            <a:endParaRPr lang="en-IN" altLang="en-US" sz="2400"/>
          </a:p>
          <a:p>
            <a:r>
              <a:rPr lang="en-IN" altLang="en-US" sz="2400"/>
              <a:t>Code</a:t>
            </a:r>
            <a:endParaRPr lang="en-IN" altLang="en-US" sz="2400"/>
          </a:p>
          <a:p>
            <a:r>
              <a:rPr lang="en-IN" altLang="en-US" sz="2400"/>
              <a:t>Demonstration</a:t>
            </a:r>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422400"/>
          </a:xfrm>
        </p:spPr>
        <p:txBody>
          <a:bodyPr/>
          <a:lstStyle/>
          <a:p>
            <a:r>
              <a:rPr lang="en-IN" dirty="0"/>
              <a:t>Components used</a:t>
            </a:r>
            <a:endParaRPr lang="en-IN" dirty="0"/>
          </a:p>
        </p:txBody>
      </p:sp>
      <p:sp>
        <p:nvSpPr>
          <p:cNvPr id="3" name="Content Placeholder 2"/>
          <p:cNvSpPr>
            <a:spLocks noGrp="1"/>
          </p:cNvSpPr>
          <p:nvPr>
            <p:ph idx="1"/>
          </p:nvPr>
        </p:nvSpPr>
        <p:spPr/>
        <p:txBody>
          <a:bodyPr>
            <a:normAutofit fontScale="77500" lnSpcReduction="20000"/>
          </a:bodyPr>
          <a:lstStyle/>
          <a:p>
            <a:r>
              <a:rPr lang="en-IN" dirty="0"/>
              <a:t>  </a:t>
            </a:r>
            <a:r>
              <a:rPr lang="en-IN" sz="2600" dirty="0"/>
              <a:t>Arduino Uno (</a:t>
            </a:r>
            <a:r>
              <a:rPr lang="en-IN" sz="2600" dirty="0" err="1"/>
              <a:t>Atmega</a:t>
            </a:r>
            <a:r>
              <a:rPr lang="en-IN" sz="2600" dirty="0"/>
              <a:t> 328P microcontroller)</a:t>
            </a:r>
            <a:endParaRPr lang="en-IN" sz="2600" dirty="0"/>
          </a:p>
          <a:p>
            <a:pPr lvl="0"/>
            <a:r>
              <a:rPr lang="en-IN" sz="2600" dirty="0"/>
              <a:t>Breadboard</a:t>
            </a:r>
            <a:endParaRPr lang="en-IN" sz="2600" dirty="0"/>
          </a:p>
          <a:p>
            <a:pPr lvl="0"/>
            <a:r>
              <a:rPr lang="en-IN" sz="2600" dirty="0"/>
              <a:t>Wires</a:t>
            </a:r>
            <a:endParaRPr lang="en-IN" sz="2600" dirty="0"/>
          </a:p>
          <a:p>
            <a:pPr lvl="0"/>
            <a:r>
              <a:rPr lang="en-IN" sz="2600" dirty="0"/>
              <a:t>2 buttons</a:t>
            </a:r>
            <a:endParaRPr lang="en-IN" sz="2600" dirty="0"/>
          </a:p>
          <a:p>
            <a:r>
              <a:rPr lang="en-IN" sz="2600" b="1" u="sng" dirty="0"/>
              <a:t>Processing involves use of software</a:t>
            </a:r>
            <a:r>
              <a:rPr lang="en-IN" sz="2600" b="1" dirty="0"/>
              <a:t>:</a:t>
            </a:r>
            <a:endParaRPr lang="en-IN" sz="2600" dirty="0"/>
          </a:p>
          <a:p>
            <a:pPr lvl="0"/>
            <a:r>
              <a:rPr lang="en-IN" sz="2600" dirty="0"/>
              <a:t>Arduino 1.8.8</a:t>
            </a:r>
            <a:endParaRPr lang="en-IN" sz="2600" dirty="0"/>
          </a:p>
          <a:p>
            <a:pPr lvl="0"/>
            <a:r>
              <a:rPr lang="en-IN" sz="2600" dirty="0"/>
              <a:t>Unity Game Engine</a:t>
            </a:r>
            <a:endParaRPr lang="en-IN" sz="2600" dirty="0"/>
          </a:p>
          <a:p>
            <a:r>
              <a:rPr lang="en-IN" sz="2600" b="1" u="sng" dirty="0"/>
              <a:t>Language used</a:t>
            </a:r>
            <a:r>
              <a:rPr lang="en-IN" sz="2600" dirty="0"/>
              <a:t>: C#</a:t>
            </a:r>
            <a:endParaRPr lang="en-IN" sz="26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02565"/>
            <a:ext cx="10515600" cy="1325563"/>
          </a:xfrm>
        </p:spPr>
        <p:txBody>
          <a:bodyPr>
            <a:normAutofit/>
          </a:bodyPr>
          <a:lstStyle/>
          <a:p>
            <a:r>
              <a:rPr lang="en-IN" sz="4800" dirty="0"/>
              <a:t>Arduino-Uno</a:t>
            </a:r>
            <a:endParaRPr lang="en-IN" sz="4800" dirty="0"/>
          </a:p>
        </p:txBody>
      </p:sp>
      <p:sp>
        <p:nvSpPr>
          <p:cNvPr id="4" name="Content Placeholder 3"/>
          <p:cNvSpPr>
            <a:spLocks noGrp="1"/>
          </p:cNvSpPr>
          <p:nvPr>
            <p:ph idx="1"/>
          </p:nvPr>
        </p:nvSpPr>
        <p:spPr>
          <a:xfrm>
            <a:off x="482600" y="1863408"/>
            <a:ext cx="10764520" cy="5110480"/>
          </a:xfrm>
        </p:spPr>
        <p:txBody>
          <a:bodyPr>
            <a:normAutofit fontScale="90000" lnSpcReduction="10000"/>
          </a:bodyPr>
          <a:lstStyle/>
          <a:p>
            <a:r>
              <a:rPr lang="en-US" sz="2400" b="1" dirty="0"/>
              <a:t>Arduino Uno</a:t>
            </a:r>
            <a:r>
              <a:rPr lang="en-US" sz="2400" dirty="0"/>
              <a:t> is a </a:t>
            </a:r>
            <a:r>
              <a:rPr lang="en-US" sz="2400" dirty="0">
                <a:solidFill>
                  <a:srgbClr val="FFC000"/>
                </a:solidFill>
              </a:rPr>
              <a:t>microcontroller</a:t>
            </a:r>
            <a:r>
              <a:rPr lang="en-US" sz="2400" dirty="0"/>
              <a:t> board based on the </a:t>
            </a:r>
            <a:r>
              <a:rPr lang="en-US" sz="2400" b="1" dirty="0"/>
              <a:t>ATmega328P</a:t>
            </a:r>
            <a:r>
              <a:rPr lang="en-US" sz="2400" dirty="0"/>
              <a:t> (datasheet). It has </a:t>
            </a:r>
            <a:r>
              <a:rPr lang="en-US" sz="2400" b="1" dirty="0"/>
              <a:t>14 digital input/output pins </a:t>
            </a:r>
            <a:r>
              <a:rPr lang="en-US" sz="2400" dirty="0"/>
              <a:t>(of which 6 can be used as PWM outputs), </a:t>
            </a:r>
            <a:r>
              <a:rPr lang="en-US" sz="2400" b="1" dirty="0"/>
              <a:t>6 analog inputs, a 16 MHz quartz crystal</a:t>
            </a:r>
            <a:r>
              <a:rPr lang="en-US" sz="2400" dirty="0"/>
              <a:t>, a </a:t>
            </a:r>
            <a:r>
              <a:rPr lang="en-US" sz="2400" b="1" dirty="0"/>
              <a:t>USB connection</a:t>
            </a:r>
            <a:r>
              <a:rPr lang="en-US" sz="2400" dirty="0"/>
              <a:t>, </a:t>
            </a:r>
            <a:r>
              <a:rPr lang="en-US" sz="2400" b="1" dirty="0"/>
              <a:t>a power jack</a:t>
            </a:r>
            <a:r>
              <a:rPr lang="en-US" sz="2400" dirty="0"/>
              <a:t>, an ICSP header and a reset button. </a:t>
            </a:r>
            <a:endParaRPr lang="en-US" sz="2400" dirty="0"/>
          </a:p>
          <a:p>
            <a:r>
              <a:rPr lang="en-US" sz="2400" dirty="0"/>
              <a:t>It requires an operating voltage of 5V and an input voltage of 7-12V</a:t>
            </a:r>
            <a:endParaRPr lang="en-US" sz="2400" dirty="0"/>
          </a:p>
          <a:p>
            <a:pPr marL="0" indent="0">
              <a:buNone/>
            </a:pPr>
            <a:endParaRPr lang="en-US" sz="2400" dirty="0"/>
          </a:p>
          <a:p>
            <a:pPr>
              <a:lnSpc>
                <a:spcPct val="70000"/>
              </a:lnSpc>
              <a:spcBef>
                <a:spcPts val="600"/>
              </a:spcBef>
            </a:pPr>
            <a:r>
              <a:rPr lang="en-IN" sz="2400" dirty="0">
                <a:effectLst/>
              </a:rPr>
              <a:t>Flash Memory	</a:t>
            </a:r>
            <a:r>
              <a:rPr lang="en-US" sz="2400" dirty="0">
                <a:effectLst/>
              </a:rPr>
              <a:t>32 KB (ATmega328P) of which 0.5 KB used by 				 bootloader</a:t>
            </a:r>
            <a:endParaRPr lang="en-IN" sz="2400" dirty="0">
              <a:effectLst/>
            </a:endParaRPr>
          </a:p>
          <a:p>
            <a:pPr>
              <a:lnSpc>
                <a:spcPct val="70000"/>
              </a:lnSpc>
              <a:spcBef>
                <a:spcPts val="600"/>
              </a:spcBef>
            </a:pPr>
            <a:r>
              <a:rPr lang="en-IN" sz="2400" dirty="0">
                <a:effectLst/>
              </a:rPr>
              <a:t>SRAM		2 KB (ATmega328P)</a:t>
            </a:r>
            <a:endParaRPr lang="en-IN" sz="2400" dirty="0">
              <a:effectLst/>
            </a:endParaRPr>
          </a:p>
          <a:p>
            <a:pPr>
              <a:lnSpc>
                <a:spcPct val="70000"/>
              </a:lnSpc>
              <a:spcBef>
                <a:spcPts val="600"/>
              </a:spcBef>
            </a:pPr>
            <a:endParaRPr lang="en-IN" sz="2400" dirty="0">
              <a:effectLst/>
            </a:endParaRPr>
          </a:p>
          <a:p>
            <a:pPr>
              <a:lnSpc>
                <a:spcPct val="70000"/>
              </a:lnSpc>
              <a:spcBef>
                <a:spcPts val="600"/>
              </a:spcBef>
            </a:pPr>
            <a:r>
              <a:rPr lang="en-IN" sz="2400" dirty="0">
                <a:effectLst/>
              </a:rPr>
              <a:t>EEPROM		1 KB (ATmega328P)</a:t>
            </a:r>
            <a:endParaRPr lang="en-IN" sz="2400" dirty="0">
              <a:effectLst/>
            </a:endParaRPr>
          </a:p>
          <a:p>
            <a:pPr>
              <a:lnSpc>
                <a:spcPct val="70000"/>
              </a:lnSpc>
              <a:spcBef>
                <a:spcPts val="600"/>
              </a:spcBef>
            </a:pPr>
            <a:endParaRPr lang="en-IN" sz="2400" dirty="0">
              <a:effectLst/>
            </a:endParaRPr>
          </a:p>
          <a:p>
            <a:pPr>
              <a:lnSpc>
                <a:spcPct val="70000"/>
              </a:lnSpc>
              <a:spcBef>
                <a:spcPts val="600"/>
              </a:spcBef>
            </a:pPr>
            <a:r>
              <a:rPr lang="en-IN" sz="2400" dirty="0">
                <a:effectLst/>
              </a:rPr>
              <a:t>Clock Speed		16 MHz</a:t>
            </a:r>
            <a:endParaRPr lang="en-IN" sz="2400" dirty="0">
              <a:effectLst/>
            </a:endParaRPr>
          </a:p>
          <a:p>
            <a:endParaRPr lang="en-IN" sz="2400" dirty="0">
              <a:effectLst/>
            </a:endParaRP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arduino uno"/>
          <p:cNvPicPr>
            <a:picLocks noChangeAspect="1" noChangeArrowheads="1"/>
          </p:cNvPicPr>
          <p:nvPr/>
        </p:nvPicPr>
        <p:blipFill rotWithShape="1">
          <a:blip r:embed="rId1">
            <a:extLst>
              <a:ext uri="{28A0092B-C50C-407E-A947-70E740481C1C}">
                <a14:useLocalDpi xmlns:a14="http://schemas.microsoft.com/office/drawing/2010/main" val="0"/>
              </a:ext>
            </a:extLst>
          </a:blip>
          <a:srcRect l="1690" t="2815" r="2050" b="9778"/>
          <a:stretch>
            <a:fillRect/>
          </a:stretch>
        </p:blipFill>
        <p:spPr bwMode="auto">
          <a:xfrm>
            <a:off x="2204720" y="193040"/>
            <a:ext cx="7752080" cy="599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53" y="0"/>
            <a:ext cx="9905998" cy="1168400"/>
          </a:xfrm>
        </p:spPr>
        <p:txBody>
          <a:bodyPr/>
          <a:lstStyle/>
          <a:p>
            <a:r>
              <a:rPr lang="en-IN" dirty="0"/>
              <a:t>Unity</a:t>
            </a:r>
            <a:endParaRPr lang="en-IN" dirty="0"/>
          </a:p>
        </p:txBody>
      </p:sp>
      <p:sp>
        <p:nvSpPr>
          <p:cNvPr id="9" name="TextBox 8"/>
          <p:cNvSpPr txBox="1"/>
          <p:nvPr/>
        </p:nvSpPr>
        <p:spPr>
          <a:xfrm>
            <a:off x="538480" y="1274128"/>
            <a:ext cx="9316720" cy="4154170"/>
          </a:xfrm>
          <a:prstGeom prst="rect">
            <a:avLst/>
          </a:prstGeom>
          <a:noFill/>
        </p:spPr>
        <p:txBody>
          <a:bodyPr wrap="square" rtlCol="0">
            <a:spAutoFit/>
          </a:bodyPr>
          <a:lstStyle/>
          <a:p>
            <a:pPr marL="342900" indent="-342900">
              <a:buFont typeface="Arial" panose="020B0604020202020204" pitchFamily="34" charset="0"/>
              <a:buChar char="•"/>
            </a:pPr>
            <a:r>
              <a:rPr lang="en-US" sz="2400" b="1" dirty="0"/>
              <a:t>Unity</a:t>
            </a:r>
            <a:r>
              <a:rPr lang="en-US" sz="2400" dirty="0"/>
              <a:t> is a </a:t>
            </a:r>
            <a:r>
              <a:rPr lang="en-US" sz="2400" b="1" dirty="0"/>
              <a:t>cross-platform</a:t>
            </a:r>
            <a:r>
              <a:rPr lang="en-US" sz="2400" dirty="0"/>
              <a:t>, real-time engine developed by Unity Technologies which as an OS X-exclusive </a:t>
            </a:r>
            <a:r>
              <a:rPr lang="en-IN" altLang="en-US" sz="2400" dirty="0">
                <a:solidFill>
                  <a:srgbClr val="FFC000"/>
                </a:solidFill>
              </a:rPr>
              <a:t>game engine.</a:t>
            </a:r>
            <a:endParaRPr lang="en-US" sz="2400" dirty="0">
              <a:solidFill>
                <a:srgbClr val="FF0000"/>
              </a:solidFill>
            </a:endParaRPr>
          </a:p>
          <a:p>
            <a:pPr marL="342900" indent="-342900">
              <a:buFont typeface="Arial" panose="020B0604020202020204" pitchFamily="34" charset="0"/>
              <a:buChar char="•"/>
            </a:pPr>
            <a:r>
              <a:rPr lang="en-US" sz="2400" dirty="0"/>
              <a:t> The engine can be used to create both three-dimensional and two-dimensional games as well as simulations for its many platforms. </a:t>
            </a:r>
            <a:endParaRPr lang="en-US" sz="2400" dirty="0"/>
          </a:p>
          <a:p>
            <a:pPr marL="342900" indent="-342900">
              <a:buFont typeface="Arial" panose="020B0604020202020204" pitchFamily="34" charset="0"/>
              <a:buChar char="•"/>
            </a:pPr>
            <a:r>
              <a:rPr lang="en-IN" altLang="en-US" sz="2400" dirty="0"/>
              <a:t>F</a:t>
            </a:r>
            <a:r>
              <a:rPr lang="en-US" sz="2400" dirty="0"/>
              <a:t>amous games made with unity are </a:t>
            </a:r>
            <a:r>
              <a:rPr lang="en-US" sz="2400" dirty="0">
                <a:solidFill>
                  <a:srgbClr val="FFC000"/>
                </a:solidFill>
              </a:rPr>
              <a:t>assasin creed </a:t>
            </a:r>
            <a:r>
              <a:rPr lang="en-US" sz="2400" dirty="0">
                <a:solidFill>
                  <a:schemeClr val="tx1"/>
                </a:solidFill>
              </a:rPr>
              <a:t>and</a:t>
            </a:r>
            <a:r>
              <a:rPr lang="en-US" sz="2400" dirty="0">
                <a:solidFill>
                  <a:srgbClr val="FFC000"/>
                </a:solidFill>
              </a:rPr>
              <a:t> temple ru</a:t>
            </a:r>
            <a:r>
              <a:rPr lang="en-IN" altLang="en-US" sz="2400" dirty="0">
                <a:solidFill>
                  <a:srgbClr val="FFC000"/>
                </a:solidFill>
              </a:rPr>
              <a:t>n</a:t>
            </a:r>
            <a:r>
              <a:rPr lang="en-IN" altLang="en-US" sz="2400" dirty="0"/>
              <a:t>.</a:t>
            </a:r>
            <a:endParaRPr lang="en-US" sz="2400" dirty="0"/>
          </a:p>
          <a:p>
            <a:pPr marL="342900" indent="-342900">
              <a:buFont typeface="Arial" panose="020B0604020202020204" pitchFamily="34" charset="0"/>
              <a:buChar char="•"/>
            </a:pPr>
            <a:r>
              <a:rPr lang="en-US" sz="2400" dirty="0"/>
              <a:t>The engine offers a </a:t>
            </a:r>
            <a:r>
              <a:rPr lang="en-US" sz="2400" b="1" dirty="0"/>
              <a:t>primary scripting API in C#</a:t>
            </a:r>
            <a:r>
              <a:rPr lang="en-US" sz="2400" dirty="0"/>
              <a:t>, for both the Unity editor in the form of plugins, and games themselves, as well as drag and drop functionality. </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33" y="172720"/>
            <a:ext cx="9905998" cy="1280160"/>
          </a:xfrm>
        </p:spPr>
        <p:txBody>
          <a:bodyPr/>
          <a:lstStyle/>
          <a:p>
            <a:r>
              <a:rPr lang="en-IN" dirty="0"/>
              <a:t>Working</a:t>
            </a:r>
            <a:endParaRPr lang="en-IN" dirty="0"/>
          </a:p>
        </p:txBody>
      </p:sp>
      <p:sp>
        <p:nvSpPr>
          <p:cNvPr id="3" name="Content Placeholder 2"/>
          <p:cNvSpPr>
            <a:spLocks noGrp="1"/>
          </p:cNvSpPr>
          <p:nvPr>
            <p:ph idx="1"/>
          </p:nvPr>
        </p:nvSpPr>
        <p:spPr>
          <a:xfrm>
            <a:off x="553720" y="1670368"/>
            <a:ext cx="10515600" cy="4486275"/>
          </a:xfrm>
        </p:spPr>
        <p:txBody>
          <a:bodyPr>
            <a:noAutofit/>
          </a:bodyPr>
          <a:lstStyle/>
          <a:p>
            <a:r>
              <a:rPr lang="en-IN" sz="2200" dirty="0"/>
              <a:t>The project shows how a simple game console can be made using </a:t>
            </a:r>
            <a:r>
              <a:rPr lang="en-IN" sz="2200" dirty="0">
                <a:solidFill>
                  <a:srgbClr val="FFC000"/>
                </a:solidFill>
              </a:rPr>
              <a:t>Arduino-Uno</a:t>
            </a:r>
            <a:r>
              <a:rPr lang="en-IN" sz="2200" dirty="0"/>
              <a:t>.</a:t>
            </a:r>
            <a:endParaRPr lang="en-IN" sz="2200" dirty="0"/>
          </a:p>
          <a:p>
            <a:r>
              <a:rPr lang="en-IN" sz="2200" dirty="0"/>
              <a:t> 	We’ve included </a:t>
            </a:r>
            <a:r>
              <a:rPr lang="en-IN" sz="2200" dirty="0">
                <a:solidFill>
                  <a:srgbClr val="FFC000"/>
                </a:solidFill>
              </a:rPr>
              <a:t>multiple game scenes</a:t>
            </a:r>
            <a:r>
              <a:rPr lang="en-IN" sz="2200" dirty="0"/>
              <a:t> made in unity game engine, where the player of the game can be controlled (given input) via Arduino. The game is played and operated significantly using the external controls provided with the aid of the Arduino.</a:t>
            </a:r>
            <a:endParaRPr lang="en-IN" sz="2200" dirty="0"/>
          </a:p>
          <a:p>
            <a:r>
              <a:rPr lang="en-IN" sz="2200" dirty="0"/>
              <a:t>	This project can also be taken up in the future with other applications added to it thus, making it work effectively. It is a simple controlling mechanism which is easy to understand and use.</a:t>
            </a:r>
            <a:endParaRPr lang="en-IN" sz="2200" dirty="0"/>
          </a:p>
          <a:p>
            <a:r>
              <a:rPr lang="en-IN" sz="2200" dirty="0"/>
              <a:t>The purpose of showing it being used as a game is basic, but its simplicity could be used where efficient implementation of a system is required in practical applications.</a:t>
            </a:r>
            <a:endParaRPr lang="en-IN" sz="2200" dirty="0"/>
          </a:p>
          <a:p>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33" y="-81280"/>
            <a:ext cx="9905998" cy="1905000"/>
          </a:xfrm>
        </p:spPr>
        <p:txBody>
          <a:bodyPr/>
          <a:lstStyle/>
          <a:p>
            <a:r>
              <a:rPr lang="en-IN" dirty="0"/>
              <a:t>Flowchart</a:t>
            </a:r>
            <a:endParaRPr lang="en-IN" dirty="0"/>
          </a:p>
        </p:txBody>
      </p:sp>
      <p:pic>
        <p:nvPicPr>
          <p:cNvPr id="12" name="Picture 11"/>
          <p:cNvPicPr>
            <a:picLocks noChangeAspect="1"/>
          </p:cNvPicPr>
          <p:nvPr/>
        </p:nvPicPr>
        <p:blipFill>
          <a:blip r:embed="rId1"/>
          <a:stretch>
            <a:fillRect/>
          </a:stretch>
        </p:blipFill>
        <p:spPr>
          <a:xfrm>
            <a:off x="4105078" y="3799105"/>
            <a:ext cx="6475927" cy="2976880"/>
          </a:xfrm>
          <a:prstGeom prst="rect">
            <a:avLst/>
          </a:prstGeom>
        </p:spPr>
      </p:pic>
      <p:grpSp>
        <p:nvGrpSpPr>
          <p:cNvPr id="13" name="Group 12"/>
          <p:cNvGrpSpPr/>
          <p:nvPr/>
        </p:nvGrpSpPr>
        <p:grpSpPr>
          <a:xfrm>
            <a:off x="515620" y="1248841"/>
            <a:ext cx="7896860" cy="2357008"/>
            <a:chOff x="0" y="1695157"/>
            <a:chExt cx="6568898" cy="2357327"/>
          </a:xfrm>
        </p:grpSpPr>
        <p:pic>
          <p:nvPicPr>
            <p:cNvPr id="19" name="Picture 18" descr="Image result for unity flight controls using arduino"/>
            <p:cNvPicPr>
              <a:picLocks noChangeAspect="1"/>
            </p:cNvPicPr>
            <p:nvPr/>
          </p:nvPicPr>
          <p:blipFill rotWithShape="1">
            <a:blip r:embed="rId2">
              <a:extLst>
                <a:ext uri="{28A0092B-C50C-407E-A947-70E740481C1C}">
                  <a14:useLocalDpi xmlns:a14="http://schemas.microsoft.com/office/drawing/2010/main" val="0"/>
                </a:ext>
              </a:extLst>
            </a:blip>
            <a:srcRect t="27729" b="25927"/>
            <a:stretch>
              <a:fillRect/>
            </a:stretch>
          </p:blipFill>
          <p:spPr bwMode="auto">
            <a:xfrm>
              <a:off x="112542" y="1876974"/>
              <a:ext cx="6456356" cy="2175510"/>
            </a:xfrm>
            <a:prstGeom prst="rect">
              <a:avLst/>
            </a:prstGeom>
            <a:noFill/>
            <a:ln>
              <a:noFill/>
            </a:ln>
          </p:spPr>
        </p:pic>
        <p:grpSp>
          <p:nvGrpSpPr>
            <p:cNvPr id="15" name="Group 14"/>
            <p:cNvGrpSpPr/>
            <p:nvPr/>
          </p:nvGrpSpPr>
          <p:grpSpPr>
            <a:xfrm>
              <a:off x="0" y="1695157"/>
              <a:ext cx="1559541" cy="1958065"/>
              <a:chOff x="0" y="0"/>
              <a:chExt cx="1559541" cy="1958065"/>
            </a:xfrm>
          </p:grpSpPr>
          <p:pic>
            <p:nvPicPr>
              <p:cNvPr id="16" name="Picture 15" descr="Image result for breadboard diagram"/>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01479" y="-138430"/>
                <a:ext cx="614680" cy="891540"/>
              </a:xfrm>
              <a:prstGeom prst="rect">
                <a:avLst/>
              </a:prstGeom>
              <a:noFill/>
              <a:ln>
                <a:noFill/>
              </a:ln>
            </p:spPr>
          </p:pic>
          <p:pic>
            <p:nvPicPr>
              <p:cNvPr id="17" name="Picture 16" descr="Image result for wires"/>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455" y="671440"/>
                <a:ext cx="650875" cy="812165"/>
              </a:xfrm>
              <a:prstGeom prst="rect">
                <a:avLst/>
              </a:prstGeom>
              <a:noFill/>
              <a:ln>
                <a:noFill/>
              </a:ln>
            </p:spPr>
          </p:pic>
          <p:sp>
            <p:nvSpPr>
              <p:cNvPr id="18" name="Text Box 2"/>
              <p:cNvSpPr txBox="1">
                <a:spLocks noChangeArrowheads="1"/>
              </p:cNvSpPr>
              <p:nvPr/>
            </p:nvSpPr>
            <p:spPr bwMode="auto">
              <a:xfrm>
                <a:off x="0" y="1529569"/>
                <a:ext cx="1559541" cy="428496"/>
              </a:xfrm>
              <a:prstGeom prst="rect">
                <a:avLst/>
              </a:prstGeom>
              <a:solidFill>
                <a:srgbClr val="FFFFFF"/>
              </a:solidFill>
              <a:ln w="9525">
                <a:noFill/>
                <a:miter lim="800000"/>
              </a:ln>
            </p:spPr>
            <p:txBody>
              <a:bodyPr rot="0" vert="horz" wrap="square" lIns="91440" tIns="45720" rIns="91440" bIns="45720" anchor="t" anchorCtr="0">
                <a:noAutofit/>
              </a:bodyPr>
              <a:lstStyle/>
              <a:p>
                <a:pPr>
                  <a:lnSpc>
                    <a:spcPct val="107000"/>
                  </a:lnSpc>
                  <a:spcAft>
                    <a:spcPts val="800"/>
                  </a:spcAft>
                </a:pPr>
                <a:r>
                  <a:rPr lang="en-IN" sz="900">
                    <a:effectLst/>
                    <a:latin typeface="Calibri" panose="020F0502020204030204" pitchFamily="34" charset="0"/>
                    <a:ea typeface="Calibri" panose="020F0502020204030204" pitchFamily="34" charset="0"/>
                    <a:cs typeface="Times New Roman" panose="02020603050405020304" pitchFamily="18" charset="0"/>
                  </a:rPr>
                  <a:t>Bread board +wires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21" name="TextBox 20"/>
          <p:cNvSpPr txBox="1"/>
          <p:nvPr/>
        </p:nvSpPr>
        <p:spPr>
          <a:xfrm>
            <a:off x="548640" y="2834640"/>
            <a:ext cx="1127760" cy="430887"/>
          </a:xfrm>
          <a:prstGeom prst="rect">
            <a:avLst/>
          </a:prstGeom>
          <a:noFill/>
        </p:spPr>
        <p:txBody>
          <a:bodyPr wrap="square" rtlCol="0">
            <a:spAutoFit/>
          </a:bodyPr>
          <a:lstStyle/>
          <a:p>
            <a:r>
              <a:rPr lang="en-IN" sz="1100" dirty="0">
                <a:solidFill>
                  <a:schemeClr val="bg1"/>
                </a:solidFill>
              </a:rPr>
              <a:t>Breadboard +Wires</a:t>
            </a:r>
            <a:endParaRPr lang="en-IN" sz="1100"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0</TotalTime>
  <Words>2354</Words>
  <Application>WPS Presentation</Application>
  <PresentationFormat>Widescreen</PresentationFormat>
  <Paragraphs>83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Times New Roman</vt:lpstr>
      <vt:lpstr>Calibri</vt:lpstr>
      <vt:lpstr>Century Gothic</vt:lpstr>
      <vt:lpstr>Segoe Print</vt:lpstr>
      <vt:lpstr>Microsoft YaHei</vt:lpstr>
      <vt:lpstr>Arial Unicode MS</vt:lpstr>
      <vt:lpstr>Mesh</vt:lpstr>
      <vt:lpstr>PowerPoint 演示文稿</vt:lpstr>
      <vt:lpstr>Project Idea</vt:lpstr>
      <vt:lpstr>Introduction</vt:lpstr>
      <vt:lpstr>Components used</vt:lpstr>
      <vt:lpstr>Arduino-Uno</vt:lpstr>
      <vt:lpstr>PowerPoint 演示文稿</vt:lpstr>
      <vt:lpstr>Unity</vt:lpstr>
      <vt:lpstr>Working</vt:lpstr>
      <vt:lpstr>Flowchart</vt:lpstr>
      <vt:lpstr>PowerPoint 演示文稿</vt:lpstr>
      <vt:lpstr>Code</vt:lpstr>
      <vt:lpstr>PowerPoint 演示文稿</vt:lpstr>
      <vt:lpstr>PowerPoint 演示文稿</vt:lpstr>
      <vt:lpstr>Demonstration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Makkar</dc:creator>
  <cp:lastModifiedBy>akashns_dc18</cp:lastModifiedBy>
  <cp:revision>22</cp:revision>
  <dcterms:created xsi:type="dcterms:W3CDTF">2019-05-01T17:22:00Z</dcterms:created>
  <dcterms:modified xsi:type="dcterms:W3CDTF">2019-05-03T20:37:40Z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1033-11.2.0.8333</vt:lpwstr>
  </property>
</Properties>
</file>