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6" r:id="rId2"/>
    <p:sldId id="277" r:id="rId3"/>
    <p:sldId id="278" r:id="rId4"/>
    <p:sldId id="279" r:id="rId5"/>
    <p:sldId id="280" r:id="rId6"/>
    <p:sldId id="281" r:id="rId7"/>
    <p:sldId id="282" r:id="rId8"/>
    <p:sldId id="283" r:id="rId9"/>
    <p:sldId id="284" r:id="rId10"/>
    <p:sldId id="285" r:id="rId11"/>
    <p:sldId id="286" r:id="rId12"/>
    <p:sldId id="287" r:id="rId13"/>
    <p:sldId id="288" r:id="rId14"/>
    <p:sldId id="289" r:id="rId15"/>
    <p:sldId id="290" r:id="rId16"/>
    <p:sldId id="291" r:id="rId17"/>
    <p:sldId id="29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0858" autoAdjust="0"/>
  </p:normalViewPr>
  <p:slideViewPr>
    <p:cSldViewPr>
      <p:cViewPr varScale="1">
        <p:scale>
          <a:sx n="98" d="100"/>
          <a:sy n="98" d="100"/>
        </p:scale>
        <p:origin x="-324"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1D8BD707-D9CF-40AE-B4C6-C98DA3205C09}" type="datetimeFigureOut">
              <a:rPr lang="en-US" smtClean="0"/>
              <a:pPr/>
              <a:t>2/1/2020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2/1/2020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2/1/2020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2/1/2020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2/1/2020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2/1/2020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2/1/2020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2/1/2020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2/1/2020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2/1/2020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2/1/2020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1D8BD707-D9CF-40AE-B4C6-C98DA3205C09}" type="datetimeFigureOut">
              <a:rPr lang="en-US" smtClean="0"/>
              <a:pPr/>
              <a:t>2/1/2020</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667000"/>
            <a:ext cx="8183880" cy="1051560"/>
          </a:xfrm>
        </p:spPr>
        <p:txBody>
          <a:bodyPr>
            <a:normAutofit fontScale="90000"/>
          </a:bodyPr>
          <a:lstStyle/>
          <a:p>
            <a:pPr algn="ctr"/>
            <a:r>
              <a:rPr lang="en-US" sz="2200" dirty="0" smtClean="0">
                <a:latin typeface="Times New Roman" pitchFamily="18" charset="0"/>
                <a:cs typeface="Times New Roman" pitchFamily="18" charset="0"/>
              </a:rPr>
              <a:t>Feature Selection Based on L1-Norm Support</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Vector Machine and Effective Recognition System for Parkinson's Disease Using Voice Recordings</a:t>
            </a:r>
            <a:r>
              <a:rPr lang="en-US" dirty="0" smtClean="0"/>
              <a:t/>
            </a:r>
            <a:br>
              <a:rPr lang="en-US" dirty="0" smtClean="0"/>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2286000" y="762000"/>
            <a:ext cx="5105400" cy="5257800"/>
          </a:xfrm>
          <a:prstGeom prst="rect">
            <a:avLst/>
          </a:prstGeom>
          <a:noFill/>
          <a:ln w="9525">
            <a:noFill/>
            <a:miter lim="800000"/>
            <a:headEnd/>
            <a:tailEnd/>
          </a:ln>
        </p:spPr>
      </p:pic>
      <p:sp>
        <p:nvSpPr>
          <p:cNvPr id="3" name="TextBox 2"/>
          <p:cNvSpPr txBox="1"/>
          <p:nvPr/>
        </p:nvSpPr>
        <p:spPr>
          <a:xfrm>
            <a:off x="1371600" y="1066800"/>
            <a:ext cx="1276760" cy="369332"/>
          </a:xfrm>
          <a:prstGeom prst="rect">
            <a:avLst/>
          </a:prstGeom>
          <a:noFill/>
        </p:spPr>
        <p:txBody>
          <a:bodyPr wrap="none" rtlCol="0">
            <a:spAutoFit/>
          </a:bodyPr>
          <a:lstStyle/>
          <a:p>
            <a:r>
              <a:rPr lang="en-US" dirty="0" smtClean="0"/>
              <a:t>USECASE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685800" y="1524000"/>
            <a:ext cx="7924800" cy="3657600"/>
          </a:xfrm>
          <a:prstGeom prst="rect">
            <a:avLst/>
          </a:prstGeom>
          <a:noFill/>
          <a:ln w="9525">
            <a:noFill/>
            <a:miter lim="800000"/>
            <a:headEnd/>
            <a:tailEnd/>
          </a:ln>
        </p:spPr>
      </p:pic>
      <p:sp>
        <p:nvSpPr>
          <p:cNvPr id="3" name="TextBox 2"/>
          <p:cNvSpPr txBox="1"/>
          <p:nvPr/>
        </p:nvSpPr>
        <p:spPr>
          <a:xfrm>
            <a:off x="1143000" y="990600"/>
            <a:ext cx="2147896" cy="369332"/>
          </a:xfrm>
          <a:prstGeom prst="rect">
            <a:avLst/>
          </a:prstGeom>
          <a:noFill/>
        </p:spPr>
        <p:txBody>
          <a:bodyPr wrap="none" rtlCol="0">
            <a:spAutoFit/>
          </a:bodyPr>
          <a:lstStyle/>
          <a:p>
            <a:r>
              <a:rPr lang="en-US" dirty="0" smtClean="0"/>
              <a:t>CLASS DIAGRAM</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609600" y="1371600"/>
            <a:ext cx="7924800" cy="4724400"/>
          </a:xfrm>
          <a:prstGeom prst="rect">
            <a:avLst/>
          </a:prstGeom>
          <a:noFill/>
          <a:ln w="9525">
            <a:noFill/>
            <a:miter lim="800000"/>
            <a:headEnd/>
            <a:tailEnd/>
          </a:ln>
        </p:spPr>
      </p:pic>
      <p:sp>
        <p:nvSpPr>
          <p:cNvPr id="3" name="TextBox 2"/>
          <p:cNvSpPr txBox="1"/>
          <p:nvPr/>
        </p:nvSpPr>
        <p:spPr>
          <a:xfrm>
            <a:off x="1066800" y="990600"/>
            <a:ext cx="2669320" cy="369332"/>
          </a:xfrm>
          <a:prstGeom prst="rect">
            <a:avLst/>
          </a:prstGeom>
          <a:noFill/>
        </p:spPr>
        <p:txBody>
          <a:bodyPr wrap="none" rtlCol="0">
            <a:spAutoFit/>
          </a:bodyPr>
          <a:lstStyle/>
          <a:p>
            <a:r>
              <a:rPr lang="en-US" dirty="0" smtClean="0"/>
              <a:t>SEQUENCE DIAGRAM</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914400" y="1981200"/>
            <a:ext cx="7391399" cy="3499167"/>
          </a:xfrm>
          <a:prstGeom prst="rect">
            <a:avLst/>
          </a:prstGeom>
          <a:noFill/>
          <a:ln w="9525">
            <a:noFill/>
            <a:miter lim="800000"/>
            <a:headEnd/>
            <a:tailEnd/>
          </a:ln>
        </p:spPr>
      </p:pic>
      <p:sp>
        <p:nvSpPr>
          <p:cNvPr id="3" name="TextBox 2"/>
          <p:cNvSpPr txBox="1"/>
          <p:nvPr/>
        </p:nvSpPr>
        <p:spPr>
          <a:xfrm>
            <a:off x="685800" y="838200"/>
            <a:ext cx="3385157" cy="369332"/>
          </a:xfrm>
          <a:prstGeom prst="rect">
            <a:avLst/>
          </a:prstGeom>
          <a:noFill/>
        </p:spPr>
        <p:txBody>
          <a:bodyPr wrap="none" rtlCol="0">
            <a:spAutoFit/>
          </a:bodyPr>
          <a:lstStyle/>
          <a:p>
            <a:r>
              <a:rPr lang="en-US" dirty="0" smtClean="0"/>
              <a:t>COLLABORATION DIAGRAM</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609600" y="1295400"/>
            <a:ext cx="7696200" cy="5095944"/>
          </a:xfrm>
          <a:prstGeom prst="rect">
            <a:avLst/>
          </a:prstGeom>
          <a:noFill/>
          <a:ln w="9525">
            <a:noFill/>
            <a:miter lim="800000"/>
            <a:headEnd/>
            <a:tailEnd/>
          </a:ln>
        </p:spPr>
      </p:pic>
      <p:sp>
        <p:nvSpPr>
          <p:cNvPr id="3" name="TextBox 2"/>
          <p:cNvSpPr txBox="1"/>
          <p:nvPr/>
        </p:nvSpPr>
        <p:spPr>
          <a:xfrm>
            <a:off x="1143000" y="914400"/>
            <a:ext cx="2489784" cy="369332"/>
          </a:xfrm>
          <a:prstGeom prst="rect">
            <a:avLst/>
          </a:prstGeom>
          <a:noFill/>
        </p:spPr>
        <p:txBody>
          <a:bodyPr wrap="none" rtlCol="0">
            <a:spAutoFit/>
          </a:bodyPr>
          <a:lstStyle/>
          <a:p>
            <a:r>
              <a:rPr lang="en-US" dirty="0" smtClean="0"/>
              <a:t>ACTIVITY DIAGRAM</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1600200" y="1752600"/>
            <a:ext cx="5605780" cy="4421505"/>
          </a:xfrm>
          <a:prstGeom prst="rect">
            <a:avLst/>
          </a:prstGeom>
          <a:noFill/>
          <a:ln w="9525">
            <a:noFill/>
            <a:miter lim="800000"/>
            <a:headEnd/>
            <a:tailEnd/>
          </a:ln>
        </p:spPr>
      </p:pic>
      <p:sp>
        <p:nvSpPr>
          <p:cNvPr id="3" name="TextBox 2"/>
          <p:cNvSpPr txBox="1"/>
          <p:nvPr/>
        </p:nvSpPr>
        <p:spPr>
          <a:xfrm>
            <a:off x="1905000" y="685800"/>
            <a:ext cx="2882520" cy="369332"/>
          </a:xfrm>
          <a:prstGeom prst="rect">
            <a:avLst/>
          </a:prstGeom>
          <a:noFill/>
        </p:spPr>
        <p:txBody>
          <a:bodyPr wrap="none" rtlCol="0">
            <a:spAutoFit/>
          </a:bodyPr>
          <a:lstStyle/>
          <a:p>
            <a:r>
              <a:rPr lang="en-US" dirty="0" smtClean="0"/>
              <a:t>COMPONENT DIAGRAM</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3048000" y="228600"/>
            <a:ext cx="3124199" cy="6400800"/>
          </a:xfrm>
          <a:prstGeom prst="rect">
            <a:avLst/>
          </a:prstGeom>
          <a:noFill/>
          <a:ln w="9525">
            <a:noFill/>
            <a:miter lim="800000"/>
            <a:headEnd/>
            <a:tailEnd/>
          </a:ln>
        </p:spPr>
      </p:pic>
      <p:sp>
        <p:nvSpPr>
          <p:cNvPr id="3" name="TextBox 2"/>
          <p:cNvSpPr txBox="1"/>
          <p:nvPr/>
        </p:nvSpPr>
        <p:spPr>
          <a:xfrm>
            <a:off x="533400" y="457200"/>
            <a:ext cx="2978572" cy="369332"/>
          </a:xfrm>
          <a:prstGeom prst="rect">
            <a:avLst/>
          </a:prstGeom>
          <a:noFill/>
        </p:spPr>
        <p:txBody>
          <a:bodyPr wrap="none" rtlCol="0">
            <a:spAutoFit/>
          </a:bodyPr>
          <a:lstStyle/>
          <a:p>
            <a:r>
              <a:rPr lang="en-US" dirty="0" smtClean="0"/>
              <a:t>STATE CHART DIAGRAM</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685800"/>
            <a:ext cx="1535998" cy="369332"/>
          </a:xfrm>
          <a:prstGeom prst="rect">
            <a:avLst/>
          </a:prstGeom>
          <a:noFill/>
        </p:spPr>
        <p:txBody>
          <a:bodyPr wrap="none" rtlCol="0">
            <a:spAutoFit/>
          </a:bodyPr>
          <a:lstStyle/>
          <a:p>
            <a:r>
              <a:rPr lang="en-US" dirty="0" smtClean="0"/>
              <a:t>Conclusion:</a:t>
            </a:r>
            <a:endParaRPr lang="en-US" dirty="0"/>
          </a:p>
        </p:txBody>
      </p:sp>
      <p:sp>
        <p:nvSpPr>
          <p:cNvPr id="5121" name="Rectangle 1"/>
          <p:cNvSpPr>
            <a:spLocks noChangeArrowheads="1"/>
          </p:cNvSpPr>
          <p:nvPr/>
        </p:nvSpPr>
        <p:spPr bwMode="auto">
          <a:xfrm>
            <a:off x="1219200" y="1752600"/>
            <a:ext cx="6858000" cy="30469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novelty of this study is developing a system of diagnosis to classify PD and healthy People. The system used the FS algorithm L1-Norm support vector machine, classifier, cross-validation technique, and performance measuring metrics for PD diagnosis. As we think that decision support system development through machine learning approach it will be better for prediction of PD. Furthermore, we know that irrelevant features also degrade the performance of the diagnosis system and computation time increase. Hence, another innovative part of proposed study to used features selection algorithm to select a relevant subset of features that improve the classification performance diagnosis system. The performance of the proposed system is excellent and achieved 99% classification as compared to the classification performances of other proposed studies.</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457200" y="1143000"/>
            <a:ext cx="7924800" cy="30469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Abstract</a:t>
            </a:r>
            <a:endParaRPr lang="en-US" sz="1200" b="1" dirty="0" smtClean="0">
              <a:latin typeface="Times New Roman" pitchFamily="18" charset="0"/>
              <a:ea typeface="Times New Roman" pitchFamily="18" charset="0"/>
              <a:cs typeface="Times New Roman" pitchFamily="18" charset="0"/>
            </a:endParaRPr>
          </a:p>
          <a:p>
            <a:pPr algn="just"/>
            <a:r>
              <a:rPr lang="en-US" sz="1200" dirty="0" smtClean="0">
                <a:latin typeface="Times New Roman" pitchFamily="18" charset="0"/>
                <a:cs typeface="Times New Roman" pitchFamily="18" charset="0"/>
              </a:rPr>
              <a:t> The patient of Parkinson's disease (PD) is facing a critical neurological disorder issue. Efficient and early prediction of people having PD is a key issue to improve patient's quality of life. The diagnosis of PD specifically in its initial stages is extremely complex and time-consuming. Thus, the accurate and efficient diagnosis of PD has been a significant challenge for medical experts and practitioners. In order to tackle this issue and to accurately diagnosis the patient of PD, we proposed a machine-learning-based prediction system. In the development of the proposed system, the support vector machine (SVM) was used as a predictive model for the prediction of PD. The L1-norm SVM of features selection was used for appropriate and highly related features selection for accurate target classification of PD and healthy people. The L1-norm SVM produced a new subset of features from the PD dataset based on a feature weight value. For the validation of the proposed system, the K-fold cross-validation method was used. In addition, the metrics of performance measures, such as accuracy, sensitivity, specificity, precision, F1 score, and execution time, were computed for model performance evaluation. The PD dataset was in this paper. The optimal accuracy achieved the best subset of the selected features that might be due to various contributions of the PD features. The experimental findings of this paper suggest that the proposed method can be used to accurately predict the PD and can be easily incorporated in healthcare for diagnosis purpose. Currently, the computer-based assisted predictive system is playing an important role to assist in PD recognition. In addition, the proposed approach fills in a gap on feature selection and classification using voice recordings data by properly matching the experimental design.</a:t>
            </a:r>
            <a:endParaRPr lang="en-US" sz="12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ChangeArrowheads="1"/>
          </p:cNvSpPr>
          <p:nvPr/>
        </p:nvSpPr>
        <p:spPr bwMode="auto">
          <a:xfrm>
            <a:off x="381000" y="1295400"/>
            <a:ext cx="8153400" cy="33239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Existing system:</a:t>
            </a:r>
          </a:p>
          <a:p>
            <a:pPr algn="just"/>
            <a:r>
              <a:rPr lang="en-US" dirty="0" smtClean="0">
                <a:latin typeface="Times New Roman" pitchFamily="18" charset="0"/>
                <a:cs typeface="Times New Roman" pitchFamily="18" charset="0"/>
              </a:rPr>
              <a:t>Parkinsonism has vocal disorders problems that affect their speech volume level and face complexity in the pronunciation of syllables and so forth. Thus to use vocal measurements as an effective diagnostic tool for PD recognition  Parkinson disease is the critical disorder sickness second to Alzheimer's disease and the complete PD treatment has not discovered till now. The existing technique of therapies is good for tackle PD symptoms. However, researchers have made attempts to find out the effective treatment strategy that ensures recovery and treatment. In </a:t>
            </a:r>
          </a:p>
          <a:p>
            <a:pPr algn="just"/>
            <a:r>
              <a:rPr lang="en-US" dirty="0" smtClean="0">
                <a:latin typeface="Times New Roman" pitchFamily="18" charset="0"/>
                <a:cs typeface="Times New Roman" pitchFamily="18" charset="0"/>
              </a:rPr>
              <a:t>the PD diagnosis is being typically based on conducted few invasive techniques and empirical tests and examinations.</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ChangeArrowheads="1"/>
          </p:cNvSpPr>
          <p:nvPr/>
        </p:nvSpPr>
        <p:spPr bwMode="auto">
          <a:xfrm>
            <a:off x="381000" y="2133600"/>
            <a:ext cx="7315200" cy="175432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Disadvantages:</a:t>
            </a:r>
          </a:p>
          <a:p>
            <a:pPr marL="0" marR="0" lvl="0" indent="0" algn="l" defTabSz="914400" rtl="0" eaLnBrk="1" fontAlgn="base" latinLnBrk="0" hangingPunct="1">
              <a:lnSpc>
                <a:spcPct val="100000"/>
              </a:lnSpc>
              <a:spcBef>
                <a:spcPct val="0"/>
              </a:spcBef>
              <a:spcAft>
                <a:spcPct val="0"/>
              </a:spcAft>
              <a:buClrTx/>
              <a:buSzTx/>
              <a:buFontTx/>
              <a:buNone/>
              <a:tabLst/>
            </a:pPr>
            <a:endParaRPr lang="en-US" sz="2000" b="1" dirty="0" smtClean="0">
              <a:latin typeface="Times New Roman" pitchFamily="18" charset="0"/>
              <a:cs typeface="Times New Roman" pitchFamily="18" charset="0"/>
            </a:endParaRPr>
          </a:p>
          <a:p>
            <a:pPr lvl="0">
              <a:buFont typeface="Wingdings" pitchFamily="2" charset="2"/>
              <a:buChar char="Ø"/>
            </a:pPr>
            <a:r>
              <a:rPr lang="en-US" sz="1600" dirty="0" smtClean="0">
                <a:latin typeface="Times New Roman" pitchFamily="18" charset="0"/>
                <a:cs typeface="Times New Roman" pitchFamily="18" charset="0"/>
              </a:rPr>
              <a:t>The invasive based techniques in order to diagnose the PD are very expensive</a:t>
            </a:r>
          </a:p>
          <a:p>
            <a:pPr lvl="0">
              <a:buFont typeface="Wingdings" pitchFamily="2" charset="2"/>
              <a:buChar char="Ø"/>
            </a:pPr>
            <a:r>
              <a:rPr lang="en-US" sz="1600" dirty="0" smtClean="0">
                <a:latin typeface="Times New Roman" pitchFamily="18" charset="0"/>
                <a:cs typeface="Times New Roman" pitchFamily="18" charset="0"/>
              </a:rPr>
              <a:t>less efficient, as well as very complex</a:t>
            </a:r>
          </a:p>
          <a:p>
            <a:pPr lvl="0">
              <a:buFont typeface="Wingdings" pitchFamily="2" charset="2"/>
              <a:buChar char="Ø"/>
            </a:pPr>
            <a:r>
              <a:rPr lang="en-US" sz="1600" dirty="0" smtClean="0">
                <a:latin typeface="Times New Roman" pitchFamily="18" charset="0"/>
                <a:cs typeface="Times New Roman" pitchFamily="18" charset="0"/>
              </a:rPr>
              <a:t>equipment's needed to conducts and the accuracy is also not satisfactory.</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ChangeArrowheads="1"/>
          </p:cNvSpPr>
          <p:nvPr/>
        </p:nvSpPr>
        <p:spPr bwMode="auto">
          <a:xfrm>
            <a:off x="457200" y="1600200"/>
            <a:ext cx="7696200" cy="32932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Proposed system:</a:t>
            </a:r>
          </a:p>
          <a:p>
            <a:pPr algn="just" fontAlgn="base">
              <a:spcBef>
                <a:spcPct val="0"/>
              </a:spcBef>
              <a:spcAft>
                <a:spcPct val="0"/>
              </a:spcAft>
            </a:pPr>
            <a:r>
              <a:rPr lang="en-US" sz="1600" dirty="0" smtClean="0">
                <a:latin typeface="Times New Roman" pitchFamily="18" charset="0"/>
                <a:cs typeface="Times New Roman" pitchFamily="18" charset="0"/>
              </a:rPr>
              <a:t>The proposed system designed to classify PD and healthy people. In the development of the proposed system, the machine learning predictive model SVM was used. The L1-Norm SVM algorithm was used for appropriate features selection that classifier effectively classifies PD and healthy subjects. Furthermore, the k-fold cross-validation technique was applied for best hyper-parameters and for predictive model selection. Four performance evaluation metrics were used for predictive model evaluation. The PD dataset which online available at UC Irvine data mining repository was used for testing of the proposed system. The methodology of the proposed system is structured into five steps, preprocessing of the dataset, features selection, cross-validation, and machine learning classifier performance evaluation.</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ChangeArrowheads="1"/>
          </p:cNvSpPr>
          <p:nvPr/>
        </p:nvSpPr>
        <p:spPr bwMode="auto">
          <a:xfrm>
            <a:off x="381000" y="2286000"/>
            <a:ext cx="7865615" cy="132343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Advantages:</a:t>
            </a:r>
          </a:p>
          <a:p>
            <a:pPr lvl="0">
              <a:buFont typeface="Wingdings" pitchFamily="2" charset="2"/>
              <a:buChar char="Ø"/>
            </a:pPr>
            <a:r>
              <a:rPr lang="en-US" sz="2000" dirty="0" smtClean="0"/>
              <a:t>less cost effective</a:t>
            </a:r>
          </a:p>
          <a:p>
            <a:pPr lvl="0">
              <a:buFont typeface="Wingdings" pitchFamily="2" charset="2"/>
              <a:buChar char="Ø"/>
            </a:pPr>
            <a:r>
              <a:rPr lang="en-US" sz="2000" dirty="0" smtClean="0"/>
              <a:t>by using this methodology we can get high efficient result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ChangeArrowheads="1"/>
          </p:cNvSpPr>
          <p:nvPr/>
        </p:nvSpPr>
        <p:spPr bwMode="auto">
          <a:xfrm>
            <a:off x="381000" y="1143000"/>
            <a:ext cx="7924800" cy="490903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Modules</a:t>
            </a:r>
          </a:p>
          <a:p>
            <a:pPr algn="just"/>
            <a:r>
              <a:rPr lang="en-US" sz="1100" dirty="0" smtClean="0">
                <a:latin typeface="Times New Roman" pitchFamily="18" charset="0"/>
                <a:cs typeface="Times New Roman" pitchFamily="18" charset="0"/>
              </a:rPr>
              <a:t>1) PREPROCESSING OF DATA</a:t>
            </a:r>
          </a:p>
          <a:p>
            <a:pPr algn="just"/>
            <a:r>
              <a:rPr lang="en-US" sz="1100" dirty="0" smtClean="0">
                <a:latin typeface="Times New Roman" pitchFamily="18" charset="0"/>
                <a:cs typeface="Times New Roman" pitchFamily="18" charset="0"/>
              </a:rPr>
              <a:t>For a good representation of data preprocessing is a very important step and machine-learning classifier should be trained and tested effectively. Techniques of preprocessing include removing of missing values, standard scalar, Min- Max Scalar have been applied to the dataset. In standard</a:t>
            </a:r>
          </a:p>
          <a:p>
            <a:pPr algn="just"/>
            <a:r>
              <a:rPr lang="en-US" sz="1100" dirty="0" smtClean="0">
                <a:latin typeface="Times New Roman" pitchFamily="18" charset="0"/>
                <a:cs typeface="Times New Roman" pitchFamily="18" charset="0"/>
              </a:rPr>
              <a:t>Scalar ensures that every feature has the mean 0 and variance 1. Similarly, in Min-Max Scalar arrange the data such that all features are between 0 and 1, [26]. The features having missing values that feature row are deleted from the dataset.</a:t>
            </a:r>
          </a:p>
          <a:p>
            <a:pPr algn="just"/>
            <a:r>
              <a:rPr lang="en-US" sz="1100" dirty="0" smtClean="0">
                <a:latin typeface="Times New Roman" pitchFamily="18" charset="0"/>
                <a:cs typeface="Times New Roman" pitchFamily="18" charset="0"/>
              </a:rPr>
              <a:t> </a:t>
            </a:r>
          </a:p>
          <a:p>
            <a:pPr algn="just"/>
            <a:r>
              <a:rPr lang="en-US" sz="1100" dirty="0" smtClean="0">
                <a:latin typeface="Times New Roman" pitchFamily="18" charset="0"/>
                <a:cs typeface="Times New Roman" pitchFamily="18" charset="0"/>
              </a:rPr>
              <a:t>2) FEATURES SELECTION (FS) ALGORITHM</a:t>
            </a:r>
          </a:p>
          <a:p>
            <a:pPr algn="just"/>
            <a:r>
              <a:rPr lang="en-US" sz="1100" dirty="0" smtClean="0">
                <a:latin typeface="Times New Roman" pitchFamily="18" charset="0"/>
                <a:cs typeface="Times New Roman" pitchFamily="18" charset="0"/>
              </a:rPr>
              <a:t>Features selection algorithms are necessary to remove irrelevant features from feature space. The reduced features will improve the accuracy of classification and deduced execution time of classifier. In this study, we use L1 Norm SVM algorithm for features selection.</a:t>
            </a:r>
          </a:p>
          <a:p>
            <a:pPr algn="just"/>
            <a:r>
              <a:rPr lang="en-US" sz="1100" dirty="0" smtClean="0">
                <a:latin typeface="Times New Roman" pitchFamily="18" charset="0"/>
                <a:cs typeface="Times New Roman" pitchFamily="18" charset="0"/>
              </a:rPr>
              <a:t> </a:t>
            </a:r>
          </a:p>
          <a:p>
            <a:pPr algn="just"/>
            <a:r>
              <a:rPr lang="en-US" sz="1100" dirty="0" smtClean="0">
                <a:latin typeface="Times New Roman" pitchFamily="18" charset="0"/>
                <a:cs typeface="Times New Roman" pitchFamily="18" charset="0"/>
              </a:rPr>
              <a:t>3) MACHINE LEARNING CLASSIFIER</a:t>
            </a:r>
          </a:p>
          <a:p>
            <a:pPr algn="just"/>
            <a:r>
              <a:rPr lang="en-US" sz="1100" dirty="0" smtClean="0">
                <a:latin typeface="Times New Roman" pitchFamily="18" charset="0"/>
                <a:cs typeface="Times New Roman" pitchFamily="18" charset="0"/>
              </a:rPr>
              <a:t>In this study, the following classifier was used for PD and healthy people classification. Here is the brief theoretical and mathematical background of the classifier is presented. The support vector machine is classifier and for classification problem used mostly. Due to the good performance of classification SVM are used in various applications widely</a:t>
            </a:r>
          </a:p>
          <a:p>
            <a:pPr algn="just"/>
            <a:r>
              <a:rPr lang="en-US" sz="1100" dirty="0" smtClean="0">
                <a:latin typeface="Times New Roman" pitchFamily="18" charset="0"/>
                <a:cs typeface="Times New Roman" pitchFamily="18" charset="0"/>
              </a:rPr>
              <a:t> </a:t>
            </a:r>
          </a:p>
          <a:p>
            <a:pPr algn="just"/>
            <a:r>
              <a:rPr lang="en-US" sz="1100" dirty="0" smtClean="0">
                <a:latin typeface="Times New Roman" pitchFamily="18" charset="0"/>
                <a:cs typeface="Times New Roman" pitchFamily="18" charset="0"/>
              </a:rPr>
              <a:t>4) VALIDATION METHOD</a:t>
            </a:r>
          </a:p>
          <a:p>
            <a:pPr algn="just"/>
            <a:r>
              <a:rPr lang="en-US" sz="1100" dirty="0" smtClean="0">
                <a:latin typeface="Times New Roman" pitchFamily="18" charset="0"/>
                <a:cs typeface="Times New Roman" pitchFamily="18" charset="0"/>
              </a:rPr>
              <a:t>To check the proposed system performance K-folds </a:t>
            </a:r>
            <a:r>
              <a:rPr lang="en-US" sz="1100" dirty="0" err="1" smtClean="0">
                <a:latin typeface="Times New Roman" pitchFamily="18" charset="0"/>
                <a:cs typeface="Times New Roman" pitchFamily="18" charset="0"/>
              </a:rPr>
              <a:t>Crossvalidation</a:t>
            </a:r>
            <a:r>
              <a:rPr lang="en-US" sz="1100" dirty="0" smtClean="0">
                <a:latin typeface="Times New Roman" pitchFamily="18" charset="0"/>
                <a:cs typeface="Times New Roman" pitchFamily="18" charset="0"/>
              </a:rPr>
              <a:t> (CV) [45], method and three evaluation metrics were used. In this study we used K-fold cross-validation and according to k-fold the data set was split into k identical components. The k-1 groups were applied for training and leftover was used for testing purposes in each step. The k times the process is iterated. Then the average of k results is computed to get the performance of the classifier. The </a:t>
            </a:r>
            <a:r>
              <a:rPr lang="en-US" sz="1100" dirty="0" err="1" smtClean="0">
                <a:latin typeface="Times New Roman" pitchFamily="18" charset="0"/>
                <a:cs typeface="Times New Roman" pitchFamily="18" charset="0"/>
              </a:rPr>
              <a:t>crossvalidation</a:t>
            </a:r>
            <a:r>
              <a:rPr lang="en-US" sz="1100" dirty="0" smtClean="0">
                <a:latin typeface="Times New Roman" pitchFamily="18" charset="0"/>
                <a:cs typeface="Times New Roman" pitchFamily="18" charset="0"/>
              </a:rPr>
              <a:t> different Value of k was selected and we used the value of k D 10 in our experiments. In 10 fold CV process, 90% of the data used for training and 10% data were used for testing. The 10-time repeated the validation process. In the process of each fold, all samples are randomly distributed in the training and test groups over the entire dataset prior to selection of new training and test sets for the new cycle. Finally, at the end of 10 folds Processes, an average of all performance metrics are computed. estimated performances </a:t>
            </a:r>
            <a:r>
              <a:rPr lang="en-US" sz="1100" dirty="0" err="1" smtClean="0">
                <a:latin typeface="Times New Roman" pitchFamily="18" charset="0"/>
                <a:cs typeface="Times New Roman" pitchFamily="18" charset="0"/>
              </a:rPr>
              <a:t>Ei</a:t>
            </a:r>
            <a:r>
              <a:rPr lang="en-US" sz="1100" dirty="0" smtClean="0">
                <a:latin typeface="Times New Roman" pitchFamily="18" charset="0"/>
                <a:cs typeface="Times New Roman" pitchFamily="18" charset="0"/>
              </a:rPr>
              <a:t> for each fold were computed and then used to calculate the estimated average performance E of the model.</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ChangeArrowheads="1"/>
          </p:cNvSpPr>
          <p:nvPr/>
        </p:nvSpPr>
        <p:spPr bwMode="auto">
          <a:xfrm>
            <a:off x="457200" y="1828800"/>
            <a:ext cx="8229600" cy="34163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SYSTEM SPECIFICATIONS</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SOFTWARE REQUIREMENTS:</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OS                      :              Windows</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Python IDE        :               python 2.7.x and above</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Pycharm</a:t>
            </a: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IDE,</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Anaconda 3.5</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Setup tools and pip to be installed for 3.6.x and above </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HARDWARE REQUIREMENTS:</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RAM                          :            4GB and Higher</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Processor                    :            Intel i3 and above </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Hard Disk                   :            500GB: Minimum</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0" y="2590800"/>
            <a:ext cx="1447800" cy="1077218"/>
          </a:xfrm>
          <a:prstGeom prst="rect">
            <a:avLst/>
          </a:prstGeom>
          <a:noFill/>
        </p:spPr>
        <p:txBody>
          <a:bodyPr wrap="square" rtlCol="0">
            <a:spAutoFit/>
          </a:bodyPr>
          <a:lstStyle/>
          <a:p>
            <a:r>
              <a:rPr lang="en-US" sz="3200" dirty="0" smtClean="0">
                <a:latin typeface="Times New Roman" pitchFamily="18" charset="0"/>
                <a:cs typeface="Times New Roman" pitchFamily="18" charset="0"/>
              </a:rPr>
              <a:t>UMLS</a:t>
            </a:r>
          </a:p>
          <a:p>
            <a:endParaRPr lang="en-US" sz="3200"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44</TotalTime>
  <Words>919</Words>
  <Application>Microsoft Office PowerPoint</Application>
  <PresentationFormat>On-screen Show (4:3)</PresentationFormat>
  <Paragraphs>50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Aspect</vt:lpstr>
      <vt:lpstr>Feature Selection Based on L1-Norm Support Vector Machine and Effective Recognition System for Parkinson's Disease Using Voice Recordings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comparative study of supervised machine learning algorithms for stock market trend prediction</dc:title>
  <dc:creator>nit</dc:creator>
  <cp:lastModifiedBy>projects</cp:lastModifiedBy>
  <cp:revision>19</cp:revision>
  <dcterms:created xsi:type="dcterms:W3CDTF">2006-08-16T00:00:00Z</dcterms:created>
  <dcterms:modified xsi:type="dcterms:W3CDTF">2020-02-01T19:16:12Z</dcterms:modified>
</cp:coreProperties>
</file>