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</p:sldMasterIdLst>
  <p:sldIdLst>
    <p:sldId id="256" r:id="rId4"/>
    <p:sldId id="257" r:id="rId5"/>
    <p:sldId id="258" r:id="rId6"/>
    <p:sldId id="259" r:id="rId7"/>
    <p:sldId id="260" r:id="rId8"/>
    <p:sldId id="269" r:id="rId9"/>
    <p:sldId id="270" r:id="rId10"/>
    <p:sldId id="271" r:id="rId11"/>
    <p:sldId id="261" r:id="rId12"/>
    <p:sldId id="262" r:id="rId13"/>
    <p:sldId id="263" r:id="rId14"/>
    <p:sldId id="277" r:id="rId15"/>
    <p:sldId id="272" r:id="rId16"/>
    <p:sldId id="282" r:id="rId17"/>
    <p:sldId id="278" r:id="rId18"/>
    <p:sldId id="280" r:id="rId19"/>
    <p:sldId id="273" r:id="rId20"/>
    <p:sldId id="274" r:id="rId21"/>
    <p:sldId id="279" r:id="rId22"/>
    <p:sldId id="275" r:id="rId23"/>
    <p:sldId id="283" r:id="rId24"/>
    <p:sldId id="276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93762-0E32-47E1-8071-86D81499F1D7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33D94-20DF-4506-B659-0AC625EDD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6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93762-0E32-47E1-8071-86D81499F1D7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33D94-20DF-4506-B659-0AC625EDD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938" y="274638"/>
            <a:ext cx="2051050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02338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93762-0E32-47E1-8071-86D81499F1D7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33D94-20DF-4506-B659-0AC625EDD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36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05788" cy="1138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93762-0E32-47E1-8071-86D81499F1D7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33D94-20DF-4506-B659-0AC625EDD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07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5E70-6D09-4AEE-89A2-F851B482F6E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www.brain-mentors.com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00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B21C-4FD5-47A3-88A1-0D722CCA76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www.brain-mentors.com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421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3895-C4D2-4A12-874C-5CCA0A40200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www.brain-mentors.com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72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AABA-767A-4A94-8F21-6F7EEFBEA70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www.brain-mentors.com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327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8B1C-591B-490B-A496-FB1A6E2E65F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www.brain-mentors.com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1961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9C0F-1914-4246-BEE0-FA4090A547C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www.brain-mentors.com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50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0993-E2F2-40CC-8730-479915FB267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www.brain-mentors.com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22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93762-0E32-47E1-8071-86D81499F1D7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33D94-20DF-4506-B659-0AC625EDD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40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B476-F67F-4BD1-B931-336B8A7F14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www.brain-mentors.com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724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6063-419A-4853-88FF-FB6CA49E2DA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www.brain-mentors.com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1769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1D8C-32C3-4140-9D96-6255AD57BED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www.brain-mentors.com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4198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2A434-588B-4237-BF3E-A50D1CDAC4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www.brain-mentors.com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264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FFA9A-D37B-40A0-A567-C39C4271620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1658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E0153-1CD1-452E-9D3D-BBADD3954F7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4821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75040-B0DF-468A-AF1C-45FDE5CCD12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4107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259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600200"/>
            <a:ext cx="4027488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98315-8470-4A27-80BC-0A15C83134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9489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19E12-859C-408A-845E-A4E3FB3062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2154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1F968-9CEA-469D-A5D7-491997DFF3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14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93762-0E32-47E1-8071-86D81499F1D7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33D94-20DF-4506-B659-0AC625EDD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652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9D789-C7B7-4F50-89E0-5DD2CC4195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5" name="Picture 2" descr="E:\Brain Mentors\Brain-Mentors5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1"/>
            <a:ext cx="2362200" cy="656166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18868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80F62-A730-4E80-B27A-9B747F925A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3423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915AE-C145-4A59-B1FE-3A220A981A3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3843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811DD-99FE-4162-A2E9-638B74D4FB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5438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938" y="274638"/>
            <a:ext cx="2051050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02338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2B213-2FB3-486A-9A92-26D8D9F5CC6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8065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05788" cy="1138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AFA9A-A7FB-422B-932F-B6A7EBBD08F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32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259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600200"/>
            <a:ext cx="4027488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93762-0E32-47E1-8071-86D81499F1D7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33D94-20DF-4506-B659-0AC625EDD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93762-0E32-47E1-8071-86D81499F1D7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33D94-20DF-4506-B659-0AC625EDD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1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93762-0E32-47E1-8071-86D81499F1D7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33D94-20DF-4506-B659-0AC625EDD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4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93762-0E32-47E1-8071-86D81499F1D7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33D94-20DF-4506-B659-0AC625EDD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9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93762-0E32-47E1-8071-86D81499F1D7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33D94-20DF-4506-B659-0AC625EDD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5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93762-0E32-47E1-8071-86D81499F1D7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33D94-20DF-4506-B659-0AC625EDD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9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638800"/>
            <a:ext cx="649288" cy="102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05788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05788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0978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1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ea typeface="+mn-ea"/>
              </a:defRPr>
            </a:lvl1pPr>
          </a:lstStyle>
          <a:p>
            <a:fld id="{FFD93762-0E32-47E1-8071-86D81499F1D7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7178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Clr>
                <a:srgbClr val="01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0978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1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ea typeface="+mn-ea"/>
              </a:defRPr>
            </a:lvl1pPr>
          </a:lstStyle>
          <a:p>
            <a:fld id="{FA833D94-20DF-4506-B659-0AC625EDD6D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E:\Brain Mentors\Brain-Mentors5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629400" y="0"/>
            <a:ext cx="2514600" cy="628650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0430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eaLnBrk="1" fontAlgn="base" hangingPunct="1">
        <a:lnSpc>
          <a:spcPct val="3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3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MS Gothic" pitchFamily="49" charset="-128"/>
        </a:defRPr>
      </a:lvl2pPr>
      <a:lvl3pPr algn="ctr" defTabSz="457200" rtl="0" eaLnBrk="1" fontAlgn="base" hangingPunct="1">
        <a:lnSpc>
          <a:spcPct val="3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MS Gothic" pitchFamily="49" charset="-128"/>
        </a:defRPr>
      </a:lvl3pPr>
      <a:lvl4pPr algn="ctr" defTabSz="457200" rtl="0" eaLnBrk="1" fontAlgn="base" hangingPunct="1">
        <a:lnSpc>
          <a:spcPct val="3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MS Gothic" pitchFamily="49" charset="-128"/>
        </a:defRPr>
      </a:lvl4pPr>
      <a:lvl5pPr algn="ctr" defTabSz="457200" rtl="0" eaLnBrk="1" fontAlgn="base" hangingPunct="1">
        <a:lnSpc>
          <a:spcPct val="3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MS Gothic" pitchFamily="49" charset="-128"/>
        </a:defRPr>
      </a:lvl5pPr>
      <a:lvl6pPr marL="457200" algn="ctr" defTabSz="457200" rtl="0" eaLnBrk="1" fontAlgn="base" hangingPunct="1">
        <a:lnSpc>
          <a:spcPct val="3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MS Gothic" pitchFamily="49" charset="-128"/>
        </a:defRPr>
      </a:lvl6pPr>
      <a:lvl7pPr marL="914400" algn="ctr" defTabSz="457200" rtl="0" eaLnBrk="1" fontAlgn="base" hangingPunct="1">
        <a:lnSpc>
          <a:spcPct val="3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MS Gothic" pitchFamily="49" charset="-128"/>
        </a:defRPr>
      </a:lvl7pPr>
      <a:lvl8pPr marL="1371600" algn="ctr" defTabSz="457200" rtl="0" eaLnBrk="1" fontAlgn="base" hangingPunct="1">
        <a:lnSpc>
          <a:spcPct val="3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MS Gothic" pitchFamily="49" charset="-128"/>
        </a:defRPr>
      </a:lvl8pPr>
      <a:lvl9pPr marL="1828800" algn="ctr" defTabSz="457200" rtl="0" eaLnBrk="1" fontAlgn="base" hangingPunct="1">
        <a:lnSpc>
          <a:spcPct val="3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MS Gothic" pitchFamily="49" charset="-128"/>
        </a:defRPr>
      </a:lvl9pPr>
    </p:titleStyle>
    <p:bodyStyle>
      <a:lvl1pPr marL="319088" indent="-319088" algn="l" defTabSz="457200" rtl="0" eaLnBrk="1" fontAlgn="base" hangingPunct="1">
        <a:lnSpc>
          <a:spcPct val="35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19138" indent="-261938" algn="l" defTabSz="457200" rtl="0" eaLnBrk="1" fontAlgn="base" hangingPunct="1">
        <a:lnSpc>
          <a:spcPct val="35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lnSpc>
          <a:spcPct val="35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lnSpc>
          <a:spcPct val="3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lnSpc>
          <a:spcPct val="3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lnSpc>
          <a:spcPct val="3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lnSpc>
          <a:spcPct val="3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lnSpc>
          <a:spcPct val="3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lnSpc>
          <a:spcPct val="3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4BA4C-CF4E-4E56-9E9E-0C643999AF6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www.brain-mentors.com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74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638800"/>
            <a:ext cx="649288" cy="102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05788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05788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0978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1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ea typeface="+mn-ea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buNone/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7178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Clr>
                <a:srgbClr val="01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ea typeface="+mn-ea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buNone/>
              <a:defRPr/>
            </a:pPr>
            <a:endParaRPr lang="en-GB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0978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1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ea typeface="+mn-ea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buNone/>
              <a:defRPr/>
            </a:pPr>
            <a:fld id="{FA0A4DFC-8C51-4664-9770-B11E77FE4E16}" type="slidenum">
              <a:rPr lang="en-GB"/>
              <a:pPr defTabSz="457200"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charset="0"/>
                <a:buNone/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09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ctr" defTabSz="457200" rtl="0" eaLnBrk="1" fontAlgn="base" hangingPunct="1">
        <a:lnSpc>
          <a:spcPct val="3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3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MS Gothic" pitchFamily="49" charset="-128"/>
        </a:defRPr>
      </a:lvl2pPr>
      <a:lvl3pPr algn="ctr" defTabSz="457200" rtl="0" eaLnBrk="1" fontAlgn="base" hangingPunct="1">
        <a:lnSpc>
          <a:spcPct val="3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MS Gothic" pitchFamily="49" charset="-128"/>
        </a:defRPr>
      </a:lvl3pPr>
      <a:lvl4pPr algn="ctr" defTabSz="457200" rtl="0" eaLnBrk="1" fontAlgn="base" hangingPunct="1">
        <a:lnSpc>
          <a:spcPct val="3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MS Gothic" pitchFamily="49" charset="-128"/>
        </a:defRPr>
      </a:lvl4pPr>
      <a:lvl5pPr algn="ctr" defTabSz="457200" rtl="0" eaLnBrk="1" fontAlgn="base" hangingPunct="1">
        <a:lnSpc>
          <a:spcPct val="3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MS Gothic" pitchFamily="49" charset="-128"/>
        </a:defRPr>
      </a:lvl5pPr>
      <a:lvl6pPr marL="457200" algn="ctr" defTabSz="457200" rtl="0" eaLnBrk="1" fontAlgn="base" hangingPunct="1">
        <a:lnSpc>
          <a:spcPct val="3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MS Gothic" pitchFamily="49" charset="-128"/>
        </a:defRPr>
      </a:lvl6pPr>
      <a:lvl7pPr marL="914400" algn="ctr" defTabSz="457200" rtl="0" eaLnBrk="1" fontAlgn="base" hangingPunct="1">
        <a:lnSpc>
          <a:spcPct val="3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MS Gothic" pitchFamily="49" charset="-128"/>
        </a:defRPr>
      </a:lvl7pPr>
      <a:lvl8pPr marL="1371600" algn="ctr" defTabSz="457200" rtl="0" eaLnBrk="1" fontAlgn="base" hangingPunct="1">
        <a:lnSpc>
          <a:spcPct val="3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MS Gothic" pitchFamily="49" charset="-128"/>
        </a:defRPr>
      </a:lvl8pPr>
      <a:lvl9pPr marL="1828800" algn="ctr" defTabSz="457200" rtl="0" eaLnBrk="1" fontAlgn="base" hangingPunct="1">
        <a:lnSpc>
          <a:spcPct val="3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MS Gothic" pitchFamily="49" charset="-128"/>
        </a:defRPr>
      </a:lvl9pPr>
    </p:titleStyle>
    <p:bodyStyle>
      <a:lvl1pPr marL="319088" indent="-319088" algn="l" defTabSz="457200" rtl="0" eaLnBrk="1" fontAlgn="base" hangingPunct="1">
        <a:lnSpc>
          <a:spcPct val="35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19138" indent="-261938" algn="l" defTabSz="457200" rtl="0" eaLnBrk="1" fontAlgn="base" hangingPunct="1">
        <a:lnSpc>
          <a:spcPct val="35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lnSpc>
          <a:spcPct val="35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lnSpc>
          <a:spcPct val="3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lnSpc>
          <a:spcPct val="3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lnSpc>
          <a:spcPct val="3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lnSpc>
          <a:spcPct val="3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lnSpc>
          <a:spcPct val="3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lnSpc>
          <a:spcPct val="3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/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JAVA QUIZ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857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609599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sz="2400" b="1" dirty="0"/>
              <a:t>What will be the output of the following code?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000" dirty="0" smtClean="0">
              <a:solidFill>
                <a:srgbClr val="280099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 smtClean="0">
                <a:solidFill>
                  <a:srgbClr val="280099"/>
                </a:solidFill>
              </a:rPr>
              <a:t>String </a:t>
            </a:r>
            <a:r>
              <a:rPr lang="en-GB" sz="2000" dirty="0">
                <a:solidFill>
                  <a:srgbClr val="280099"/>
                </a:solidFill>
              </a:rPr>
              <a:t>a=new String(“Hello”);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 smtClean="0">
                <a:solidFill>
                  <a:srgbClr val="280099"/>
                </a:solidFill>
              </a:rPr>
              <a:t>String </a:t>
            </a:r>
            <a:r>
              <a:rPr lang="en-GB" sz="2000" dirty="0">
                <a:solidFill>
                  <a:srgbClr val="280099"/>
                </a:solidFill>
              </a:rPr>
              <a:t>b=new String(“Hello”);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 smtClean="0">
                <a:solidFill>
                  <a:srgbClr val="280099"/>
                </a:solidFill>
              </a:rPr>
              <a:t>String </a:t>
            </a:r>
            <a:r>
              <a:rPr lang="en-GB" sz="2000" dirty="0">
                <a:solidFill>
                  <a:srgbClr val="280099"/>
                </a:solidFill>
              </a:rPr>
              <a:t>c=a;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 smtClean="0">
                <a:solidFill>
                  <a:srgbClr val="280099"/>
                </a:solidFill>
              </a:rPr>
              <a:t>String </a:t>
            </a:r>
            <a:r>
              <a:rPr lang="en-GB" sz="2000" dirty="0">
                <a:solidFill>
                  <a:srgbClr val="280099"/>
                </a:solidFill>
              </a:rPr>
              <a:t>d=b;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rgbClr val="280099"/>
                </a:solidFill>
              </a:rPr>
              <a:t>	if(a==c)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rgbClr val="280099"/>
                </a:solidFill>
              </a:rPr>
              <a:t>		</a:t>
            </a:r>
            <a:r>
              <a:rPr lang="en-GB" sz="2000" dirty="0" err="1">
                <a:solidFill>
                  <a:srgbClr val="280099"/>
                </a:solidFill>
              </a:rPr>
              <a:t>System.out.println</a:t>
            </a:r>
            <a:r>
              <a:rPr lang="en-GB" sz="2000" dirty="0">
                <a:solidFill>
                  <a:srgbClr val="280099"/>
                </a:solidFill>
              </a:rPr>
              <a:t>(“Same Reference “);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rgbClr val="280099"/>
                </a:solidFill>
              </a:rPr>
              <a:t>	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rgbClr val="280099"/>
                </a:solidFill>
              </a:rPr>
              <a:t>		</a:t>
            </a:r>
            <a:r>
              <a:rPr lang="en-GB" sz="2000" dirty="0" err="1">
                <a:solidFill>
                  <a:srgbClr val="280099"/>
                </a:solidFill>
              </a:rPr>
              <a:t>System.out.println</a:t>
            </a:r>
            <a:r>
              <a:rPr lang="en-GB" sz="2000" dirty="0">
                <a:solidFill>
                  <a:srgbClr val="280099"/>
                </a:solidFill>
              </a:rPr>
              <a:t>(“Not Same Reference “);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rgbClr val="280099"/>
                </a:solidFill>
              </a:rPr>
              <a:t>	if(b==d)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 smtClean="0">
                <a:solidFill>
                  <a:srgbClr val="280099"/>
                </a:solidFill>
              </a:rPr>
              <a:t>	</a:t>
            </a:r>
            <a:r>
              <a:rPr lang="en-GB" sz="2000" dirty="0">
                <a:solidFill>
                  <a:srgbClr val="280099"/>
                </a:solidFill>
              </a:rPr>
              <a:t>	</a:t>
            </a:r>
            <a:r>
              <a:rPr lang="en-GB" sz="2000" dirty="0" err="1">
                <a:solidFill>
                  <a:srgbClr val="280099"/>
                </a:solidFill>
              </a:rPr>
              <a:t>System.out.println</a:t>
            </a:r>
            <a:r>
              <a:rPr lang="en-GB" sz="2000" dirty="0">
                <a:solidFill>
                  <a:srgbClr val="280099"/>
                </a:solidFill>
              </a:rPr>
              <a:t>(“Same b and d Reference“);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rgbClr val="280099"/>
                </a:solidFill>
              </a:rPr>
              <a:t>	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rgbClr val="280099"/>
                </a:solidFill>
              </a:rPr>
              <a:t>		</a:t>
            </a:r>
            <a:r>
              <a:rPr lang="en-GB" sz="2000" dirty="0" err="1">
                <a:solidFill>
                  <a:srgbClr val="280099"/>
                </a:solidFill>
              </a:rPr>
              <a:t>System.out.println</a:t>
            </a:r>
            <a:r>
              <a:rPr lang="en-GB" sz="2000" dirty="0">
                <a:solidFill>
                  <a:srgbClr val="280099"/>
                </a:solidFill>
              </a:rPr>
              <a:t>(“Not Same b and d reference “);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068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05788" cy="6705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sz="2400" b="1" dirty="0"/>
              <a:t>What will be the output of the following code?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800" dirty="0" smtClean="0">
              <a:solidFill>
                <a:srgbClr val="280099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 smtClean="0">
                <a:solidFill>
                  <a:srgbClr val="280099"/>
                </a:solidFill>
              </a:rPr>
              <a:t>class  </a:t>
            </a:r>
            <a:r>
              <a:rPr lang="en-GB" sz="2000" dirty="0">
                <a:solidFill>
                  <a:srgbClr val="280099"/>
                </a:solidFill>
              </a:rPr>
              <a:t>Test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 smtClean="0">
                <a:solidFill>
                  <a:srgbClr val="280099"/>
                </a:solidFill>
              </a:rPr>
              <a:t>{</a:t>
            </a:r>
            <a:endParaRPr lang="en-GB" sz="2000" dirty="0">
              <a:solidFill>
                <a:srgbClr val="280099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rgbClr val="280099"/>
                </a:solidFill>
              </a:rPr>
              <a:t>	public static void main(String </a:t>
            </a:r>
            <a:r>
              <a:rPr lang="en-GB" sz="2000" dirty="0" err="1">
                <a:solidFill>
                  <a:srgbClr val="280099"/>
                </a:solidFill>
              </a:rPr>
              <a:t>args</a:t>
            </a:r>
            <a:r>
              <a:rPr lang="en-GB" sz="2000" dirty="0">
                <a:solidFill>
                  <a:srgbClr val="280099"/>
                </a:solidFill>
              </a:rPr>
              <a:t>[])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rgbClr val="280099"/>
                </a:solidFill>
              </a:rPr>
              <a:t>	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rgbClr val="280099"/>
                </a:solidFill>
              </a:rPr>
              <a:t>		</a:t>
            </a:r>
            <a:r>
              <a:rPr lang="en-GB" sz="2000" dirty="0" err="1">
                <a:solidFill>
                  <a:srgbClr val="280099"/>
                </a:solidFill>
              </a:rPr>
              <a:t>int</a:t>
            </a:r>
            <a:r>
              <a:rPr lang="en-GB" sz="2000" dirty="0">
                <a:solidFill>
                  <a:srgbClr val="280099"/>
                </a:solidFill>
              </a:rPr>
              <a:t> a=10;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rgbClr val="280099"/>
                </a:solidFill>
              </a:rPr>
              <a:t>		if(a=20)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rgbClr val="280099"/>
                </a:solidFill>
              </a:rPr>
              <a:t>			</a:t>
            </a:r>
            <a:r>
              <a:rPr lang="en-GB" sz="2000" dirty="0" err="1">
                <a:solidFill>
                  <a:srgbClr val="280099"/>
                </a:solidFill>
              </a:rPr>
              <a:t>System.out.println</a:t>
            </a:r>
            <a:r>
              <a:rPr lang="en-GB" sz="2000" dirty="0">
                <a:solidFill>
                  <a:srgbClr val="280099"/>
                </a:solidFill>
              </a:rPr>
              <a:t>(“TRUE”);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rgbClr val="280099"/>
                </a:solidFill>
              </a:rPr>
              <a:t>		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rgbClr val="280099"/>
                </a:solidFill>
              </a:rPr>
              <a:t>			</a:t>
            </a:r>
            <a:r>
              <a:rPr lang="en-GB" sz="2000" dirty="0" err="1">
                <a:solidFill>
                  <a:srgbClr val="280099"/>
                </a:solidFill>
              </a:rPr>
              <a:t>System.out.println</a:t>
            </a:r>
            <a:r>
              <a:rPr lang="en-GB" sz="2000" dirty="0">
                <a:solidFill>
                  <a:srgbClr val="280099"/>
                </a:solidFill>
              </a:rPr>
              <a:t>(“False “);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rgbClr val="280099"/>
                </a:solidFill>
              </a:rPr>
              <a:t>	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 smtClean="0">
                <a:solidFill>
                  <a:srgbClr val="280099"/>
                </a:solidFill>
              </a:rPr>
              <a:t>}</a:t>
            </a:r>
            <a:endParaRPr lang="en-GB" sz="2000" dirty="0">
              <a:solidFill>
                <a:srgbClr val="280099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 smtClean="0"/>
              <a:t>a</a:t>
            </a:r>
            <a:r>
              <a:rPr lang="en-GB" sz="2000" dirty="0"/>
              <a:t>) Print TRUE 			b) Print False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 smtClean="0"/>
              <a:t>c</a:t>
            </a:r>
            <a:r>
              <a:rPr lang="en-GB" sz="2000" dirty="0"/>
              <a:t>) Compilation Fail		d) None of these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603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05788" cy="3533775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1" dirty="0" smtClean="0"/>
              <a:t>Write complete way to install java and setting path of it.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3907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510588" cy="5438775"/>
          </a:xfrm>
        </p:spPr>
        <p:txBody>
          <a:bodyPr/>
          <a:lstStyle/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1800" b="1" kern="1200" dirty="0" smtClean="0"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2400" b="1" kern="1200" dirty="0" smtClean="0">
                <a:latin typeface="Arial" charset="0"/>
                <a:ea typeface="MS Gothic" pitchFamily="49" charset="-128"/>
              </a:rPr>
              <a:t>What </a:t>
            </a:r>
            <a:r>
              <a:rPr lang="en-GB" sz="2400" b="1" kern="1200" dirty="0">
                <a:latin typeface="Arial" charset="0"/>
                <a:ea typeface="MS Gothic" pitchFamily="49" charset="-128"/>
              </a:rPr>
              <a:t>will be the output of the following code?</a:t>
            </a: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1800" kern="1200" dirty="0" smtClean="0"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18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</a:t>
            </a: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class Test</a:t>
            </a: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{</a:t>
            </a: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public static void main(String </a:t>
            </a:r>
            <a:r>
              <a:rPr lang="en-GB" sz="2000" kern="1200" dirty="0" err="1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args</a:t>
            </a: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[])</a:t>
            </a: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{</a:t>
            </a: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	</a:t>
            </a:r>
            <a:r>
              <a:rPr lang="en-GB" sz="2000" kern="1200" dirty="0" err="1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int</a:t>
            </a: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 </a:t>
            </a:r>
            <a:r>
              <a:rPr lang="en-GB" sz="2000" kern="1200" dirty="0" err="1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color</a:t>
            </a: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=2;</a:t>
            </a: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	switch(</a:t>
            </a:r>
            <a:r>
              <a:rPr lang="en-GB" sz="2000" kern="1200" dirty="0" err="1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color</a:t>
            </a: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)</a:t>
            </a: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	{</a:t>
            </a: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		case 1:</a:t>
            </a: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			</a:t>
            </a:r>
            <a:r>
              <a:rPr lang="en-GB" sz="2000" kern="1200" dirty="0" err="1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System.out.println</a:t>
            </a: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(“RED “);</a:t>
            </a: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		default:</a:t>
            </a: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			</a:t>
            </a:r>
            <a:r>
              <a:rPr lang="en-GB" sz="2000" kern="1200" dirty="0" err="1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System.out.println</a:t>
            </a: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(“GREEN”);</a:t>
            </a: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		case 3:</a:t>
            </a: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			</a:t>
            </a:r>
            <a:r>
              <a:rPr lang="en-GB" sz="2000" kern="1200" dirty="0" err="1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System.out.println</a:t>
            </a: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(“BLUE”);</a:t>
            </a: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	}</a:t>
            </a: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}</a:t>
            </a: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11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05788" cy="300037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What is JIT?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4727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05788" cy="414337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GB" b="1" dirty="0"/>
              <a:t>WAP to swap two numbers with and without using third variable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2333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05788" cy="4524375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endParaRPr lang="en-GB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GB" b="1" dirty="0" smtClean="0"/>
              <a:t>WAP </a:t>
            </a:r>
            <a:r>
              <a:rPr lang="en-GB" b="1" dirty="0"/>
              <a:t>to print and count even number and odd number between 1 to 100.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4167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05788" cy="5438775"/>
          </a:xfrm>
        </p:spPr>
        <p:txBody>
          <a:bodyPr/>
          <a:lstStyle/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2400" b="1" dirty="0"/>
              <a:t>What will be the output of the following code</a:t>
            </a:r>
            <a:endParaRPr lang="en-GB" sz="2400" kern="1200" dirty="0" smtClean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18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1800" kern="1200" dirty="0" smtClean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2000" kern="1200" dirty="0" smtClean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class </a:t>
            </a: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Test</a:t>
            </a: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{</a:t>
            </a: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2000" kern="1200" dirty="0" smtClean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public </a:t>
            </a: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static void main(String </a:t>
            </a:r>
            <a:r>
              <a:rPr lang="en-GB" sz="2000" kern="1200" dirty="0" err="1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args</a:t>
            </a: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[])</a:t>
            </a: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2000" kern="1200" dirty="0" smtClean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{</a:t>
            </a: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2000" kern="1200" dirty="0" smtClean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for(</a:t>
            </a:r>
            <a:r>
              <a:rPr lang="en-GB" sz="2000" kern="1200" dirty="0" err="1" smtClean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int</a:t>
            </a:r>
            <a:r>
              <a:rPr lang="en-GB" sz="2000" kern="1200" dirty="0" smtClean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 </a:t>
            </a: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i=1;i&lt;=3;i++)</a:t>
            </a: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2000" kern="1200" dirty="0" smtClean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{</a:t>
            </a: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2000" kern="1200" dirty="0" smtClean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	for(</a:t>
            </a:r>
            <a:r>
              <a:rPr lang="en-GB" sz="2000" kern="1200" dirty="0" err="1" smtClean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int</a:t>
            </a:r>
            <a:r>
              <a:rPr lang="en-GB" sz="2000" kern="1200" dirty="0" smtClean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 </a:t>
            </a: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j=1;j&lt;=3;j++)</a:t>
            </a: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2000" kern="1200" dirty="0" smtClean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	{</a:t>
            </a: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/>
            </a:r>
            <a:b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</a:b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2000" kern="1200" dirty="0" smtClean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		</a:t>
            </a:r>
            <a:r>
              <a:rPr lang="en-GB" sz="2000" kern="1200" dirty="0" err="1" smtClean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System.out.println</a:t>
            </a: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(“Value of i is “+i +” Value of j is “+j);</a:t>
            </a: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2000" kern="1200" dirty="0" smtClean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	}  </a:t>
            </a: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//j for loop close</a:t>
            </a: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2000" kern="1200" dirty="0" smtClean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}  </a:t>
            </a: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//i for loop close</a:t>
            </a: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2000" kern="1200" dirty="0" smtClean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}  </a:t>
            </a: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//main close</a:t>
            </a: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}  //class close</a:t>
            </a:r>
            <a:endParaRPr lang="en-GB" sz="18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828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05788" cy="5591175"/>
          </a:xfrm>
        </p:spPr>
        <p:txBody>
          <a:bodyPr/>
          <a:lstStyle/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1800" b="1" kern="1200" dirty="0" smtClean="0"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2400" b="1" kern="1200" dirty="0" smtClean="0">
                <a:latin typeface="Arial" charset="0"/>
                <a:ea typeface="MS Gothic" pitchFamily="49" charset="-128"/>
              </a:rPr>
              <a:t>What </a:t>
            </a:r>
            <a:r>
              <a:rPr lang="en-GB" sz="2400" b="1" kern="1200" dirty="0">
                <a:latin typeface="Arial" charset="0"/>
                <a:ea typeface="MS Gothic" pitchFamily="49" charset="-128"/>
              </a:rPr>
              <a:t>will be the output of the following code?</a:t>
            </a: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1800" kern="1200" dirty="0"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1800" kern="1200" dirty="0" smtClean="0"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1800" kern="1200" dirty="0">
                <a:latin typeface="Arial" charset="0"/>
                <a:ea typeface="MS Gothic" pitchFamily="49" charset="-128"/>
              </a:rPr>
              <a:t>	</a:t>
            </a:r>
            <a:r>
              <a:rPr lang="en-GB" sz="18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class Test</a:t>
            </a: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18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18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{</a:t>
            </a: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18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18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public static void main(String </a:t>
            </a:r>
            <a:r>
              <a:rPr lang="en-GB" sz="1800" kern="1200" dirty="0" err="1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args</a:t>
            </a:r>
            <a:r>
              <a:rPr lang="en-GB" sz="18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[])</a:t>
            </a: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18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18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{</a:t>
            </a:r>
            <a:br>
              <a:rPr lang="en-GB" sz="18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</a:br>
            <a:endParaRPr lang="en-GB" sz="18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18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for(</a:t>
            </a:r>
            <a:r>
              <a:rPr lang="en-GB" sz="1800" kern="1200" dirty="0" err="1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int</a:t>
            </a:r>
            <a:r>
              <a:rPr lang="en-GB" sz="18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 i=1;i&lt;=3;i++)</a:t>
            </a: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18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18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{</a:t>
            </a: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18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18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for(</a:t>
            </a:r>
            <a:r>
              <a:rPr lang="en-GB" sz="1800" kern="1200" dirty="0" err="1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int</a:t>
            </a:r>
            <a:r>
              <a:rPr lang="en-GB" sz="18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 j=1;j&lt;=3;j++)</a:t>
            </a: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18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18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{</a:t>
            </a: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18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18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	if(i==j)</a:t>
            </a: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18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18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		continue;</a:t>
            </a: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18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18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	else</a:t>
            </a: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18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18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		</a:t>
            </a:r>
            <a:r>
              <a:rPr lang="en-GB" sz="1800" kern="1200" dirty="0" err="1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System.out.println</a:t>
            </a:r>
            <a:r>
              <a:rPr lang="en-GB" sz="18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(“Value of i is “+i +” Value of j is “+j);</a:t>
            </a: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18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18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}</a:t>
            </a: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18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18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}</a:t>
            </a: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18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18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}</a:t>
            </a: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endParaRPr lang="en-GB" sz="18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58000"/>
              </a:lnSpc>
              <a:spcBef>
                <a:spcPct val="0"/>
              </a:spcBef>
              <a:buNone/>
            </a:pPr>
            <a:r>
              <a:rPr lang="en-GB" sz="18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</a:t>
            </a:r>
            <a:r>
              <a:rPr lang="en-GB" sz="1800" kern="1200" dirty="0" smtClean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}</a:t>
            </a:r>
            <a:endParaRPr lang="en-GB" sz="18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5268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05788" cy="1752601"/>
          </a:xfrm>
        </p:spPr>
        <p:txBody>
          <a:bodyPr/>
          <a:lstStyle/>
          <a:p>
            <a:pPr marL="0" lvl="0" indent="0" algn="just">
              <a:lnSpc>
                <a:spcPct val="100000"/>
              </a:lnSpc>
              <a:buNone/>
            </a:pPr>
            <a:r>
              <a:rPr lang="en-US" b="1" dirty="0"/>
              <a:t>WAP to check whether the entered character is  the vowel or 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2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077200" cy="5486400"/>
          </a:xfrm>
        </p:spPr>
        <p:txBody>
          <a:bodyPr anchor="t"/>
          <a:lstStyle/>
          <a:p>
            <a:pPr algn="l">
              <a:lnSpc>
                <a:spcPct val="100000"/>
              </a:lnSpc>
            </a:pPr>
            <a:r>
              <a:rPr lang="en-GB" sz="2000" b="1" dirty="0" smtClean="0"/>
              <a:t/>
            </a:r>
            <a:br>
              <a:rPr lang="en-GB" sz="2000" b="1" dirty="0" smtClean="0"/>
            </a:br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Declare </a:t>
            </a:r>
            <a:r>
              <a:rPr lang="en-GB" sz="3200" b="1" dirty="0">
                <a:latin typeface="Times New Roman" pitchFamily="18" charset="0"/>
                <a:cs typeface="Times New Roman" pitchFamily="18" charset="0"/>
              </a:rPr>
              <a:t>a variable, in which store age of Employee, </a:t>
            </a:r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 choose </a:t>
            </a:r>
            <a:r>
              <a:rPr lang="en-GB" sz="3200" b="1" dirty="0">
                <a:latin typeface="Times New Roman" pitchFamily="18" charset="0"/>
                <a:cs typeface="Times New Roman" pitchFamily="18" charset="0"/>
              </a:rPr>
              <a:t>the best </a:t>
            </a:r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way</a:t>
            </a:r>
            <a:br>
              <a:rPr lang="en-GB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sz="3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 age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3200" dirty="0">
                <a:latin typeface="Times New Roman" pitchFamily="18" charset="0"/>
                <a:cs typeface="Times New Roman" pitchFamily="18" charset="0"/>
              </a:rPr>
            </a:b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b) short age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3200" dirty="0">
                <a:latin typeface="Times New Roman" pitchFamily="18" charset="0"/>
                <a:cs typeface="Times New Roman" pitchFamily="18" charset="0"/>
              </a:rPr>
            </a:b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c) long age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3200" dirty="0">
                <a:latin typeface="Times New Roman" pitchFamily="18" charset="0"/>
                <a:cs typeface="Times New Roman" pitchFamily="18" charset="0"/>
              </a:rPr>
            </a:b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d) </a:t>
            </a:r>
            <a:r>
              <a:rPr lang="en-GB" sz="32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 age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3200" dirty="0">
                <a:latin typeface="Times New Roman" pitchFamily="18" charset="0"/>
                <a:cs typeface="Times New Roman" pitchFamily="18" charset="0"/>
              </a:rPr>
            </a:b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e) byte age;</a:t>
            </a:r>
            <a:br>
              <a:rPr lang="en-GB" sz="3200" dirty="0">
                <a:latin typeface="Times New Roman" pitchFamily="18" charset="0"/>
                <a:cs typeface="Times New Roman" pitchFamily="18" charset="0"/>
              </a:rPr>
            </a:br>
            <a:r>
              <a:rPr lang="en-GB" sz="2400" dirty="0"/>
              <a:t/>
            </a:r>
            <a:br>
              <a:rPr lang="en-GB" sz="2400" dirty="0"/>
            </a:br>
            <a:r>
              <a:rPr lang="en-GB" sz="2000" dirty="0"/>
              <a:t/>
            </a:r>
            <a:br>
              <a:rPr lang="en-GB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8974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05788" cy="5362575"/>
          </a:xfrm>
        </p:spPr>
        <p:txBody>
          <a:bodyPr/>
          <a:lstStyle/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2800" kern="1200" dirty="0" smtClean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r>
              <a:rPr lang="en-GB" sz="2800" b="1" dirty="0"/>
              <a:t>What will be the output of the following code?</a:t>
            </a:r>
            <a:endParaRPr lang="en-GB" sz="28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1800" kern="1200" dirty="0" smtClean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18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1800" kern="1200" dirty="0" smtClean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18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r>
              <a:rPr lang="en-GB" sz="2000" kern="1200" dirty="0" smtClean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class </a:t>
            </a: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Account</a:t>
            </a:r>
          </a:p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{</a:t>
            </a:r>
            <a:b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</a:b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abstract void deposit();</a:t>
            </a:r>
          </a:p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}</a:t>
            </a:r>
          </a:p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class </a:t>
            </a:r>
            <a:r>
              <a:rPr lang="en-GB" sz="2000" kern="1200" dirty="0" err="1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SavingAccount</a:t>
            </a: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 extends Account</a:t>
            </a:r>
          </a:p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{</a:t>
            </a:r>
          </a:p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void deposit()</a:t>
            </a:r>
          </a:p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{</a:t>
            </a:r>
          </a:p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</a:t>
            </a:r>
            <a:r>
              <a:rPr lang="en-GB" sz="2000" kern="1200" dirty="0" err="1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System.out.println</a:t>
            </a: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(“Deposit Call “);</a:t>
            </a:r>
          </a:p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}</a:t>
            </a:r>
          </a:p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public static void main(String </a:t>
            </a:r>
            <a:r>
              <a:rPr lang="en-GB" sz="2000" kern="1200" dirty="0" err="1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args</a:t>
            </a: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[])</a:t>
            </a:r>
            <a:b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</a:b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{</a:t>
            </a:r>
          </a:p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</a:t>
            </a:r>
            <a:r>
              <a:rPr lang="en-GB" sz="2000" kern="1200" dirty="0" err="1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SavingAccount</a:t>
            </a: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 </a:t>
            </a:r>
            <a:r>
              <a:rPr lang="en-GB" sz="2000" kern="1200" dirty="0" err="1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obj</a:t>
            </a: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=new </a:t>
            </a:r>
            <a:r>
              <a:rPr lang="en-GB" sz="2000" kern="1200" dirty="0" err="1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SavingAccount</a:t>
            </a: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();</a:t>
            </a:r>
          </a:p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</a:t>
            </a:r>
            <a:r>
              <a:rPr lang="en-GB" sz="2000" kern="1200" dirty="0" err="1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obj.deposit</a:t>
            </a: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();</a:t>
            </a:r>
          </a:p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}</a:t>
            </a:r>
          </a:p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91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GB" dirty="0"/>
              <a:t>Create a Student class which has </a:t>
            </a:r>
            <a:r>
              <a:rPr lang="en-GB" dirty="0" err="1"/>
              <a:t>rollno</a:t>
            </a:r>
            <a:r>
              <a:rPr lang="en-GB" dirty="0"/>
              <a:t> , name, 3 subject marks(English , Hindi , Maths) calculate total marks, percentage and grade. And print the Result Sheet of the Student.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550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434388" cy="5591175"/>
          </a:xfrm>
        </p:spPr>
        <p:txBody>
          <a:bodyPr/>
          <a:lstStyle/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2400" b="1" kern="1200" dirty="0" smtClean="0"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r>
              <a:rPr lang="en-GB" sz="2400" b="1" kern="1200" dirty="0" smtClean="0">
                <a:latin typeface="Arial" charset="0"/>
                <a:ea typeface="MS Gothic" pitchFamily="49" charset="-128"/>
              </a:rPr>
              <a:t>What </a:t>
            </a:r>
            <a:r>
              <a:rPr lang="en-GB" sz="2400" b="1" kern="1200" dirty="0">
                <a:latin typeface="Arial" charset="0"/>
                <a:ea typeface="MS Gothic" pitchFamily="49" charset="-128"/>
              </a:rPr>
              <a:t>will be the output of the following code?</a:t>
            </a:r>
          </a:p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1800" kern="1200" dirty="0"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18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400050" lvl="1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2000" kern="1200" dirty="0" smtClean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400050" lvl="1" indent="0">
              <a:lnSpc>
                <a:spcPct val="44000"/>
              </a:lnSpc>
              <a:spcBef>
                <a:spcPct val="0"/>
              </a:spcBef>
              <a:buNone/>
            </a:pPr>
            <a:r>
              <a:rPr lang="en-GB" sz="2000" kern="1200" dirty="0" smtClean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abstract </a:t>
            </a: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class Account</a:t>
            </a:r>
          </a:p>
          <a:p>
            <a:pPr marL="400050" lvl="1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400050" lvl="1" indent="0">
              <a:lnSpc>
                <a:spcPct val="44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{</a:t>
            </a:r>
            <a:b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</a:b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400050" lvl="1" indent="0">
              <a:lnSpc>
                <a:spcPct val="44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void deposit()</a:t>
            </a:r>
          </a:p>
          <a:p>
            <a:pPr marL="400050" lvl="1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400050" lvl="1" indent="0">
              <a:lnSpc>
                <a:spcPct val="44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{</a:t>
            </a:r>
          </a:p>
          <a:p>
            <a:pPr marL="400050" lvl="1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400050" lvl="1" indent="0">
              <a:lnSpc>
                <a:spcPct val="44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</a:t>
            </a:r>
            <a:r>
              <a:rPr lang="en-GB" sz="2000" kern="1200" dirty="0" err="1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System.out.println</a:t>
            </a: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(“Abstract class Deposit Call “);</a:t>
            </a:r>
          </a:p>
          <a:p>
            <a:pPr marL="400050" lvl="1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400050" lvl="1" indent="0">
              <a:lnSpc>
                <a:spcPct val="44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}</a:t>
            </a:r>
          </a:p>
          <a:p>
            <a:pPr marL="400050" lvl="1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400050" lvl="1" indent="0">
              <a:lnSpc>
                <a:spcPct val="44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}</a:t>
            </a:r>
          </a:p>
          <a:p>
            <a:pPr marL="400050" lvl="1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400050" lvl="1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400050" lvl="1" indent="0">
              <a:lnSpc>
                <a:spcPct val="44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class </a:t>
            </a:r>
            <a:r>
              <a:rPr lang="en-GB" sz="2000" kern="1200" dirty="0" err="1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SavingAccount</a:t>
            </a: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 extends Account</a:t>
            </a:r>
          </a:p>
          <a:p>
            <a:pPr marL="400050" lvl="1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400050" lvl="1" indent="0">
              <a:lnSpc>
                <a:spcPct val="44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{</a:t>
            </a:r>
          </a:p>
          <a:p>
            <a:pPr marL="400050" lvl="1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400050" lvl="1" indent="0">
              <a:lnSpc>
                <a:spcPct val="44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void deposit()</a:t>
            </a:r>
          </a:p>
          <a:p>
            <a:pPr marL="400050" lvl="1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400050" lvl="1" indent="0">
              <a:lnSpc>
                <a:spcPct val="44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{</a:t>
            </a:r>
          </a:p>
          <a:p>
            <a:pPr marL="400050" lvl="1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400050" lvl="1" indent="0">
              <a:lnSpc>
                <a:spcPct val="44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</a:t>
            </a:r>
            <a:r>
              <a:rPr lang="en-GB" sz="2000" kern="1200" dirty="0" err="1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System.out.println</a:t>
            </a: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(“Deposit Call “);</a:t>
            </a:r>
          </a:p>
          <a:p>
            <a:pPr marL="400050" lvl="1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400050" lvl="1" indent="0">
              <a:lnSpc>
                <a:spcPct val="44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}</a:t>
            </a:r>
          </a:p>
          <a:p>
            <a:pPr marL="400050" lvl="1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400050" lvl="1" indent="0">
              <a:lnSpc>
                <a:spcPct val="44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public static void main(String </a:t>
            </a:r>
            <a:r>
              <a:rPr lang="en-GB" sz="2000" kern="1200" dirty="0" err="1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args</a:t>
            </a: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[])</a:t>
            </a:r>
            <a:b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</a:b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400050" lvl="1" indent="0">
              <a:lnSpc>
                <a:spcPct val="44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{</a:t>
            </a:r>
          </a:p>
          <a:p>
            <a:pPr marL="400050" lvl="1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400050" lvl="1" indent="0">
              <a:lnSpc>
                <a:spcPct val="44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</a:t>
            </a:r>
            <a:r>
              <a:rPr lang="en-GB" sz="2000" kern="1200" dirty="0" err="1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SavingAccount</a:t>
            </a: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 </a:t>
            </a:r>
            <a:r>
              <a:rPr lang="en-GB" sz="2000" kern="1200" dirty="0" err="1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obj</a:t>
            </a: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=new </a:t>
            </a:r>
            <a:r>
              <a:rPr lang="en-GB" sz="2000" kern="1200" dirty="0" err="1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SavingAccount</a:t>
            </a: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();</a:t>
            </a:r>
          </a:p>
          <a:p>
            <a:pPr marL="400050" lvl="1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400050" lvl="1" indent="0">
              <a:lnSpc>
                <a:spcPct val="44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</a:t>
            </a:r>
            <a:r>
              <a:rPr lang="en-GB" sz="2000" kern="1200" dirty="0" err="1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obj.deposit</a:t>
            </a: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();</a:t>
            </a:r>
          </a:p>
          <a:p>
            <a:pPr marL="400050" lvl="1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400050" lvl="1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400050" lvl="1" indent="0">
              <a:lnSpc>
                <a:spcPct val="44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}</a:t>
            </a:r>
          </a:p>
          <a:p>
            <a:pPr marL="400050" lvl="1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400050" lvl="1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400050" lvl="1" indent="0">
              <a:lnSpc>
                <a:spcPct val="44000"/>
              </a:lnSpc>
              <a:spcBef>
                <a:spcPct val="0"/>
              </a:spcBef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}</a:t>
            </a:r>
          </a:p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18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27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05788" cy="551497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GB" sz="2000" kern="1200" dirty="0" smtClean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endParaRPr lang="en-GB" sz="2000" b="1" kern="1200" dirty="0">
              <a:latin typeface="Arial" charset="0"/>
              <a:ea typeface="MS Gothic" pitchFamily="49" charset="-128"/>
            </a:endParaRPr>
          </a:p>
          <a:p>
            <a:pPr marL="0" lvl="0" indent="0">
              <a:lnSpc>
                <a:spcPct val="44000"/>
              </a:lnSpc>
              <a:spcBef>
                <a:spcPct val="0"/>
              </a:spcBef>
              <a:buNone/>
            </a:pPr>
            <a:r>
              <a:rPr lang="en-GB" sz="2400" b="1" kern="1200" dirty="0">
                <a:latin typeface="Arial" charset="0"/>
                <a:ea typeface="MS Gothic" pitchFamily="49" charset="-128"/>
              </a:rPr>
              <a:t>What will be the output of the following code?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000" kern="1200" dirty="0" smtClean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class </a:t>
            </a: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Test</a:t>
            </a:r>
            <a:endParaRPr lang="en-US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{</a:t>
            </a:r>
            <a:endParaRPr lang="en-US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public static void main(String </a:t>
            </a:r>
            <a:r>
              <a:rPr lang="en-GB" sz="2000" kern="1200" dirty="0" err="1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args</a:t>
            </a: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[])</a:t>
            </a:r>
            <a:endParaRPr lang="en-US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{</a:t>
            </a:r>
            <a:endParaRPr lang="en-US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String name=”Mike”;</a:t>
            </a:r>
            <a:endParaRPr lang="en-US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</a:t>
            </a:r>
            <a:r>
              <a:rPr lang="en-GB" sz="2000" kern="1200" dirty="0" err="1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int</a:t>
            </a: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 age=21;</a:t>
            </a:r>
            <a:endParaRPr lang="en-US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if((</a:t>
            </a:r>
            <a:r>
              <a:rPr lang="en-GB" sz="2000" kern="1200" dirty="0" err="1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name.equals</a:t>
            </a: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(“Mike”)) &amp;&amp; age&gt;=21)</a:t>
            </a:r>
            <a:endParaRPr lang="en-US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		</a:t>
            </a:r>
            <a:r>
              <a:rPr lang="en-GB" sz="2000" kern="1200" dirty="0" err="1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System.out.println</a:t>
            </a: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(“Welcome “+name);</a:t>
            </a:r>
            <a:endParaRPr lang="en-US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else</a:t>
            </a:r>
            <a:endParaRPr lang="en-US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				</a:t>
            </a:r>
            <a:r>
              <a:rPr lang="en-GB" sz="2000" kern="1200" dirty="0" err="1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System.out.println</a:t>
            </a:r>
            <a:r>
              <a:rPr lang="en-GB" sz="2000" kern="1200" dirty="0">
                <a:solidFill>
                  <a:srgbClr val="280099"/>
                </a:solidFill>
                <a:latin typeface="Arial" charset="0"/>
                <a:ea typeface="MS Gothic" pitchFamily="49" charset="-128"/>
              </a:rPr>
              <a:t>(“Bye “+name);	}}</a:t>
            </a:r>
            <a:endParaRPr lang="en-US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  <a:p>
            <a:endParaRPr lang="en-US" sz="2000" kern="1200" dirty="0">
              <a:solidFill>
                <a:srgbClr val="280099"/>
              </a:solidFill>
              <a:latin typeface="Arial" charset="0"/>
              <a:ea typeface="MS Gothic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06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05788" cy="5057775"/>
          </a:xfrm>
        </p:spPr>
        <p:txBody>
          <a:bodyPr/>
          <a:lstStyle/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smtClean="0">
                <a:latin typeface="Times New Roman" pitchFamily="18" charset="0"/>
                <a:ea typeface="+mj-ea"/>
                <a:cs typeface="Times New Roman" pitchFamily="18" charset="0"/>
              </a:rPr>
              <a:t>To </a:t>
            </a:r>
            <a:r>
              <a:rPr lang="en-GB" b="1" dirty="0">
                <a:latin typeface="Times New Roman" pitchFamily="18" charset="0"/>
                <a:ea typeface="+mj-ea"/>
                <a:cs typeface="Times New Roman" pitchFamily="18" charset="0"/>
              </a:rPr>
              <a:t>declare constant in </a:t>
            </a:r>
            <a:r>
              <a:rPr lang="en-GB" b="1" dirty="0" smtClean="0">
                <a:latin typeface="Times New Roman" pitchFamily="18" charset="0"/>
                <a:ea typeface="+mj-ea"/>
                <a:cs typeface="Times New Roman" pitchFamily="18" charset="0"/>
              </a:rPr>
              <a:t>java:</a:t>
            </a:r>
          </a:p>
          <a:p>
            <a:pPr marL="0" indent="0">
              <a:buNone/>
            </a:pPr>
            <a:r>
              <a:rPr lang="en-GB" b="1" dirty="0"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GB" b="1" dirty="0"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-GB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b="1" dirty="0"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GB" b="1" dirty="0"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GB" dirty="0">
                <a:latin typeface="Times New Roman" pitchFamily="18" charset="0"/>
                <a:ea typeface="+mj-ea"/>
                <a:cs typeface="Times New Roman" pitchFamily="18" charset="0"/>
              </a:rPr>
              <a:t>a) </a:t>
            </a:r>
            <a:r>
              <a:rPr lang="en-GB" dirty="0" err="1">
                <a:latin typeface="Times New Roman" pitchFamily="18" charset="0"/>
                <a:ea typeface="+mj-ea"/>
                <a:cs typeface="Times New Roman" pitchFamily="18" charset="0"/>
              </a:rPr>
              <a:t>const</a:t>
            </a:r>
            <a:r>
              <a:rPr lang="en-GB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ea typeface="+mj-ea"/>
                <a:cs typeface="Times New Roman" pitchFamily="18" charset="0"/>
              </a:rPr>
              <a:t>int</a:t>
            </a:r>
            <a:r>
              <a:rPr lang="en-GB" dirty="0">
                <a:latin typeface="Times New Roman" pitchFamily="18" charset="0"/>
                <a:ea typeface="+mj-ea"/>
                <a:cs typeface="Times New Roman" pitchFamily="18" charset="0"/>
              </a:rPr>
              <a:t> a=10;</a:t>
            </a:r>
            <a:br>
              <a:rPr lang="en-GB" dirty="0"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-GB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GB" dirty="0"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GB" dirty="0">
                <a:latin typeface="Times New Roman" pitchFamily="18" charset="0"/>
                <a:ea typeface="+mj-ea"/>
                <a:cs typeface="Times New Roman" pitchFamily="18" charset="0"/>
              </a:rPr>
              <a:t>b) </a:t>
            </a:r>
            <a:r>
              <a:rPr lang="en-GB" dirty="0" err="1">
                <a:latin typeface="Times New Roman" pitchFamily="18" charset="0"/>
                <a:ea typeface="+mj-ea"/>
                <a:cs typeface="Times New Roman" pitchFamily="18" charset="0"/>
              </a:rPr>
              <a:t>int</a:t>
            </a:r>
            <a:r>
              <a:rPr lang="en-GB" dirty="0">
                <a:latin typeface="Times New Roman" pitchFamily="18" charset="0"/>
                <a:ea typeface="+mj-ea"/>
                <a:cs typeface="Times New Roman" pitchFamily="18" charset="0"/>
              </a:rPr>
              <a:t> a=10;</a:t>
            </a:r>
            <a:br>
              <a:rPr lang="en-GB" dirty="0"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GB" dirty="0"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GB" dirty="0"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-GB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dirty="0" smtClean="0">
                <a:latin typeface="Times New Roman" pitchFamily="18" charset="0"/>
                <a:ea typeface="+mj-ea"/>
                <a:cs typeface="Times New Roman" pitchFamily="18" charset="0"/>
              </a:rPr>
              <a:t>c</a:t>
            </a:r>
            <a:r>
              <a:rPr lang="en-GB" dirty="0">
                <a:latin typeface="Times New Roman" pitchFamily="18" charset="0"/>
                <a:ea typeface="+mj-ea"/>
                <a:cs typeface="Times New Roman" pitchFamily="18" charset="0"/>
              </a:rPr>
              <a:t>) final </a:t>
            </a:r>
            <a:r>
              <a:rPr lang="en-GB" dirty="0" err="1">
                <a:latin typeface="Times New Roman" pitchFamily="18" charset="0"/>
                <a:ea typeface="+mj-ea"/>
                <a:cs typeface="Times New Roman" pitchFamily="18" charset="0"/>
              </a:rPr>
              <a:t>int</a:t>
            </a:r>
            <a:r>
              <a:rPr lang="en-GB" dirty="0">
                <a:latin typeface="Times New Roman" pitchFamily="18" charset="0"/>
                <a:ea typeface="+mj-ea"/>
                <a:cs typeface="Times New Roman" pitchFamily="18" charset="0"/>
              </a:rPr>
              <a:t> A=10;</a:t>
            </a:r>
            <a:br>
              <a:rPr lang="en-GB" dirty="0"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GB" dirty="0"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GB" dirty="0"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-GB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dirty="0" smtClean="0">
                <a:latin typeface="Times New Roman" pitchFamily="18" charset="0"/>
                <a:ea typeface="+mj-ea"/>
                <a:cs typeface="Times New Roman" pitchFamily="18" charset="0"/>
              </a:rPr>
              <a:t>d</a:t>
            </a:r>
            <a:r>
              <a:rPr lang="en-GB" dirty="0">
                <a:latin typeface="Times New Roman" pitchFamily="18" charset="0"/>
                <a:ea typeface="+mj-ea"/>
                <a:cs typeface="Times New Roman" pitchFamily="18" charset="0"/>
              </a:rPr>
              <a:t>) byte a=10;</a:t>
            </a:r>
            <a:br>
              <a:rPr lang="en-GB" dirty="0"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GB" sz="2800" dirty="0"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GB" sz="2800" dirty="0"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00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05788" cy="521017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store the attendance status of employee , whether Employee </a:t>
            </a: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is present 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or not. Which deceleration is </a:t>
            </a: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appropriate.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att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;		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	c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) float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att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2800" dirty="0">
                <a:latin typeface="Times New Roman" pitchFamily="18" charset="0"/>
                <a:cs typeface="Times New Roman" pitchFamily="18" charset="0"/>
              </a:rPr>
            </a:b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b)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att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;				d) double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att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4001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458200" cy="521017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sz="2400" b="1" dirty="0"/>
              <a:t>Which one is the correct variable deceleration , choose all that apply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 smtClean="0"/>
              <a:t>a</a:t>
            </a:r>
            <a:r>
              <a:rPr lang="en-GB" sz="2400" dirty="0"/>
              <a:t>) </a:t>
            </a:r>
            <a:r>
              <a:rPr lang="en-GB" sz="2400" dirty="0" err="1"/>
              <a:t>int</a:t>
            </a:r>
            <a:r>
              <a:rPr lang="en-GB" sz="2400" dirty="0"/>
              <a:t> _a;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 smtClean="0"/>
              <a:t>b</a:t>
            </a:r>
            <a:r>
              <a:rPr lang="en-GB" sz="2400" dirty="0"/>
              <a:t>) </a:t>
            </a:r>
            <a:r>
              <a:rPr lang="en-GB" sz="2400" dirty="0" err="1"/>
              <a:t>int</a:t>
            </a:r>
            <a:r>
              <a:rPr lang="en-GB" sz="2400" dirty="0"/>
              <a:t> _____a;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 smtClean="0"/>
              <a:t>c</a:t>
            </a:r>
            <a:r>
              <a:rPr lang="en-GB" sz="2400" dirty="0"/>
              <a:t>) </a:t>
            </a:r>
            <a:r>
              <a:rPr lang="en-GB" sz="2400" dirty="0" err="1"/>
              <a:t>int</a:t>
            </a:r>
            <a:r>
              <a:rPr lang="en-GB" sz="2400" dirty="0"/>
              <a:t> 1a;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 smtClean="0"/>
              <a:t>d</a:t>
            </a:r>
            <a:r>
              <a:rPr lang="en-GB" sz="2400" dirty="0"/>
              <a:t>) </a:t>
            </a:r>
            <a:r>
              <a:rPr lang="en-GB" sz="2400" dirty="0" err="1"/>
              <a:t>int</a:t>
            </a:r>
            <a:r>
              <a:rPr lang="en-GB" sz="2400" dirty="0"/>
              <a:t> </a:t>
            </a:r>
            <a:r>
              <a:rPr lang="en-GB" sz="2400" dirty="0" err="1"/>
              <a:t>emp_no</a:t>
            </a:r>
            <a:r>
              <a:rPr lang="en-GB" sz="24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 smtClean="0"/>
              <a:t>e</a:t>
            </a:r>
            <a:r>
              <a:rPr lang="en-GB" sz="2400" dirty="0"/>
              <a:t>) float @</a:t>
            </a:r>
            <a:r>
              <a:rPr lang="en-GB" sz="2400" dirty="0" err="1"/>
              <a:t>sal</a:t>
            </a:r>
            <a:r>
              <a:rPr lang="en-GB" sz="24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 smtClean="0"/>
              <a:t>f</a:t>
            </a:r>
            <a:r>
              <a:rPr lang="en-GB" sz="2400" dirty="0"/>
              <a:t>) float $</a:t>
            </a:r>
            <a:r>
              <a:rPr lang="en-GB" sz="2400" dirty="0" err="1"/>
              <a:t>sal</a:t>
            </a:r>
            <a:r>
              <a:rPr lang="en-GB" sz="24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 smtClean="0"/>
              <a:t>g</a:t>
            </a:r>
            <a:r>
              <a:rPr lang="en-GB" sz="2400" dirty="0"/>
              <a:t>) double $_bonus</a:t>
            </a:r>
            <a:r>
              <a:rPr lang="en-GB" sz="2400" dirty="0" smtClean="0"/>
              <a:t>;</a:t>
            </a:r>
            <a:endParaRPr lang="en-GB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/>
              <a:t>h) </a:t>
            </a:r>
            <a:r>
              <a:rPr lang="en-GB" sz="2400" dirty="0" err="1"/>
              <a:t>boolean</a:t>
            </a:r>
            <a:r>
              <a:rPr lang="en-GB" sz="2400" dirty="0"/>
              <a:t> </a:t>
            </a:r>
            <a:r>
              <a:rPr lang="en-GB" sz="2400" dirty="0" err="1"/>
              <a:t>int</a:t>
            </a:r>
            <a:r>
              <a:rPr lang="en-GB" sz="2400" dirty="0"/>
              <a:t>;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9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05788" cy="5210175"/>
          </a:xfrm>
        </p:spPr>
        <p:txBody>
          <a:bodyPr/>
          <a:lstStyle/>
          <a:p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What will be the Answer?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 smtClean="0"/>
              <a:t>If </a:t>
            </a:r>
            <a:r>
              <a:rPr lang="en-US" dirty="0"/>
              <a:t>I don't provide any arguments on the command line, then the String array of Main method will be empty or null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6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05788" cy="3305175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What if the static modifier is removed from the signature of the main method?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1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05788" cy="482917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Which one is valid?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static </a:t>
            </a:r>
            <a:r>
              <a:rPr lang="en-US" dirty="0"/>
              <a:t>public</a:t>
            </a:r>
            <a:r>
              <a:rPr lang="en-US" dirty="0" smtClean="0"/>
              <a:t> </a:t>
            </a:r>
            <a:r>
              <a:rPr lang="en-US" dirty="0"/>
              <a:t>void </a:t>
            </a:r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public static void </a:t>
            </a:r>
            <a:r>
              <a:rPr lang="en-US" dirty="0" smtClean="0"/>
              <a:t>main(String…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static public void </a:t>
            </a:r>
            <a:r>
              <a:rPr lang="en-US" dirty="0" smtClean="0"/>
              <a:t>main(String… 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178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05788" cy="5286375"/>
          </a:xfrm>
        </p:spPr>
        <p:txBody>
          <a:bodyPr/>
          <a:lstStyle/>
          <a:p>
            <a:pPr>
              <a:lnSpc>
                <a:spcPct val="58000"/>
              </a:lnSpc>
            </a:pPr>
            <a:endParaRPr lang="en-GB" b="1" dirty="0"/>
          </a:p>
          <a:p>
            <a:pPr marL="0" indent="0">
              <a:lnSpc>
                <a:spcPct val="58000"/>
              </a:lnSpc>
              <a:buNone/>
            </a:pPr>
            <a:r>
              <a:rPr lang="en-GB" sz="2400" b="1" dirty="0" smtClean="0"/>
              <a:t>What </a:t>
            </a:r>
            <a:r>
              <a:rPr lang="en-GB" sz="2400" b="1" dirty="0"/>
              <a:t>will be the output of the following code?</a:t>
            </a:r>
          </a:p>
          <a:p>
            <a:pPr marL="0" indent="0">
              <a:lnSpc>
                <a:spcPct val="58000"/>
              </a:lnSpc>
              <a:buNone/>
            </a:pPr>
            <a:endParaRPr lang="en-GB" sz="2400" b="1" dirty="0"/>
          </a:p>
          <a:p>
            <a:pPr marL="0" indent="0">
              <a:lnSpc>
                <a:spcPct val="58000"/>
              </a:lnSpc>
              <a:buNone/>
            </a:pPr>
            <a:endParaRPr lang="en-GB" sz="2400" dirty="0">
              <a:solidFill>
                <a:srgbClr val="280099"/>
              </a:solidFill>
            </a:endParaRPr>
          </a:p>
          <a:p>
            <a:pPr marL="0" indent="0">
              <a:lnSpc>
                <a:spcPct val="58000"/>
              </a:lnSpc>
              <a:buNone/>
            </a:pPr>
            <a:r>
              <a:rPr lang="en-GB" sz="2400" dirty="0">
                <a:solidFill>
                  <a:srgbClr val="280099"/>
                </a:solidFill>
              </a:rPr>
              <a:t>String a=new String(“Hello”);</a:t>
            </a:r>
          </a:p>
          <a:p>
            <a:pPr marL="0" indent="0">
              <a:lnSpc>
                <a:spcPct val="58000"/>
              </a:lnSpc>
              <a:buNone/>
            </a:pPr>
            <a:endParaRPr lang="en-GB" sz="2400" dirty="0">
              <a:solidFill>
                <a:srgbClr val="280099"/>
              </a:solidFill>
            </a:endParaRPr>
          </a:p>
          <a:p>
            <a:pPr marL="0" indent="0">
              <a:lnSpc>
                <a:spcPct val="58000"/>
              </a:lnSpc>
              <a:buNone/>
            </a:pPr>
            <a:r>
              <a:rPr lang="en-GB" sz="2400" dirty="0">
                <a:solidFill>
                  <a:srgbClr val="280099"/>
                </a:solidFill>
              </a:rPr>
              <a:t>String b=new String(“Hello”);</a:t>
            </a:r>
          </a:p>
          <a:p>
            <a:pPr marL="0" indent="0">
              <a:lnSpc>
                <a:spcPct val="58000"/>
              </a:lnSpc>
              <a:buNone/>
            </a:pPr>
            <a:endParaRPr lang="en-GB" sz="2400" dirty="0">
              <a:solidFill>
                <a:srgbClr val="280099"/>
              </a:solidFill>
            </a:endParaRPr>
          </a:p>
          <a:p>
            <a:pPr marL="0" indent="0">
              <a:lnSpc>
                <a:spcPct val="58000"/>
              </a:lnSpc>
              <a:buNone/>
            </a:pPr>
            <a:r>
              <a:rPr lang="en-GB" sz="2400" dirty="0">
                <a:solidFill>
                  <a:srgbClr val="280099"/>
                </a:solidFill>
              </a:rPr>
              <a:t>if(</a:t>
            </a:r>
            <a:r>
              <a:rPr lang="en-GB" sz="2400" dirty="0" err="1">
                <a:solidFill>
                  <a:srgbClr val="280099"/>
                </a:solidFill>
              </a:rPr>
              <a:t>a.equals</a:t>
            </a:r>
            <a:r>
              <a:rPr lang="en-GB" sz="2400" dirty="0">
                <a:solidFill>
                  <a:srgbClr val="280099"/>
                </a:solidFill>
              </a:rPr>
              <a:t>(b))</a:t>
            </a:r>
          </a:p>
          <a:p>
            <a:pPr marL="0" indent="0">
              <a:lnSpc>
                <a:spcPct val="58000"/>
              </a:lnSpc>
              <a:buNone/>
            </a:pPr>
            <a:endParaRPr lang="en-GB" sz="2400" dirty="0">
              <a:solidFill>
                <a:srgbClr val="280099"/>
              </a:solidFill>
            </a:endParaRPr>
          </a:p>
          <a:p>
            <a:pPr marL="0" indent="0">
              <a:lnSpc>
                <a:spcPct val="58000"/>
              </a:lnSpc>
              <a:buNone/>
            </a:pPr>
            <a:r>
              <a:rPr lang="en-GB" sz="2400" dirty="0" err="1">
                <a:solidFill>
                  <a:srgbClr val="280099"/>
                </a:solidFill>
              </a:rPr>
              <a:t>System.out.println</a:t>
            </a:r>
            <a:r>
              <a:rPr lang="en-GB" sz="2400" dirty="0">
                <a:solidFill>
                  <a:srgbClr val="280099"/>
                </a:solidFill>
              </a:rPr>
              <a:t>(“Same “);</a:t>
            </a:r>
          </a:p>
          <a:p>
            <a:pPr marL="0" indent="0">
              <a:lnSpc>
                <a:spcPct val="58000"/>
              </a:lnSpc>
              <a:buNone/>
            </a:pPr>
            <a:endParaRPr lang="en-GB" sz="2400" dirty="0">
              <a:solidFill>
                <a:srgbClr val="280099"/>
              </a:solidFill>
            </a:endParaRPr>
          </a:p>
          <a:p>
            <a:pPr marL="0" indent="0">
              <a:lnSpc>
                <a:spcPct val="58000"/>
              </a:lnSpc>
              <a:buNone/>
            </a:pPr>
            <a:r>
              <a:rPr lang="en-GB" sz="2400" dirty="0">
                <a:solidFill>
                  <a:srgbClr val="280099"/>
                </a:solidFill>
              </a:rPr>
              <a:t>else</a:t>
            </a:r>
          </a:p>
          <a:p>
            <a:pPr marL="0" indent="0">
              <a:lnSpc>
                <a:spcPct val="58000"/>
              </a:lnSpc>
              <a:buNone/>
            </a:pPr>
            <a:endParaRPr lang="en-GB" sz="2400" dirty="0">
              <a:solidFill>
                <a:srgbClr val="280099"/>
              </a:solidFill>
            </a:endParaRPr>
          </a:p>
          <a:p>
            <a:pPr marL="0" indent="0">
              <a:lnSpc>
                <a:spcPct val="58000"/>
              </a:lnSpc>
              <a:buNone/>
            </a:pPr>
            <a:r>
              <a:rPr lang="en-GB" sz="2400" dirty="0" err="1">
                <a:solidFill>
                  <a:srgbClr val="280099"/>
                </a:solidFill>
              </a:rPr>
              <a:t>System.out.println</a:t>
            </a:r>
            <a:r>
              <a:rPr lang="en-GB" sz="2400" dirty="0">
                <a:solidFill>
                  <a:srgbClr val="280099"/>
                </a:solidFill>
              </a:rPr>
              <a:t>(“Not Same “);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54553"/>
      </p:ext>
    </p:extLst>
  </p:cSld>
  <p:clrMapOvr>
    <a:masterClrMapping/>
  </p:clrMapOvr>
</p:sld>
</file>

<file path=ppt/theme/theme1.xml><?xml version="1.0" encoding="utf-8"?>
<a:theme xmlns:a="http://schemas.openxmlformats.org/drawingml/2006/main" name="brainmentors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3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3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3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3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brainmentors</Template>
  <TotalTime>66</TotalTime>
  <Words>398</Words>
  <Application>Microsoft Office PowerPoint</Application>
  <PresentationFormat>On-screen Show (4:3)</PresentationFormat>
  <Paragraphs>278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brainmentors</vt:lpstr>
      <vt:lpstr>1_Office Theme</vt:lpstr>
      <vt:lpstr>1_Default Design</vt:lpstr>
      <vt:lpstr>JAVA QUIZ</vt:lpstr>
      <vt:lpstr> Declare a variable, in which store age of Employee,  choose the best way  a) int age; b) short age; c) long age; d) boolean age; e) byte age;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QUIZ</dc:title>
  <dc:creator>DELL</dc:creator>
  <cp:lastModifiedBy>DELL</cp:lastModifiedBy>
  <cp:revision>32</cp:revision>
  <dcterms:created xsi:type="dcterms:W3CDTF">2017-06-14T16:49:45Z</dcterms:created>
  <dcterms:modified xsi:type="dcterms:W3CDTF">2017-06-16T05:01:41Z</dcterms:modified>
</cp:coreProperties>
</file>