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57" r:id="rId4"/>
    <p:sldId id="258" r:id="rId5"/>
    <p:sldId id="259" r:id="rId6"/>
    <p:sldId id="260" r:id="rId7"/>
    <p:sldId id="262" r:id="rId8"/>
    <p:sldId id="267" r:id="rId9"/>
    <p:sldId id="268" r:id="rId10"/>
    <p:sldId id="271" r:id="rId11"/>
    <p:sldId id="270" r:id="rId12"/>
    <p:sldId id="265" r:id="rId13"/>
    <p:sldId id="266" r:id="rId14"/>
    <p:sldId id="269"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Pratap Singh" userId="8a65fdf7bcc32f68" providerId="LiveId" clId="{9A0D8EAC-DD49-4A63-87BC-C57095BF2BCF}"/>
    <pc:docChg chg="undo custSel addSld modSld sldOrd">
      <pc:chgData name="Akash Pratap Singh" userId="8a65fdf7bcc32f68" providerId="LiveId" clId="{9A0D8EAC-DD49-4A63-87BC-C57095BF2BCF}" dt="2022-04-14T07:59:10.702" v="624" actId="14100"/>
      <pc:docMkLst>
        <pc:docMk/>
      </pc:docMkLst>
      <pc:sldChg chg="ord">
        <pc:chgData name="Akash Pratap Singh" userId="8a65fdf7bcc32f68" providerId="LiveId" clId="{9A0D8EAC-DD49-4A63-87BC-C57095BF2BCF}" dt="2022-04-07T19:21:25.353" v="156"/>
        <pc:sldMkLst>
          <pc:docMk/>
          <pc:sldMk cId="1794667267" sldId="256"/>
        </pc:sldMkLst>
      </pc:sldChg>
      <pc:sldChg chg="modSp mod">
        <pc:chgData name="Akash Pratap Singh" userId="8a65fdf7bcc32f68" providerId="LiveId" clId="{9A0D8EAC-DD49-4A63-87BC-C57095BF2BCF}" dt="2022-04-07T18:54:29.770" v="59" actId="20577"/>
        <pc:sldMkLst>
          <pc:docMk/>
          <pc:sldMk cId="1247604456" sldId="257"/>
        </pc:sldMkLst>
        <pc:spChg chg="mod">
          <ac:chgData name="Akash Pratap Singh" userId="8a65fdf7bcc32f68" providerId="LiveId" clId="{9A0D8EAC-DD49-4A63-87BC-C57095BF2BCF}" dt="2022-04-07T18:54:29.770" v="59" actId="20577"/>
          <ac:spMkLst>
            <pc:docMk/>
            <pc:sldMk cId="1247604456" sldId="257"/>
            <ac:spMk id="3" creationId="{A8855826-B764-45F0-9022-5B41636B18E1}"/>
          </ac:spMkLst>
        </pc:spChg>
      </pc:sldChg>
      <pc:sldChg chg="modSp mod ord">
        <pc:chgData name="Akash Pratap Singh" userId="8a65fdf7bcc32f68" providerId="LiveId" clId="{9A0D8EAC-DD49-4A63-87BC-C57095BF2BCF}" dt="2022-04-07T19:20:59.737" v="154" actId="14100"/>
        <pc:sldMkLst>
          <pc:docMk/>
          <pc:sldMk cId="1299776815" sldId="259"/>
        </pc:sldMkLst>
        <pc:spChg chg="mod">
          <ac:chgData name="Akash Pratap Singh" userId="8a65fdf7bcc32f68" providerId="LiveId" clId="{9A0D8EAC-DD49-4A63-87BC-C57095BF2BCF}" dt="2022-04-07T19:20:59.737" v="154" actId="14100"/>
          <ac:spMkLst>
            <pc:docMk/>
            <pc:sldMk cId="1299776815" sldId="259"/>
            <ac:spMk id="3" creationId="{AEE24CE7-2BF3-4050-98BC-245A1AFF07CD}"/>
          </ac:spMkLst>
        </pc:spChg>
      </pc:sldChg>
      <pc:sldChg chg="addSp delSp modSp new mod">
        <pc:chgData name="Akash Pratap Singh" userId="8a65fdf7bcc32f68" providerId="LiveId" clId="{9A0D8EAC-DD49-4A63-87BC-C57095BF2BCF}" dt="2022-04-13T19:50:08.617" v="599" actId="208"/>
        <pc:sldMkLst>
          <pc:docMk/>
          <pc:sldMk cId="1643031753" sldId="265"/>
        </pc:sldMkLst>
        <pc:spChg chg="del">
          <ac:chgData name="Akash Pratap Singh" userId="8a65fdf7bcc32f68" providerId="LiveId" clId="{9A0D8EAC-DD49-4A63-87BC-C57095BF2BCF}" dt="2022-04-06T20:09:54.921" v="4" actId="478"/>
          <ac:spMkLst>
            <pc:docMk/>
            <pc:sldMk cId="1643031753" sldId="265"/>
            <ac:spMk id="2" creationId="{A214D863-6849-4BCF-92CB-4DE6A699AE06}"/>
          </ac:spMkLst>
        </pc:spChg>
        <pc:spChg chg="del mod">
          <ac:chgData name="Akash Pratap Singh" userId="8a65fdf7bcc32f68" providerId="LiveId" clId="{9A0D8EAC-DD49-4A63-87BC-C57095BF2BCF}" dt="2022-04-06T20:10:03.084" v="6" actId="478"/>
          <ac:spMkLst>
            <pc:docMk/>
            <pc:sldMk cId="1643031753" sldId="265"/>
            <ac:spMk id="3" creationId="{B1E09D42-F35B-45D2-BC54-CD2ABD95B991}"/>
          </ac:spMkLst>
        </pc:spChg>
        <pc:spChg chg="add mod">
          <ac:chgData name="Akash Pratap Singh" userId="8a65fdf7bcc32f68" providerId="LiveId" clId="{9A0D8EAC-DD49-4A63-87BC-C57095BF2BCF}" dt="2022-04-13T19:49:53.895" v="598" actId="108"/>
          <ac:spMkLst>
            <pc:docMk/>
            <pc:sldMk cId="1643031753" sldId="265"/>
            <ac:spMk id="7" creationId="{2E876D1C-9D4D-40F5-97D9-AF1B36DC2ACC}"/>
          </ac:spMkLst>
        </pc:spChg>
        <pc:picChg chg="add mod">
          <ac:chgData name="Akash Pratap Singh" userId="8a65fdf7bcc32f68" providerId="LiveId" clId="{9A0D8EAC-DD49-4A63-87BC-C57095BF2BCF}" dt="2022-04-13T19:50:08.617" v="599" actId="208"/>
          <ac:picMkLst>
            <pc:docMk/>
            <pc:sldMk cId="1643031753" sldId="265"/>
            <ac:picMk id="5" creationId="{954F199F-B22E-4660-A924-A0583BEF7145}"/>
          </ac:picMkLst>
        </pc:picChg>
      </pc:sldChg>
      <pc:sldChg chg="delSp modSp new mod">
        <pc:chgData name="Akash Pratap Singh" userId="8a65fdf7bcc32f68" providerId="LiveId" clId="{9A0D8EAC-DD49-4A63-87BC-C57095BF2BCF}" dt="2022-04-06T20:16:04.830" v="57" actId="255"/>
        <pc:sldMkLst>
          <pc:docMk/>
          <pc:sldMk cId="197080527" sldId="266"/>
        </pc:sldMkLst>
        <pc:spChg chg="del">
          <ac:chgData name="Akash Pratap Singh" userId="8a65fdf7bcc32f68" providerId="LiveId" clId="{9A0D8EAC-DD49-4A63-87BC-C57095BF2BCF}" dt="2022-04-06T20:12:54.280" v="28" actId="478"/>
          <ac:spMkLst>
            <pc:docMk/>
            <pc:sldMk cId="197080527" sldId="266"/>
            <ac:spMk id="2" creationId="{DE7D49D4-6F49-4A2F-BF6D-F38D373653DD}"/>
          </ac:spMkLst>
        </pc:spChg>
        <pc:spChg chg="mod">
          <ac:chgData name="Akash Pratap Singh" userId="8a65fdf7bcc32f68" providerId="LiveId" clId="{9A0D8EAC-DD49-4A63-87BC-C57095BF2BCF}" dt="2022-04-06T20:16:04.830" v="57" actId="255"/>
          <ac:spMkLst>
            <pc:docMk/>
            <pc:sldMk cId="197080527" sldId="266"/>
            <ac:spMk id="3" creationId="{7B28630F-3BBA-45CF-A3DE-5E03A55CDB3F}"/>
          </ac:spMkLst>
        </pc:spChg>
      </pc:sldChg>
      <pc:sldChg chg="modSp new mod">
        <pc:chgData name="Akash Pratap Singh" userId="8a65fdf7bcc32f68" providerId="LiveId" clId="{9A0D8EAC-DD49-4A63-87BC-C57095BF2BCF}" dt="2022-04-07T19:31:23.981" v="219" actId="108"/>
        <pc:sldMkLst>
          <pc:docMk/>
          <pc:sldMk cId="3586025287" sldId="267"/>
        </pc:sldMkLst>
        <pc:spChg chg="mod">
          <ac:chgData name="Akash Pratap Singh" userId="8a65fdf7bcc32f68" providerId="LiveId" clId="{9A0D8EAC-DD49-4A63-87BC-C57095BF2BCF}" dt="2022-04-07T19:29:52.093" v="195" actId="27636"/>
          <ac:spMkLst>
            <pc:docMk/>
            <pc:sldMk cId="3586025287" sldId="267"/>
            <ac:spMk id="2" creationId="{97292CDE-87BC-46AF-9C83-FD35CA0D128E}"/>
          </ac:spMkLst>
        </pc:spChg>
        <pc:spChg chg="mod">
          <ac:chgData name="Akash Pratap Singh" userId="8a65fdf7bcc32f68" providerId="LiveId" clId="{9A0D8EAC-DD49-4A63-87BC-C57095BF2BCF}" dt="2022-04-07T19:31:23.981" v="219" actId="108"/>
          <ac:spMkLst>
            <pc:docMk/>
            <pc:sldMk cId="3586025287" sldId="267"/>
            <ac:spMk id="3" creationId="{BC5AEE5E-88D2-4567-A0AF-ED28162E0F3F}"/>
          </ac:spMkLst>
        </pc:spChg>
      </pc:sldChg>
      <pc:sldChg chg="modSp new mod">
        <pc:chgData name="Akash Pratap Singh" userId="8a65fdf7bcc32f68" providerId="LiveId" clId="{9A0D8EAC-DD49-4A63-87BC-C57095BF2BCF}" dt="2022-04-11T19:19:32.597" v="423" actId="20577"/>
        <pc:sldMkLst>
          <pc:docMk/>
          <pc:sldMk cId="133269943" sldId="268"/>
        </pc:sldMkLst>
        <pc:spChg chg="mod">
          <ac:chgData name="Akash Pratap Singh" userId="8a65fdf7bcc32f68" providerId="LiveId" clId="{9A0D8EAC-DD49-4A63-87BC-C57095BF2BCF}" dt="2022-04-11T18:59:10.931" v="253" actId="20577"/>
          <ac:spMkLst>
            <pc:docMk/>
            <pc:sldMk cId="133269943" sldId="268"/>
            <ac:spMk id="2" creationId="{5DFD3EDD-51C5-4CEE-8464-23B054E7859F}"/>
          </ac:spMkLst>
        </pc:spChg>
        <pc:spChg chg="mod">
          <ac:chgData name="Akash Pratap Singh" userId="8a65fdf7bcc32f68" providerId="LiveId" clId="{9A0D8EAC-DD49-4A63-87BC-C57095BF2BCF}" dt="2022-04-11T19:19:32.597" v="423" actId="20577"/>
          <ac:spMkLst>
            <pc:docMk/>
            <pc:sldMk cId="133269943" sldId="268"/>
            <ac:spMk id="3" creationId="{F80D8BF2-48A4-42AF-9746-DBD001FA2831}"/>
          </ac:spMkLst>
        </pc:spChg>
      </pc:sldChg>
      <pc:sldChg chg="modSp new mod">
        <pc:chgData name="Akash Pratap Singh" userId="8a65fdf7bcc32f68" providerId="LiveId" clId="{9A0D8EAC-DD49-4A63-87BC-C57095BF2BCF}" dt="2022-04-13T19:51:03.859" v="606" actId="27636"/>
        <pc:sldMkLst>
          <pc:docMk/>
          <pc:sldMk cId="608748787" sldId="269"/>
        </pc:sldMkLst>
        <pc:spChg chg="mod">
          <ac:chgData name="Akash Pratap Singh" userId="8a65fdf7bcc32f68" providerId="LiveId" clId="{9A0D8EAC-DD49-4A63-87BC-C57095BF2BCF}" dt="2022-04-11T19:24:58.647" v="486" actId="108"/>
          <ac:spMkLst>
            <pc:docMk/>
            <pc:sldMk cId="608748787" sldId="269"/>
            <ac:spMk id="2" creationId="{84BAADED-EC5D-483E-BF8B-C83D1D0FB367}"/>
          </ac:spMkLst>
        </pc:spChg>
        <pc:spChg chg="mod">
          <ac:chgData name="Akash Pratap Singh" userId="8a65fdf7bcc32f68" providerId="LiveId" clId="{9A0D8EAC-DD49-4A63-87BC-C57095BF2BCF}" dt="2022-04-13T19:51:03.859" v="606" actId="27636"/>
          <ac:spMkLst>
            <pc:docMk/>
            <pc:sldMk cId="608748787" sldId="269"/>
            <ac:spMk id="3" creationId="{5E0A9010-142C-46B8-8B55-A8283D80561A}"/>
          </ac:spMkLst>
        </pc:spChg>
      </pc:sldChg>
      <pc:sldChg chg="modSp new mod">
        <pc:chgData name="Akash Pratap Singh" userId="8a65fdf7bcc32f68" providerId="LiveId" clId="{9A0D8EAC-DD49-4A63-87BC-C57095BF2BCF}" dt="2022-04-11T19:29:39.405" v="558" actId="20577"/>
        <pc:sldMkLst>
          <pc:docMk/>
          <pc:sldMk cId="2378849676" sldId="270"/>
        </pc:sldMkLst>
        <pc:spChg chg="mod">
          <ac:chgData name="Akash Pratap Singh" userId="8a65fdf7bcc32f68" providerId="LiveId" clId="{9A0D8EAC-DD49-4A63-87BC-C57095BF2BCF}" dt="2022-04-11T19:29:14.452" v="518" actId="20577"/>
          <ac:spMkLst>
            <pc:docMk/>
            <pc:sldMk cId="2378849676" sldId="270"/>
            <ac:spMk id="2" creationId="{314301F9-8C6B-4A86-835A-A2B42B7C9DCF}"/>
          </ac:spMkLst>
        </pc:spChg>
        <pc:spChg chg="mod">
          <ac:chgData name="Akash Pratap Singh" userId="8a65fdf7bcc32f68" providerId="LiveId" clId="{9A0D8EAC-DD49-4A63-87BC-C57095BF2BCF}" dt="2022-04-11T19:29:39.405" v="558" actId="20577"/>
          <ac:spMkLst>
            <pc:docMk/>
            <pc:sldMk cId="2378849676" sldId="270"/>
            <ac:spMk id="3" creationId="{6F14CBA1-3FD6-45A3-B6CB-1E47EA5FA1EE}"/>
          </ac:spMkLst>
        </pc:spChg>
      </pc:sldChg>
      <pc:sldChg chg="addSp delSp modSp new mod">
        <pc:chgData name="Akash Pratap Singh" userId="8a65fdf7bcc32f68" providerId="LiveId" clId="{9A0D8EAC-DD49-4A63-87BC-C57095BF2BCF}" dt="2022-04-14T07:59:10.702" v="624" actId="14100"/>
        <pc:sldMkLst>
          <pc:docMk/>
          <pc:sldMk cId="1879049300" sldId="271"/>
        </pc:sldMkLst>
        <pc:spChg chg="mod">
          <ac:chgData name="Akash Pratap Singh" userId="8a65fdf7bcc32f68" providerId="LiveId" clId="{9A0D8EAC-DD49-4A63-87BC-C57095BF2BCF}" dt="2022-04-13T19:45:48.039" v="576"/>
          <ac:spMkLst>
            <pc:docMk/>
            <pc:sldMk cId="1879049300" sldId="271"/>
            <ac:spMk id="2" creationId="{EFD1CB9C-19B7-4084-AFB5-5407C6103B6E}"/>
          </ac:spMkLst>
        </pc:spChg>
        <pc:spChg chg="del mod">
          <ac:chgData name="Akash Pratap Singh" userId="8a65fdf7bcc32f68" providerId="LiveId" clId="{9A0D8EAC-DD49-4A63-87BC-C57095BF2BCF}" dt="2022-04-13T19:46:32.490" v="581"/>
          <ac:spMkLst>
            <pc:docMk/>
            <pc:sldMk cId="1879049300" sldId="271"/>
            <ac:spMk id="3" creationId="{127DB3EB-695B-434B-8150-4B2F31BD9FEA}"/>
          </ac:spMkLst>
        </pc:spChg>
        <pc:picChg chg="add mod">
          <ac:chgData name="Akash Pratap Singh" userId="8a65fdf7bcc32f68" providerId="LiveId" clId="{9A0D8EAC-DD49-4A63-87BC-C57095BF2BCF}" dt="2022-04-14T07:59:07.327" v="623" actId="14100"/>
          <ac:picMkLst>
            <pc:docMk/>
            <pc:sldMk cId="1879049300" sldId="271"/>
            <ac:picMk id="4" creationId="{9E574F0D-27EF-4ACD-8841-23130878FCFC}"/>
          </ac:picMkLst>
        </pc:picChg>
        <pc:picChg chg="add mod">
          <ac:chgData name="Akash Pratap Singh" userId="8a65fdf7bcc32f68" providerId="LiveId" clId="{9A0D8EAC-DD49-4A63-87BC-C57095BF2BCF}" dt="2022-04-14T07:58:06.407" v="609" actId="14100"/>
          <ac:picMkLst>
            <pc:docMk/>
            <pc:sldMk cId="1879049300" sldId="271"/>
            <ac:picMk id="5" creationId="{94157CF8-68A1-4451-B256-C38BBC54AB0C}"/>
          </ac:picMkLst>
        </pc:picChg>
        <pc:picChg chg="add del mod">
          <ac:chgData name="Akash Pratap Singh" userId="8a65fdf7bcc32f68" providerId="LiveId" clId="{9A0D8EAC-DD49-4A63-87BC-C57095BF2BCF}" dt="2022-04-13T19:47:05.568" v="587" actId="478"/>
          <ac:picMkLst>
            <pc:docMk/>
            <pc:sldMk cId="1879049300" sldId="271"/>
            <ac:picMk id="7" creationId="{45C6C123-10A5-4D69-8183-1D94DD690E20}"/>
          </ac:picMkLst>
        </pc:picChg>
        <pc:picChg chg="add mod">
          <ac:chgData name="Akash Pratap Singh" userId="8a65fdf7bcc32f68" providerId="LiveId" clId="{9A0D8EAC-DD49-4A63-87BC-C57095BF2BCF}" dt="2022-04-14T07:59:10.702" v="624" actId="14100"/>
          <ac:picMkLst>
            <pc:docMk/>
            <pc:sldMk cId="1879049300" sldId="271"/>
            <ac:picMk id="9" creationId="{BFB43AB7-2748-4D06-AB12-0E82FCD3B5B7}"/>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1B2294E-70C0-4BED-922F-9A77559CA66D}" type="datetimeFigureOut">
              <a:rPr lang="en-IN" smtClean="0"/>
              <a:t>14-04-2022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61EF7CD-1A4A-44BC-9510-818ED17AFE0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494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B2294E-70C0-4BED-922F-9A77559CA66D}"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EF7CD-1A4A-44BC-9510-818ED17AFE08}" type="slidenum">
              <a:rPr lang="en-IN" smtClean="0"/>
              <a:t>‹#›</a:t>
            </a:fld>
            <a:endParaRPr lang="en-IN"/>
          </a:p>
        </p:txBody>
      </p:sp>
    </p:spTree>
    <p:extLst>
      <p:ext uri="{BB962C8B-B14F-4D97-AF65-F5344CB8AC3E}">
        <p14:creationId xmlns:p14="http://schemas.microsoft.com/office/powerpoint/2010/main" val="238535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2294E-70C0-4BED-922F-9A77559CA66D}"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EF7CD-1A4A-44BC-9510-818ED17AFE0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5464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2294E-70C0-4BED-922F-9A77559CA66D}"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EF7CD-1A4A-44BC-9510-818ED17AFE0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9532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2294E-70C0-4BED-922F-9A77559CA66D}"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EF7CD-1A4A-44BC-9510-818ED17AFE08}" type="slidenum">
              <a:rPr lang="en-IN" smtClean="0"/>
              <a:t>‹#›</a:t>
            </a:fld>
            <a:endParaRPr lang="en-IN"/>
          </a:p>
        </p:txBody>
      </p:sp>
    </p:spTree>
    <p:extLst>
      <p:ext uri="{BB962C8B-B14F-4D97-AF65-F5344CB8AC3E}">
        <p14:creationId xmlns:p14="http://schemas.microsoft.com/office/powerpoint/2010/main" val="4010733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2294E-70C0-4BED-922F-9A77559CA66D}"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EF7CD-1A4A-44BC-9510-818ED17AFE0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3937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2294E-70C0-4BED-922F-9A77559CA66D}"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EF7CD-1A4A-44BC-9510-818ED17AFE0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1481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2294E-70C0-4BED-922F-9A77559CA66D}"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EF7CD-1A4A-44BC-9510-818ED17AFE0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017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2294E-70C0-4BED-922F-9A77559CA66D}"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EF7CD-1A4A-44BC-9510-818ED17AFE0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318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2294E-70C0-4BED-922F-9A77559CA66D}"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EF7CD-1A4A-44BC-9510-818ED17AFE08}" type="slidenum">
              <a:rPr lang="en-IN" smtClean="0"/>
              <a:t>‹#›</a:t>
            </a:fld>
            <a:endParaRPr lang="en-IN"/>
          </a:p>
        </p:txBody>
      </p:sp>
    </p:spTree>
    <p:extLst>
      <p:ext uri="{BB962C8B-B14F-4D97-AF65-F5344CB8AC3E}">
        <p14:creationId xmlns:p14="http://schemas.microsoft.com/office/powerpoint/2010/main" val="378320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2294E-70C0-4BED-922F-9A77559CA66D}"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EF7CD-1A4A-44BC-9510-818ED17AFE0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798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2294E-70C0-4BED-922F-9A77559CA66D}"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EF7CD-1A4A-44BC-9510-818ED17AFE08}" type="slidenum">
              <a:rPr lang="en-IN" smtClean="0"/>
              <a:t>‹#›</a:t>
            </a:fld>
            <a:endParaRPr lang="en-IN"/>
          </a:p>
        </p:txBody>
      </p:sp>
    </p:spTree>
    <p:extLst>
      <p:ext uri="{BB962C8B-B14F-4D97-AF65-F5344CB8AC3E}">
        <p14:creationId xmlns:p14="http://schemas.microsoft.com/office/powerpoint/2010/main" val="263767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2294E-70C0-4BED-922F-9A77559CA66D}" type="datetimeFigureOut">
              <a:rPr lang="en-IN" smtClean="0"/>
              <a:t>14-04-2022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1EF7CD-1A4A-44BC-9510-818ED17AFE0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754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2294E-70C0-4BED-922F-9A77559CA66D}"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1EF7CD-1A4A-44BC-9510-818ED17AFE0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8757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294E-70C0-4BED-922F-9A77559CA66D}" type="datetimeFigureOut">
              <a:rPr lang="en-IN" smtClean="0"/>
              <a:t>14-04-2022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1EF7CD-1A4A-44BC-9510-818ED17AFE08}" type="slidenum">
              <a:rPr lang="en-IN" smtClean="0"/>
              <a:t>‹#›</a:t>
            </a:fld>
            <a:endParaRPr lang="en-IN"/>
          </a:p>
        </p:txBody>
      </p:sp>
    </p:spTree>
    <p:extLst>
      <p:ext uri="{BB962C8B-B14F-4D97-AF65-F5344CB8AC3E}">
        <p14:creationId xmlns:p14="http://schemas.microsoft.com/office/powerpoint/2010/main" val="140543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B2294E-70C0-4BED-922F-9A77559CA66D}"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EF7CD-1A4A-44BC-9510-818ED17AFE0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317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B2294E-70C0-4BED-922F-9A77559CA66D}"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EF7CD-1A4A-44BC-9510-818ED17AFE08}" type="slidenum">
              <a:rPr lang="en-IN" smtClean="0"/>
              <a:t>‹#›</a:t>
            </a:fld>
            <a:endParaRPr lang="en-IN"/>
          </a:p>
        </p:txBody>
      </p:sp>
    </p:spTree>
    <p:extLst>
      <p:ext uri="{BB962C8B-B14F-4D97-AF65-F5344CB8AC3E}">
        <p14:creationId xmlns:p14="http://schemas.microsoft.com/office/powerpoint/2010/main" val="145749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B2294E-70C0-4BED-922F-9A77559CA66D}" type="datetimeFigureOut">
              <a:rPr lang="en-IN" smtClean="0"/>
              <a:t>14-04-2022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1EF7CD-1A4A-44BC-9510-818ED17AFE08}" type="slidenum">
              <a:rPr lang="en-IN" smtClean="0"/>
              <a:t>‹#›</a:t>
            </a:fld>
            <a:endParaRPr lang="en-IN"/>
          </a:p>
        </p:txBody>
      </p:sp>
    </p:spTree>
    <p:extLst>
      <p:ext uri="{BB962C8B-B14F-4D97-AF65-F5344CB8AC3E}">
        <p14:creationId xmlns:p14="http://schemas.microsoft.com/office/powerpoint/2010/main" val="6985533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web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classification-of-data-mining-systems" TargetMode="External"/><Relationship Id="rId7" Type="http://schemas.openxmlformats.org/officeDocument/2006/relationships/hyperlink" Target="https://www.analyticsvidhya.com/blog/2021/07/demystifying-the-difference-between-multi-class-and-multi-label-classification-problem-statements-in-deep-learning/" TargetMode="External"/><Relationship Id="rId2" Type="http://schemas.openxmlformats.org/officeDocument/2006/relationships/hyperlink" Target="https://machinelearningmastery.com/types-of-classification-in-machine-learning/" TargetMode="External"/><Relationship Id="rId1" Type="http://schemas.openxmlformats.org/officeDocument/2006/relationships/slideLayout" Target="../slideLayouts/slideLayout2.xml"/><Relationship Id="rId6" Type="http://schemas.openxmlformats.org/officeDocument/2006/relationships/hyperlink" Target="https://www.brainkart.com/article/Classification-of-Data-Mining-Systems_8309/" TargetMode="External"/><Relationship Id="rId5" Type="http://schemas.openxmlformats.org/officeDocument/2006/relationships/hyperlink" Target="https://www.geeksforgeeks.org/classification-of-data-mining-systems/" TargetMode="External"/><Relationship Id="rId4" Type="http://schemas.openxmlformats.org/officeDocument/2006/relationships/hyperlink" Target="https://www.tutorialspoint.com/data_mining/dm_tasks.ht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3880-1639-4DD7-9AC1-0C1CC8248E21}"/>
              </a:ext>
            </a:extLst>
          </p:cNvPr>
          <p:cNvSpPr>
            <a:spLocks noGrp="1"/>
          </p:cNvSpPr>
          <p:nvPr>
            <p:ph type="ctrTitle"/>
          </p:nvPr>
        </p:nvSpPr>
        <p:spPr>
          <a:xfrm>
            <a:off x="1540438" y="4155949"/>
            <a:ext cx="8825658" cy="716369"/>
          </a:xfrm>
        </p:spPr>
        <p:txBody>
          <a:bodyPr/>
          <a:lstStyle/>
          <a:p>
            <a:r>
              <a:rPr lang="en-US" sz="3600" dirty="0"/>
              <a:t>Presented By: Akash Pratap Singh</a:t>
            </a:r>
            <a:r>
              <a:rPr lang="en-IN" sz="3600" dirty="0"/>
              <a:t>    </a:t>
            </a:r>
          </a:p>
        </p:txBody>
      </p:sp>
      <p:sp>
        <p:nvSpPr>
          <p:cNvPr id="3" name="Subtitle 2">
            <a:extLst>
              <a:ext uri="{FF2B5EF4-FFF2-40B4-BE49-F238E27FC236}">
                <a16:creationId xmlns:a16="http://schemas.microsoft.com/office/drawing/2014/main" id="{B6E6064B-B346-42ED-A431-A9254EA5B059}"/>
              </a:ext>
            </a:extLst>
          </p:cNvPr>
          <p:cNvSpPr>
            <a:spLocks noGrp="1"/>
          </p:cNvSpPr>
          <p:nvPr>
            <p:ph type="subTitle" idx="1"/>
          </p:nvPr>
        </p:nvSpPr>
        <p:spPr>
          <a:xfrm>
            <a:off x="2900082" y="1985682"/>
            <a:ext cx="6391835" cy="1443318"/>
          </a:xfrm>
        </p:spPr>
        <p:txBody>
          <a:bodyPr>
            <a:normAutofit/>
          </a:bodyPr>
          <a:lstStyle/>
          <a:p>
            <a:r>
              <a:rPr lang="en-US" sz="4000" u="sng" dirty="0"/>
              <a:t>Classification Of Data Mining System</a:t>
            </a:r>
            <a:r>
              <a:rPr lang="en-IN" sz="4000" u="sng" dirty="0"/>
              <a:t> </a:t>
            </a:r>
          </a:p>
        </p:txBody>
      </p:sp>
      <p:sp>
        <p:nvSpPr>
          <p:cNvPr id="5" name="TextBox 4">
            <a:extLst>
              <a:ext uri="{FF2B5EF4-FFF2-40B4-BE49-F238E27FC236}">
                <a16:creationId xmlns:a16="http://schemas.microsoft.com/office/drawing/2014/main" id="{9D970D5A-8B8F-4445-8244-FE7CD64B133E}"/>
              </a:ext>
            </a:extLst>
          </p:cNvPr>
          <p:cNvSpPr txBox="1"/>
          <p:nvPr/>
        </p:nvSpPr>
        <p:spPr>
          <a:xfrm>
            <a:off x="3048000" y="3244334"/>
            <a:ext cx="6096000" cy="369332"/>
          </a:xfrm>
          <a:prstGeom prst="rect">
            <a:avLst/>
          </a:prstGeom>
          <a:noFill/>
        </p:spPr>
        <p:txBody>
          <a:bodyPr wrap="square">
            <a:spAutoFit/>
          </a:bodyPr>
          <a:lstStyle/>
          <a:p>
            <a:r>
              <a:rPr lang="en-IN" dirty="0"/>
              <a:t> </a:t>
            </a:r>
          </a:p>
        </p:txBody>
      </p:sp>
    </p:spTree>
    <p:extLst>
      <p:ext uri="{BB962C8B-B14F-4D97-AF65-F5344CB8AC3E}">
        <p14:creationId xmlns:p14="http://schemas.microsoft.com/office/powerpoint/2010/main" val="1794667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CB9C-19B7-4084-AFB5-5407C6103B6E}"/>
              </a:ext>
            </a:extLst>
          </p:cNvPr>
          <p:cNvSpPr>
            <a:spLocks noGrp="1"/>
          </p:cNvSpPr>
          <p:nvPr>
            <p:ph type="title"/>
          </p:nvPr>
        </p:nvSpPr>
        <p:spPr>
          <a:xfrm>
            <a:off x="1295402" y="982132"/>
            <a:ext cx="9601196" cy="326715"/>
          </a:xfrm>
        </p:spPr>
        <p:txBody>
          <a:bodyPr>
            <a:normAutofit fontScale="90000"/>
          </a:bodyPr>
          <a:lstStyle/>
          <a:p>
            <a:r>
              <a:rPr lang="en-US" u="sng" dirty="0"/>
              <a:t>Classification Based on the Machine Learning</a:t>
            </a:r>
            <a:r>
              <a:rPr lang="en-US" dirty="0"/>
              <a:t> </a:t>
            </a:r>
            <a:endParaRPr lang="en-IN" dirty="0"/>
          </a:p>
        </p:txBody>
      </p:sp>
      <p:pic>
        <p:nvPicPr>
          <p:cNvPr id="5" name="Content Placeholder 4">
            <a:extLst>
              <a:ext uri="{FF2B5EF4-FFF2-40B4-BE49-F238E27FC236}">
                <a16:creationId xmlns:a16="http://schemas.microsoft.com/office/drawing/2014/main" id="{94157CF8-68A1-4451-B256-C38BBC54AB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3585" y="1497105"/>
            <a:ext cx="3301897" cy="3173507"/>
          </a:xfrm>
          <a:ln>
            <a:solidFill>
              <a:schemeClr val="tx1"/>
            </a:solidFill>
          </a:ln>
        </p:spPr>
      </p:pic>
      <p:pic>
        <p:nvPicPr>
          <p:cNvPr id="9" name="Picture 8">
            <a:extLst>
              <a:ext uri="{FF2B5EF4-FFF2-40B4-BE49-F238E27FC236}">
                <a16:creationId xmlns:a16="http://schemas.microsoft.com/office/drawing/2014/main" id="{BFB43AB7-2748-4D06-AB12-0E82FCD3B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482" y="1515036"/>
            <a:ext cx="3711388" cy="3173508"/>
          </a:xfrm>
          <a:prstGeom prst="rect">
            <a:avLst/>
          </a:prstGeom>
          <a:ln>
            <a:solidFill>
              <a:schemeClr val="tx1"/>
            </a:solidFill>
          </a:ln>
        </p:spPr>
      </p:pic>
      <p:pic>
        <p:nvPicPr>
          <p:cNvPr id="4" name="Picture 3">
            <a:extLst>
              <a:ext uri="{FF2B5EF4-FFF2-40B4-BE49-F238E27FC236}">
                <a16:creationId xmlns:a16="http://schemas.microsoft.com/office/drawing/2014/main" id="{9E574F0D-27EF-4ACD-8841-23130878F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6870" y="1515036"/>
            <a:ext cx="3648635" cy="3173508"/>
          </a:xfrm>
          <a:prstGeom prst="rect">
            <a:avLst/>
          </a:prstGeom>
          <a:ln>
            <a:solidFill>
              <a:schemeClr val="tx1"/>
            </a:solidFill>
          </a:ln>
        </p:spPr>
      </p:pic>
    </p:spTree>
    <p:extLst>
      <p:ext uri="{BB962C8B-B14F-4D97-AF65-F5344CB8AC3E}">
        <p14:creationId xmlns:p14="http://schemas.microsoft.com/office/powerpoint/2010/main" val="187904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01F9-8C6B-4A86-835A-A2B42B7C9DCF}"/>
              </a:ext>
            </a:extLst>
          </p:cNvPr>
          <p:cNvSpPr>
            <a:spLocks noGrp="1"/>
          </p:cNvSpPr>
          <p:nvPr>
            <p:ph type="title"/>
          </p:nvPr>
        </p:nvSpPr>
        <p:spPr/>
        <p:txBody>
          <a:bodyPr>
            <a:normAutofit/>
          </a:bodyPr>
          <a:lstStyle/>
          <a:p>
            <a:r>
              <a:rPr lang="en-US" u="sng" dirty="0"/>
              <a:t>Classification Based on the Statistics</a:t>
            </a:r>
            <a:endParaRPr lang="en-IN" dirty="0"/>
          </a:p>
        </p:txBody>
      </p:sp>
      <p:sp>
        <p:nvSpPr>
          <p:cNvPr id="3" name="Content Placeholder 2">
            <a:extLst>
              <a:ext uri="{FF2B5EF4-FFF2-40B4-BE49-F238E27FC236}">
                <a16:creationId xmlns:a16="http://schemas.microsoft.com/office/drawing/2014/main" id="{6F14CBA1-3FD6-45A3-B6CB-1E47EA5FA1EE}"/>
              </a:ext>
            </a:extLst>
          </p:cNvPr>
          <p:cNvSpPr>
            <a:spLocks noGrp="1"/>
          </p:cNvSpPr>
          <p:nvPr>
            <p:ph idx="1"/>
          </p:nvPr>
        </p:nvSpPr>
        <p:spPr/>
        <p:txBody>
          <a:bodyPr/>
          <a:lstStyle/>
          <a:p>
            <a:r>
              <a:rPr lang="en-IN" dirty="0"/>
              <a:t>Nominal</a:t>
            </a:r>
          </a:p>
          <a:p>
            <a:r>
              <a:rPr lang="en-IN" dirty="0" err="1"/>
              <a:t>Odinal</a:t>
            </a:r>
            <a:endParaRPr lang="en-IN" dirty="0"/>
          </a:p>
          <a:p>
            <a:r>
              <a:rPr lang="en-IN" dirty="0" err="1"/>
              <a:t>Continious</a:t>
            </a:r>
            <a:endParaRPr lang="en-IN" dirty="0"/>
          </a:p>
          <a:p>
            <a:r>
              <a:rPr lang="en-IN" dirty="0"/>
              <a:t>Discrete</a:t>
            </a:r>
          </a:p>
        </p:txBody>
      </p:sp>
    </p:spTree>
    <p:extLst>
      <p:ext uri="{BB962C8B-B14F-4D97-AF65-F5344CB8AC3E}">
        <p14:creationId xmlns:p14="http://schemas.microsoft.com/office/powerpoint/2010/main" val="2378849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4F199F-B22E-4660-A924-A0583BEF7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907" y="2402541"/>
            <a:ext cx="5818094" cy="3827930"/>
          </a:xfrm>
          <a:prstGeom prst="rect">
            <a:avLst/>
          </a:prstGeom>
          <a:ln>
            <a:solidFill>
              <a:schemeClr val="tx1"/>
            </a:solidFill>
          </a:ln>
        </p:spPr>
      </p:pic>
      <p:sp>
        <p:nvSpPr>
          <p:cNvPr id="7" name="TextBox 6">
            <a:extLst>
              <a:ext uri="{FF2B5EF4-FFF2-40B4-BE49-F238E27FC236}">
                <a16:creationId xmlns:a16="http://schemas.microsoft.com/office/drawing/2014/main" id="{2E876D1C-9D4D-40F5-97D9-AF1B36DC2ACC}"/>
              </a:ext>
            </a:extLst>
          </p:cNvPr>
          <p:cNvSpPr txBox="1"/>
          <p:nvPr/>
        </p:nvSpPr>
        <p:spPr>
          <a:xfrm>
            <a:off x="1846728" y="1038128"/>
            <a:ext cx="8695765" cy="1446550"/>
          </a:xfrm>
          <a:prstGeom prst="rect">
            <a:avLst/>
          </a:prstGeom>
          <a:noFill/>
        </p:spPr>
        <p:txBody>
          <a:bodyPr wrap="square">
            <a:spAutoFit/>
          </a:bodyPr>
          <a:lstStyle/>
          <a:p>
            <a:pPr algn="just"/>
            <a:r>
              <a:rPr lang="en-US" sz="4400" u="sng" dirty="0">
                <a:ln w="3175" cmpd="sng">
                  <a:noFill/>
                </a:ln>
                <a:solidFill>
                  <a:schemeClr val="tx1">
                    <a:lumMod val="85000"/>
                    <a:lumOff val="15000"/>
                  </a:schemeClr>
                </a:solidFill>
                <a:latin typeface="+mj-lt"/>
                <a:ea typeface="+mj-ea"/>
                <a:cs typeface="+mj-cs"/>
              </a:rPr>
              <a:t>Integration schemes of Database and Data warehouse systems</a:t>
            </a:r>
          </a:p>
        </p:txBody>
      </p:sp>
    </p:spTree>
    <p:extLst>
      <p:ext uri="{BB962C8B-B14F-4D97-AF65-F5344CB8AC3E}">
        <p14:creationId xmlns:p14="http://schemas.microsoft.com/office/powerpoint/2010/main" val="164303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8630F-3BBA-45CF-A3DE-5E03A55CDB3F}"/>
              </a:ext>
            </a:extLst>
          </p:cNvPr>
          <p:cNvSpPr>
            <a:spLocks noGrp="1"/>
          </p:cNvSpPr>
          <p:nvPr>
            <p:ph idx="1"/>
          </p:nvPr>
        </p:nvSpPr>
        <p:spPr>
          <a:xfrm>
            <a:off x="887506" y="941294"/>
            <a:ext cx="10009091" cy="4934574"/>
          </a:xfrm>
        </p:spPr>
        <p:txBody>
          <a:bodyPr>
            <a:normAutofit/>
          </a:bodyPr>
          <a:lstStyle/>
          <a:p>
            <a:pPr algn="just"/>
            <a:r>
              <a:rPr lang="en-US" sz="2000" b="1" i="0" u="sng" dirty="0">
                <a:solidFill>
                  <a:srgbClr val="333333"/>
                </a:solidFill>
                <a:effectLst/>
                <a:latin typeface="inter-bold"/>
              </a:rPr>
              <a:t>No Coupling</a:t>
            </a:r>
            <a:endParaRPr lang="en-US" sz="1600" b="1" i="0" u="sng" dirty="0">
              <a:solidFill>
                <a:srgbClr val="333333"/>
              </a:solidFill>
              <a:effectLst/>
              <a:latin typeface="inter-regular"/>
            </a:endParaRPr>
          </a:p>
          <a:p>
            <a:pPr marL="0" indent="0" algn="just">
              <a:buNone/>
            </a:pPr>
            <a:r>
              <a:rPr lang="en-US" sz="1600" b="0" i="0" dirty="0">
                <a:solidFill>
                  <a:srgbClr val="333333"/>
                </a:solidFill>
                <a:effectLst/>
                <a:latin typeface="inter-regular"/>
              </a:rPr>
              <a:t>In no coupling schema, the data mining system does not use any database or data warehouse system functions.</a:t>
            </a:r>
          </a:p>
          <a:p>
            <a:pPr algn="just"/>
            <a:r>
              <a:rPr lang="en-US" sz="2000" b="1" u="sng" dirty="0">
                <a:solidFill>
                  <a:srgbClr val="333333"/>
                </a:solidFill>
                <a:latin typeface="inter-bold"/>
              </a:rPr>
              <a:t>Loose Coupling</a:t>
            </a:r>
          </a:p>
          <a:p>
            <a:pPr marL="0" indent="0" algn="just">
              <a:buNone/>
            </a:pPr>
            <a:r>
              <a:rPr lang="en-US" sz="1600" b="0" i="0" dirty="0">
                <a:solidFill>
                  <a:srgbClr val="333333"/>
                </a:solidFill>
                <a:effectLst/>
                <a:latin typeface="inter-regular"/>
              </a:rPr>
              <a:t>In loose coupling, data mining utilizes some of the database or data warehouse system functionalities. It mainly fetches the data from the data repository managed by these systems and then performs data mining. The results are kept either in the file or any designated place in the database or data warehouse.</a:t>
            </a:r>
          </a:p>
          <a:p>
            <a:pPr algn="just"/>
            <a:r>
              <a:rPr lang="en-US" sz="2000" b="1" u="sng" dirty="0">
                <a:solidFill>
                  <a:srgbClr val="333333"/>
                </a:solidFill>
                <a:latin typeface="inter-bold"/>
              </a:rPr>
              <a:t>Semi-Tight Coupling</a:t>
            </a:r>
          </a:p>
          <a:p>
            <a:pPr marL="0" indent="0" algn="just">
              <a:buNone/>
            </a:pPr>
            <a:r>
              <a:rPr lang="en-US" sz="1600" b="0" i="0" dirty="0">
                <a:solidFill>
                  <a:srgbClr val="333333"/>
                </a:solidFill>
                <a:effectLst/>
                <a:latin typeface="inter-regular"/>
              </a:rPr>
              <a:t>In semi-tight coupling, data mining is linked to either the DB or DW system and provides an efficient implementation of data mining primitives within the database.</a:t>
            </a:r>
          </a:p>
          <a:p>
            <a:pPr algn="just"/>
            <a:r>
              <a:rPr lang="en-IN" sz="2000" b="1" u="sng" dirty="0">
                <a:solidFill>
                  <a:srgbClr val="333333"/>
                </a:solidFill>
                <a:latin typeface="inter-bold"/>
              </a:rPr>
              <a:t>Tight Coupling</a:t>
            </a:r>
          </a:p>
          <a:p>
            <a:pPr marL="0" indent="0" algn="just">
              <a:buNone/>
            </a:pPr>
            <a:r>
              <a:rPr lang="en-US" sz="1600" dirty="0">
                <a:solidFill>
                  <a:srgbClr val="333333"/>
                </a:solidFill>
                <a:latin typeface="inter-regular"/>
              </a:rPr>
              <a:t>A data mining system can be effortlessly combined with a database or data warehouse system in tight coupling.</a:t>
            </a:r>
            <a:endParaRPr lang="en-IN" sz="1600" dirty="0">
              <a:solidFill>
                <a:srgbClr val="333333"/>
              </a:solidFill>
              <a:latin typeface="inter-regular"/>
            </a:endParaRPr>
          </a:p>
        </p:txBody>
      </p:sp>
    </p:spTree>
    <p:extLst>
      <p:ext uri="{BB962C8B-B14F-4D97-AF65-F5344CB8AC3E}">
        <p14:creationId xmlns:p14="http://schemas.microsoft.com/office/powerpoint/2010/main" val="19708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ADED-EC5D-483E-BF8B-C83D1D0FB367}"/>
              </a:ext>
            </a:extLst>
          </p:cNvPr>
          <p:cNvSpPr>
            <a:spLocks noGrp="1"/>
          </p:cNvSpPr>
          <p:nvPr>
            <p:ph type="title"/>
          </p:nvPr>
        </p:nvSpPr>
        <p:spPr>
          <a:xfrm>
            <a:off x="1295402" y="982132"/>
            <a:ext cx="9601196" cy="658409"/>
          </a:xfrm>
        </p:spPr>
        <p:txBody>
          <a:bodyPr>
            <a:normAutofit fontScale="90000"/>
          </a:bodyPr>
          <a:lstStyle/>
          <a:p>
            <a:r>
              <a:rPr lang="en-IN" sz="4000" u="sng" dirty="0"/>
              <a:t>Some Useful Links </a:t>
            </a:r>
          </a:p>
        </p:txBody>
      </p:sp>
      <p:sp>
        <p:nvSpPr>
          <p:cNvPr id="3" name="Content Placeholder 2">
            <a:extLst>
              <a:ext uri="{FF2B5EF4-FFF2-40B4-BE49-F238E27FC236}">
                <a16:creationId xmlns:a16="http://schemas.microsoft.com/office/drawing/2014/main" id="{5E0A9010-142C-46B8-8B55-A8283D80561A}"/>
              </a:ext>
            </a:extLst>
          </p:cNvPr>
          <p:cNvSpPr>
            <a:spLocks noGrp="1"/>
          </p:cNvSpPr>
          <p:nvPr>
            <p:ph idx="1"/>
          </p:nvPr>
        </p:nvSpPr>
        <p:spPr>
          <a:xfrm>
            <a:off x="1295401" y="2420471"/>
            <a:ext cx="9601196" cy="3455397"/>
          </a:xfrm>
        </p:spPr>
        <p:txBody>
          <a:bodyPr>
            <a:normAutofit fontScale="92500" lnSpcReduction="20000"/>
          </a:bodyPr>
          <a:lstStyle/>
          <a:p>
            <a:r>
              <a:rPr lang="en-IN" dirty="0">
                <a:hlinkClick r:id="rId2"/>
              </a:rPr>
              <a:t>https://machinelearningmastery.com/types-of-classification-in-machine-learning/</a:t>
            </a:r>
            <a:endParaRPr lang="en-IN" dirty="0"/>
          </a:p>
          <a:p>
            <a:r>
              <a:rPr lang="en-IN" dirty="0">
                <a:hlinkClick r:id="rId3"/>
              </a:rPr>
              <a:t>https://www.javatpoint.com/classification-of-data-mining-systems</a:t>
            </a:r>
            <a:endParaRPr lang="en-IN" dirty="0"/>
          </a:p>
          <a:p>
            <a:r>
              <a:rPr lang="en-IN" dirty="0">
                <a:hlinkClick r:id="rId4"/>
              </a:rPr>
              <a:t>https://www.tutorialspoint.com/data_mining/dm_tasks.htm</a:t>
            </a:r>
            <a:endParaRPr lang="en-IN" dirty="0"/>
          </a:p>
          <a:p>
            <a:r>
              <a:rPr lang="en-IN" dirty="0">
                <a:hlinkClick r:id="rId4"/>
              </a:rPr>
              <a:t>https://www.tutorialspoint.com/data_mining/dm_tasks.htm</a:t>
            </a:r>
            <a:endParaRPr lang="en-IN" dirty="0"/>
          </a:p>
          <a:p>
            <a:r>
              <a:rPr lang="en-IN" dirty="0">
                <a:hlinkClick r:id="rId5"/>
              </a:rPr>
              <a:t>https://www.geeksforgeeks.org/classification-of-data-mining-systems/</a:t>
            </a:r>
            <a:endParaRPr lang="en-IN" dirty="0"/>
          </a:p>
          <a:p>
            <a:r>
              <a:rPr lang="en-IN" dirty="0">
                <a:hlinkClick r:id="rId6"/>
              </a:rPr>
              <a:t>https://www.brainkart.com/article/Classification-of-Data-Mining-Systems_8309/</a:t>
            </a:r>
            <a:endParaRPr lang="en-IN" dirty="0"/>
          </a:p>
          <a:p>
            <a:r>
              <a:rPr lang="en-IN" dirty="0">
                <a:hlinkClick r:id="rId7"/>
              </a:rPr>
              <a:t>https://www.analyticsvidhya.com/blog/2021/07/demystifying-the-difference-between-multi-class-and-multi-label-classification-problem-statements-in-deep-learning/</a:t>
            </a: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60874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62BA-4438-487D-9763-D5C9C7EF01F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76E552F-012E-47F4-827C-8073E5334D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071" y="627529"/>
            <a:ext cx="10847294" cy="5247809"/>
          </a:xfrm>
        </p:spPr>
      </p:pic>
    </p:spTree>
    <p:extLst>
      <p:ext uri="{BB962C8B-B14F-4D97-AF65-F5344CB8AC3E}">
        <p14:creationId xmlns:p14="http://schemas.microsoft.com/office/powerpoint/2010/main" val="232484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9F19478-AE09-4C30-9A0D-370CA9B60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30" y="797859"/>
            <a:ext cx="9681882" cy="5038165"/>
          </a:xfrm>
          <a:prstGeom prst="rect">
            <a:avLst/>
          </a:prstGeom>
        </p:spPr>
      </p:pic>
    </p:spTree>
    <p:extLst>
      <p:ext uri="{BB962C8B-B14F-4D97-AF65-F5344CB8AC3E}">
        <p14:creationId xmlns:p14="http://schemas.microsoft.com/office/powerpoint/2010/main" val="2932009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A42F-1D62-4583-9E45-385F85AC7DFE}"/>
              </a:ext>
            </a:extLst>
          </p:cNvPr>
          <p:cNvSpPr>
            <a:spLocks noGrp="1"/>
          </p:cNvSpPr>
          <p:nvPr>
            <p:ph type="title"/>
          </p:nvPr>
        </p:nvSpPr>
        <p:spPr>
          <a:xfrm>
            <a:off x="1295402" y="982133"/>
            <a:ext cx="9601196" cy="416362"/>
          </a:xfrm>
        </p:spPr>
        <p:txBody>
          <a:bodyPr>
            <a:normAutofit fontScale="90000"/>
          </a:bodyPr>
          <a:lstStyle/>
          <a:p>
            <a:r>
              <a:rPr lang="en-US" u="sng" dirty="0"/>
              <a:t>Classification Of Data Mining System</a:t>
            </a:r>
            <a:endParaRPr lang="en-IN" u="sng" dirty="0"/>
          </a:p>
        </p:txBody>
      </p:sp>
      <p:sp>
        <p:nvSpPr>
          <p:cNvPr id="3" name="Content Placeholder 2">
            <a:extLst>
              <a:ext uri="{FF2B5EF4-FFF2-40B4-BE49-F238E27FC236}">
                <a16:creationId xmlns:a16="http://schemas.microsoft.com/office/drawing/2014/main" id="{A8855826-B764-45F0-9022-5B41636B18E1}"/>
              </a:ext>
            </a:extLst>
          </p:cNvPr>
          <p:cNvSpPr>
            <a:spLocks noGrp="1"/>
          </p:cNvSpPr>
          <p:nvPr>
            <p:ph idx="1"/>
          </p:nvPr>
        </p:nvSpPr>
        <p:spPr>
          <a:xfrm>
            <a:off x="1295401" y="1954307"/>
            <a:ext cx="9601196" cy="4177552"/>
          </a:xfrm>
        </p:spPr>
        <p:txBody>
          <a:bodyPr>
            <a:normAutofit fontScale="92500" lnSpcReduction="10000"/>
          </a:bodyPr>
          <a:lstStyle/>
          <a:p>
            <a:endParaRPr lang="en-US" dirty="0"/>
          </a:p>
          <a:p>
            <a:r>
              <a:rPr lang="en-US" dirty="0"/>
              <a:t>Classification based on the mined databases</a:t>
            </a:r>
          </a:p>
          <a:p>
            <a:r>
              <a:rPr lang="en-US" dirty="0"/>
              <a:t>Classification based on the type of mined knowledge</a:t>
            </a:r>
          </a:p>
          <a:p>
            <a:r>
              <a:rPr lang="en-IN" dirty="0"/>
              <a:t>Classification based on Information Science</a:t>
            </a:r>
            <a:r>
              <a:rPr lang="en-US" dirty="0"/>
              <a:t>.</a:t>
            </a:r>
          </a:p>
          <a:p>
            <a:r>
              <a:rPr lang="en-IN" dirty="0">
                <a:effectLst/>
              </a:rPr>
              <a:t>Classification based on utilized techniques</a:t>
            </a:r>
          </a:p>
          <a:p>
            <a:r>
              <a:rPr lang="en-IN" dirty="0"/>
              <a:t>Classification based on adapted applications</a:t>
            </a:r>
            <a:endParaRPr lang="en-US" dirty="0"/>
          </a:p>
          <a:p>
            <a:r>
              <a:rPr lang="en-IN" dirty="0"/>
              <a:t>Classification based on statistics</a:t>
            </a:r>
            <a:endParaRPr lang="en-US" dirty="0"/>
          </a:p>
          <a:p>
            <a:r>
              <a:rPr lang="en-US" dirty="0"/>
              <a:t>Classification based on Machine Learning</a:t>
            </a:r>
          </a:p>
          <a:p>
            <a:r>
              <a:rPr lang="en-IN" dirty="0"/>
              <a:t>Classification based on visualization</a:t>
            </a:r>
          </a:p>
        </p:txBody>
      </p:sp>
    </p:spTree>
    <p:extLst>
      <p:ext uri="{BB962C8B-B14F-4D97-AF65-F5344CB8AC3E}">
        <p14:creationId xmlns:p14="http://schemas.microsoft.com/office/powerpoint/2010/main" val="124760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560F-B6D7-4A8A-9357-75D4B68585B2}"/>
              </a:ext>
            </a:extLst>
          </p:cNvPr>
          <p:cNvSpPr>
            <a:spLocks noGrp="1"/>
          </p:cNvSpPr>
          <p:nvPr>
            <p:ph type="title"/>
          </p:nvPr>
        </p:nvSpPr>
        <p:spPr>
          <a:xfrm>
            <a:off x="1295402" y="982133"/>
            <a:ext cx="9601196" cy="541868"/>
          </a:xfrm>
        </p:spPr>
        <p:txBody>
          <a:bodyPr>
            <a:normAutofit fontScale="90000"/>
          </a:bodyPr>
          <a:lstStyle/>
          <a:p>
            <a:r>
              <a:rPr lang="en-US" u="sng" dirty="0"/>
              <a:t>Classification Based on the Mined Databases</a:t>
            </a:r>
            <a:endParaRPr lang="en-IN" u="sng" dirty="0"/>
          </a:p>
        </p:txBody>
      </p:sp>
      <p:sp>
        <p:nvSpPr>
          <p:cNvPr id="3" name="Content Placeholder 2">
            <a:extLst>
              <a:ext uri="{FF2B5EF4-FFF2-40B4-BE49-F238E27FC236}">
                <a16:creationId xmlns:a16="http://schemas.microsoft.com/office/drawing/2014/main" id="{48380F48-5DB2-4A31-A548-5D10EA6EB7B5}"/>
              </a:ext>
            </a:extLst>
          </p:cNvPr>
          <p:cNvSpPr>
            <a:spLocks noGrp="1"/>
          </p:cNvSpPr>
          <p:nvPr>
            <p:ph idx="1"/>
          </p:nvPr>
        </p:nvSpPr>
        <p:spPr/>
        <p:txBody>
          <a:bodyPr/>
          <a:lstStyle/>
          <a:p>
            <a:r>
              <a:rPr lang="en-US" dirty="0">
                <a:solidFill>
                  <a:srgbClr val="333333"/>
                </a:solidFill>
                <a:effectLst/>
              </a:rPr>
              <a:t>A data mining system can be classified based on the types of databases that have been mined. A database system can be further segmented based on distinct principles, such as data models, types of data, etc., which further assist in classifying a data mining system.</a:t>
            </a:r>
            <a:r>
              <a:rPr lang="en-US" dirty="0">
                <a:solidFill>
                  <a:srgbClr val="322D3A"/>
                </a:solidFill>
                <a:effectLst/>
                <a:latin typeface="Muli"/>
              </a:rPr>
              <a:t>.</a:t>
            </a:r>
          </a:p>
          <a:p>
            <a:endParaRPr lang="en-US" dirty="0">
              <a:solidFill>
                <a:srgbClr val="322D3A"/>
              </a:solidFill>
              <a:latin typeface="Muli"/>
            </a:endParaRPr>
          </a:p>
          <a:p>
            <a:r>
              <a:rPr lang="en-US" dirty="0"/>
              <a:t>For example, if we want to classify a database based on the data model, we need to select either relational, transactional, object-relational or data warehouse mining systems.</a:t>
            </a:r>
            <a:endParaRPr lang="en-IN" dirty="0"/>
          </a:p>
        </p:txBody>
      </p:sp>
    </p:spTree>
    <p:extLst>
      <p:ext uri="{BB962C8B-B14F-4D97-AF65-F5344CB8AC3E}">
        <p14:creationId xmlns:p14="http://schemas.microsoft.com/office/powerpoint/2010/main" val="67710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830A-B297-4960-A253-891DBC28FDFB}"/>
              </a:ext>
            </a:extLst>
          </p:cNvPr>
          <p:cNvSpPr>
            <a:spLocks noGrp="1"/>
          </p:cNvSpPr>
          <p:nvPr>
            <p:ph type="title"/>
          </p:nvPr>
        </p:nvSpPr>
        <p:spPr/>
        <p:txBody>
          <a:bodyPr>
            <a:normAutofit fontScale="90000"/>
          </a:bodyPr>
          <a:lstStyle/>
          <a:p>
            <a:r>
              <a:rPr lang="en-US" u="sng" dirty="0"/>
              <a:t>Classification Based on the type of Knowledge Mined</a:t>
            </a:r>
            <a:endParaRPr lang="en-IN" u="sng" dirty="0"/>
          </a:p>
        </p:txBody>
      </p:sp>
      <p:sp>
        <p:nvSpPr>
          <p:cNvPr id="3" name="Content Placeholder 2">
            <a:extLst>
              <a:ext uri="{FF2B5EF4-FFF2-40B4-BE49-F238E27FC236}">
                <a16:creationId xmlns:a16="http://schemas.microsoft.com/office/drawing/2014/main" id="{AEE24CE7-2BF3-4050-98BC-245A1AFF07CD}"/>
              </a:ext>
            </a:extLst>
          </p:cNvPr>
          <p:cNvSpPr>
            <a:spLocks noGrp="1"/>
          </p:cNvSpPr>
          <p:nvPr>
            <p:ph idx="1"/>
          </p:nvPr>
        </p:nvSpPr>
        <p:spPr>
          <a:xfrm>
            <a:off x="1295401" y="2375647"/>
            <a:ext cx="9601196" cy="3827929"/>
          </a:xfrm>
        </p:spPr>
        <p:txBody>
          <a:bodyPr>
            <a:normAutofit fontScale="25000" lnSpcReduction="20000"/>
          </a:bodyPr>
          <a:lstStyle/>
          <a:p>
            <a:r>
              <a:rPr lang="en-US" sz="5600" b="1" dirty="0">
                <a:solidFill>
                  <a:srgbClr val="333333"/>
                </a:solidFill>
              </a:rPr>
              <a:t>Characterization: </a:t>
            </a:r>
            <a:r>
              <a:rPr lang="en-US" sz="5600" dirty="0">
                <a:solidFill>
                  <a:srgbClr val="333333"/>
                </a:solidFill>
              </a:rPr>
              <a:t>This refers to summarizing data of class under study. This class under study is called as Target Class.</a:t>
            </a:r>
          </a:p>
          <a:p>
            <a:r>
              <a:rPr lang="en-US" sz="5600" b="1" dirty="0">
                <a:solidFill>
                  <a:srgbClr val="333333"/>
                </a:solidFill>
              </a:rPr>
              <a:t>Discrimination: </a:t>
            </a:r>
            <a:r>
              <a:rPr lang="en-US" sz="5600" dirty="0">
                <a:solidFill>
                  <a:srgbClr val="333333"/>
                </a:solidFill>
              </a:rPr>
              <a:t>It refers to the mapping or classification of a class with some predefined group or class.</a:t>
            </a:r>
          </a:p>
          <a:p>
            <a:r>
              <a:rPr lang="en-US" sz="5600" b="1" dirty="0">
                <a:solidFill>
                  <a:srgbClr val="333333"/>
                </a:solidFill>
              </a:rPr>
              <a:t>Association Analysis: </a:t>
            </a:r>
            <a:r>
              <a:rPr lang="en-US" sz="5600" dirty="0">
                <a:solidFill>
                  <a:srgbClr val="333333"/>
                </a:solidFill>
              </a:rPr>
              <a:t>This process refers to the process of uncovering the relationship among data and determining association rules.</a:t>
            </a:r>
          </a:p>
          <a:p>
            <a:r>
              <a:rPr lang="en-US" sz="5600" b="1" dirty="0">
                <a:solidFill>
                  <a:srgbClr val="333333"/>
                </a:solidFill>
              </a:rPr>
              <a:t>Correlation Analysis: </a:t>
            </a:r>
            <a:r>
              <a:rPr lang="en-US" sz="5600" dirty="0">
                <a:solidFill>
                  <a:srgbClr val="333333"/>
                </a:solidFill>
              </a:rPr>
              <a:t>It is a kind of additional analysis performed to uncover interesting statistical correlations between associated- attribute-value pairs or between two item sets to analyze that if they have positive, negative or no effect on each other.</a:t>
            </a:r>
          </a:p>
          <a:p>
            <a:r>
              <a:rPr lang="en-US" sz="5600" b="1" dirty="0">
                <a:solidFill>
                  <a:srgbClr val="333333"/>
                </a:solidFill>
              </a:rPr>
              <a:t>Classification:  </a:t>
            </a:r>
            <a:r>
              <a:rPr lang="en-US" sz="5600" dirty="0">
                <a:solidFill>
                  <a:srgbClr val="333333"/>
                </a:solidFill>
              </a:rPr>
              <a:t>It predicts the class of objects whose class label is unknown. Its objective is to find a derived model that describes and distinguishes data classes or concepts. The Derived Model is based on the analysis set of training data i.e. the data object whose class label is well known.</a:t>
            </a:r>
          </a:p>
          <a:p>
            <a:r>
              <a:rPr lang="en-US" sz="5600" b="1" dirty="0">
                <a:solidFill>
                  <a:srgbClr val="333333"/>
                </a:solidFill>
              </a:rPr>
              <a:t>Prediction</a:t>
            </a:r>
            <a:r>
              <a:rPr lang="en-US" sz="5600" dirty="0">
                <a:solidFill>
                  <a:srgbClr val="333333"/>
                </a:solidFill>
              </a:rPr>
              <a:t>: It is used to predict missing or unavailable numerical data values rather than class labels. Regression Analysis is generally used for prediction. Prediction can also be used for identification of distribution trends based on available data.</a:t>
            </a:r>
          </a:p>
          <a:p>
            <a:r>
              <a:rPr lang="en-US" sz="5600" b="1" dirty="0">
                <a:solidFill>
                  <a:srgbClr val="333333"/>
                </a:solidFill>
              </a:rPr>
              <a:t>Outlier Analysis</a:t>
            </a:r>
            <a:r>
              <a:rPr lang="en-US" sz="5600" dirty="0">
                <a:solidFill>
                  <a:srgbClr val="333333"/>
                </a:solidFill>
              </a:rPr>
              <a:t>: Outliers may be defined as the data objects that do not comply with the general behavior or model of the data available.</a:t>
            </a:r>
          </a:p>
          <a:p>
            <a:r>
              <a:rPr lang="en-US" sz="5600" b="1" dirty="0">
                <a:solidFill>
                  <a:srgbClr val="333333"/>
                </a:solidFill>
              </a:rPr>
              <a:t>Evolution Analysis </a:t>
            </a:r>
            <a:r>
              <a:rPr lang="en-US" sz="5600" dirty="0">
                <a:solidFill>
                  <a:srgbClr val="333333"/>
                </a:solidFill>
              </a:rPr>
              <a:t>Evolution analysis refers to the description and model regularities or trends for objects whose behavior changes over time.</a:t>
            </a:r>
          </a:p>
          <a:p>
            <a:endParaRPr lang="en-IN" dirty="0"/>
          </a:p>
        </p:txBody>
      </p:sp>
    </p:spTree>
    <p:extLst>
      <p:ext uri="{BB962C8B-B14F-4D97-AF65-F5344CB8AC3E}">
        <p14:creationId xmlns:p14="http://schemas.microsoft.com/office/powerpoint/2010/main" val="129977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789B-7DD3-4A1A-8060-612FE55CE24F}"/>
              </a:ext>
            </a:extLst>
          </p:cNvPr>
          <p:cNvSpPr>
            <a:spLocks noGrp="1"/>
          </p:cNvSpPr>
          <p:nvPr>
            <p:ph type="title"/>
          </p:nvPr>
        </p:nvSpPr>
        <p:spPr/>
        <p:txBody>
          <a:bodyPr>
            <a:normAutofit fontScale="90000"/>
          </a:bodyPr>
          <a:lstStyle/>
          <a:p>
            <a:r>
              <a:rPr lang="en-IN" u="sng" dirty="0"/>
              <a:t>Classification Based on the Techniques Utilized</a:t>
            </a:r>
          </a:p>
        </p:txBody>
      </p:sp>
      <p:sp>
        <p:nvSpPr>
          <p:cNvPr id="3" name="Content Placeholder 2">
            <a:extLst>
              <a:ext uri="{FF2B5EF4-FFF2-40B4-BE49-F238E27FC236}">
                <a16:creationId xmlns:a16="http://schemas.microsoft.com/office/drawing/2014/main" id="{A01E793C-9228-4746-BD73-3F33EE77DE4F}"/>
              </a:ext>
            </a:extLst>
          </p:cNvPr>
          <p:cNvSpPr>
            <a:spLocks noGrp="1"/>
          </p:cNvSpPr>
          <p:nvPr>
            <p:ph idx="1"/>
          </p:nvPr>
        </p:nvSpPr>
        <p:spPr/>
        <p:txBody>
          <a:bodyPr/>
          <a:lstStyle/>
          <a:p>
            <a:r>
              <a:rPr lang="en-US" dirty="0"/>
              <a:t>A data mining system can also be classified based on the type of techniques that are being incorporated. These techniques can be assessed based on the involvement of user interaction involved or the methods of analysis employed.</a:t>
            </a:r>
            <a:endParaRPr lang="en-IN" dirty="0"/>
          </a:p>
        </p:txBody>
      </p:sp>
    </p:spTree>
    <p:extLst>
      <p:ext uri="{BB962C8B-B14F-4D97-AF65-F5344CB8AC3E}">
        <p14:creationId xmlns:p14="http://schemas.microsoft.com/office/powerpoint/2010/main" val="337572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989C-C2E3-46DE-BEF7-94582088C72E}"/>
              </a:ext>
            </a:extLst>
          </p:cNvPr>
          <p:cNvSpPr>
            <a:spLocks noGrp="1"/>
          </p:cNvSpPr>
          <p:nvPr>
            <p:ph type="title"/>
          </p:nvPr>
        </p:nvSpPr>
        <p:spPr/>
        <p:txBody>
          <a:bodyPr>
            <a:normAutofit fontScale="90000"/>
          </a:bodyPr>
          <a:lstStyle/>
          <a:p>
            <a:r>
              <a:rPr lang="en-US" u="sng" dirty="0"/>
              <a:t>Classification Based on the Applications Adapted</a:t>
            </a:r>
            <a:endParaRPr lang="en-IN" u="sng" dirty="0"/>
          </a:p>
        </p:txBody>
      </p:sp>
      <p:sp>
        <p:nvSpPr>
          <p:cNvPr id="3" name="Content Placeholder 2">
            <a:extLst>
              <a:ext uri="{FF2B5EF4-FFF2-40B4-BE49-F238E27FC236}">
                <a16:creationId xmlns:a16="http://schemas.microsoft.com/office/drawing/2014/main" id="{E49C2124-739B-48C9-831C-9A78CFB8D0E1}"/>
              </a:ext>
            </a:extLst>
          </p:cNvPr>
          <p:cNvSpPr>
            <a:spLocks noGrp="1"/>
          </p:cNvSpPr>
          <p:nvPr>
            <p:ph idx="1"/>
          </p:nvPr>
        </p:nvSpPr>
        <p:spPr/>
        <p:txBody>
          <a:bodyPr/>
          <a:lstStyle/>
          <a:p>
            <a:r>
              <a:rPr lang="en-IN" dirty="0"/>
              <a:t>Finance</a:t>
            </a:r>
          </a:p>
          <a:p>
            <a:r>
              <a:rPr lang="en-IN" dirty="0"/>
              <a:t>Telecommunications</a:t>
            </a:r>
          </a:p>
          <a:p>
            <a:r>
              <a:rPr lang="en-IN" dirty="0"/>
              <a:t>Stock Markets</a:t>
            </a:r>
          </a:p>
          <a:p>
            <a:r>
              <a:rPr lang="en-IN" dirty="0"/>
              <a:t>E-mail</a:t>
            </a:r>
          </a:p>
          <a:p>
            <a:r>
              <a:rPr lang="en-IN" dirty="0"/>
              <a:t>DNA</a:t>
            </a:r>
          </a:p>
          <a:p>
            <a:endParaRPr lang="en-IN" dirty="0"/>
          </a:p>
        </p:txBody>
      </p:sp>
    </p:spTree>
    <p:extLst>
      <p:ext uri="{BB962C8B-B14F-4D97-AF65-F5344CB8AC3E}">
        <p14:creationId xmlns:p14="http://schemas.microsoft.com/office/powerpoint/2010/main" val="160371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2CDE-87BC-46AF-9C83-FD35CA0D128E}"/>
              </a:ext>
            </a:extLst>
          </p:cNvPr>
          <p:cNvSpPr>
            <a:spLocks noGrp="1"/>
          </p:cNvSpPr>
          <p:nvPr>
            <p:ph type="title"/>
          </p:nvPr>
        </p:nvSpPr>
        <p:spPr>
          <a:xfrm>
            <a:off x="1295402" y="982132"/>
            <a:ext cx="9601196" cy="757021"/>
          </a:xfrm>
        </p:spPr>
        <p:txBody>
          <a:bodyPr>
            <a:normAutofit fontScale="90000"/>
          </a:bodyPr>
          <a:lstStyle/>
          <a:p>
            <a:r>
              <a:rPr lang="en-US" u="sng" dirty="0"/>
              <a:t>Classification Based on the Visualization</a:t>
            </a:r>
            <a:endParaRPr lang="en-IN" dirty="0"/>
          </a:p>
        </p:txBody>
      </p:sp>
      <p:sp>
        <p:nvSpPr>
          <p:cNvPr id="3" name="Content Placeholder 2">
            <a:extLst>
              <a:ext uri="{FF2B5EF4-FFF2-40B4-BE49-F238E27FC236}">
                <a16:creationId xmlns:a16="http://schemas.microsoft.com/office/drawing/2014/main" id="{BC5AEE5E-88D2-4567-A0AF-ED28162E0F3F}"/>
              </a:ext>
            </a:extLst>
          </p:cNvPr>
          <p:cNvSpPr>
            <a:spLocks noGrp="1"/>
          </p:cNvSpPr>
          <p:nvPr>
            <p:ph idx="1"/>
          </p:nvPr>
        </p:nvSpPr>
        <p:spPr/>
        <p:txBody>
          <a:bodyPr>
            <a:normAutofit/>
          </a:bodyPr>
          <a:lstStyle/>
          <a:p>
            <a:r>
              <a:rPr lang="en-US" dirty="0"/>
              <a:t>The visualization approach to data mining is based on an assumption that human beings are very good at perceiving structure in visual forms. The basic idea is to present the data in some visual form, allowing the human to gain insight from the data, draw conclusions, and directly interact with the data.</a:t>
            </a:r>
            <a:endParaRPr lang="en-IN" dirty="0"/>
          </a:p>
        </p:txBody>
      </p:sp>
    </p:spTree>
    <p:extLst>
      <p:ext uri="{BB962C8B-B14F-4D97-AF65-F5344CB8AC3E}">
        <p14:creationId xmlns:p14="http://schemas.microsoft.com/office/powerpoint/2010/main" val="358602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3EDD-51C5-4CEE-8464-23B054E7859F}"/>
              </a:ext>
            </a:extLst>
          </p:cNvPr>
          <p:cNvSpPr>
            <a:spLocks noGrp="1"/>
          </p:cNvSpPr>
          <p:nvPr>
            <p:ph type="title"/>
          </p:nvPr>
        </p:nvSpPr>
        <p:spPr/>
        <p:txBody>
          <a:bodyPr>
            <a:normAutofit fontScale="90000"/>
          </a:bodyPr>
          <a:lstStyle/>
          <a:p>
            <a:r>
              <a:rPr lang="en-US" u="sng" dirty="0"/>
              <a:t>Classification Based on the Machine Learning</a:t>
            </a:r>
            <a:endParaRPr lang="en-IN" dirty="0"/>
          </a:p>
        </p:txBody>
      </p:sp>
      <p:sp>
        <p:nvSpPr>
          <p:cNvPr id="3" name="Content Placeholder 2">
            <a:extLst>
              <a:ext uri="{FF2B5EF4-FFF2-40B4-BE49-F238E27FC236}">
                <a16:creationId xmlns:a16="http://schemas.microsoft.com/office/drawing/2014/main" id="{F80D8BF2-48A4-42AF-9746-DBD001FA2831}"/>
              </a:ext>
            </a:extLst>
          </p:cNvPr>
          <p:cNvSpPr>
            <a:spLocks noGrp="1"/>
          </p:cNvSpPr>
          <p:nvPr>
            <p:ph idx="1"/>
          </p:nvPr>
        </p:nvSpPr>
        <p:spPr/>
        <p:txBody>
          <a:bodyPr/>
          <a:lstStyle/>
          <a:p>
            <a:r>
              <a:rPr lang="en-IN" dirty="0"/>
              <a:t>Binary Classification.</a:t>
            </a:r>
          </a:p>
          <a:p>
            <a:r>
              <a:rPr lang="en-IN" dirty="0"/>
              <a:t>Multiclass Classification.</a:t>
            </a:r>
          </a:p>
          <a:p>
            <a:r>
              <a:rPr lang="en-IN" dirty="0"/>
              <a:t>Multi-Label Classification.</a:t>
            </a:r>
          </a:p>
          <a:p>
            <a:r>
              <a:rPr lang="en-IN" dirty="0"/>
              <a:t>Imbalanced Classification.</a:t>
            </a:r>
          </a:p>
          <a:p>
            <a:endParaRPr lang="en-IN" dirty="0"/>
          </a:p>
        </p:txBody>
      </p:sp>
    </p:spTree>
    <p:extLst>
      <p:ext uri="{BB962C8B-B14F-4D97-AF65-F5344CB8AC3E}">
        <p14:creationId xmlns:p14="http://schemas.microsoft.com/office/powerpoint/2010/main" val="1332699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862</TotalTime>
  <Words>786</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Garamond</vt:lpstr>
      <vt:lpstr>inter-bold</vt:lpstr>
      <vt:lpstr>inter-regular</vt:lpstr>
      <vt:lpstr>Muli</vt:lpstr>
      <vt:lpstr>Organic</vt:lpstr>
      <vt:lpstr>Presented By: Akash Pratap Singh    </vt:lpstr>
      <vt:lpstr>PowerPoint Presentation</vt:lpstr>
      <vt:lpstr>Classification Of Data Mining System</vt:lpstr>
      <vt:lpstr>Classification Based on the Mined Databases</vt:lpstr>
      <vt:lpstr>Classification Based on the type of Knowledge Mined</vt:lpstr>
      <vt:lpstr>Classification Based on the Techniques Utilized</vt:lpstr>
      <vt:lpstr>Classification Based on the Applications Adapted</vt:lpstr>
      <vt:lpstr>Classification Based on the Visualization</vt:lpstr>
      <vt:lpstr>Classification Based on the Machine Learning</vt:lpstr>
      <vt:lpstr>Classification Based on the Machine Learning </vt:lpstr>
      <vt:lpstr>Classification Based on the Statistics</vt:lpstr>
      <vt:lpstr>PowerPoint Presentation</vt:lpstr>
      <vt:lpstr>PowerPoint Presentation</vt:lpstr>
      <vt:lpstr>Some Useful Links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Akash Pratap Singh    </dc:title>
  <dc:creator>Akash Pratap Singh</dc:creator>
  <cp:lastModifiedBy>Akash Pratap Singh</cp:lastModifiedBy>
  <cp:revision>3</cp:revision>
  <dcterms:created xsi:type="dcterms:W3CDTF">2022-04-06T19:49:25Z</dcterms:created>
  <dcterms:modified xsi:type="dcterms:W3CDTF">2022-04-14T07:59:13Z</dcterms:modified>
</cp:coreProperties>
</file>