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3" r:id="rId6"/>
    <p:sldId id="260" r:id="rId7"/>
    <p:sldId id="261" r:id="rId8"/>
    <p:sldId id="262" r:id="rId9"/>
    <p:sldId id="264" r:id="rId10"/>
    <p:sldId id="265" r:id="rId11"/>
    <p:sldId id="266" r:id="rId12"/>
    <p:sldId id="267" r:id="rId13"/>
    <p:sldId id="268" r:id="rId14"/>
    <p:sldId id="269" r:id="rId15"/>
    <p:sldId id="274"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2677"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25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664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37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6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392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13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60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560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6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57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23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116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15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21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58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835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4/14/2022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916575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mazon.com/Grammar-Graphics-Statistics-Computing/dp/0387245448/ref=as_li_ss_t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76" y="762000"/>
            <a:ext cx="7242048" cy="1371600"/>
          </a:xfrm>
        </p:spPr>
        <p:txBody>
          <a:bodyPr>
            <a:noAutofit/>
          </a:bodyPr>
          <a:lstStyle/>
          <a:p>
            <a:pPr algn="ctr"/>
            <a:r>
              <a:rPr lang="en-US" sz="5400" dirty="0"/>
              <a:t>R-studio</a:t>
            </a:r>
            <a:br>
              <a:rPr lang="en-US" sz="5400" dirty="0"/>
            </a:br>
            <a:r>
              <a:rPr lang="en-US" sz="5400" dirty="0"/>
              <a:t>Projects &amp; assignments</a:t>
            </a:r>
          </a:p>
        </p:txBody>
      </p:sp>
      <p:sp>
        <p:nvSpPr>
          <p:cNvPr id="4" name="TextBox 3">
            <a:extLst>
              <a:ext uri="{FF2B5EF4-FFF2-40B4-BE49-F238E27FC236}">
                <a16:creationId xmlns:a16="http://schemas.microsoft.com/office/drawing/2014/main" id="{F6A59BDC-AB8F-46F5-BA41-F41E6657E1C1}"/>
              </a:ext>
            </a:extLst>
          </p:cNvPr>
          <p:cNvSpPr txBox="1"/>
          <p:nvPr/>
        </p:nvSpPr>
        <p:spPr>
          <a:xfrm>
            <a:off x="1524000" y="4401235"/>
            <a:ext cx="5569323" cy="830997"/>
          </a:xfrm>
          <a:prstGeom prst="rect">
            <a:avLst/>
          </a:prstGeom>
          <a:noFill/>
        </p:spPr>
        <p:txBody>
          <a:bodyPr wrap="square">
            <a:spAutoFit/>
          </a:bodyPr>
          <a:lstStyle/>
          <a:p>
            <a:r>
              <a:rPr lang="en-US" sz="2400" dirty="0"/>
              <a:t>Submitted By: Akash Pratap Singh</a:t>
            </a:r>
          </a:p>
          <a:p>
            <a:r>
              <a:rPr lang="en-IN" sz="2400" dirty="0"/>
              <a:t>                       (PG Diploma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380063"/>
          </a:xfrm>
        </p:spPr>
        <p:txBody>
          <a:bodyPr>
            <a:normAutofit fontScale="90000"/>
          </a:bodyPr>
          <a:lstStyle/>
          <a:p>
            <a:r>
              <a:rPr lang="en-US" u="sng" dirty="0"/>
              <a:t>Bar Plot/Dot plot/ Counts plot</a:t>
            </a:r>
          </a:p>
        </p:txBody>
      </p:sp>
      <p:pic>
        <p:nvPicPr>
          <p:cNvPr id="10" name="Content Placeholder 9">
            <a:extLst>
              <a:ext uri="{FF2B5EF4-FFF2-40B4-BE49-F238E27FC236}">
                <a16:creationId xmlns:a16="http://schemas.microsoft.com/office/drawing/2014/main" id="{80E71351-6DC9-4048-A6AA-46CB2AD762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7467599" cy="4648200"/>
          </a:xfr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7242048" cy="1143000"/>
          </a:xfrm>
        </p:spPr>
        <p:txBody>
          <a:bodyPr>
            <a:normAutofit/>
          </a:bodyPr>
          <a:lstStyle/>
          <a:p>
            <a:pPr algn="ctr"/>
            <a:r>
              <a:rPr lang="en-US" sz="5400" dirty="0"/>
              <a:t>Assignment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Map Visualization</a:t>
            </a:r>
          </a:p>
        </p:txBody>
      </p:sp>
      <p:sp>
        <p:nvSpPr>
          <p:cNvPr id="3" name="Content Placeholder 2"/>
          <p:cNvSpPr>
            <a:spLocks noGrp="1"/>
          </p:cNvSpPr>
          <p:nvPr>
            <p:ph idx="1"/>
          </p:nvPr>
        </p:nvSpPr>
        <p:spPr/>
        <p:txBody>
          <a:bodyPr/>
          <a:lstStyle/>
          <a:p>
            <a:r>
              <a:rPr lang="en-US" dirty="0"/>
              <a:t>Map visualization is </a:t>
            </a:r>
            <a:r>
              <a:rPr lang="en-US" b="1" dirty="0"/>
              <a:t>used to analyze and display the geographically related data and present it in the form of maps</a:t>
            </a:r>
            <a:r>
              <a:rPr lang="en-US" dirty="0"/>
              <a:t>. This kind of data expression is clearer and more intuitive. We can visually see the distribution or proportion of data in each region.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t>Tidyverse</a:t>
            </a:r>
            <a:endParaRPr lang="en-US" u="sng" dirty="0"/>
          </a:p>
        </p:txBody>
      </p:sp>
      <p:sp>
        <p:nvSpPr>
          <p:cNvPr id="3" name="Content Placeholder 2"/>
          <p:cNvSpPr>
            <a:spLocks noGrp="1"/>
          </p:cNvSpPr>
          <p:nvPr>
            <p:ph idx="1"/>
          </p:nvPr>
        </p:nvSpPr>
        <p:spPr/>
        <p:txBody>
          <a:bodyPr/>
          <a:lstStyle/>
          <a:p>
            <a:r>
              <a:rPr lang="en-US" dirty="0"/>
              <a:t>Tidyverse is a collection of essential R packages for data science. The packages under the tidyverse umbrella help us in performing and interacting with the data. There are a whole host of things you can do with your data, such as subsetting, transforming, visualizing,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533399"/>
          </a:xfrm>
        </p:spPr>
        <p:txBody>
          <a:bodyPr>
            <a:normAutofit fontScale="90000"/>
          </a:bodyPr>
          <a:lstStyle/>
          <a:p>
            <a:r>
              <a:rPr lang="en-US" u="sng" dirty="0"/>
              <a:t>Map Visualization Working</a:t>
            </a:r>
          </a:p>
        </p:txBody>
      </p:sp>
      <p:pic>
        <p:nvPicPr>
          <p:cNvPr id="9" name="Content Placeholder 8">
            <a:extLst>
              <a:ext uri="{FF2B5EF4-FFF2-40B4-BE49-F238E27FC236}">
                <a16:creationId xmlns:a16="http://schemas.microsoft.com/office/drawing/2014/main" id="{46A586F8-1556-4088-B3FF-0BA1373DB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7818797" cy="1447799"/>
          </a:xfrm>
          <a:ln>
            <a:solidFill>
              <a:schemeClr val="tx1"/>
            </a:solidFill>
          </a:ln>
        </p:spPr>
      </p:pic>
      <p:pic>
        <p:nvPicPr>
          <p:cNvPr id="11" name="Picture 10">
            <a:extLst>
              <a:ext uri="{FF2B5EF4-FFF2-40B4-BE49-F238E27FC236}">
                <a16:creationId xmlns:a16="http://schemas.microsoft.com/office/drawing/2014/main" id="{28430253-0869-4D16-9923-962F64F5C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01" y="3200400"/>
            <a:ext cx="7818797" cy="1447799"/>
          </a:xfrm>
          <a:prstGeom prst="rect">
            <a:avLst/>
          </a:prstGeom>
          <a:ln>
            <a:solidFill>
              <a:schemeClr val="tx1"/>
            </a:solidFill>
          </a:ln>
        </p:spPr>
      </p:pic>
      <p:pic>
        <p:nvPicPr>
          <p:cNvPr id="13" name="Picture 12">
            <a:extLst>
              <a:ext uri="{FF2B5EF4-FFF2-40B4-BE49-F238E27FC236}">
                <a16:creationId xmlns:a16="http://schemas.microsoft.com/office/drawing/2014/main" id="{737089C5-12D7-4510-BB36-A154183A7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01" y="4800600"/>
            <a:ext cx="7818798" cy="1371599"/>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2C8C-4E4B-4096-934B-AB7F37B42578}"/>
              </a:ext>
            </a:extLst>
          </p:cNvPr>
          <p:cNvSpPr>
            <a:spLocks noGrp="1"/>
          </p:cNvSpPr>
          <p:nvPr>
            <p:ph type="title"/>
          </p:nvPr>
        </p:nvSpPr>
        <p:spPr>
          <a:xfrm>
            <a:off x="1176866" y="609601"/>
            <a:ext cx="6798734" cy="457199"/>
          </a:xfrm>
        </p:spPr>
        <p:txBody>
          <a:bodyPr>
            <a:normAutofit fontScale="90000"/>
          </a:bodyPr>
          <a:lstStyle/>
          <a:p>
            <a:r>
              <a:rPr lang="en-US" u="sng" dirty="0"/>
              <a:t>Map Visualization</a:t>
            </a:r>
            <a:endParaRPr lang="en-IN" u="sng" dirty="0"/>
          </a:p>
        </p:txBody>
      </p:sp>
      <p:pic>
        <p:nvPicPr>
          <p:cNvPr id="5" name="Content Placeholder 4">
            <a:extLst>
              <a:ext uri="{FF2B5EF4-FFF2-40B4-BE49-F238E27FC236}">
                <a16:creationId xmlns:a16="http://schemas.microsoft.com/office/drawing/2014/main" id="{B6EAF042-9A74-4D73-B85E-E2B342FC1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922508"/>
            <a:ext cx="7696227" cy="1583919"/>
          </a:xfrm>
          <a:ln>
            <a:solidFill>
              <a:schemeClr val="tx1"/>
            </a:solidFill>
          </a:ln>
        </p:spPr>
      </p:pic>
      <p:pic>
        <p:nvPicPr>
          <p:cNvPr id="7" name="Picture 6">
            <a:extLst>
              <a:ext uri="{FF2B5EF4-FFF2-40B4-BE49-F238E27FC236}">
                <a16:creationId xmlns:a16="http://schemas.microsoft.com/office/drawing/2014/main" id="{1BC65951-351B-4E50-BBFB-3B5DE2F20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430" y="1066800"/>
            <a:ext cx="2781144" cy="1828812"/>
          </a:xfrm>
          <a:prstGeom prst="rect">
            <a:avLst/>
          </a:prstGeom>
          <a:ln>
            <a:solidFill>
              <a:schemeClr val="tx1"/>
            </a:solidFill>
          </a:ln>
        </p:spPr>
      </p:pic>
      <p:pic>
        <p:nvPicPr>
          <p:cNvPr id="9" name="Picture 8">
            <a:extLst>
              <a:ext uri="{FF2B5EF4-FFF2-40B4-BE49-F238E27FC236}">
                <a16:creationId xmlns:a16="http://schemas.microsoft.com/office/drawing/2014/main" id="{B46B0EA6-1469-4542-98CE-A863280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2" y="4606142"/>
            <a:ext cx="3585365" cy="1487883"/>
          </a:xfrm>
          <a:prstGeom prst="rect">
            <a:avLst/>
          </a:prstGeom>
          <a:ln>
            <a:solidFill>
              <a:schemeClr val="tx1"/>
            </a:solidFill>
          </a:ln>
        </p:spPr>
      </p:pic>
      <p:pic>
        <p:nvPicPr>
          <p:cNvPr id="11" name="Picture 10">
            <a:extLst>
              <a:ext uri="{FF2B5EF4-FFF2-40B4-BE49-F238E27FC236}">
                <a16:creationId xmlns:a16="http://schemas.microsoft.com/office/drawing/2014/main" id="{56092D37-3D7E-4163-9D33-A1F7B1A00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41" y="4506426"/>
            <a:ext cx="3882261" cy="1597367"/>
          </a:xfrm>
          <a:prstGeom prst="rect">
            <a:avLst/>
          </a:prstGeom>
          <a:ln>
            <a:solidFill>
              <a:schemeClr val="tx1"/>
            </a:solidFill>
          </a:ln>
        </p:spPr>
      </p:pic>
      <p:pic>
        <p:nvPicPr>
          <p:cNvPr id="13" name="Picture 12">
            <a:extLst>
              <a:ext uri="{FF2B5EF4-FFF2-40B4-BE49-F238E27FC236}">
                <a16:creationId xmlns:a16="http://schemas.microsoft.com/office/drawing/2014/main" id="{E1C722B7-A676-4E31-A37E-69CB43CE6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798" y="1080248"/>
            <a:ext cx="2419429" cy="1815364"/>
          </a:xfrm>
          <a:prstGeom prst="rect">
            <a:avLst/>
          </a:prstGeom>
          <a:ln>
            <a:solidFill>
              <a:schemeClr val="tx1"/>
            </a:solidFill>
          </a:ln>
        </p:spPr>
      </p:pic>
      <p:pic>
        <p:nvPicPr>
          <p:cNvPr id="15" name="Picture 14">
            <a:extLst>
              <a:ext uri="{FF2B5EF4-FFF2-40B4-BE49-F238E27FC236}">
                <a16:creationId xmlns:a16="http://schemas.microsoft.com/office/drawing/2014/main" id="{51E801CC-6416-44B4-96BC-8B8257C7D9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 y="1080248"/>
            <a:ext cx="2419429" cy="1828812"/>
          </a:xfrm>
          <a:prstGeom prst="rect">
            <a:avLst/>
          </a:prstGeom>
          <a:ln>
            <a:solidFill>
              <a:schemeClr val="tx1"/>
            </a:solidFill>
          </a:ln>
        </p:spPr>
      </p:pic>
    </p:spTree>
    <p:extLst>
      <p:ext uri="{BB962C8B-B14F-4D97-AF65-F5344CB8AC3E}">
        <p14:creationId xmlns:p14="http://schemas.microsoft.com/office/powerpoint/2010/main" val="299077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7242048" cy="1143000"/>
          </a:xfrm>
        </p:spPr>
        <p:txBody>
          <a:bodyPr>
            <a:normAutofit/>
          </a:bodyPr>
          <a:lstStyle/>
          <a:p>
            <a:pPr algn="ctr"/>
            <a:r>
              <a:rPr lang="en-US" sz="5400" dirty="0"/>
              <a:t>Assignment 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Bootstrap</a:t>
            </a:r>
          </a:p>
        </p:txBody>
      </p:sp>
      <p:sp>
        <p:nvSpPr>
          <p:cNvPr id="3" name="Content Placeholder 2"/>
          <p:cNvSpPr>
            <a:spLocks noGrp="1"/>
          </p:cNvSpPr>
          <p:nvPr>
            <p:ph idx="1"/>
          </p:nvPr>
        </p:nvSpPr>
        <p:spPr/>
        <p:txBody>
          <a:bodyPr/>
          <a:lstStyle/>
          <a:p>
            <a:r>
              <a:rPr lang="en-US" dirty="0"/>
              <a:t>Bootstrapping can be a very useful tool in statistics and it is very easily implemented in R. Bootstrapping comes in handy when there is doubt that the usual distributional assumptions and asymptotic results are valid and accurate. Bootstrapping is a nonparametric method which lets us compute estimated standard errors, confidence intervals and hypothesis testing.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62001"/>
            <a:ext cx="6798734" cy="380999"/>
          </a:xfrm>
        </p:spPr>
        <p:txBody>
          <a:bodyPr>
            <a:normAutofit fontScale="90000"/>
          </a:bodyPr>
          <a:lstStyle/>
          <a:p>
            <a:r>
              <a:rPr lang="en-US" u="sng" dirty="0"/>
              <a:t>Bootstrap</a:t>
            </a:r>
          </a:p>
        </p:txBody>
      </p:sp>
      <p:pic>
        <p:nvPicPr>
          <p:cNvPr id="10" name="Content Placeholder 9">
            <a:extLst>
              <a:ext uri="{FF2B5EF4-FFF2-40B4-BE49-F238E27FC236}">
                <a16:creationId xmlns:a16="http://schemas.microsoft.com/office/drawing/2014/main" id="{2156F30E-449F-42DF-9EEE-1DAA81C4CC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3657600"/>
            <a:ext cx="7848600" cy="2438398"/>
          </a:xfrm>
          <a:ln>
            <a:solidFill>
              <a:schemeClr val="tx1"/>
            </a:solidFill>
          </a:ln>
        </p:spPr>
      </p:pic>
      <p:pic>
        <p:nvPicPr>
          <p:cNvPr id="12" name="Picture 11">
            <a:extLst>
              <a:ext uri="{FF2B5EF4-FFF2-40B4-BE49-F238E27FC236}">
                <a16:creationId xmlns:a16="http://schemas.microsoft.com/office/drawing/2014/main" id="{46AD1918-39B3-4254-BA3B-941ABD0C1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441932"/>
            <a:ext cx="7848600" cy="2139468"/>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237232"/>
            <a:ext cx="5105400" cy="1191768"/>
          </a:xfrm>
        </p:spPr>
        <p:txBody>
          <a:bodyPr/>
          <a:lstStyle/>
          <a:p>
            <a:pPr algn="ctr"/>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7242048" cy="1143000"/>
          </a:xfrm>
        </p:spPr>
        <p:txBody>
          <a:bodyPr>
            <a:normAutofit/>
          </a:bodyPr>
          <a:lstStyle/>
          <a:p>
            <a:pPr algn="ctr"/>
            <a:r>
              <a:rPr lang="en-US" sz="5400" dirty="0"/>
              <a:t>Assignment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Manipulation</a:t>
            </a:r>
          </a:p>
        </p:txBody>
      </p:sp>
      <p:sp>
        <p:nvSpPr>
          <p:cNvPr id="3" name="Content Placeholder 2"/>
          <p:cNvSpPr>
            <a:spLocks noGrp="1"/>
          </p:cNvSpPr>
          <p:nvPr>
            <p:ph idx="1"/>
          </p:nvPr>
        </p:nvSpPr>
        <p:spPr/>
        <p:txBody>
          <a:bodyPr>
            <a:normAutofit fontScale="92500"/>
          </a:bodyPr>
          <a:lstStyle/>
          <a:p>
            <a:r>
              <a:rPr lang="en-US" dirty="0"/>
              <a:t>Manipulation of data is the process of manipulating or changing information to make it more organized and readable.</a:t>
            </a:r>
          </a:p>
          <a:p>
            <a:r>
              <a:rPr lang="en-US" dirty="0"/>
              <a:t>With the help of data structures, we can represent data in the form of data analytics. Data Manipulation in R can be carried out for further analysis and </a:t>
            </a:r>
            <a:r>
              <a:rPr lang="en-US" dirty="0" err="1"/>
              <a:t>visualisation</a:t>
            </a:r>
            <a:r>
              <a:rPr lang="en-US" dirty="0"/>
              <a:t>.</a:t>
            </a:r>
          </a:p>
          <a:p>
            <a:r>
              <a:rPr lang="en-US" dirty="0"/>
              <a:t>One of the most important aspects of computing with Data Manipulation in R is that it enables its subsequent analysis and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Iris Dataset</a:t>
            </a:r>
          </a:p>
        </p:txBody>
      </p:sp>
      <p:sp>
        <p:nvSpPr>
          <p:cNvPr id="3" name="Content Placeholder 2"/>
          <p:cNvSpPr>
            <a:spLocks noGrp="1"/>
          </p:cNvSpPr>
          <p:nvPr>
            <p:ph idx="1"/>
          </p:nvPr>
        </p:nvSpPr>
        <p:spPr/>
        <p:txBody>
          <a:bodyPr/>
          <a:lstStyle/>
          <a:p>
            <a:r>
              <a:rPr lang="en-US" dirty="0"/>
              <a:t>The Iris Dataset contains four features (length and width of sepals and petals) of 50 samples of three species of Iris (Iris setosa, Iris virginica and Iris versicolor). These measures were used to create a linear discriminant model to classify the species.</a:t>
            </a:r>
          </a:p>
          <a:p>
            <a:r>
              <a:rPr lang="en-US" dirty="0"/>
              <a:t> The dataset is often used in data mining, classification and clustering examples and to test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dplyr</a:t>
            </a:r>
          </a:p>
        </p:txBody>
      </p:sp>
      <p:sp>
        <p:nvSpPr>
          <p:cNvPr id="3" name="Content Placeholder 2"/>
          <p:cNvSpPr>
            <a:spLocks noGrp="1"/>
          </p:cNvSpPr>
          <p:nvPr>
            <p:ph idx="1"/>
          </p:nvPr>
        </p:nvSpPr>
        <p:spPr/>
        <p:txBody>
          <a:bodyPr/>
          <a:lstStyle/>
          <a:p>
            <a:r>
              <a:rPr lang="en-US" dirty="0"/>
              <a:t>dplyr is a new package which provides a set of tools for efficiently manipulating datasets in R. dplyr is the next iteration of plyr, focusing on only data frames. dplyr is faster, has a more consistent API and should be easier to use.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533399"/>
          </a:xfrm>
        </p:spPr>
        <p:txBody>
          <a:bodyPr>
            <a:normAutofit fontScale="90000"/>
          </a:bodyPr>
          <a:lstStyle/>
          <a:p>
            <a:r>
              <a:rPr lang="en-US" u="sng" dirty="0"/>
              <a:t>Data </a:t>
            </a:r>
            <a:r>
              <a:rPr lang="en-US" u="sng" dirty="0" err="1"/>
              <a:t>Manupulation</a:t>
            </a:r>
            <a:r>
              <a:rPr lang="en-US" u="sng" dirty="0"/>
              <a:t> Working</a:t>
            </a:r>
          </a:p>
        </p:txBody>
      </p:sp>
      <p:pic>
        <p:nvPicPr>
          <p:cNvPr id="10" name="Content Placeholder 9">
            <a:extLst>
              <a:ext uri="{FF2B5EF4-FFF2-40B4-BE49-F238E27FC236}">
                <a16:creationId xmlns:a16="http://schemas.microsoft.com/office/drawing/2014/main" id="{7DB730B5-6F27-416F-9FD2-96424C86F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9200"/>
            <a:ext cx="7924800" cy="48767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242048" cy="1143000"/>
          </a:xfrm>
        </p:spPr>
        <p:txBody>
          <a:bodyPr>
            <a:normAutofit/>
          </a:bodyPr>
          <a:lstStyle/>
          <a:p>
            <a:pPr algn="ctr"/>
            <a:r>
              <a:rPr lang="en-US" sz="5400" dirty="0"/>
              <a:t>Assignment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t>DataVisualization</a:t>
            </a:r>
            <a:endParaRPr lang="en-US" u="sng" dirty="0"/>
          </a:p>
        </p:txBody>
      </p:sp>
      <p:sp>
        <p:nvSpPr>
          <p:cNvPr id="3" name="Content Placeholder 2"/>
          <p:cNvSpPr>
            <a:spLocks noGrp="1"/>
          </p:cNvSpPr>
          <p:nvPr>
            <p:ph idx="1"/>
          </p:nvPr>
        </p:nvSpPr>
        <p:spPr/>
        <p:txBody>
          <a:bodyPr/>
          <a:lstStyle/>
          <a:p>
            <a:r>
              <a:rPr lang="en-US" b="1" dirty="0"/>
              <a:t>Data visualization</a:t>
            </a:r>
            <a:r>
              <a:rPr lang="en-US" dirty="0"/>
              <a:t> is the technique used to deliver insights in data using visual cues such as graphs, charts, maps, and many others. This is useful as it helps in intuitive and easy understanding of the large quantities of data and thereby make better decisions regarding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ggplot2</a:t>
            </a:r>
          </a:p>
        </p:txBody>
      </p:sp>
      <p:sp>
        <p:nvSpPr>
          <p:cNvPr id="3" name="Content Placeholder 2"/>
          <p:cNvSpPr>
            <a:spLocks noGrp="1"/>
          </p:cNvSpPr>
          <p:nvPr>
            <p:ph idx="1"/>
          </p:nvPr>
        </p:nvSpPr>
        <p:spPr/>
        <p:txBody>
          <a:bodyPr>
            <a:normAutofit fontScale="85000" lnSpcReduction="10000"/>
          </a:bodyPr>
          <a:lstStyle/>
          <a:p>
            <a:r>
              <a:rPr lang="en-US" dirty="0"/>
              <a:t>ggplot2 is a system for declaratively creating graphics, based on </a:t>
            </a:r>
            <a:r>
              <a:rPr lang="en-US" u="sng" dirty="0">
                <a:hlinkClick r:id="rId2"/>
              </a:rPr>
              <a:t>The Grammar of Graphics</a:t>
            </a:r>
            <a:r>
              <a:rPr lang="en-US" dirty="0"/>
              <a:t>. You provide the data, tell ggplot2 how to map variables to aesthetics, what graphical primitives to use, and it takes care of the details.</a:t>
            </a:r>
          </a:p>
          <a:p>
            <a:r>
              <a:rPr lang="en-US" dirty="0"/>
              <a:t>It’s hard to succinctly describe how ggplot2 works because it embodies a deep philosophy of </a:t>
            </a:r>
            <a:r>
              <a:rPr lang="en-US" dirty="0" err="1"/>
              <a:t>visualisation</a:t>
            </a:r>
            <a:r>
              <a:rPr lang="en-US" dirty="0"/>
              <a:t>. However, in most cases you start with </a:t>
            </a:r>
            <a:r>
              <a:rPr lang="en-US" dirty="0" err="1"/>
              <a:t>ggplot</a:t>
            </a:r>
            <a:r>
              <a:rPr lang="en-US" dirty="0"/>
              <a:t>(), supply a dataset and aesthetic mapping (with </a:t>
            </a:r>
            <a:r>
              <a:rPr lang="en-US" dirty="0" err="1"/>
              <a:t>aes</a:t>
            </a:r>
            <a:r>
              <a:rPr lang="en-US" dirty="0"/>
              <a:t>()). You then add on layers (like </a:t>
            </a:r>
            <a:r>
              <a:rPr lang="en-US" dirty="0" err="1"/>
              <a:t>geom_point</a:t>
            </a:r>
            <a:r>
              <a:rPr lang="en-US" dirty="0"/>
              <a:t>() or </a:t>
            </a:r>
            <a:r>
              <a:rPr lang="en-US" dirty="0" err="1"/>
              <a:t>geom_histogram</a:t>
            </a:r>
            <a:r>
              <a:rPr lang="en-US" dirty="0"/>
              <a:t>()), scales (like </a:t>
            </a:r>
            <a:r>
              <a:rPr lang="en-US" dirty="0" err="1"/>
              <a:t>scale_colour_brewer</a:t>
            </a:r>
            <a:r>
              <a:rPr lang="en-US" dirty="0"/>
              <a:t>()), faceting specifications (like </a:t>
            </a:r>
            <a:r>
              <a:rPr lang="en-US" dirty="0" err="1"/>
              <a:t>facet_wrap</a:t>
            </a:r>
            <a:r>
              <a:rPr lang="en-US" dirty="0"/>
              <a:t>()) and coordinate systems (like </a:t>
            </a:r>
            <a:r>
              <a:rPr lang="en-US" dirty="0" err="1"/>
              <a:t>coord_flip</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101</TotalTime>
  <Words>575</Words>
  <Application>Microsoft Office PowerPoint</Application>
  <PresentationFormat>On-screen Show (4:3)</PresentationFormat>
  <Paragraphs>33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R-studio Projects &amp; assignments</vt:lpstr>
      <vt:lpstr>Assignment 1</vt:lpstr>
      <vt:lpstr>Data Manipulation</vt:lpstr>
      <vt:lpstr>Iris Dataset</vt:lpstr>
      <vt:lpstr>dplyr</vt:lpstr>
      <vt:lpstr>Data Manupulation Working</vt:lpstr>
      <vt:lpstr>Assignment 2</vt:lpstr>
      <vt:lpstr>DataVisualization</vt:lpstr>
      <vt:lpstr>ggplot2</vt:lpstr>
      <vt:lpstr>Bar Plot/Dot plot/ Counts plot</vt:lpstr>
      <vt:lpstr>Assignment 3</vt:lpstr>
      <vt:lpstr>Map Visualization</vt:lpstr>
      <vt:lpstr>Tidyverse</vt:lpstr>
      <vt:lpstr>Map Visualization Working</vt:lpstr>
      <vt:lpstr>Map Visualization</vt:lpstr>
      <vt:lpstr>Assignment 4</vt:lpstr>
      <vt:lpstr>Bootstrap</vt:lpstr>
      <vt:lpstr>Bootstrap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R-studio Projects &amp; assignments</dc:title>
  <dc:creator>kunal mittal</dc:creator>
  <cp:lastModifiedBy>Akash Pratap Singh</cp:lastModifiedBy>
  <cp:revision>21</cp:revision>
  <dcterms:created xsi:type="dcterms:W3CDTF">2006-08-16T00:00:00Z</dcterms:created>
  <dcterms:modified xsi:type="dcterms:W3CDTF">2022-04-14T06:23:14Z</dcterms:modified>
</cp:coreProperties>
</file>