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7b658829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7b658829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7b658829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7b658829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7b658829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7b658829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7b658829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7b658829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7b658829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7b658829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7b658829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7b658829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7b658829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7b658829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7b658829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7b658829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7b658829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7b658829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7b65882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7b65882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7b658829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7b658829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HashBit PSGCT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INCIDENT RESOLVER</a:t>
            </a:r>
            <a:endParaRPr/>
          </a:p>
        </p:txBody>
      </p:sp>
      <p:sp>
        <p:nvSpPr>
          <p:cNvPr id="68" name="Google Shape;68;p13"/>
          <p:cNvSpPr txBox="1"/>
          <p:nvPr/>
        </p:nvSpPr>
        <p:spPr>
          <a:xfrm>
            <a:off x="6370550" y="4272325"/>
            <a:ext cx="25182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20i306 - Akash S P</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20i321 - Harshan R</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used</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Python</a:t>
            </a:r>
            <a:endParaRPr/>
          </a:p>
          <a:p>
            <a:pPr indent="-342900" lvl="0" marL="457200" rtl="0" algn="l">
              <a:lnSpc>
                <a:spcPct val="150000"/>
              </a:lnSpc>
              <a:spcBef>
                <a:spcPts val="0"/>
              </a:spcBef>
              <a:spcAft>
                <a:spcPts val="0"/>
              </a:spcAft>
              <a:buSzPts val="1800"/>
              <a:buChar char="●"/>
            </a:pPr>
            <a:r>
              <a:rPr lang="en"/>
              <a:t>Streamlit </a:t>
            </a:r>
            <a:endParaRPr/>
          </a:p>
          <a:p>
            <a:pPr indent="-342900" lvl="0" marL="457200" rtl="0" algn="l">
              <a:lnSpc>
                <a:spcPct val="150000"/>
              </a:lnSpc>
              <a:spcBef>
                <a:spcPts val="0"/>
              </a:spcBef>
              <a:spcAft>
                <a:spcPts val="0"/>
              </a:spcAft>
              <a:buSzPts val="1800"/>
              <a:buChar char="●"/>
            </a:pPr>
            <a:r>
              <a:rPr lang="en"/>
              <a:t>Log4j</a:t>
            </a:r>
            <a:endParaRPr/>
          </a:p>
          <a:p>
            <a:pPr indent="-342900" lvl="0" marL="457200" rtl="0" algn="l">
              <a:lnSpc>
                <a:spcPct val="150000"/>
              </a:lnSpc>
              <a:spcBef>
                <a:spcPts val="0"/>
              </a:spcBef>
              <a:spcAft>
                <a:spcPts val="0"/>
              </a:spcAft>
              <a:buSzPts val="1800"/>
              <a:buChar char="●"/>
            </a:pPr>
            <a:r>
              <a:rPr lang="en"/>
              <a:t>Open AI</a:t>
            </a:r>
            <a:endParaRPr/>
          </a:p>
          <a:p>
            <a:pPr indent="-342900" lvl="0" marL="457200" rtl="0" algn="l">
              <a:lnSpc>
                <a:spcPct val="150000"/>
              </a:lnSpc>
              <a:spcBef>
                <a:spcPts val="0"/>
              </a:spcBef>
              <a:spcAft>
                <a:spcPts val="0"/>
              </a:spcAft>
              <a:buSzPts val="1800"/>
              <a:buChar char="●"/>
            </a:pPr>
            <a:r>
              <a:rPr lang="en"/>
              <a:t>Langchain</a:t>
            </a:r>
            <a:endParaRPr/>
          </a:p>
          <a:p>
            <a:pPr indent="0" lvl="0" marL="0" rtl="0" algn="l">
              <a:lnSpc>
                <a:spcPct val="150000"/>
              </a:lnSpc>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2" name="Google Shape;122;p22"/>
          <p:cNvPicPr preferRelativeResize="0"/>
          <p:nvPr/>
        </p:nvPicPr>
        <p:blipFill rotWithShape="1">
          <a:blip r:embed="rId3">
            <a:alphaModFix/>
          </a:blip>
          <a:srcRect b="0" l="13103" r="0" t="16373"/>
          <a:stretch/>
        </p:blipFill>
        <p:spPr>
          <a:xfrm>
            <a:off x="6949100" y="1725450"/>
            <a:ext cx="1934901" cy="707400"/>
          </a:xfrm>
          <a:prstGeom prst="rect">
            <a:avLst/>
          </a:prstGeom>
          <a:noFill/>
          <a:ln>
            <a:noFill/>
          </a:ln>
        </p:spPr>
      </p:pic>
      <p:pic>
        <p:nvPicPr>
          <p:cNvPr id="123" name="Google Shape;123;p22"/>
          <p:cNvPicPr preferRelativeResize="0"/>
          <p:nvPr/>
        </p:nvPicPr>
        <p:blipFill>
          <a:blip r:embed="rId4">
            <a:alphaModFix/>
          </a:blip>
          <a:stretch>
            <a:fillRect/>
          </a:stretch>
        </p:blipFill>
        <p:spPr>
          <a:xfrm>
            <a:off x="6949088" y="3462861"/>
            <a:ext cx="1866824" cy="459414"/>
          </a:xfrm>
          <a:prstGeom prst="rect">
            <a:avLst/>
          </a:prstGeom>
          <a:noFill/>
          <a:ln>
            <a:noFill/>
          </a:ln>
        </p:spPr>
      </p:pic>
      <p:pic>
        <p:nvPicPr>
          <p:cNvPr id="124" name="Google Shape;124;p22"/>
          <p:cNvPicPr preferRelativeResize="0"/>
          <p:nvPr/>
        </p:nvPicPr>
        <p:blipFill>
          <a:blip r:embed="rId5">
            <a:alphaModFix/>
          </a:blip>
          <a:stretch>
            <a:fillRect/>
          </a:stretch>
        </p:blipFill>
        <p:spPr>
          <a:xfrm>
            <a:off x="6885875" y="957975"/>
            <a:ext cx="1866827" cy="557900"/>
          </a:xfrm>
          <a:prstGeom prst="rect">
            <a:avLst/>
          </a:prstGeom>
          <a:noFill/>
          <a:ln>
            <a:noFill/>
          </a:ln>
        </p:spPr>
      </p:pic>
      <p:pic>
        <p:nvPicPr>
          <p:cNvPr id="125" name="Google Shape;125;p22"/>
          <p:cNvPicPr preferRelativeResize="0"/>
          <p:nvPr/>
        </p:nvPicPr>
        <p:blipFill rotWithShape="1">
          <a:blip r:embed="rId6">
            <a:alphaModFix/>
          </a:blip>
          <a:srcRect b="30229" l="0" r="0" t="-30230"/>
          <a:stretch/>
        </p:blipFill>
        <p:spPr>
          <a:xfrm>
            <a:off x="7128975" y="2432850"/>
            <a:ext cx="1866824" cy="45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a:t>
            </a:r>
            <a:endParaRPr/>
          </a:p>
          <a:p>
            <a:pPr indent="0" lvl="0" marL="0" rtl="0" algn="l">
              <a:spcBef>
                <a:spcPts val="0"/>
              </a:spcBef>
              <a:spcAft>
                <a:spcPts val="0"/>
              </a:spcAft>
              <a:buNone/>
            </a:pPr>
            <a:r>
              <a:t/>
            </a:r>
            <a:endParaRPr/>
          </a:p>
        </p:txBody>
      </p:sp>
      <p:pic>
        <p:nvPicPr>
          <p:cNvPr id="131" name="Google Shape;131;p23"/>
          <p:cNvPicPr preferRelativeResize="0"/>
          <p:nvPr/>
        </p:nvPicPr>
        <p:blipFill>
          <a:blip r:embed="rId3">
            <a:alphaModFix/>
          </a:blip>
          <a:stretch>
            <a:fillRect/>
          </a:stretch>
        </p:blipFill>
        <p:spPr>
          <a:xfrm>
            <a:off x="311702" y="1152425"/>
            <a:ext cx="7148002" cy="3722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a:t>
            </a:r>
            <a:endParaRPr/>
          </a:p>
          <a:p>
            <a:pPr indent="0" lvl="0" marL="0" rtl="0" algn="l">
              <a:spcBef>
                <a:spcPts val="0"/>
              </a:spcBef>
              <a:spcAft>
                <a:spcPts val="0"/>
              </a:spcAft>
              <a:buNone/>
            </a:pPr>
            <a:r>
              <a:t/>
            </a:r>
            <a:endParaRPr/>
          </a:p>
        </p:txBody>
      </p:sp>
      <p:pic>
        <p:nvPicPr>
          <p:cNvPr id="137" name="Google Shape;137;p24"/>
          <p:cNvPicPr preferRelativeResize="0"/>
          <p:nvPr/>
        </p:nvPicPr>
        <p:blipFill>
          <a:blip r:embed="rId3">
            <a:alphaModFix/>
          </a:blip>
          <a:stretch>
            <a:fillRect/>
          </a:stretch>
        </p:blipFill>
        <p:spPr>
          <a:xfrm>
            <a:off x="311700" y="1124950"/>
            <a:ext cx="7496827" cy="3916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a:t>
            </a:r>
            <a:endParaRPr/>
          </a:p>
          <a:p>
            <a:pPr indent="0" lvl="0" marL="0" rtl="0" algn="l">
              <a:spcBef>
                <a:spcPts val="0"/>
              </a:spcBef>
              <a:spcAft>
                <a:spcPts val="0"/>
              </a:spcAft>
              <a:buNone/>
            </a:pPr>
            <a:r>
              <a:t/>
            </a:r>
            <a:endParaRPr/>
          </a:p>
        </p:txBody>
      </p:sp>
      <p:sp>
        <p:nvSpPr>
          <p:cNvPr id="74" name="Google Shape;74;p14"/>
          <p:cNvSpPr txBox="1"/>
          <p:nvPr>
            <p:ph idx="1" type="body"/>
          </p:nvPr>
        </p:nvSpPr>
        <p:spPr>
          <a:xfrm>
            <a:off x="410550" y="1353825"/>
            <a:ext cx="83229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t>The main goal of this project is to create a strong and flexible platform that can automatically handle and solve incidents using AI methods. By looking at past data and patterns, participants will build a system that can find solutions for specific incidents. Additionally, the system will also automatically put these solutions into action, considering how often incidents happen and how successful the solutions have been historically.</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80" name="Google Shape;80;p15"/>
          <p:cNvPicPr preferRelativeResize="0"/>
          <p:nvPr/>
        </p:nvPicPr>
        <p:blipFill>
          <a:blip r:embed="rId3">
            <a:alphaModFix/>
          </a:blip>
          <a:stretch>
            <a:fillRect/>
          </a:stretch>
        </p:blipFill>
        <p:spPr>
          <a:xfrm>
            <a:off x="449200" y="1061750"/>
            <a:ext cx="7642325" cy="368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needed?</a:t>
            </a:r>
            <a:endParaRPr/>
          </a:p>
          <a:p>
            <a:pPr indent="0" lvl="0" marL="0" rtl="0" algn="l">
              <a:spcBef>
                <a:spcPts val="0"/>
              </a:spcBef>
              <a:spcAft>
                <a:spcPts val="0"/>
              </a:spcAft>
              <a:buNone/>
            </a:pPr>
            <a:r>
              <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287972" lvl="0" marL="457200" rtl="0" algn="just">
              <a:lnSpc>
                <a:spcPct val="163636"/>
              </a:lnSpc>
              <a:spcBef>
                <a:spcPts val="300"/>
              </a:spcBef>
              <a:spcAft>
                <a:spcPts val="0"/>
              </a:spcAft>
              <a:buClr>
                <a:srgbClr val="000000"/>
              </a:buClr>
              <a:buSzPct val="61111"/>
              <a:buFont typeface="Arial"/>
              <a:buChar char="●"/>
            </a:pPr>
            <a:r>
              <a:rPr lang="en"/>
              <a:t>To create an extensive incident-resolution database that covers a diverse range of incidents and their respective resolutions.</a:t>
            </a:r>
            <a:endParaRPr/>
          </a:p>
          <a:p>
            <a:pPr indent="-287972" lvl="0" marL="457200" rtl="0" algn="just">
              <a:lnSpc>
                <a:spcPct val="163636"/>
              </a:lnSpc>
              <a:spcBef>
                <a:spcPts val="0"/>
              </a:spcBef>
              <a:spcAft>
                <a:spcPts val="0"/>
              </a:spcAft>
              <a:buClr>
                <a:srgbClr val="000000"/>
              </a:buClr>
              <a:buSzPct val="61111"/>
              <a:buFont typeface="Arial"/>
              <a:buChar char="●"/>
            </a:pPr>
            <a:r>
              <a:rPr lang="en"/>
              <a:t>To develop a sophisticated platform that integrates the capabilities of artificial intelligence.</a:t>
            </a:r>
            <a:endParaRPr/>
          </a:p>
          <a:p>
            <a:pPr indent="-287972" lvl="0" marL="457200" rtl="0" algn="just">
              <a:lnSpc>
                <a:spcPct val="163636"/>
              </a:lnSpc>
              <a:spcBef>
                <a:spcPts val="0"/>
              </a:spcBef>
              <a:spcAft>
                <a:spcPts val="0"/>
              </a:spcAft>
              <a:buClr>
                <a:srgbClr val="000000"/>
              </a:buClr>
              <a:buSzPct val="61111"/>
              <a:buFont typeface="Arial"/>
              <a:buChar char="●"/>
            </a:pPr>
            <a:r>
              <a:rPr lang="en"/>
              <a:t>Implement a solution to incorporate self-healing mechanism that leverage historical data.</a:t>
            </a:r>
            <a:endParaRPr/>
          </a:p>
          <a:p>
            <a:pPr indent="-287972" lvl="0" marL="457200" rtl="0" algn="just">
              <a:lnSpc>
                <a:spcPct val="163636"/>
              </a:lnSpc>
              <a:spcBef>
                <a:spcPts val="0"/>
              </a:spcBef>
              <a:spcAft>
                <a:spcPts val="0"/>
              </a:spcAft>
              <a:buClr>
                <a:srgbClr val="000000"/>
              </a:buClr>
              <a:buSzPct val="61111"/>
              <a:buFont typeface="Arial"/>
              <a:buChar char="●"/>
            </a:pPr>
            <a:r>
              <a:rPr lang="en"/>
              <a:t>A UI which facilitate user interaction, allowing users to report incidents and observe resolution outcomes.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done</a:t>
            </a:r>
            <a:endParaRPr/>
          </a:p>
        </p:txBody>
      </p:sp>
      <p:sp>
        <p:nvSpPr>
          <p:cNvPr id="92" name="Google Shape;92;p17"/>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289083" lvl="0" marL="457200" rtl="0" algn="just">
              <a:lnSpc>
                <a:spcPct val="153636"/>
              </a:lnSpc>
              <a:spcBef>
                <a:spcPts val="300"/>
              </a:spcBef>
              <a:spcAft>
                <a:spcPts val="0"/>
              </a:spcAft>
              <a:buClr>
                <a:srgbClr val="000000"/>
              </a:buClr>
              <a:buSzPts val="952"/>
              <a:buFont typeface="Arial"/>
              <a:buChar char="●"/>
            </a:pPr>
            <a:r>
              <a:rPr lang="en" sz="1495"/>
              <a:t>Expanded the Dataset with additional </a:t>
            </a:r>
            <a:r>
              <a:rPr lang="en" sz="1495"/>
              <a:t>data points</a:t>
            </a:r>
            <a:r>
              <a:rPr lang="en" sz="1495"/>
              <a:t> to encompass a broader spectrum of incidents</a:t>
            </a:r>
            <a:endParaRPr sz="1495"/>
          </a:p>
          <a:p>
            <a:pPr indent="-289083" lvl="0" marL="457200" rtl="0" algn="just">
              <a:lnSpc>
                <a:spcPct val="153636"/>
              </a:lnSpc>
              <a:spcBef>
                <a:spcPts val="0"/>
              </a:spcBef>
              <a:spcAft>
                <a:spcPts val="0"/>
              </a:spcAft>
              <a:buClr>
                <a:srgbClr val="000000"/>
              </a:buClr>
              <a:buSzPts val="952"/>
              <a:buFont typeface="Arial"/>
              <a:buChar char="●"/>
            </a:pPr>
            <a:r>
              <a:rPr lang="en" sz="1495"/>
              <a:t>Preprocessing of the Dataset to establish a high-quality dataset that serves as the bedrock for subsequent analyses.</a:t>
            </a:r>
            <a:endParaRPr sz="1495"/>
          </a:p>
          <a:p>
            <a:pPr indent="-289083" lvl="0" marL="457200" rtl="0" algn="just">
              <a:lnSpc>
                <a:spcPct val="153636"/>
              </a:lnSpc>
              <a:spcBef>
                <a:spcPts val="0"/>
              </a:spcBef>
              <a:spcAft>
                <a:spcPts val="0"/>
              </a:spcAft>
              <a:buClr>
                <a:srgbClr val="000000"/>
              </a:buClr>
              <a:buSzPts val="952"/>
              <a:buFont typeface="Arial"/>
              <a:buChar char="●"/>
            </a:pPr>
            <a:r>
              <a:rPr lang="en" sz="1495"/>
              <a:t>GUI created with Streamlit which not only acts as the entry point for user interactions but also serves as the conduit through which users receive resolutions to their specific incidents.</a:t>
            </a:r>
            <a:endParaRPr sz="1495"/>
          </a:p>
          <a:p>
            <a:pPr indent="-289083" lvl="0" marL="457200" rtl="0" algn="just">
              <a:lnSpc>
                <a:spcPct val="153636"/>
              </a:lnSpc>
              <a:spcBef>
                <a:spcPts val="0"/>
              </a:spcBef>
              <a:spcAft>
                <a:spcPts val="0"/>
              </a:spcAft>
              <a:buClr>
                <a:srgbClr val="000000"/>
              </a:buClr>
              <a:buSzPts val="952"/>
              <a:buFont typeface="Arial"/>
              <a:buChar char="●"/>
            </a:pPr>
            <a:r>
              <a:rPr lang="en" sz="1495"/>
              <a:t>ChatGPT, a LLM AI framework has been integrated to search among the context</a:t>
            </a:r>
            <a:endParaRPr sz="1495"/>
          </a:p>
          <a:p>
            <a:pPr indent="-289083" lvl="0" marL="457200" rtl="0" algn="just">
              <a:lnSpc>
                <a:spcPct val="153636"/>
              </a:lnSpc>
              <a:spcBef>
                <a:spcPts val="0"/>
              </a:spcBef>
              <a:spcAft>
                <a:spcPts val="0"/>
              </a:spcAft>
              <a:buClr>
                <a:srgbClr val="000000"/>
              </a:buClr>
              <a:buSzPts val="952"/>
              <a:buFont typeface="Arial"/>
              <a:buChar char="●"/>
            </a:pPr>
            <a:r>
              <a:rPr lang="en" sz="1495"/>
              <a:t>Log4j for logging events</a:t>
            </a:r>
            <a:endParaRPr sz="1495"/>
          </a:p>
          <a:p>
            <a:pPr indent="0" lvl="0" marL="0" rtl="0" algn="l">
              <a:lnSpc>
                <a:spcPct val="105000"/>
              </a:lnSpc>
              <a:spcBef>
                <a:spcPts val="1200"/>
              </a:spcBef>
              <a:spcAft>
                <a:spcPts val="1200"/>
              </a:spcAft>
              <a:buSzPts val="852"/>
              <a:buNone/>
            </a:pPr>
            <a:r>
              <a:t/>
            </a:r>
            <a:endParaRPr sz="139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92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Internal Working</a:t>
            </a:r>
            <a:endParaRPr/>
          </a:p>
        </p:txBody>
      </p:sp>
      <p:sp>
        <p:nvSpPr>
          <p:cNvPr id="98" name="Google Shape;98;p18"/>
          <p:cNvSpPr txBox="1"/>
          <p:nvPr>
            <p:ph idx="1" type="body"/>
          </p:nvPr>
        </p:nvSpPr>
        <p:spPr>
          <a:xfrm>
            <a:off x="311700" y="956750"/>
            <a:ext cx="8520600" cy="3612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300"/>
              <a:t>User Query Integration via Streamlit GUI:</a:t>
            </a:r>
            <a:endParaRPr b="1" sz="1300"/>
          </a:p>
          <a:p>
            <a:pPr indent="-311150" lvl="0" marL="457200" rtl="0" algn="l">
              <a:lnSpc>
                <a:spcPct val="130000"/>
              </a:lnSpc>
              <a:spcBef>
                <a:spcPts val="1200"/>
              </a:spcBef>
              <a:spcAft>
                <a:spcPts val="0"/>
              </a:spcAft>
              <a:buSzPts val="1300"/>
              <a:buChar char="●"/>
            </a:pPr>
            <a:r>
              <a:rPr lang="en" sz="1300"/>
              <a:t>The Streamlit graphical user interface (GUI) serves as the ingress point for users to input their queries or prompts concerning specific incidents or issues necessitating resolutions.</a:t>
            </a:r>
            <a:endParaRPr sz="1300"/>
          </a:p>
          <a:p>
            <a:pPr indent="-311150" lvl="0" marL="457200" rtl="0" algn="l">
              <a:lnSpc>
                <a:spcPct val="130000"/>
              </a:lnSpc>
              <a:spcBef>
                <a:spcPts val="0"/>
              </a:spcBef>
              <a:spcAft>
                <a:spcPts val="0"/>
              </a:spcAft>
              <a:buSzPts val="1300"/>
              <a:buChar char="●"/>
            </a:pPr>
            <a:r>
              <a:rPr lang="en" sz="1300"/>
              <a:t>User interaction is channeled through this interface by entering queries into the designated input field, thereby initiating the systematic resolution-seeking process.</a:t>
            </a:r>
            <a:endParaRPr sz="1300"/>
          </a:p>
          <a:p>
            <a:pPr indent="0" lvl="0" marL="0" rtl="0" algn="l">
              <a:lnSpc>
                <a:spcPct val="95000"/>
              </a:lnSpc>
              <a:spcBef>
                <a:spcPts val="1200"/>
              </a:spcBef>
              <a:spcAft>
                <a:spcPts val="0"/>
              </a:spcAft>
              <a:buNone/>
            </a:pPr>
            <a:r>
              <a:rPr b="1" lang="en" sz="1300"/>
              <a:t>Query Processing and Langchain Incorporation:</a:t>
            </a:r>
            <a:endParaRPr sz="1300"/>
          </a:p>
          <a:p>
            <a:pPr indent="-311150" lvl="0" marL="457200" rtl="0" algn="l">
              <a:lnSpc>
                <a:spcPct val="130000"/>
              </a:lnSpc>
              <a:spcBef>
                <a:spcPts val="1200"/>
              </a:spcBef>
              <a:spcAft>
                <a:spcPts val="0"/>
              </a:spcAft>
              <a:buSzPts val="1300"/>
              <a:buChar char="●"/>
            </a:pPr>
            <a:r>
              <a:rPr lang="en" sz="1300"/>
              <a:t>The user-provided query undergoes processing via integration with the Langchain module.</a:t>
            </a:r>
            <a:endParaRPr sz="1300"/>
          </a:p>
          <a:p>
            <a:pPr indent="-311150" lvl="0" marL="457200" rtl="0" algn="l">
              <a:lnSpc>
                <a:spcPct val="130000"/>
              </a:lnSpc>
              <a:spcBef>
                <a:spcPts val="0"/>
              </a:spcBef>
              <a:spcAft>
                <a:spcPts val="0"/>
              </a:spcAft>
              <a:buSzPts val="1300"/>
              <a:buChar char="●"/>
            </a:pPr>
            <a:r>
              <a:rPr lang="en" sz="1300"/>
              <a:t>Langchain serves as a sophisticated language-processing component responsible for deciphering, parsing, and extracting essential contextual elements from the user's query. This entails converting natural language inputs into computationally accessible data structures for further analysis.</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295575"/>
            <a:ext cx="8520600" cy="4545600"/>
          </a:xfrm>
          <a:prstGeom prst="rect">
            <a:avLst/>
          </a:prstGeom>
        </p:spPr>
        <p:txBody>
          <a:bodyPr anchorCtr="0" anchor="t" bIns="91425" lIns="91425" spcFirstLastPara="1" rIns="91425" wrap="square" tIns="91425">
            <a:normAutofit fontScale="55000" lnSpcReduction="20000"/>
          </a:bodyPr>
          <a:lstStyle/>
          <a:p>
            <a:pPr indent="0" lvl="0" marL="0" rtl="0" algn="just">
              <a:lnSpc>
                <a:spcPct val="150000"/>
              </a:lnSpc>
              <a:spcBef>
                <a:spcPts val="300"/>
              </a:spcBef>
              <a:spcAft>
                <a:spcPts val="0"/>
              </a:spcAft>
              <a:buNone/>
            </a:pPr>
            <a:r>
              <a:rPr b="1" lang="en" sz="2284"/>
              <a:t>Historical Data Analytics via Langchain Integration:</a:t>
            </a:r>
            <a:endParaRPr b="1" sz="2284"/>
          </a:p>
          <a:p>
            <a:pPr indent="-308376" lvl="0" marL="457200" rtl="0" algn="just">
              <a:lnSpc>
                <a:spcPct val="150000"/>
              </a:lnSpc>
              <a:spcBef>
                <a:spcPts val="600"/>
              </a:spcBef>
              <a:spcAft>
                <a:spcPts val="0"/>
              </a:spcAft>
              <a:buSzPct val="100000"/>
              <a:buChar char="●"/>
            </a:pPr>
            <a:r>
              <a:rPr lang="en" sz="2284"/>
              <a:t>Langchain interfaces with the repository housing historical data, employing its advanced natural language processing (NLP) capabilities for in-depth analysis.</a:t>
            </a:r>
            <a:endParaRPr sz="2284"/>
          </a:p>
          <a:p>
            <a:pPr indent="-308376" lvl="0" marL="457200" rtl="0" algn="just">
              <a:lnSpc>
                <a:spcPct val="150000"/>
              </a:lnSpc>
              <a:spcBef>
                <a:spcPts val="0"/>
              </a:spcBef>
              <a:spcAft>
                <a:spcPts val="0"/>
              </a:spcAft>
              <a:buSzPct val="100000"/>
              <a:buChar char="●"/>
            </a:pPr>
            <a:r>
              <a:rPr lang="en" sz="2284"/>
              <a:t>The historical data repository houses a corpus of past incidents, accompanied by their respective queries and associated resolutions.</a:t>
            </a:r>
            <a:endParaRPr sz="2284"/>
          </a:p>
          <a:p>
            <a:pPr indent="-308376" lvl="0" marL="457200" rtl="0" algn="just">
              <a:lnSpc>
                <a:spcPct val="150000"/>
              </a:lnSpc>
              <a:spcBef>
                <a:spcPts val="0"/>
              </a:spcBef>
              <a:spcAft>
                <a:spcPts val="0"/>
              </a:spcAft>
              <a:buSzPct val="100000"/>
              <a:buChar char="●"/>
            </a:pPr>
            <a:r>
              <a:rPr lang="en" sz="2284"/>
              <a:t>Langchain's NLP prowess enables the identification of intricate patterns, correlations, and potential resolutions entwined within the historical dataset.</a:t>
            </a:r>
            <a:endParaRPr sz="2284"/>
          </a:p>
          <a:p>
            <a:pPr indent="0" lvl="0" marL="0" rtl="0" algn="just">
              <a:lnSpc>
                <a:spcPct val="150000"/>
              </a:lnSpc>
              <a:spcBef>
                <a:spcPts val="1200"/>
              </a:spcBef>
              <a:spcAft>
                <a:spcPts val="0"/>
              </a:spcAft>
              <a:buNone/>
            </a:pPr>
            <a:r>
              <a:rPr b="1" lang="en" sz="2284"/>
              <a:t>Resolution Rendering:</a:t>
            </a:r>
            <a:endParaRPr b="1" sz="2284"/>
          </a:p>
          <a:p>
            <a:pPr indent="-308376" lvl="0" marL="457200" rtl="0" algn="just">
              <a:lnSpc>
                <a:spcPct val="150000"/>
              </a:lnSpc>
              <a:spcBef>
                <a:spcPts val="1200"/>
              </a:spcBef>
              <a:spcAft>
                <a:spcPts val="0"/>
              </a:spcAft>
              <a:buSzPct val="100000"/>
              <a:buChar char="●"/>
            </a:pPr>
            <a:r>
              <a:rPr lang="en" sz="2284"/>
              <a:t>Relying on the outcomes of historical data analysis, Langchain ascertains the most suitable resolution aligned with the user's query.</a:t>
            </a:r>
            <a:endParaRPr sz="2284"/>
          </a:p>
          <a:p>
            <a:pPr indent="-308376" lvl="0" marL="457200" rtl="0" algn="just">
              <a:lnSpc>
                <a:spcPct val="150000"/>
              </a:lnSpc>
              <a:spcBef>
                <a:spcPts val="0"/>
              </a:spcBef>
              <a:spcAft>
                <a:spcPts val="0"/>
              </a:spcAft>
              <a:buSzPct val="100000"/>
              <a:buChar char="●"/>
            </a:pPr>
            <a:r>
              <a:rPr lang="en" sz="2284"/>
              <a:t>The system proceeds to manifest this identified resolution within the Streamlit GUI interface.</a:t>
            </a:r>
            <a:endParaRPr sz="2284"/>
          </a:p>
          <a:p>
            <a:pPr indent="-308376" lvl="0" marL="457200" rtl="0" algn="just">
              <a:lnSpc>
                <a:spcPct val="150000"/>
              </a:lnSpc>
              <a:spcBef>
                <a:spcPts val="0"/>
              </a:spcBef>
              <a:spcAft>
                <a:spcPts val="0"/>
              </a:spcAft>
              <a:buSzPct val="100000"/>
              <a:buChar char="●"/>
            </a:pPr>
            <a:r>
              <a:rPr lang="en" sz="2284"/>
              <a:t>Users are then presented with a curated resolution, furnishing them with actionable directives to effectively address the specific incident at hand.</a:t>
            </a:r>
            <a:endParaRPr sz="2284"/>
          </a:p>
          <a:p>
            <a:pPr indent="0" lvl="0" marL="0" rtl="0" algn="l">
              <a:lnSpc>
                <a:spcPct val="163636"/>
              </a:lnSpc>
              <a:spcBef>
                <a:spcPts val="1200"/>
              </a:spcBef>
              <a:spcAft>
                <a:spcPts val="0"/>
              </a:spcAft>
              <a:buNone/>
            </a:pPr>
            <a:r>
              <a:t/>
            </a:r>
            <a:endParaRPr sz="12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1150" lvl="0" marL="457200" rtl="0" algn="just">
              <a:lnSpc>
                <a:spcPct val="163636"/>
              </a:lnSpc>
              <a:spcBef>
                <a:spcPts val="300"/>
              </a:spcBef>
              <a:spcAft>
                <a:spcPts val="0"/>
              </a:spcAft>
              <a:buClr>
                <a:srgbClr val="24292E"/>
              </a:buClr>
              <a:buSzPts val="1300"/>
              <a:buChar char="●"/>
            </a:pPr>
            <a:r>
              <a:rPr lang="en" sz="1300">
                <a:solidFill>
                  <a:srgbClr val="24292E"/>
                </a:solidFill>
                <a:highlight>
                  <a:srgbClr val="FFFFFF"/>
                </a:highlight>
              </a:rPr>
              <a:t>Following the presentation of the resolution, the system captures both the original user query and the ensuing resolution.</a:t>
            </a:r>
            <a:endParaRPr sz="1300">
              <a:solidFill>
                <a:srgbClr val="24292E"/>
              </a:solidFill>
              <a:highlight>
                <a:srgbClr val="FFFFFF"/>
              </a:highlight>
            </a:endParaRPr>
          </a:p>
          <a:p>
            <a:pPr indent="-311150" lvl="0" marL="457200" rtl="0" algn="just">
              <a:lnSpc>
                <a:spcPct val="163636"/>
              </a:lnSpc>
              <a:spcBef>
                <a:spcPts val="0"/>
              </a:spcBef>
              <a:spcAft>
                <a:spcPts val="0"/>
              </a:spcAft>
              <a:buClr>
                <a:srgbClr val="24292E"/>
              </a:buClr>
              <a:buSzPts val="1300"/>
              <a:buChar char="●"/>
            </a:pPr>
            <a:r>
              <a:rPr lang="en" sz="1300">
                <a:solidFill>
                  <a:srgbClr val="24292E"/>
                </a:solidFill>
                <a:highlight>
                  <a:srgbClr val="FFFFFF"/>
                </a:highlight>
              </a:rPr>
              <a:t>This newly minted set of data points is seamlessly incorporated into the existing historical data repository, bolstering its repository with each successive interaction.</a:t>
            </a:r>
            <a:endParaRPr sz="1300">
              <a:solidFill>
                <a:srgbClr val="24292E"/>
              </a:solidFill>
              <a:highlight>
                <a:srgbClr val="FFFFFF"/>
              </a:highlight>
            </a:endParaRPr>
          </a:p>
          <a:p>
            <a:pPr indent="-311150" lvl="0" marL="457200" rtl="0" algn="just">
              <a:lnSpc>
                <a:spcPct val="163636"/>
              </a:lnSpc>
              <a:spcBef>
                <a:spcPts val="0"/>
              </a:spcBef>
              <a:spcAft>
                <a:spcPts val="0"/>
              </a:spcAft>
              <a:buClr>
                <a:srgbClr val="24292E"/>
              </a:buClr>
              <a:buSzPts val="1300"/>
              <a:buChar char="●"/>
            </a:pPr>
            <a:r>
              <a:rPr lang="en" sz="1300">
                <a:solidFill>
                  <a:srgbClr val="24292E"/>
                </a:solidFill>
                <a:highlight>
                  <a:srgbClr val="FFFFFF"/>
                </a:highlight>
              </a:rPr>
              <a:t>This perpetual expansion fortifies the system's adeptness in rendering precise and efficacious resolutions over time, nurturing an evolving repository tailored to user interactions.</a:t>
            </a:r>
            <a:endParaRPr sz="1300">
              <a:solidFill>
                <a:srgbClr val="24292E"/>
              </a:solidFill>
              <a:highlight>
                <a:srgbClr val="FFFFFF"/>
              </a:highlight>
            </a:endParaRPr>
          </a:p>
          <a:p>
            <a:pPr indent="0" lvl="0" marL="457200" rtl="0" algn="just">
              <a:spcBef>
                <a:spcPts val="1200"/>
              </a:spcBef>
              <a:spcAft>
                <a:spcPts val="1200"/>
              </a:spcAft>
              <a:buNone/>
            </a:pPr>
            <a:r>
              <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 sz="1500"/>
              <a:t>Open AI provides a free API which has cap limit of 3 queries per minute (20 seconds between successive queries)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