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4"/>
  </p:notesMasterIdLst>
  <p:handoutMasterIdLst>
    <p:handoutMasterId r:id="rId15"/>
  </p:handoutMasterIdLst>
  <p:sldIdLst>
    <p:sldId id="256" r:id="rId5"/>
    <p:sldId id="330" r:id="rId6"/>
    <p:sldId id="305" r:id="rId7"/>
    <p:sldId id="343" r:id="rId8"/>
    <p:sldId id="274" r:id="rId9"/>
    <p:sldId id="346" r:id="rId10"/>
    <p:sldId id="347" r:id="rId11"/>
    <p:sldId id="345" r:id="rId12"/>
    <p:sldId id="3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725" autoAdjust="0"/>
  </p:normalViewPr>
  <p:slideViewPr>
    <p:cSldViewPr snapToGrid="0">
      <p:cViewPr>
        <p:scale>
          <a:sx n="80" d="100"/>
          <a:sy n="80" d="100"/>
        </p:scale>
        <p:origin x="-370"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2A45F-71A9-4288-8727-F4FD7A35D94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C3F658A-C687-4B37-B862-6C90127E909F}">
      <dgm:prSet/>
      <dgm:spPr/>
      <dgm:t>
        <a:bodyPr/>
        <a:lstStyle/>
        <a:p>
          <a:pPr rtl="0"/>
          <a:r>
            <a:rPr lang="en-IN" b="1" dirty="0" smtClean="0"/>
            <a:t>C PROGRAM ON REAL ESTATE ADVISOR</a:t>
          </a:r>
          <a:endParaRPr lang="en-US" b="1" dirty="0"/>
        </a:p>
      </dgm:t>
    </dgm:pt>
    <dgm:pt modelId="{C1AB712B-8672-45C9-8F69-9F522036A059}" type="parTrans" cxnId="{F0D5C66F-F277-4254-AE18-481B1CC99D73}">
      <dgm:prSet/>
      <dgm:spPr/>
      <dgm:t>
        <a:bodyPr/>
        <a:lstStyle/>
        <a:p>
          <a:endParaRPr lang="en-US"/>
        </a:p>
      </dgm:t>
    </dgm:pt>
    <dgm:pt modelId="{FDAD2CA0-7958-49C5-8CF0-D47A73700DD5}" type="sibTrans" cxnId="{F0D5C66F-F277-4254-AE18-481B1CC99D73}">
      <dgm:prSet/>
      <dgm:spPr/>
      <dgm:t>
        <a:bodyPr/>
        <a:lstStyle/>
        <a:p>
          <a:endParaRPr lang="en-US"/>
        </a:p>
      </dgm:t>
    </dgm:pt>
    <dgm:pt modelId="{86CE8EA9-60F1-4FA1-9E83-3ABACA5AE6E4}" type="pres">
      <dgm:prSet presAssocID="{A602A45F-71A9-4288-8727-F4FD7A35D94E}" presName="Name0" presStyleCnt="0">
        <dgm:presLayoutVars>
          <dgm:chPref val="3"/>
          <dgm:dir/>
          <dgm:animLvl val="lvl"/>
          <dgm:resizeHandles/>
        </dgm:presLayoutVars>
      </dgm:prSet>
      <dgm:spPr/>
    </dgm:pt>
    <dgm:pt modelId="{41709F0F-9FF2-44FB-8D13-3C74FEC46A0F}" type="pres">
      <dgm:prSet presAssocID="{8C3F658A-C687-4B37-B862-6C90127E909F}" presName="horFlow" presStyleCnt="0"/>
      <dgm:spPr/>
    </dgm:pt>
    <dgm:pt modelId="{2F0F0B15-6CA0-4635-9C19-3AA30AB6B8B2}" type="pres">
      <dgm:prSet presAssocID="{8C3F658A-C687-4B37-B862-6C90127E909F}" presName="bigChev" presStyleLbl="node1" presStyleIdx="0" presStyleCnt="1" custScaleX="153293"/>
      <dgm:spPr/>
      <dgm:t>
        <a:bodyPr/>
        <a:lstStyle/>
        <a:p>
          <a:endParaRPr lang="en-US"/>
        </a:p>
      </dgm:t>
    </dgm:pt>
  </dgm:ptLst>
  <dgm:cxnLst>
    <dgm:cxn modelId="{F0D5C66F-F277-4254-AE18-481B1CC99D73}" srcId="{A602A45F-71A9-4288-8727-F4FD7A35D94E}" destId="{8C3F658A-C687-4B37-B862-6C90127E909F}" srcOrd="0" destOrd="0" parTransId="{C1AB712B-8672-45C9-8F69-9F522036A059}" sibTransId="{FDAD2CA0-7958-49C5-8CF0-D47A73700DD5}"/>
    <dgm:cxn modelId="{81883C8B-A860-47AF-A840-3FB94D440684}" type="presOf" srcId="{A602A45F-71A9-4288-8727-F4FD7A35D94E}" destId="{86CE8EA9-60F1-4FA1-9E83-3ABACA5AE6E4}" srcOrd="0" destOrd="0" presId="urn:microsoft.com/office/officeart/2005/8/layout/lProcess3"/>
    <dgm:cxn modelId="{132CA8EB-EF32-4273-B04E-F79900778918}" type="presOf" srcId="{8C3F658A-C687-4B37-B862-6C90127E909F}" destId="{2F0F0B15-6CA0-4635-9C19-3AA30AB6B8B2}" srcOrd="0" destOrd="0" presId="urn:microsoft.com/office/officeart/2005/8/layout/lProcess3"/>
    <dgm:cxn modelId="{1644753B-84A0-4AB2-8B59-350539290AD1}" type="presParOf" srcId="{86CE8EA9-60F1-4FA1-9E83-3ABACA5AE6E4}" destId="{41709F0F-9FF2-44FB-8D13-3C74FEC46A0F}" srcOrd="0" destOrd="0" presId="urn:microsoft.com/office/officeart/2005/8/layout/lProcess3"/>
    <dgm:cxn modelId="{C689C781-6E1F-4B38-A160-EE54FEF1056E}" type="presParOf" srcId="{41709F0F-9FF2-44FB-8D13-3C74FEC46A0F}" destId="{2F0F0B15-6CA0-4635-9C19-3AA30AB6B8B2}"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0F0B15-6CA0-4635-9C19-3AA30AB6B8B2}">
      <dsp:nvSpPr>
        <dsp:cNvPr id="0" name=""/>
        <dsp:cNvSpPr/>
      </dsp:nvSpPr>
      <dsp:spPr>
        <a:xfrm>
          <a:off x="12" y="793"/>
          <a:ext cx="9143975" cy="238601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36830" rIns="0" bIns="36830" numCol="1" spcCol="1270" anchor="ctr" anchorCtr="0">
          <a:noAutofit/>
        </a:bodyPr>
        <a:lstStyle/>
        <a:p>
          <a:pPr lvl="0" algn="ctr" defTabSz="2578100" rtl="0">
            <a:lnSpc>
              <a:spcPct val="90000"/>
            </a:lnSpc>
            <a:spcBef>
              <a:spcPct val="0"/>
            </a:spcBef>
            <a:spcAft>
              <a:spcPct val="35000"/>
            </a:spcAft>
          </a:pPr>
          <a:r>
            <a:rPr lang="en-IN" sz="5800" b="1" kern="1200" dirty="0" smtClean="0"/>
            <a:t>C PROGRAM ON REAL ESTATE ADVISOR</a:t>
          </a:r>
          <a:endParaRPr lang="en-US" sz="5800" b="1" kern="1200" dirty="0"/>
        </a:p>
      </dsp:txBody>
      <dsp:txXfrm>
        <a:off x="12" y="793"/>
        <a:ext cx="9143975" cy="23860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pPr/>
              <a:t>9/3/2023</a:t>
            </a:fld>
            <a:endParaRPr lang="en-US" dirty="0"/>
          </a:p>
        </p:txBody>
      </p:sp>
      <p:sp>
        <p:nvSpPr>
          <p:cNvPr id="4" name="Footer Placeholder 3">
            <a:extLst>
              <a:ext uri="{FF2B5EF4-FFF2-40B4-BE49-F238E27FC236}">
                <a16:creationId xmlns:a16="http://schemas.microsoft.com/office/drawing/2014/main" xmlns=""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pPr/>
              <a:t>‹#›</a:t>
            </a:fld>
            <a:endParaRPr lang="en-US" dirty="0"/>
          </a:p>
        </p:txBody>
      </p:sp>
    </p:spTree>
    <p:extLst>
      <p:ext uri="{BB962C8B-B14F-4D97-AF65-F5344CB8AC3E}">
        <p14:creationId xmlns:p14="http://schemas.microsoft.com/office/powerpoint/2010/main" xmlns=""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pPr/>
              <a:t>9/3/2023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pPr/>
              <a:t>‹#›</a:t>
            </a:fld>
            <a:endParaRPr lang="en-US" dirty="0"/>
          </a:p>
        </p:txBody>
      </p:sp>
    </p:spTree>
    <p:extLst>
      <p:ext uri="{BB962C8B-B14F-4D97-AF65-F5344CB8AC3E}">
        <p14:creationId xmlns:p14="http://schemas.microsoft.com/office/powerpoint/2010/main" xmlns=""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pPr/>
              <a:t>5</a:t>
            </a:fld>
            <a:endParaRPr lang="en-US" dirty="0"/>
          </a:p>
        </p:txBody>
      </p:sp>
    </p:spTree>
    <p:extLst>
      <p:ext uri="{BB962C8B-B14F-4D97-AF65-F5344CB8AC3E}">
        <p14:creationId xmlns:p14="http://schemas.microsoft.com/office/powerpoint/2010/main" xmlns=""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B3FB0C32-F044-4939-92E4-8BA39B7A391A}"/>
              </a:ext>
              <a:ext uri="{C183D7F6-B498-43B3-948B-1728B52AA6E4}">
                <adec:decorative xmlns:adec="http://schemas.microsoft.com/office/drawing/2017/decorative" xmlns=""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584BE8A-3E34-4967-9E7C-13EC8F6A990A}"/>
              </a:ext>
              <a:ext uri="{C183D7F6-B498-43B3-948B-1728B52AA6E4}">
                <adec:decorative xmlns:adec="http://schemas.microsoft.com/office/drawing/2017/decorative" xmlns=""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99BFF676-EC35-4FFD-8894-CA4F2830700A}"/>
              </a:ext>
              <a:ext uri="{C183D7F6-B498-43B3-948B-1728B52AA6E4}">
                <adec:decorative xmlns:adec="http://schemas.microsoft.com/office/drawing/2017/decorative" xmlns=""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xmlns="" id="{32DA1557-E095-4C82-B659-3AF550080BB1}"/>
              </a:ext>
              <a:ext uri="{C183D7F6-B498-43B3-948B-1728B52AA6E4}">
                <adec:decorative xmlns:adec="http://schemas.microsoft.com/office/drawing/2017/decorative" xmlns=""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9F34E5EF-94D7-4AE0-BDD1-81A3ECDE614C}"/>
              </a:ext>
              <a:ext uri="{C183D7F6-B498-43B3-948B-1728B52AA6E4}">
                <adec:decorative xmlns:adec="http://schemas.microsoft.com/office/drawing/2017/decorative" xmlns=""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D829E57E-3199-4AAA-B2D5-F93264FDA0B5}"/>
              </a:ext>
              <a:ext uri="{C183D7F6-B498-43B3-948B-1728B52AA6E4}">
                <adec:decorative xmlns:adec="http://schemas.microsoft.com/office/drawing/2017/decorative" xmlns=""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xmlns="" id="{8A791822-0971-4E61-A5E4-9AAD258F58E3}"/>
              </a:ext>
            </a:extLst>
          </p:cNvPr>
          <p:cNvPicPr>
            <a:picLocks/>
          </p:cNvPicPr>
          <p:nvPr userDrawn="1"/>
        </p:nvPicPr>
        <p:blipFill>
          <a:blip r:embed="rId2">
            <a:alphaModFix amt="20000"/>
            <a:extLst>
              <a:ext uri="{28A0092B-C50C-407E-A947-70E740481C1C}">
                <a14:useLocalDpi xmlns:a14="http://schemas.microsoft.com/office/drawing/2010/main" xmlns=""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xmlns=""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xmlns=""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xmlns=""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
        <p:nvSpPr>
          <p:cNvPr id="6" name="Title 1">
            <a:extLst>
              <a:ext uri="{FF2B5EF4-FFF2-40B4-BE49-F238E27FC236}">
                <a16:creationId xmlns:a16="http://schemas.microsoft.com/office/drawing/2014/main" xmlns=""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xmlns=""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xmlns=""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9/3/2023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xmlns=""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2">
                    <a:alpha val="60000"/>
                  </a:schemeClr>
                </a:solidFill>
              </a:rPr>
              <a:t>Sample footer text</a:t>
            </a:r>
          </a:p>
        </p:txBody>
      </p:sp>
      <p:sp>
        <p:nvSpPr>
          <p:cNvPr id="12" name="Slide Number Placeholder 5">
            <a:extLst>
              <a:ext uri="{FF2B5EF4-FFF2-40B4-BE49-F238E27FC236}">
                <a16:creationId xmlns:a16="http://schemas.microsoft.com/office/drawing/2014/main" xmlns=""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xmlns=""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dirty="0"/>
          </a:p>
        </p:txBody>
      </p:sp>
      <p:sp>
        <p:nvSpPr>
          <p:cNvPr id="15" name="Picture Placeholder 13">
            <a:extLst>
              <a:ext uri="{FF2B5EF4-FFF2-40B4-BE49-F238E27FC236}">
                <a16:creationId xmlns:a16="http://schemas.microsoft.com/office/drawing/2014/main" xmlns=""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dirty="0"/>
          </a:p>
        </p:txBody>
      </p:sp>
    </p:spTree>
    <p:extLst>
      <p:ext uri="{BB962C8B-B14F-4D97-AF65-F5344CB8AC3E}">
        <p14:creationId xmlns:p14="http://schemas.microsoft.com/office/powerpoint/2010/main" xmlns=""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xmlns=""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xmlns=""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a:xfrm>
            <a:off x="838200" y="6418489"/>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6E155CF-52F5-4879-B7F3-D05812AC4A6D}"/>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80D053AC-61ED-4C2F-90BF-D4A9165451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138B2ED7-A198-4613-B8C9-EE02BAE24FA4}"/>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654893-212E-4450-8F7A-27256B31F9F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600E881A-3958-44A9-9EDB-D86F4E4144C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CFEDBC4F-D9B8-4BFA-BE4F-D4B9B739D1BA}"/>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4D5BB-DB84-4266-9B4F-E65CCFE5B31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91A99B5-D493-4AB1-AF24-6660540D56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xmlns="" id="{BFE178D0-5F1E-43FA-B447-53501EDD17C0}"/>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22CD09-61EF-4733-831C-5B133DAE1F4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5B109FCF-96E4-4EBF-AAFB-5E9AD22A68A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xmlns="" id="{79E381A6-E580-49A4-989C-EF4A54F83B45}"/>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56944C-E229-457E-868E-C48FF47DA37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CC7115FE-359F-46EA-A3C8-0D18544E34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xmlns="" id="{B5165D17-3010-4FF5-9071-5CCD3E6995D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xmlns="" id="{3F98AFCE-98D2-46C5-82A8-E45659B1769D}"/>
              </a:ext>
              <a:ext uri="{C183D7F6-B498-43B3-948B-1728B52AA6E4}">
                <adec:decorative xmlns:adec="http://schemas.microsoft.com/office/drawing/2017/decorative" xmlns=""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ame 11">
            <a:extLst>
              <a:ext uri="{FF2B5EF4-FFF2-40B4-BE49-F238E27FC236}">
                <a16:creationId xmlns:a16="http://schemas.microsoft.com/office/drawing/2014/main" xmlns="" id="{F69999FB-8585-40F0-990C-6A0BAD1C8081}"/>
              </a:ext>
              <a:ext uri="{C183D7F6-B498-43B3-948B-1728B52AA6E4}">
                <adec:decorative xmlns:adec="http://schemas.microsoft.com/office/drawing/2017/decorative" xmlns=""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xmlns=""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xmlns=""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xmlns=""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dirty="0"/>
          </a:p>
        </p:txBody>
      </p:sp>
      <p:sp>
        <p:nvSpPr>
          <p:cNvPr id="15" name="Picture Placeholder 13">
            <a:extLst>
              <a:ext uri="{FF2B5EF4-FFF2-40B4-BE49-F238E27FC236}">
                <a16:creationId xmlns:a16="http://schemas.microsoft.com/office/drawing/2014/main" xmlns=""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dirty="0"/>
          </a:p>
        </p:txBody>
      </p:sp>
      <p:sp>
        <p:nvSpPr>
          <p:cNvPr id="16" name="Picture Placeholder 13">
            <a:extLst>
              <a:ext uri="{FF2B5EF4-FFF2-40B4-BE49-F238E27FC236}">
                <a16:creationId xmlns:a16="http://schemas.microsoft.com/office/drawing/2014/main" xmlns=""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dirty="0"/>
          </a:p>
        </p:txBody>
      </p:sp>
      <p:sp>
        <p:nvSpPr>
          <p:cNvPr id="17" name="Picture Placeholder 13">
            <a:extLst>
              <a:ext uri="{FF2B5EF4-FFF2-40B4-BE49-F238E27FC236}">
                <a16:creationId xmlns:a16="http://schemas.microsoft.com/office/drawing/2014/main" xmlns=""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xmlns=""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xmlns=""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dirty="0"/>
              <a:t>20xx</a:t>
            </a:r>
          </a:p>
        </p:txBody>
      </p:sp>
      <p:sp>
        <p:nvSpPr>
          <p:cNvPr id="24" name="Picture Placeholder 23">
            <a:extLst>
              <a:ext uri="{FF2B5EF4-FFF2-40B4-BE49-F238E27FC236}">
                <a16:creationId xmlns:a16="http://schemas.microsoft.com/office/drawing/2014/main" xmlns=""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xmlns=""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xmlns=""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xmlns=""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dirty="0"/>
              <a:t>SAMPLE FOOTER TEXT</a:t>
            </a:r>
          </a:p>
        </p:txBody>
      </p:sp>
      <p:sp>
        <p:nvSpPr>
          <p:cNvPr id="31" name="Slide Number Placeholder 3">
            <a:extLst>
              <a:ext uri="{FF2B5EF4-FFF2-40B4-BE49-F238E27FC236}">
                <a16:creationId xmlns:a16="http://schemas.microsoft.com/office/drawing/2014/main" xmlns=""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xmlns="" id="{BE04ED02-B678-4D1E-BEDA-7E28F9038DF5}"/>
              </a:ext>
              <a:ext uri="{C183D7F6-B498-43B3-948B-1728B52AA6E4}">
                <adec:decorative xmlns:adec="http://schemas.microsoft.com/office/drawing/2017/decorative" xmlns=""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85E2C5A2-B8B2-47C5-8E1B-3A97E2C9BB13}"/>
              </a:ext>
              <a:ext uri="{C183D7F6-B498-43B3-948B-1728B52AA6E4}">
                <adec:decorative xmlns:adec="http://schemas.microsoft.com/office/drawing/2017/decorative" xmlns=""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xmlns="" id="{03FD8455-A2E1-40B3-B6C4-36070AF58F78}"/>
              </a:ext>
              <a:ext uri="{C183D7F6-B498-43B3-948B-1728B52AA6E4}">
                <adec:decorative xmlns:adec="http://schemas.microsoft.com/office/drawing/2017/decorative" xmlns=""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xmlns="" id="{0F53BE70-C6B1-407C-9333-7251BDC77A9E}"/>
              </a:ext>
              <a:ext uri="{C183D7F6-B498-43B3-948B-1728B52AA6E4}">
                <adec:decorative xmlns:adec="http://schemas.microsoft.com/office/drawing/2017/decorative" xmlns=""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ame 8">
            <a:extLst>
              <a:ext uri="{FF2B5EF4-FFF2-40B4-BE49-F238E27FC236}">
                <a16:creationId xmlns:a16="http://schemas.microsoft.com/office/drawing/2014/main" xmlns="" id="{05864DDE-75C0-4BE6-93FF-A960706ADEC3}"/>
              </a:ext>
              <a:ext uri="{C183D7F6-B498-43B3-948B-1728B52AA6E4}">
                <adec:decorative xmlns:adec="http://schemas.microsoft.com/office/drawing/2017/decorative" xmlns=""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itle 1">
            <a:extLst>
              <a:ext uri="{FF2B5EF4-FFF2-40B4-BE49-F238E27FC236}">
                <a16:creationId xmlns:a16="http://schemas.microsoft.com/office/drawing/2014/main" xmlns=""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xmlns=""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xmlns=""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xmlns=""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xmlns=""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F71817-A045-48C0-975B-CBEF88E9561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B61C39F0-32D4-407C-8BCA-97F2D9E500C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xmlns="" id="{99CF4459-37B2-4F87-B508-DB04D4332067}"/>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F03B5BF0-238D-481F-A15B-206D1E2FEDD2}"/>
              </a:ext>
              <a:ext uri="{C183D7F6-B498-43B3-948B-1728B52AA6E4}">
                <adec:decorative xmlns:adec="http://schemas.microsoft.com/office/drawing/2017/decorative" xmlns=""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xmlns="" id="{7578E43B-8F1B-4CBD-B09E-5AD9A247E3F8}"/>
              </a:ext>
              <a:ext uri="{C183D7F6-B498-43B3-948B-1728B52AA6E4}">
                <adec:decorative xmlns:adec="http://schemas.microsoft.com/office/drawing/2017/decorative" xmlns=""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ame 13">
            <a:extLst>
              <a:ext uri="{FF2B5EF4-FFF2-40B4-BE49-F238E27FC236}">
                <a16:creationId xmlns:a16="http://schemas.microsoft.com/office/drawing/2014/main" xmlns="" id="{737C17C2-E2A6-4219-AE02-C8EAF943C472}"/>
              </a:ext>
              <a:ext uri="{C183D7F6-B498-43B3-948B-1728B52AA6E4}">
                <adec:decorative xmlns:adec="http://schemas.microsoft.com/office/drawing/2017/decorative" xmlns=""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xmlns=""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xmlns=""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xmlns=""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xmlns=""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xmlns=""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xmlns=""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xmlns=""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xmlns=""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xmlns=""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xmlns=""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xmlns=""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xmlns=""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xmlns=""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xmlns=""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xmlns=""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dirty="0"/>
          </a:p>
        </p:txBody>
      </p:sp>
      <p:sp>
        <p:nvSpPr>
          <p:cNvPr id="10" name="Title 9">
            <a:extLst>
              <a:ext uri="{FF2B5EF4-FFF2-40B4-BE49-F238E27FC236}">
                <a16:creationId xmlns:a16="http://schemas.microsoft.com/office/drawing/2014/main" xmlns=""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xmlns=""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xmlns=""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xmlns=""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xmlns=""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xmlns=""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xmlns=""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dirty="0"/>
              <a:t>20xx</a:t>
            </a:r>
          </a:p>
        </p:txBody>
      </p:sp>
      <p:sp>
        <p:nvSpPr>
          <p:cNvPr id="5" name="Footer Placeholder 4">
            <a:extLst>
              <a:ext uri="{FF2B5EF4-FFF2-40B4-BE49-F238E27FC236}">
                <a16:creationId xmlns:a16="http://schemas.microsoft.com/office/drawing/2014/main" xmlns=""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dirty="0">
                <a:solidFill>
                  <a:srgbClr val="FFFFFF"/>
                </a:solidFill>
              </a:rPr>
              <a:t>SAMPLE FOOTER TEXT</a:t>
            </a:r>
          </a:p>
        </p:txBody>
      </p:sp>
      <p:sp>
        <p:nvSpPr>
          <p:cNvPr id="6" name="Slide Number Placeholder 5">
            <a:extLst>
              <a:ext uri="{FF2B5EF4-FFF2-40B4-BE49-F238E27FC236}">
                <a16:creationId xmlns:a16="http://schemas.microsoft.com/office/drawing/2014/main" xmlns=""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dirty="0"/>
          </a:p>
        </p:txBody>
      </p:sp>
    </p:spTree>
    <p:extLst>
      <p:ext uri="{BB962C8B-B14F-4D97-AF65-F5344CB8AC3E}">
        <p14:creationId xmlns:p14="http://schemas.microsoft.com/office/powerpoint/2010/main" xmlns=""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527050" y="1121700"/>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4">
            <a:extLst>
              <a:ext uri="{FF2B5EF4-FFF2-40B4-BE49-F238E27FC236}">
                <a16:creationId xmlns:a16="http://schemas.microsoft.com/office/drawing/2014/main" xmlns="" id="{AD04BED3-CF2E-4CAD-8CE8-ED3ED12AEBD6}"/>
              </a:ext>
            </a:extLst>
          </p:cNvPr>
          <p:cNvSpPr>
            <a:spLocks noGrp="1"/>
          </p:cNvSpPr>
          <p:nvPr>
            <p:ph type="body" sz="quarter" idx="15"/>
          </p:nvPr>
        </p:nvSpPr>
        <p:spPr>
          <a:xfrm>
            <a:off x="1651000" y="3638550"/>
            <a:ext cx="9144000" cy="2451100"/>
          </a:xfrm>
        </p:spPr>
        <p:txBody>
          <a:bodyPr>
            <a:normAutofit fontScale="92500" lnSpcReduction="20000"/>
          </a:bodyPr>
          <a:lstStyle/>
          <a:p>
            <a:pPr algn="r"/>
            <a:r>
              <a:rPr lang="en-IN" dirty="0" smtClean="0">
                <a:solidFill>
                  <a:schemeClr val="tx2">
                    <a:lumMod val="90000"/>
                    <a:lumOff val="10000"/>
                  </a:schemeClr>
                </a:solidFill>
              </a:rPr>
              <a:t>By:Akash v </a:t>
            </a:r>
            <a:r>
              <a:rPr lang="en-IN" dirty="0" smtClean="0">
                <a:solidFill>
                  <a:schemeClr val="tx2">
                    <a:lumMod val="90000"/>
                    <a:lumOff val="10000"/>
                  </a:schemeClr>
                </a:solidFill>
              </a:rPr>
              <a:t>poojary</a:t>
            </a:r>
            <a:endParaRPr lang="en-IN" dirty="0" smtClean="0">
              <a:solidFill>
                <a:schemeClr val="tx2">
                  <a:lumMod val="90000"/>
                  <a:lumOff val="10000"/>
                </a:schemeClr>
              </a:solidFill>
            </a:endParaRPr>
          </a:p>
          <a:p>
            <a:pPr algn="r"/>
            <a:r>
              <a:rPr lang="en-IN" dirty="0" smtClean="0">
                <a:solidFill>
                  <a:schemeClr val="tx2">
                    <a:lumMod val="90000"/>
                    <a:lumOff val="10000"/>
                  </a:schemeClr>
                </a:solidFill>
              </a:rPr>
              <a:t>Akash</a:t>
            </a:r>
            <a:r>
              <a:rPr lang="en-IN" dirty="0" smtClean="0">
                <a:solidFill>
                  <a:schemeClr val="tx2">
                    <a:lumMod val="90000"/>
                    <a:lumOff val="10000"/>
                  </a:schemeClr>
                </a:solidFill>
              </a:rPr>
              <a:t> </a:t>
            </a:r>
            <a:r>
              <a:rPr lang="en-IN" dirty="0" smtClean="0">
                <a:solidFill>
                  <a:schemeClr val="tx2">
                    <a:lumMod val="90000"/>
                    <a:lumOff val="10000"/>
                  </a:schemeClr>
                </a:solidFill>
              </a:rPr>
              <a:t>shetty</a:t>
            </a:r>
            <a:endParaRPr lang="en-IN" dirty="0" smtClean="0">
              <a:solidFill>
                <a:schemeClr val="tx2">
                  <a:lumMod val="90000"/>
                  <a:lumOff val="10000"/>
                </a:schemeClr>
              </a:solidFill>
            </a:endParaRPr>
          </a:p>
          <a:p>
            <a:pPr algn="r"/>
            <a:r>
              <a:rPr lang="en-IN" dirty="0" smtClean="0">
                <a:solidFill>
                  <a:schemeClr val="tx2">
                    <a:lumMod val="90000"/>
                    <a:lumOff val="10000"/>
                  </a:schemeClr>
                </a:solidFill>
              </a:rPr>
              <a:t>Dhanush</a:t>
            </a:r>
            <a:endParaRPr lang="en-IN" dirty="0" smtClean="0">
              <a:solidFill>
                <a:schemeClr val="tx2">
                  <a:lumMod val="90000"/>
                  <a:lumOff val="10000"/>
                </a:schemeClr>
              </a:solidFill>
            </a:endParaRPr>
          </a:p>
          <a:p>
            <a:pPr algn="r"/>
            <a:r>
              <a:rPr lang="en-IN" dirty="0" smtClean="0">
                <a:solidFill>
                  <a:schemeClr val="tx2">
                    <a:lumMod val="90000"/>
                    <a:lumOff val="10000"/>
                  </a:schemeClr>
                </a:solidFill>
              </a:rPr>
              <a:t>Karthik</a:t>
            </a:r>
            <a:endParaRPr lang="en-IN" dirty="0" smtClean="0">
              <a:solidFill>
                <a:schemeClr val="tx2">
                  <a:lumMod val="90000"/>
                  <a:lumOff val="10000"/>
                </a:schemeClr>
              </a:solidFill>
            </a:endParaRPr>
          </a:p>
          <a:p>
            <a:pPr algn="r"/>
            <a:r>
              <a:rPr lang="en-IN" dirty="0" smtClean="0">
                <a:solidFill>
                  <a:schemeClr val="tx2">
                    <a:lumMod val="90000"/>
                    <a:lumOff val="10000"/>
                  </a:schemeClr>
                </a:solidFill>
              </a:rPr>
              <a:t>Karthik</a:t>
            </a:r>
            <a:r>
              <a:rPr lang="en-IN" dirty="0" smtClean="0">
                <a:solidFill>
                  <a:schemeClr val="tx2">
                    <a:lumMod val="90000"/>
                    <a:lumOff val="10000"/>
                  </a:schemeClr>
                </a:solidFill>
              </a:rPr>
              <a:t> </a:t>
            </a:r>
            <a:r>
              <a:rPr lang="en-IN" dirty="0" smtClean="0">
                <a:solidFill>
                  <a:schemeClr val="tx2">
                    <a:lumMod val="90000"/>
                    <a:lumOff val="10000"/>
                  </a:schemeClr>
                </a:solidFill>
              </a:rPr>
              <a:t>Shettigar</a:t>
            </a:r>
            <a:endParaRPr lang="en-US" dirty="0">
              <a:solidFill>
                <a:schemeClr val="tx2">
                  <a:lumMod val="90000"/>
                  <a:lumOff val="10000"/>
                </a:schemeClr>
              </a:solidFill>
            </a:endParaRPr>
          </a:p>
        </p:txBody>
      </p:sp>
    </p:spTree>
    <p:extLst>
      <p:ext uri="{BB962C8B-B14F-4D97-AF65-F5344CB8AC3E}">
        <p14:creationId xmlns:p14="http://schemas.microsoft.com/office/powerpoint/2010/main" xmlns="" val="703580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xmlns="" id="{2F49AA98-AED4-4FAD-999C-98B64BB9DF71}"/>
              </a:ext>
            </a:extLst>
          </p:cNvPr>
          <p:cNvSpPr>
            <a:spLocks noGrp="1"/>
          </p:cNvSpPr>
          <p:nvPr>
            <p:ph idx="1"/>
          </p:nvPr>
        </p:nvSpPr>
        <p:spPr>
          <a:xfrm>
            <a:off x="841248" y="3190875"/>
            <a:ext cx="5914938" cy="2986087"/>
          </a:xfrm>
        </p:spPr>
        <p:txBody>
          <a:bodyPr>
            <a:normAutofit/>
          </a:bodyPr>
          <a:lstStyle/>
          <a:p>
            <a:r>
              <a:rPr lang="en-US" dirty="0" smtClean="0"/>
              <a:t>This C program is a Real Estate Advisor system that allows both administrators and users to interact with a property database. The program features functionalities such as displaying available properties, inserting new properties, deleting properties, searching for properties, buying properties, selling properties, and more.</a:t>
            </a:r>
          </a:p>
          <a:p>
            <a:endParaRPr lang="en-US" dirty="0"/>
          </a:p>
        </p:txBody>
      </p:sp>
      <p:sp>
        <p:nvSpPr>
          <p:cNvPr id="82" name="Footer Placeholder 81">
            <a:extLst>
              <a:ext uri="{FF2B5EF4-FFF2-40B4-BE49-F238E27FC236}">
                <a16:creationId xmlns:a16="http://schemas.microsoft.com/office/drawing/2014/main" xmlns=""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xmlns=""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dirty="0"/>
          </a:p>
        </p:txBody>
      </p:sp>
      <p:pic>
        <p:nvPicPr>
          <p:cNvPr id="11" name="Picture Placeholder 10" descr="download (3).jfif"/>
          <p:cNvPicPr>
            <a:picLocks noGrp="1" noChangeAspect="1"/>
          </p:cNvPicPr>
          <p:nvPr>
            <p:ph type="pic" sz="quarter" idx="13"/>
          </p:nvPr>
        </p:nvPicPr>
        <p:blipFill>
          <a:blip r:embed="rId2"/>
          <a:srcRect t="12652" b="12652"/>
          <a:stretch>
            <a:fillRect/>
          </a:stretch>
        </p:blipFill>
        <p:spPr/>
      </p:pic>
      <p:pic>
        <p:nvPicPr>
          <p:cNvPr id="15" name="Picture Placeholder 14" descr="download (5).jfif"/>
          <p:cNvPicPr>
            <a:picLocks noGrp="1" noChangeAspect="1"/>
          </p:cNvPicPr>
          <p:nvPr>
            <p:ph type="pic" sz="quarter" idx="14"/>
          </p:nvPr>
        </p:nvPicPr>
        <p:blipFill>
          <a:blip r:embed="rId3"/>
          <a:srcRect t="10346" b="10346"/>
          <a:stretch>
            <a:fillRect/>
          </a:stretch>
        </p:blipFill>
        <p:spPr/>
      </p:pic>
      <p:pic>
        <p:nvPicPr>
          <p:cNvPr id="16" name="Picture Placeholder 15" descr="download (4).jfif"/>
          <p:cNvPicPr>
            <a:picLocks noGrp="1" noChangeAspect="1"/>
          </p:cNvPicPr>
          <p:nvPr>
            <p:ph type="pic" sz="quarter" idx="15"/>
          </p:nvPr>
        </p:nvPicPr>
        <p:blipFill>
          <a:blip r:embed="rId4"/>
          <a:srcRect t="2288" b="2288"/>
          <a:stretch>
            <a:fillRect/>
          </a:stretch>
        </p:blipFill>
        <p:spPr/>
      </p:pic>
    </p:spTree>
    <p:extLst>
      <p:ext uri="{BB962C8B-B14F-4D97-AF65-F5344CB8AC3E}">
        <p14:creationId xmlns:p14="http://schemas.microsoft.com/office/powerpoint/2010/main" xmlns="" val="159034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47477" y="1131641"/>
            <a:ext cx="4010273" cy="906709"/>
          </a:xfrm>
        </p:spPr>
        <p:txBody>
          <a:bodyPr/>
          <a:lstStyle/>
          <a:p>
            <a:r>
              <a:rPr lang="en-IN" dirty="0" smtClean="0"/>
              <a:t>Features:</a:t>
            </a:r>
            <a:endParaRPr lang="en-US" dirty="0"/>
          </a:p>
        </p:txBody>
      </p:sp>
      <p:sp>
        <p:nvSpPr>
          <p:cNvPr id="11266" name="AutoShape 2" descr="Rachuba Real Estate Advi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nvSpPr>
        <p:spPr>
          <a:xfrm>
            <a:off x="1171575" y="2057400"/>
            <a:ext cx="10029825" cy="3170099"/>
          </a:xfrm>
          <a:prstGeom prst="rect">
            <a:avLst/>
          </a:prstGeom>
          <a:noFill/>
        </p:spPr>
        <p:txBody>
          <a:bodyPr wrap="square" rtlCol="0">
            <a:spAutoFit/>
          </a:bodyPr>
          <a:lstStyle/>
          <a:p>
            <a:r>
              <a:rPr lang="en-US" sz="2000" dirty="0" smtClean="0"/>
              <a:t>Here's a brief overview of the key components and functionalities of the program:</a:t>
            </a:r>
          </a:p>
          <a:p>
            <a:r>
              <a:rPr lang="en-US" sz="2000" b="1" dirty="0" smtClean="0"/>
              <a:t>1)Admin </a:t>
            </a:r>
            <a:r>
              <a:rPr lang="en-US" sz="2000" b="1" dirty="0" smtClean="0"/>
              <a:t>and User Modes:</a:t>
            </a:r>
            <a:r>
              <a:rPr lang="en-US" sz="2000" dirty="0" smtClean="0"/>
              <a:t> The program offers two modes of operation: admin and user. Users can choose their mode based on their login type (admin or user).</a:t>
            </a:r>
          </a:p>
          <a:p>
            <a:r>
              <a:rPr lang="en-US" sz="2000" b="1" dirty="0" smtClean="0"/>
              <a:t>2)Admin </a:t>
            </a:r>
            <a:r>
              <a:rPr lang="en-US" sz="2000" b="1" dirty="0" smtClean="0"/>
              <a:t>Mode:</a:t>
            </a:r>
            <a:r>
              <a:rPr lang="en-US" sz="2000" dirty="0" smtClean="0"/>
              <a:t> In admin mode, administrators can perform various tasks, including displaying all properties, inserting new properties, deleting properties, searching for properties, and modifying property details. Admins need to enter a password (e.g., 1234) for authentication.</a:t>
            </a:r>
          </a:p>
          <a:p>
            <a:r>
              <a:rPr lang="en-US" sz="2000" b="1" dirty="0" smtClean="0"/>
              <a:t>3)User </a:t>
            </a:r>
            <a:r>
              <a:rPr lang="en-US" sz="2000" b="1" dirty="0" smtClean="0"/>
              <a:t>Mode:</a:t>
            </a:r>
            <a:r>
              <a:rPr lang="en-US" sz="2000" dirty="0" smtClean="0"/>
              <a:t> In user mode, regular users can view available properties, search for properties based on location, buy properties, sell properties from their list of owned properties, and display the properties they </a:t>
            </a:r>
            <a:r>
              <a:rPr lang="en-US" sz="2000" dirty="0" smtClean="0"/>
              <a:t>own.3</a:t>
            </a:r>
            <a:endParaRPr lang="en-US" sz="2000" dirty="0" smtClean="0"/>
          </a:p>
        </p:txBody>
      </p:sp>
    </p:spTree>
    <p:extLst>
      <p:ext uri="{BB962C8B-B14F-4D97-AF65-F5344CB8AC3E}">
        <p14:creationId xmlns:p14="http://schemas.microsoft.com/office/powerpoint/2010/main" xmlns="" val="2693196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38200" y="1323975"/>
            <a:ext cx="10229850" cy="4727575"/>
          </a:xfrm>
        </p:spPr>
        <p:txBody>
          <a:bodyPr>
            <a:normAutofit/>
          </a:bodyPr>
          <a:lstStyle/>
          <a:p>
            <a:r>
              <a:rPr lang="en-US" sz="2000" b="1" dirty="0" smtClean="0">
                <a:solidFill>
                  <a:schemeClr val="tx1"/>
                </a:solidFill>
              </a:rPr>
              <a:t>4)Property </a:t>
            </a:r>
            <a:r>
              <a:rPr lang="en-US" sz="2000" b="1" dirty="0" smtClean="0">
                <a:solidFill>
                  <a:schemeClr val="tx1"/>
                </a:solidFill>
              </a:rPr>
              <a:t>Database:</a:t>
            </a:r>
            <a:r>
              <a:rPr lang="en-US" sz="2000" dirty="0" smtClean="0">
                <a:solidFill>
                  <a:schemeClr val="tx1"/>
                </a:solidFill>
              </a:rPr>
              <a:t> The program maintains a property database stored in text files (techpro.txt for available properties and user.txt for owned properties). Property details include an ID, type, location, and price.</a:t>
            </a:r>
          </a:p>
          <a:p>
            <a:r>
              <a:rPr lang="en-US" sz="2000" b="1" dirty="0" smtClean="0">
                <a:solidFill>
                  <a:schemeClr val="tx1"/>
                </a:solidFill>
              </a:rPr>
              <a:t>5)Purse</a:t>
            </a:r>
            <a:r>
              <a:rPr lang="en-US" sz="2000" b="1" dirty="0" smtClean="0">
                <a:solidFill>
                  <a:schemeClr val="tx1"/>
                </a:solidFill>
              </a:rPr>
              <a:t>:</a:t>
            </a:r>
            <a:r>
              <a:rPr lang="en-US" sz="2000" dirty="0" smtClean="0">
                <a:solidFill>
                  <a:schemeClr val="tx1"/>
                </a:solidFill>
              </a:rPr>
              <a:t> The program keeps track of a user's purse balance, allowing users to buy properties if they have sufficient funds and earn money by selling properties.</a:t>
            </a:r>
          </a:p>
          <a:p>
            <a:r>
              <a:rPr lang="en-US" sz="2000" b="1" dirty="0" smtClean="0">
                <a:solidFill>
                  <a:schemeClr val="tx1"/>
                </a:solidFill>
              </a:rPr>
              <a:t>6)Data </a:t>
            </a:r>
            <a:r>
              <a:rPr lang="en-US" sz="2000" b="1" dirty="0" smtClean="0">
                <a:solidFill>
                  <a:schemeClr val="tx1"/>
                </a:solidFill>
              </a:rPr>
              <a:t>Handling:</a:t>
            </a:r>
            <a:r>
              <a:rPr lang="en-US" sz="2000" dirty="0" smtClean="0">
                <a:solidFill>
                  <a:schemeClr val="tx1"/>
                </a:solidFill>
              </a:rPr>
              <a:t> File handling is used to read and write property data from/to files. Temporary files are also employed for various operations like buying and selling properties.</a:t>
            </a:r>
          </a:p>
          <a:p>
            <a:r>
              <a:rPr lang="en-US" sz="2000" dirty="0" smtClean="0">
                <a:solidFill>
                  <a:schemeClr val="tx1"/>
                </a:solidFill>
              </a:rPr>
              <a:t>The program provides a user-friendly menu-based interface for performing these real estate-related tasks in both admin and user modes.</a:t>
            </a:r>
          </a:p>
          <a:p>
            <a:endParaRPr lang="en-US" sz="2000" dirty="0" smtClean="0">
              <a:solidFill>
                <a:schemeClr val="tx1"/>
              </a:solidFill>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51886-AA43-422E-B193-F1F3DF7D8A4D}"/>
              </a:ext>
            </a:extLst>
          </p:cNvPr>
          <p:cNvSpPr>
            <a:spLocks noGrp="1"/>
          </p:cNvSpPr>
          <p:nvPr>
            <p:ph type="title"/>
          </p:nvPr>
        </p:nvSpPr>
        <p:spPr>
          <a:xfrm>
            <a:off x="495300" y="504825"/>
            <a:ext cx="10858500" cy="590551"/>
          </a:xfrm>
        </p:spPr>
        <p:txBody>
          <a:bodyPr>
            <a:normAutofit/>
          </a:bodyPr>
          <a:lstStyle/>
          <a:p>
            <a:pPr algn="ctr"/>
            <a:r>
              <a:rPr lang="en-IN" sz="2000" dirty="0" smtClean="0"/>
              <a:t>Flowchart</a:t>
            </a:r>
            <a:endParaRPr lang="en-US" sz="2000" dirty="0"/>
          </a:p>
        </p:txBody>
      </p:sp>
      <p:sp>
        <p:nvSpPr>
          <p:cNvPr id="5" name="Footer Placeholder 4">
            <a:extLst>
              <a:ext uri="{FF2B5EF4-FFF2-40B4-BE49-F238E27FC236}">
                <a16:creationId xmlns:a16="http://schemas.microsoft.com/office/drawing/2014/main" xmlns="" id="{3775AFC8-8A78-4AE3-A237-4E17FE12A115}"/>
              </a:ext>
            </a:extLst>
          </p:cNvPr>
          <p:cNvSpPr>
            <a:spLocks noGrp="1"/>
          </p:cNvSpPr>
          <p:nvPr>
            <p:ph type="ftr" sz="quarter" idx="11"/>
          </p:nvPr>
        </p:nvSpPr>
        <p:spPr>
          <a:xfrm>
            <a:off x="4038600" y="6429375"/>
            <a:ext cx="4114800" cy="365125"/>
          </a:xfrm>
        </p:spPr>
        <p:txBody>
          <a:bodyPr/>
          <a:lstStyle/>
          <a:p>
            <a:r>
              <a:rPr lang="en-IN" dirty="0" smtClean="0"/>
              <a:t>REAL ESTATE ADVISOR</a:t>
            </a:r>
            <a:endParaRPr lang="en-US" dirty="0"/>
          </a:p>
        </p:txBody>
      </p:sp>
      <p:sp>
        <p:nvSpPr>
          <p:cNvPr id="6" name="Slide Number Placeholder 5">
            <a:extLst>
              <a:ext uri="{FF2B5EF4-FFF2-40B4-BE49-F238E27FC236}">
                <a16:creationId xmlns:a16="http://schemas.microsoft.com/office/drawing/2014/main" xmlns=""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dirty="0"/>
          </a:p>
        </p:txBody>
      </p:sp>
      <p:pic>
        <p:nvPicPr>
          <p:cNvPr id="12" name="Content Placeholder 11" descr="Flowchart  (1).png"/>
          <p:cNvPicPr>
            <a:picLocks noGrp="1" noChangeAspect="1"/>
          </p:cNvPicPr>
          <p:nvPr>
            <p:ph idx="1"/>
          </p:nvPr>
        </p:nvPicPr>
        <p:blipFill>
          <a:blip r:embed="rId3"/>
          <a:srcRect l="2889"/>
          <a:stretch>
            <a:fillRect/>
          </a:stretch>
        </p:blipFill>
        <p:spPr>
          <a:xfrm>
            <a:off x="514349" y="1181100"/>
            <a:ext cx="11249025" cy="4995863"/>
          </a:xfrm>
        </p:spPr>
      </p:pic>
    </p:spTree>
    <p:extLst>
      <p:ext uri="{BB962C8B-B14F-4D97-AF65-F5344CB8AC3E}">
        <p14:creationId xmlns:p14="http://schemas.microsoft.com/office/powerpoint/2010/main" xmlns="" val="3276479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757238"/>
          </a:xfrm>
        </p:spPr>
        <p:txBody>
          <a:bodyPr>
            <a:normAutofit/>
          </a:bodyPr>
          <a:lstStyle/>
          <a:p>
            <a:r>
              <a:rPr lang="en-IN" sz="4400" dirty="0" smtClean="0"/>
              <a:t>Outcomes</a:t>
            </a:r>
            <a:endParaRPr lang="en-US" sz="4400" dirty="0"/>
          </a:p>
        </p:txBody>
      </p:sp>
      <p:sp>
        <p:nvSpPr>
          <p:cNvPr id="3" name="Content Placeholder 2"/>
          <p:cNvSpPr>
            <a:spLocks noGrp="1"/>
          </p:cNvSpPr>
          <p:nvPr>
            <p:ph idx="1"/>
          </p:nvPr>
        </p:nvSpPr>
        <p:spPr>
          <a:xfrm>
            <a:off x="838200" y="1485900"/>
            <a:ext cx="10515600" cy="4691063"/>
          </a:xfrm>
        </p:spPr>
        <p:txBody>
          <a:bodyPr>
            <a:normAutofit fontScale="62500" lnSpcReduction="20000"/>
          </a:bodyPr>
          <a:lstStyle/>
          <a:p>
            <a:r>
              <a:rPr lang="en-US" dirty="0" smtClean="0"/>
              <a:t>key outcomes and features of this program:</a:t>
            </a:r>
          </a:p>
          <a:p>
            <a:r>
              <a:rPr lang="en-US" b="1" dirty="0" smtClean="0"/>
              <a:t>User Authentication:</a:t>
            </a:r>
            <a:r>
              <a:rPr lang="en-US" dirty="0" smtClean="0"/>
              <a:t> The program starts by asking the user to choose between admin and user modes. Admins must enter a password (1234) for access.</a:t>
            </a:r>
          </a:p>
          <a:p>
            <a:r>
              <a:rPr lang="en-US" b="1" dirty="0" smtClean="0"/>
              <a:t>Admin Functionality:</a:t>
            </a:r>
            <a:r>
              <a:rPr lang="en-US" dirty="0" smtClean="0"/>
              <a:t> In admin mode, administrators can manage the property database. They can display, insert, delete, search for, and modify property records.</a:t>
            </a:r>
          </a:p>
          <a:p>
            <a:r>
              <a:rPr lang="en-US" b="1" dirty="0" smtClean="0"/>
              <a:t>User Functionality:</a:t>
            </a:r>
            <a:r>
              <a:rPr lang="en-US" dirty="0" smtClean="0"/>
              <a:t> In user mode, regular users can interact with the property database. They can view all available properties, search for properties by location, buy properties (if they have enough funds), sell properties they own, and view their owned properties.</a:t>
            </a:r>
          </a:p>
          <a:p>
            <a:r>
              <a:rPr lang="en-US" b="1" dirty="0" smtClean="0"/>
              <a:t>Property Database:</a:t>
            </a:r>
            <a:r>
              <a:rPr lang="en-US" dirty="0" smtClean="0"/>
              <a:t> The program maintains property records with attributes such as ID, type, location, and price. Available properties are stored in the "techpro.txt" file, while user-owned properties are stored in the "user.txt" file.</a:t>
            </a:r>
          </a:p>
          <a:p>
            <a:endParaRPr lang="en-US" dirty="0"/>
          </a:p>
        </p:txBody>
      </p:sp>
      <p:sp>
        <p:nvSpPr>
          <p:cNvPr id="4" name="Footer Placeholder 3"/>
          <p:cNvSpPr>
            <a:spLocks noGrp="1"/>
          </p:cNvSpPr>
          <p:nvPr>
            <p:ph type="ftr" sz="quarter" idx="11"/>
          </p:nvPr>
        </p:nvSpPr>
        <p:spPr/>
        <p:txBody>
          <a:bodyPr/>
          <a:lstStyle/>
          <a:p>
            <a:r>
              <a:rPr lang="en-US" dirty="0" smtClean="0"/>
              <a:t>SAMPLE FOOTER TEXT</a:t>
            </a:r>
            <a:endParaRPr lang="en-US" dirty="0"/>
          </a:p>
        </p:txBody>
      </p:sp>
      <p:sp>
        <p:nvSpPr>
          <p:cNvPr id="5" name="Slide Number Placeholder 4"/>
          <p:cNvSpPr>
            <a:spLocks noGrp="1"/>
          </p:cNvSpPr>
          <p:nvPr>
            <p:ph type="sldNum" sz="quarter" idx="12"/>
          </p:nvPr>
        </p:nvSpPr>
        <p:spPr/>
        <p:txBody>
          <a:bodyPr/>
          <a:lstStyle/>
          <a:p>
            <a:fld id="{28844951-7827-47D4-8276-7DDE1FA7D85A}"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1525"/>
            <a:ext cx="10515600" cy="5405438"/>
          </a:xfrm>
        </p:spPr>
        <p:txBody>
          <a:bodyPr>
            <a:normAutofit fontScale="70000" lnSpcReduction="20000"/>
          </a:bodyPr>
          <a:lstStyle/>
          <a:p>
            <a:r>
              <a:rPr lang="en-US" b="1" dirty="0" smtClean="0"/>
              <a:t>Financial Tracking:</a:t>
            </a:r>
            <a:r>
              <a:rPr lang="en-US" dirty="0" smtClean="0"/>
              <a:t> Users have a virtual purse with an initial balance of 100,000 units of currency. When users buy properties, their purse balance is updated, and they can earn money by selling properties.</a:t>
            </a:r>
          </a:p>
          <a:p>
            <a:r>
              <a:rPr lang="en-US" b="1" dirty="0" smtClean="0"/>
              <a:t>Data Handling:</a:t>
            </a:r>
            <a:r>
              <a:rPr lang="en-US" dirty="0" smtClean="0"/>
              <a:t> The program employs file handling to read and write property data to and from text files. Temporary files are used for operations like buying and selling properties.</a:t>
            </a:r>
          </a:p>
          <a:p>
            <a:r>
              <a:rPr lang="en-US" b="1" dirty="0" smtClean="0"/>
              <a:t>User-Friendly Interface:</a:t>
            </a:r>
            <a:r>
              <a:rPr lang="en-US" dirty="0" smtClean="0"/>
              <a:t> Both admin and user modes offer a menu-driven interface that simplifies property management tasks.</a:t>
            </a:r>
          </a:p>
          <a:p>
            <a:r>
              <a:rPr lang="en-US" b="1" dirty="0" smtClean="0"/>
              <a:t>Mode Switching:</a:t>
            </a:r>
            <a:r>
              <a:rPr lang="en-US" dirty="0" smtClean="0"/>
              <a:t> Users can switch between admin and user modes as needed during the program's execution.</a:t>
            </a:r>
          </a:p>
          <a:p>
            <a:r>
              <a:rPr lang="en-US" b="1" dirty="0" smtClean="0"/>
              <a:t>Error Handling:</a:t>
            </a:r>
            <a:r>
              <a:rPr lang="en-US" dirty="0" smtClean="0"/>
              <a:t> The program includes error handling for cases where files cannot be found or opened.</a:t>
            </a:r>
          </a:p>
          <a:p>
            <a:r>
              <a:rPr lang="en-US" b="1" dirty="0" smtClean="0"/>
              <a:t>Flexibility:</a:t>
            </a:r>
            <a:r>
              <a:rPr lang="en-US" dirty="0" smtClean="0"/>
              <a:t> This code provides a foundational structure for a real estate management system that can be extended and customized to meet specific requirements or enhanced with additional features.</a:t>
            </a:r>
          </a:p>
        </p:txBody>
      </p:sp>
      <p:sp>
        <p:nvSpPr>
          <p:cNvPr id="4" name="Footer Placeholder 3"/>
          <p:cNvSpPr>
            <a:spLocks noGrp="1"/>
          </p:cNvSpPr>
          <p:nvPr>
            <p:ph type="ftr" sz="quarter" idx="11"/>
          </p:nvPr>
        </p:nvSpPr>
        <p:spPr/>
        <p:txBody>
          <a:bodyPr/>
          <a:lstStyle/>
          <a:p>
            <a:r>
              <a:rPr lang="en-US" dirty="0" smtClean="0"/>
              <a:t>SAMPLE FOOTER TEXT</a:t>
            </a:r>
            <a:endParaRPr lang="en-US" dirty="0"/>
          </a:p>
        </p:txBody>
      </p:sp>
      <p:sp>
        <p:nvSpPr>
          <p:cNvPr id="5" name="Slide Number Placeholder 4"/>
          <p:cNvSpPr>
            <a:spLocks noGrp="1"/>
          </p:cNvSpPr>
          <p:nvPr>
            <p:ph type="sldNum" sz="quarter" idx="12"/>
          </p:nvPr>
        </p:nvSpPr>
        <p:spPr/>
        <p:txBody>
          <a:bodyPr/>
          <a:lstStyle/>
          <a:p>
            <a:fld id="{28844951-7827-47D4-8276-7DDE1FA7D85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REAL ESTATE ADVISOR</a:t>
            </a:r>
            <a:endParaRPr lang="en-US" dirty="0"/>
          </a:p>
        </p:txBody>
      </p:sp>
      <p:sp>
        <p:nvSpPr>
          <p:cNvPr id="6" name="Slide Number Placeholder 5"/>
          <p:cNvSpPr>
            <a:spLocks noGrp="1"/>
          </p:cNvSpPr>
          <p:nvPr>
            <p:ph type="sldNum" sz="quarter" idx="12"/>
          </p:nvPr>
        </p:nvSpPr>
        <p:spPr/>
        <p:txBody>
          <a:bodyPr/>
          <a:lstStyle/>
          <a:p>
            <a:fld id="{28844951-7827-47D4-8276-7DDE1FA7D85A}" type="slidenum">
              <a:rPr lang="en-US" smtClean="0"/>
              <a:pPr/>
              <a:t>8</a:t>
            </a:fld>
            <a:endParaRPr lang="en-US" dirty="0"/>
          </a:p>
        </p:txBody>
      </p:sp>
      <p:sp>
        <p:nvSpPr>
          <p:cNvPr id="8" name="TextBox 7"/>
          <p:cNvSpPr txBox="1"/>
          <p:nvPr/>
        </p:nvSpPr>
        <p:spPr>
          <a:xfrm>
            <a:off x="619125" y="666749"/>
            <a:ext cx="10915650" cy="4124206"/>
          </a:xfrm>
          <a:prstGeom prst="rect">
            <a:avLst/>
          </a:prstGeom>
          <a:noFill/>
        </p:spPr>
        <p:txBody>
          <a:bodyPr wrap="square" rtlCol="0">
            <a:spAutoFit/>
          </a:bodyPr>
          <a:lstStyle/>
          <a:p>
            <a:r>
              <a:rPr lang="en-IN" sz="2800" dirty="0" smtClean="0"/>
              <a:t>CONCLUSION:</a:t>
            </a:r>
          </a:p>
          <a:p>
            <a:endParaRPr lang="en-IN" dirty="0" smtClean="0"/>
          </a:p>
          <a:p>
            <a:r>
              <a:rPr lang="en-US" sz="2400" dirty="0" smtClean="0"/>
              <a:t>The </a:t>
            </a:r>
            <a:r>
              <a:rPr lang="en-US" sz="2400" dirty="0" smtClean="0"/>
              <a:t>provided C program offers a simple yet effective Real Estate Advisor system with distinct admin and user modes. It allows users to manage property-related tasks efficiently, maintaining property records, financial balances, and offering various operations</a:t>
            </a:r>
            <a:r>
              <a:rPr lang="en-US" sz="2400" dirty="0" smtClean="0"/>
              <a:t>.</a:t>
            </a:r>
          </a:p>
          <a:p>
            <a:endParaRPr lang="en-IN" sz="2400" dirty="0" smtClean="0"/>
          </a:p>
          <a:p>
            <a:r>
              <a:rPr lang="en-US" sz="2400" dirty="0" smtClean="0"/>
              <a:t>In essence, this code provides a functional real estate management system suitable for educational purposes or as a starting point for more advanced property management software development. Its user-centric design and fundamental features make it accessible and adaptable to various scenarios.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3DBD4-E398-4AA3-AEC1-4BF03FC59886}"/>
              </a:ext>
            </a:extLst>
          </p:cNvPr>
          <p:cNvSpPr>
            <a:spLocks noGrp="1"/>
          </p:cNvSpPr>
          <p:nvPr>
            <p:ph type="title"/>
          </p:nvPr>
        </p:nvSpPr>
        <p:spPr>
          <a:xfrm>
            <a:off x="841247" y="828675"/>
            <a:ext cx="10464927" cy="5384400"/>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Thank </a:t>
            </a:r>
            <a:r>
              <a:rPr lang="en-US" dirty="0"/>
              <a:t>you</a:t>
            </a:r>
          </a:p>
        </p:txBody>
      </p:sp>
      <p:sp>
        <p:nvSpPr>
          <p:cNvPr id="8" name="Footer Placeholder 7">
            <a:extLst>
              <a:ext uri="{FF2B5EF4-FFF2-40B4-BE49-F238E27FC236}">
                <a16:creationId xmlns:a16="http://schemas.microsoft.com/office/drawing/2014/main" xmlns="" id="{F60FABF8-6F79-4985-A2FB-99DAD9E63042}"/>
              </a:ext>
            </a:extLst>
          </p:cNvPr>
          <p:cNvSpPr>
            <a:spLocks noGrp="1"/>
          </p:cNvSpPr>
          <p:nvPr>
            <p:ph type="ftr" sz="quarter" idx="11"/>
          </p:nvPr>
        </p:nvSpPr>
        <p:spPr>
          <a:xfrm>
            <a:off x="4038600" y="6429375"/>
            <a:ext cx="4114800" cy="365125"/>
          </a:xfrm>
        </p:spPr>
        <p:txBody>
          <a:bodyPr/>
          <a:lstStyle/>
          <a:p>
            <a:r>
              <a:rPr lang="en-IN" dirty="0" smtClean="0"/>
              <a:t>REAL ESTATE ADVISOR</a:t>
            </a:r>
            <a:endParaRPr lang="en-US" dirty="0"/>
          </a:p>
        </p:txBody>
      </p:sp>
      <p:sp>
        <p:nvSpPr>
          <p:cNvPr id="9" name="Slide Number Placeholder 8">
            <a:extLst>
              <a:ext uri="{FF2B5EF4-FFF2-40B4-BE49-F238E27FC236}">
                <a16:creationId xmlns:a16="http://schemas.microsoft.com/office/drawing/2014/main" xmlns=""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dirty="0"/>
          </a:p>
        </p:txBody>
      </p:sp>
    </p:spTree>
    <p:extLst>
      <p:ext uri="{BB962C8B-B14F-4D97-AF65-F5344CB8AC3E}">
        <p14:creationId xmlns:p14="http://schemas.microsoft.com/office/powerpoint/2010/main" xmlns="" val="1510143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747</Words>
  <Application>Microsoft Office PowerPoint</Application>
  <PresentationFormat>Custom</PresentationFormat>
  <Paragraphs>49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LuminousVTI</vt:lpstr>
      <vt:lpstr>Slide 1</vt:lpstr>
      <vt:lpstr>Introduction</vt:lpstr>
      <vt:lpstr>Features:</vt:lpstr>
      <vt:lpstr>Slide 4</vt:lpstr>
      <vt:lpstr>Flowchart</vt:lpstr>
      <vt:lpstr>Outcomes</vt:lpstr>
      <vt:lpstr>Slide 7</vt:lpstr>
      <vt:lpstr>Slide 8</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2021-02-25T19:22:25Z</dcterms:created>
  <dcterms:modified xsi:type="dcterms:W3CDTF">2023-09-03T15:31:25Z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