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80" r:id="rId3"/>
    <p:sldId id="281" r:id="rId4"/>
    <p:sldId id="282" r:id="rId5"/>
    <p:sldId id="379" r:id="rId6"/>
    <p:sldId id="376" r:id="rId7"/>
    <p:sldId id="366" r:id="rId8"/>
    <p:sldId id="358" r:id="rId9"/>
    <p:sldId id="370" r:id="rId10"/>
    <p:sldId id="377" r:id="rId11"/>
    <p:sldId id="371" r:id="rId12"/>
    <p:sldId id="359" r:id="rId13"/>
    <p:sldId id="360" r:id="rId14"/>
    <p:sldId id="381" r:id="rId15"/>
    <p:sldId id="378" r:id="rId16"/>
    <p:sldId id="361" r:id="rId17"/>
    <p:sldId id="362" r:id="rId18"/>
    <p:sldId id="372" r:id="rId19"/>
    <p:sldId id="363" r:id="rId20"/>
    <p:sldId id="373" r:id="rId21"/>
    <p:sldId id="383" r:id="rId22"/>
    <p:sldId id="382" r:id="rId23"/>
    <p:sldId id="364" r:id="rId24"/>
    <p:sldId id="374" r:id="rId25"/>
    <p:sldId id="367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77F21-0815-494C-8DCC-5916AACC23D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5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1886C-29CF-43C5-BCD2-14162CAEF157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81102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prstClr val="white"/>
                </a:solidFill>
              </a:rPr>
              <a:t>©</a:t>
            </a:r>
            <a:r>
              <a:rPr lang="en-US" sz="1050" baseline="0" dirty="0" smtClean="0">
                <a:solidFill>
                  <a:prstClr val="white"/>
                </a:solidFill>
              </a:rPr>
              <a:t> </a:t>
            </a:r>
            <a:r>
              <a:rPr lang="en-US" sz="1050" dirty="0" err="1" smtClean="0">
                <a:solidFill>
                  <a:prstClr val="white"/>
                </a:solidFill>
              </a:rPr>
              <a:t>Ramaiah</a:t>
            </a:r>
            <a:r>
              <a:rPr lang="en-US" sz="1050" dirty="0" smtClean="0">
                <a:solidFill>
                  <a:prstClr val="white"/>
                </a:solidFill>
              </a:rPr>
              <a:t> </a:t>
            </a:r>
            <a:r>
              <a:rPr lang="en-US" sz="1050" dirty="0">
                <a:solidFill>
                  <a:prstClr val="white"/>
                </a:solidFill>
              </a:rPr>
              <a:t>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 smtClean="0"/>
              <a:t>Relational Database Design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Course Leader: </a:t>
            </a:r>
          </a:p>
          <a:p>
            <a:r>
              <a:rPr lang="en-US" sz="2400" b="1" dirty="0" err="1"/>
              <a:t>Gp</a:t>
            </a:r>
            <a:r>
              <a:rPr lang="en-US" sz="2400" b="1" dirty="0"/>
              <a:t> </a:t>
            </a:r>
            <a:r>
              <a:rPr lang="en-US" sz="2400" b="1" dirty="0" err="1"/>
              <a:t>Cpt</a:t>
            </a:r>
            <a:r>
              <a:rPr lang="en-US" sz="2400" b="1" dirty="0"/>
              <a:t> N. </a:t>
            </a:r>
            <a:r>
              <a:rPr lang="en-US" sz="2400" b="1" dirty="0" err="1"/>
              <a:t>Rath</a:t>
            </a:r>
            <a:r>
              <a:rPr lang="en-US" sz="2400" b="1" dirty="0"/>
              <a:t> VSM</a:t>
            </a:r>
          </a:p>
          <a:p>
            <a:r>
              <a:rPr lang="en-US" sz="2400" b="1" dirty="0"/>
              <a:t>Ami Rai E.</a:t>
            </a:r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CSC311A - Database Systems</a:t>
            </a:r>
            <a:endParaRPr lang="en-US" dirty="0"/>
          </a:p>
          <a:p>
            <a:pPr algn="ctr"/>
            <a:r>
              <a:rPr lang="en-US" dirty="0"/>
              <a:t>B. Tech. 2014</a:t>
            </a:r>
          </a:p>
        </p:txBody>
      </p:sp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2 : </a:t>
            </a:r>
            <a:r>
              <a:rPr lang="en-US" altLang="en-US" dirty="0">
                <a:solidFill>
                  <a:srgbClr val="C00000"/>
                </a:solidFill>
              </a:rPr>
              <a:t>Mapping of Weak Entity Types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weak entity type W in the ER schema with owner entity type E, create a relation R &amp; include all simple attributes (or simple components of composite attributes) of W as attributes of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Include </a:t>
            </a:r>
            <a:r>
              <a:rPr lang="en-US" dirty="0"/>
              <a:t>as foreign key attributes of </a:t>
            </a:r>
            <a:r>
              <a:rPr lang="en-US" dirty="0" smtClean="0"/>
              <a:t>R, </a:t>
            </a:r>
            <a:r>
              <a:rPr lang="en-US" dirty="0"/>
              <a:t>the primary key attribute(s) of the relation(s) that correspond to the owner entity type(s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primary key of R is the combination of the primary key(s) of the owner(s) and the partial key of the weak entity type W, if </a:t>
            </a:r>
            <a:r>
              <a:rPr lang="en-US" dirty="0" smtClean="0"/>
              <a:t>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2 : </a:t>
            </a:r>
            <a:r>
              <a:rPr lang="en-US" altLang="en-US" dirty="0">
                <a:solidFill>
                  <a:srgbClr val="C00000"/>
                </a:solidFill>
              </a:rPr>
              <a:t>Mapping of Weak Entity Types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Example</a:t>
            </a:r>
          </a:p>
          <a:p>
            <a:pPr lvl="1"/>
            <a:r>
              <a:rPr lang="en-US" sz="2000" dirty="0"/>
              <a:t>Create the relation </a:t>
            </a:r>
            <a:r>
              <a:rPr lang="en-US" sz="2000" dirty="0">
                <a:solidFill>
                  <a:srgbClr val="0070C0"/>
                </a:solidFill>
              </a:rPr>
              <a:t>DEPENDENT</a:t>
            </a:r>
            <a:r>
              <a:rPr lang="en-US" sz="2000" dirty="0"/>
              <a:t> in this step to correspond to the weak entity type </a:t>
            </a:r>
            <a:r>
              <a:rPr lang="en-US" sz="2000" dirty="0" smtClean="0"/>
              <a:t>DEPENDENT</a:t>
            </a:r>
            <a:endParaRPr lang="en-US" sz="2000" dirty="0"/>
          </a:p>
          <a:p>
            <a:pPr lvl="1"/>
            <a:r>
              <a:rPr lang="en-US" sz="2000" dirty="0"/>
              <a:t>Include the primary key SSN of the EMPLOYEE relation as a foreign key attribute of DEPENDENT (renamed to ESSN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The primary key of the DEPENDENT relation is the combination {ESSN, DEPENDENT_NAME} because DEPENDENT_NAME is the partial key of </a:t>
            </a:r>
            <a:r>
              <a:rPr lang="en-US" sz="2000" dirty="0" smtClean="0"/>
              <a:t>DEPENDENT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i="1" dirty="0"/>
              <a:t>weak </a:t>
            </a:r>
            <a:r>
              <a:rPr lang="en-US" i="1" dirty="0" smtClean="0"/>
              <a:t>entity </a:t>
            </a:r>
            <a:r>
              <a:rPr lang="en-US" dirty="0" smtClean="0"/>
              <a:t>relation </a:t>
            </a:r>
            <a:r>
              <a:rPr lang="en-US" dirty="0"/>
              <a:t>after step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4776786"/>
            <a:ext cx="6770003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Set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32" y="3058626"/>
            <a:ext cx="10972800" cy="2371504"/>
          </a:xfrm>
        </p:spPr>
        <p:txBody>
          <a:bodyPr/>
          <a:lstStyle/>
          <a:p>
            <a:r>
              <a:rPr lang="en-US" dirty="0" smtClean="0"/>
              <a:t>Schemas for strong entity-sets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student (</a:t>
            </a:r>
            <a:r>
              <a:rPr lang="en-US" u="sng" dirty="0" smtClean="0">
                <a:solidFill>
                  <a:srgbClr val="0070C0"/>
                </a:solidFill>
              </a:rPr>
              <a:t>username 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assignment (</a:t>
            </a:r>
            <a:r>
              <a:rPr lang="en-US" u="sng" dirty="0" smtClean="0">
                <a:solidFill>
                  <a:srgbClr val="0070C0"/>
                </a:solidFill>
              </a:rPr>
              <a:t>shortname</a:t>
            </a:r>
            <a:r>
              <a:rPr lang="en-US" dirty="0" smtClean="0">
                <a:solidFill>
                  <a:srgbClr val="0070C0"/>
                </a:solidFill>
              </a:rPr>
              <a:t>, due_date, </a:t>
            </a:r>
            <a:r>
              <a:rPr lang="en-US" dirty="0" err="1" smtClean="0">
                <a:solidFill>
                  <a:srgbClr val="0070C0"/>
                </a:solidFill>
              </a:rPr>
              <a:t>url</a:t>
            </a:r>
            <a:r>
              <a:rPr lang="en-US" dirty="0" smtClean="0">
                <a:solidFill>
                  <a:srgbClr val="0070C0"/>
                </a:solidFill>
              </a:rPr>
              <a:t> ) </a:t>
            </a:r>
          </a:p>
          <a:p>
            <a:endParaRPr lang="en-US" dirty="0" smtClean="0"/>
          </a:p>
          <a:p>
            <a:r>
              <a:rPr lang="en-US" dirty="0" smtClean="0"/>
              <a:t>Schema for submission weak entity-set</a:t>
            </a:r>
          </a:p>
          <a:p>
            <a:r>
              <a:rPr lang="en-US" dirty="0" smtClean="0"/>
              <a:t>Both student and assignment are owners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submission (</a:t>
            </a:r>
            <a:r>
              <a:rPr lang="en-US" u="sng" dirty="0" smtClean="0">
                <a:solidFill>
                  <a:srgbClr val="0070C0"/>
                </a:solidFill>
              </a:rPr>
              <a:t>username, shortname, version</a:t>
            </a:r>
            <a:r>
              <a:rPr lang="en-US" dirty="0" smtClean="0">
                <a:solidFill>
                  <a:srgbClr val="0070C0"/>
                </a:solidFill>
              </a:rPr>
              <a:t>, submit_date, data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211" y="1108709"/>
            <a:ext cx="8610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5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3 : </a:t>
            </a:r>
            <a:r>
              <a:rPr lang="en-US" altLang="en-US" dirty="0">
                <a:solidFill>
                  <a:srgbClr val="C00000"/>
                </a:solidFill>
              </a:rPr>
              <a:t>Mapping of Binary 1:1 Relation Types</a:t>
            </a:r>
          </a:p>
          <a:p>
            <a:pPr marL="781050" lvl="1" indent="-323850"/>
            <a:r>
              <a:rPr lang="en-US" altLang="en-US" sz="2400" dirty="0" smtClean="0"/>
              <a:t>For </a:t>
            </a:r>
            <a:r>
              <a:rPr lang="en-US" altLang="en-US" sz="2400" dirty="0"/>
              <a:t>each binary 1:1 relationship type R in the ER schema, identify the relations S and T that correspond to the entity types participating in </a:t>
            </a:r>
            <a:r>
              <a:rPr lang="en-US" altLang="en-US" sz="2400" dirty="0" smtClean="0"/>
              <a:t>R</a:t>
            </a:r>
            <a:endParaRPr lang="en-US" altLang="en-US" sz="2400" dirty="0"/>
          </a:p>
          <a:p>
            <a:endParaRPr lang="en-US" altLang="en-US" dirty="0" smtClean="0"/>
          </a:p>
          <a:p>
            <a:r>
              <a:rPr lang="en-US" altLang="en-US" b="1" dirty="0" smtClean="0"/>
              <a:t>Foreign </a:t>
            </a:r>
            <a:r>
              <a:rPr lang="en-US" altLang="en-US" b="1" dirty="0"/>
              <a:t>Key </a:t>
            </a:r>
            <a:r>
              <a:rPr lang="en-US" altLang="en-US" b="1" dirty="0" smtClean="0"/>
              <a:t>approach</a:t>
            </a:r>
          </a:p>
          <a:p>
            <a:pPr lvl="1"/>
            <a:r>
              <a:rPr lang="en-US" altLang="en-US" dirty="0" smtClean="0"/>
              <a:t>Choose </a:t>
            </a:r>
            <a:r>
              <a:rPr lang="en-US" altLang="en-US" dirty="0"/>
              <a:t>one of the </a:t>
            </a:r>
            <a:r>
              <a:rPr lang="en-US" altLang="en-US" dirty="0" smtClean="0"/>
              <a:t>relations S and include as </a:t>
            </a:r>
            <a:r>
              <a:rPr lang="en-US" altLang="en-US" dirty="0"/>
              <a:t>a foreign key in S the primary key of </a:t>
            </a:r>
            <a:r>
              <a:rPr lang="en-US" altLang="en-US" dirty="0" smtClean="0"/>
              <a:t>T</a:t>
            </a:r>
          </a:p>
          <a:p>
            <a:pPr lvl="1"/>
            <a:r>
              <a:rPr lang="en-IN" dirty="0" smtClean="0"/>
              <a:t>It is better to choose an entity type with total participation in R in the role of S</a:t>
            </a:r>
          </a:p>
          <a:p>
            <a:pPr lvl="1"/>
            <a:r>
              <a:rPr lang="en-IN" dirty="0" smtClean="0"/>
              <a:t>Include all the simple attributes (or simple components of composite attributes) of the 1:1 relationship type R as attributes of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our example, we map the 1:1 relationship type </a:t>
            </a:r>
            <a:r>
              <a:rPr lang="en-US" sz="2000" dirty="0">
                <a:solidFill>
                  <a:srgbClr val="0070C0"/>
                </a:solidFill>
              </a:rPr>
              <a:t>MANAGES</a:t>
            </a:r>
            <a:r>
              <a:rPr lang="en-US" sz="2000" dirty="0"/>
              <a:t> </a:t>
            </a:r>
            <a:r>
              <a:rPr lang="en-US" dirty="0"/>
              <a:t>from </a:t>
            </a:r>
            <a:r>
              <a:rPr lang="en-US" dirty="0" smtClean="0"/>
              <a:t>the Figure by </a:t>
            </a:r>
            <a:r>
              <a:rPr lang="en-US" dirty="0"/>
              <a:t>choosing the participating entity type </a:t>
            </a:r>
            <a:r>
              <a:rPr lang="en-US" sz="2000" dirty="0"/>
              <a:t>DEPARTMENT </a:t>
            </a:r>
            <a:r>
              <a:rPr lang="en-US" dirty="0"/>
              <a:t>to serve in </a:t>
            </a:r>
            <a:r>
              <a:rPr lang="en-US" dirty="0" smtClean="0"/>
              <a:t>the role </a:t>
            </a:r>
            <a:r>
              <a:rPr lang="en-US" dirty="0"/>
              <a:t>of </a:t>
            </a:r>
            <a:r>
              <a:rPr lang="en-US" i="1" dirty="0"/>
              <a:t>S </a:t>
            </a:r>
            <a:r>
              <a:rPr lang="en-US" dirty="0"/>
              <a:t>because its participation in the </a:t>
            </a:r>
            <a:r>
              <a:rPr lang="en-US" sz="2000" dirty="0"/>
              <a:t>MANAGES </a:t>
            </a:r>
            <a:r>
              <a:rPr lang="en-US" dirty="0"/>
              <a:t>relationship type is </a:t>
            </a:r>
            <a:r>
              <a:rPr lang="en-US" dirty="0" smtClean="0"/>
              <a:t>total 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the primary key of </a:t>
            </a:r>
            <a:r>
              <a:rPr lang="en-US" dirty="0" smtClean="0"/>
              <a:t>the </a:t>
            </a:r>
            <a:r>
              <a:rPr lang="en-US" sz="2000" dirty="0" smtClean="0"/>
              <a:t>EMPLOYEE </a:t>
            </a:r>
            <a:r>
              <a:rPr lang="en-US" dirty="0"/>
              <a:t>relation as foreign key in the </a:t>
            </a:r>
            <a:r>
              <a:rPr lang="en-US" sz="2000" dirty="0"/>
              <a:t>DEPARTMENT </a:t>
            </a:r>
            <a:r>
              <a:rPr lang="en-US" dirty="0"/>
              <a:t>relation and </a:t>
            </a:r>
            <a:r>
              <a:rPr lang="en-US" dirty="0" smtClean="0"/>
              <a:t>rename  it </a:t>
            </a:r>
            <a:r>
              <a:rPr lang="en-US" sz="2000" dirty="0" err="1" smtClean="0"/>
              <a:t>Mgr_ssn</a:t>
            </a:r>
            <a:endParaRPr lang="en-US" sz="2000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/>
              <a:t>the simple attribute </a:t>
            </a:r>
            <a:r>
              <a:rPr lang="en-US" sz="2000" dirty="0" err="1"/>
              <a:t>Start_date</a:t>
            </a:r>
            <a:r>
              <a:rPr lang="en-US" sz="2000" dirty="0"/>
              <a:t> </a:t>
            </a:r>
            <a:r>
              <a:rPr lang="en-US" dirty="0"/>
              <a:t>of the </a:t>
            </a:r>
            <a:r>
              <a:rPr lang="en-US" sz="2000" dirty="0" smtClean="0"/>
              <a:t>MANAGES </a:t>
            </a:r>
            <a:r>
              <a:rPr lang="en-US" dirty="0" smtClean="0"/>
              <a:t>relationship </a:t>
            </a:r>
            <a:r>
              <a:rPr lang="en-US" dirty="0"/>
              <a:t>type in the </a:t>
            </a:r>
            <a:r>
              <a:rPr lang="en-US" sz="2000" dirty="0"/>
              <a:t>DEPARTMENT </a:t>
            </a:r>
            <a:r>
              <a:rPr lang="en-US" dirty="0"/>
              <a:t>relation and rename it </a:t>
            </a:r>
            <a:r>
              <a:rPr lang="en-US" sz="2000" dirty="0" err="1" smtClean="0"/>
              <a:t>Mgr_start_date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4: </a:t>
            </a:r>
            <a:r>
              <a:rPr lang="en-US" altLang="en-US" dirty="0" smtClean="0">
                <a:solidFill>
                  <a:srgbClr val="C00000"/>
                </a:solidFill>
              </a:rPr>
              <a:t>Mapping </a:t>
            </a:r>
            <a:r>
              <a:rPr lang="en-US" altLang="en-US" dirty="0">
                <a:solidFill>
                  <a:srgbClr val="C00000"/>
                </a:solidFill>
              </a:rPr>
              <a:t>of Binary 1:N Relationship </a:t>
            </a:r>
            <a:r>
              <a:rPr lang="en-US" altLang="en-US" dirty="0" smtClean="0">
                <a:solidFill>
                  <a:srgbClr val="C00000"/>
                </a:solidFill>
              </a:rPr>
              <a:t>Types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For each regular binary 1:N relationship type R, identify the relation S that represent the participating entity type at the N-side of the relationship </a:t>
            </a:r>
            <a:r>
              <a:rPr lang="en-US" altLang="en-US" dirty="0" smtClean="0"/>
              <a:t>type</a:t>
            </a:r>
            <a:endParaRPr lang="en-US" altLang="en-US" dirty="0"/>
          </a:p>
          <a:p>
            <a:pPr lvl="1"/>
            <a:r>
              <a:rPr lang="en-US" altLang="en-US" dirty="0"/>
              <a:t>Include as foreign key in S the primary key of the relation T that represents the other entity type participating in </a:t>
            </a:r>
            <a:r>
              <a:rPr lang="en-US" altLang="en-US" dirty="0" smtClean="0"/>
              <a:t>R</a:t>
            </a:r>
          </a:p>
          <a:p>
            <a:pPr lvl="1"/>
            <a:r>
              <a:rPr lang="en-US" dirty="0"/>
              <a:t>Include any simple attributes of the relationship as attributes of S</a:t>
            </a:r>
            <a:endParaRPr lang="en-US" altLang="en-US" dirty="0"/>
          </a:p>
          <a:p>
            <a:endParaRPr lang="en-US" altLang="en-US" smtClean="0">
              <a:solidFill>
                <a:srgbClr val="002060"/>
              </a:solidFill>
            </a:endParaRPr>
          </a:p>
          <a:p>
            <a:r>
              <a:rPr lang="en-US" altLang="en-US" smtClean="0">
                <a:solidFill>
                  <a:srgbClr val="002060"/>
                </a:solidFill>
              </a:rPr>
              <a:t>Example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>
                <a:solidFill>
                  <a:srgbClr val="0070C0"/>
                </a:solidFill>
              </a:rPr>
              <a:t>WORKS_FOR</a:t>
            </a:r>
            <a:r>
              <a:rPr lang="en-US" altLang="en-US" dirty="0"/>
              <a:t> we include the primary key DNUMBER of the DEPARTMENT relation as foreign key in the EMPLOYEE relation and call it </a:t>
            </a:r>
            <a:r>
              <a:rPr lang="en-US" altLang="en-US" dirty="0" smtClean="0"/>
              <a:t>DNO</a:t>
            </a:r>
          </a:p>
          <a:p>
            <a:pPr lvl="1"/>
            <a:r>
              <a:rPr lang="en-US" dirty="0" smtClean="0"/>
              <a:t>For </a:t>
            </a:r>
            <a:r>
              <a:rPr lang="en-US" dirty="0">
                <a:solidFill>
                  <a:srgbClr val="0070C0"/>
                </a:solidFill>
              </a:rPr>
              <a:t>SUPERVISION </a:t>
            </a:r>
            <a:r>
              <a:rPr lang="en-US" dirty="0"/>
              <a:t>we include the primary key of the EMPLOYEE </a:t>
            </a:r>
            <a:r>
              <a:rPr lang="en-US" dirty="0" smtClean="0"/>
              <a:t>relation as </a:t>
            </a:r>
            <a:r>
              <a:rPr lang="en-US" dirty="0"/>
              <a:t>foreign key in the EMPLOYEE relation </a:t>
            </a:r>
            <a:r>
              <a:rPr lang="en-US" dirty="0" smtClean="0"/>
              <a:t>itself - because </a:t>
            </a:r>
            <a:r>
              <a:rPr lang="en-US" dirty="0"/>
              <a:t>the relationship is </a:t>
            </a:r>
            <a:r>
              <a:rPr lang="en-US" dirty="0" smtClean="0"/>
              <a:t>recursive- call </a:t>
            </a:r>
            <a:r>
              <a:rPr lang="en-US" dirty="0"/>
              <a:t>it </a:t>
            </a:r>
            <a:r>
              <a:rPr lang="en-US" dirty="0" err="1" smtClean="0"/>
              <a:t>Super_ssn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CONTROLS</a:t>
            </a:r>
            <a:r>
              <a:rPr lang="en-US" dirty="0"/>
              <a:t> relationship is mapped to the </a:t>
            </a:r>
            <a:r>
              <a:rPr lang="en-US" dirty="0" smtClean="0"/>
              <a:t>foreign key </a:t>
            </a:r>
            <a:r>
              <a:rPr lang="en-US" dirty="0"/>
              <a:t>attribute </a:t>
            </a:r>
            <a:r>
              <a:rPr lang="en-US" dirty="0" err="1"/>
              <a:t>Dnum</a:t>
            </a:r>
            <a:r>
              <a:rPr lang="en-US" dirty="0"/>
              <a:t> of PROJECT, which references the primary key </a:t>
            </a:r>
            <a:r>
              <a:rPr lang="en-US" dirty="0" err="1"/>
              <a:t>Dnumber</a:t>
            </a:r>
            <a:r>
              <a:rPr lang="en-US" dirty="0"/>
              <a:t> of </a:t>
            </a:r>
            <a:r>
              <a:rPr lang="en-US" dirty="0" smtClean="0"/>
              <a:t>the DEPARTMENT relation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5: </a:t>
            </a:r>
            <a:r>
              <a:rPr lang="en-US" altLang="en-US" dirty="0" smtClean="0">
                <a:solidFill>
                  <a:srgbClr val="C00000"/>
                </a:solidFill>
              </a:rPr>
              <a:t>Mapping </a:t>
            </a:r>
            <a:r>
              <a:rPr lang="en-US" altLang="en-US" dirty="0">
                <a:solidFill>
                  <a:srgbClr val="C00000"/>
                </a:solidFill>
              </a:rPr>
              <a:t>of Binary </a:t>
            </a:r>
            <a:r>
              <a:rPr lang="en-US" altLang="en-US" dirty="0" smtClean="0">
                <a:solidFill>
                  <a:srgbClr val="C00000"/>
                </a:solidFill>
              </a:rPr>
              <a:t>M:N </a:t>
            </a:r>
            <a:r>
              <a:rPr lang="en-US" altLang="en-US" dirty="0">
                <a:solidFill>
                  <a:srgbClr val="C00000"/>
                </a:solidFill>
              </a:rPr>
              <a:t>Relationship </a:t>
            </a:r>
            <a:r>
              <a:rPr lang="en-US" altLang="en-US" dirty="0" smtClean="0">
                <a:solidFill>
                  <a:srgbClr val="C00000"/>
                </a:solidFill>
              </a:rPr>
              <a:t>Types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each regular binary M:N relationship type R, create a new relation S to represent </a:t>
            </a:r>
            <a:r>
              <a:rPr lang="en-US" altLang="en-US" dirty="0" smtClean="0"/>
              <a:t>R</a:t>
            </a:r>
            <a:endParaRPr lang="en-US" altLang="en-US" dirty="0"/>
          </a:p>
          <a:p>
            <a:pPr lvl="1"/>
            <a:r>
              <a:rPr lang="en-US" altLang="en-US" dirty="0"/>
              <a:t>Include as foreign key attributes in S the primary keys of the relations that represent the participating entity types; their combination will form the primary key of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pPr lvl="1"/>
            <a:r>
              <a:rPr lang="en-US" altLang="en-US" dirty="0"/>
              <a:t>Also include any simple attributes of the M:N relationship type (or simple components of composite attributes) as attributes of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5: </a:t>
            </a:r>
            <a:r>
              <a:rPr lang="en-US" altLang="en-US" dirty="0">
                <a:solidFill>
                  <a:srgbClr val="C00000"/>
                </a:solidFill>
              </a:rPr>
              <a:t>Mapping of Binary M:N Relationship Types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</a:t>
            </a:r>
          </a:p>
          <a:p>
            <a:pPr lvl="1"/>
            <a:r>
              <a:rPr lang="en-US" altLang="en-US" dirty="0"/>
              <a:t>The M:N relationship type </a:t>
            </a:r>
            <a:r>
              <a:rPr lang="en-US" altLang="en-US" dirty="0">
                <a:solidFill>
                  <a:srgbClr val="0070C0"/>
                </a:solidFill>
              </a:rPr>
              <a:t>WORKS_ON </a:t>
            </a:r>
            <a:r>
              <a:rPr lang="en-US" altLang="en-US" dirty="0"/>
              <a:t>from the ER  diagram is mapped by creating a relation WORKS_ON in the relational database </a:t>
            </a:r>
            <a:r>
              <a:rPr lang="en-US" altLang="en-US" dirty="0" smtClean="0"/>
              <a:t>schema</a:t>
            </a:r>
            <a:endParaRPr lang="en-US" altLang="en-US" dirty="0"/>
          </a:p>
          <a:p>
            <a:pPr lvl="1"/>
            <a:r>
              <a:rPr lang="en-US" altLang="en-US" dirty="0"/>
              <a:t>The primary keys of the PROJECT and EMPLOYEE relations are included as foreign keys in WORKS_ON and renamed PNO and ESSN, </a:t>
            </a:r>
            <a:r>
              <a:rPr lang="en-US" altLang="en-US" dirty="0" smtClean="0"/>
              <a:t>respectively </a:t>
            </a:r>
            <a:endParaRPr lang="en-US" altLang="en-US" dirty="0"/>
          </a:p>
          <a:p>
            <a:pPr lvl="1"/>
            <a:r>
              <a:rPr lang="en-US" altLang="en-US" dirty="0"/>
              <a:t>Attribute HOURS in WORKS_ON represents the HOURS attribute of the relation </a:t>
            </a:r>
            <a:r>
              <a:rPr lang="en-US" altLang="en-US" dirty="0" smtClean="0"/>
              <a:t>type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primary key of the WORKS_ON relation is the combination of the foreign key attributes {ESSN, PNO</a:t>
            </a:r>
            <a:r>
              <a:rPr lang="en-US" altLang="en-US" dirty="0" smtClean="0"/>
              <a:t>}</a:t>
            </a:r>
          </a:p>
          <a:p>
            <a:endParaRPr lang="en-US" i="1" dirty="0" smtClean="0"/>
          </a:p>
          <a:p>
            <a:r>
              <a:rPr lang="en-US" i="1" dirty="0" smtClean="0"/>
              <a:t>Relationship </a:t>
            </a:r>
            <a:r>
              <a:rPr lang="en-US" dirty="0" smtClean="0"/>
              <a:t>relation after </a:t>
            </a:r>
            <a:r>
              <a:rPr lang="en-US" dirty="0"/>
              <a:t>step </a:t>
            </a:r>
            <a:r>
              <a:rPr lang="en-US" dirty="0" smtClean="0"/>
              <a:t>5</a:t>
            </a:r>
          </a:p>
          <a:p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5586413"/>
            <a:ext cx="3144715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6: </a:t>
            </a:r>
            <a:r>
              <a:rPr lang="en-US" altLang="en-US" dirty="0" smtClean="0">
                <a:solidFill>
                  <a:srgbClr val="C00000"/>
                </a:solidFill>
              </a:rPr>
              <a:t>Mapping </a:t>
            </a:r>
            <a:r>
              <a:rPr lang="en-US" altLang="en-US" dirty="0">
                <a:solidFill>
                  <a:srgbClr val="C00000"/>
                </a:solidFill>
              </a:rPr>
              <a:t>of Multivalued attributes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For each multivalued attribute A, create a new relation </a:t>
            </a:r>
            <a:r>
              <a:rPr lang="en-US" altLang="en-US" dirty="0" smtClean="0"/>
              <a:t>R</a:t>
            </a:r>
            <a:endParaRPr lang="en-US" altLang="en-US" dirty="0"/>
          </a:p>
          <a:p>
            <a:pPr lvl="1"/>
            <a:r>
              <a:rPr lang="en-US" altLang="en-US" dirty="0"/>
              <a:t>This relation R will include an attribute corresponding to A, plus the primary key attribute K-as a foreign key in R-of the relation that represents the entity type of relationship type that has A as an </a:t>
            </a:r>
            <a:r>
              <a:rPr lang="en-US" altLang="en-US" dirty="0" smtClean="0"/>
              <a:t>attribute</a:t>
            </a:r>
            <a:endParaRPr lang="en-US" altLang="en-US" dirty="0"/>
          </a:p>
          <a:p>
            <a:pPr lvl="1"/>
            <a:r>
              <a:rPr lang="en-US" altLang="en-US" dirty="0"/>
              <a:t>The primary key of R is the combination of A and </a:t>
            </a:r>
            <a:r>
              <a:rPr lang="en-US" altLang="en-US" dirty="0" smtClean="0"/>
              <a:t>K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the multivalued attribute is composite, we include its simple </a:t>
            </a:r>
            <a:r>
              <a:rPr lang="en-US" altLang="en-US" dirty="0" smtClean="0"/>
              <a:t>components</a:t>
            </a:r>
            <a:endParaRPr lang="en-US" altLang="en-US" dirty="0"/>
          </a:p>
          <a:p>
            <a:endParaRPr lang="en-US" alt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6: </a:t>
            </a:r>
            <a:r>
              <a:rPr lang="en-US" altLang="en-US" dirty="0" smtClean="0">
                <a:solidFill>
                  <a:srgbClr val="C00000"/>
                </a:solidFill>
              </a:rPr>
              <a:t>Mapping </a:t>
            </a:r>
            <a:r>
              <a:rPr lang="en-US" altLang="en-US" dirty="0">
                <a:solidFill>
                  <a:srgbClr val="C00000"/>
                </a:solidFill>
              </a:rPr>
              <a:t>of Multivalued attributes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</a:t>
            </a:r>
          </a:p>
          <a:p>
            <a:pPr lvl="1"/>
            <a:r>
              <a:rPr lang="en-US" altLang="en-US" dirty="0"/>
              <a:t>The relation </a:t>
            </a:r>
            <a:r>
              <a:rPr lang="en-US" altLang="en-US" dirty="0">
                <a:solidFill>
                  <a:srgbClr val="0070C0"/>
                </a:solidFill>
              </a:rPr>
              <a:t>DEPT_LOCATIONS</a:t>
            </a:r>
            <a:r>
              <a:rPr lang="en-US" altLang="en-US" dirty="0"/>
              <a:t> is </a:t>
            </a:r>
            <a:r>
              <a:rPr lang="en-US" altLang="en-US" dirty="0" smtClean="0"/>
              <a:t>created</a:t>
            </a:r>
            <a:endParaRPr lang="en-US" altLang="en-US" dirty="0"/>
          </a:p>
          <a:p>
            <a:pPr lvl="1"/>
            <a:r>
              <a:rPr lang="en-US" altLang="en-US" dirty="0"/>
              <a:t>The attribute DLOCATION represents the multivalued attribute LOCATIONS of DEPARTMENT, while </a:t>
            </a:r>
            <a:r>
              <a:rPr lang="en-US" altLang="en-US" dirty="0" smtClean="0"/>
              <a:t>DNUMBER - as </a:t>
            </a:r>
            <a:r>
              <a:rPr lang="en-US" altLang="en-US" dirty="0"/>
              <a:t>foreign </a:t>
            </a:r>
            <a:r>
              <a:rPr lang="en-US" altLang="en-US" dirty="0" smtClean="0"/>
              <a:t>key - represents </a:t>
            </a:r>
            <a:r>
              <a:rPr lang="en-US" altLang="en-US" dirty="0"/>
              <a:t>the primary key of the DEPARTMENT </a:t>
            </a:r>
            <a:r>
              <a:rPr lang="en-US" altLang="en-US" dirty="0" smtClean="0"/>
              <a:t>relation</a:t>
            </a:r>
            <a:endParaRPr lang="en-US" altLang="en-US" dirty="0"/>
          </a:p>
          <a:p>
            <a:pPr lvl="1"/>
            <a:r>
              <a:rPr lang="en-US" altLang="en-US" dirty="0"/>
              <a:t>The primary key of R is the combination of {DNUMBER, DLOCATION</a:t>
            </a:r>
            <a:r>
              <a:rPr lang="en-US" alt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Relation representing multivalued attribute after </a:t>
            </a:r>
            <a:r>
              <a:rPr lang="en-US" dirty="0"/>
              <a:t>step </a:t>
            </a:r>
            <a:r>
              <a:rPr lang="en-US" dirty="0" smtClean="0"/>
              <a:t>6</a:t>
            </a:r>
          </a:p>
          <a:p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5554665"/>
            <a:ext cx="3011342" cy="8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/>
              <a:t>explain ER-to-Relational Mapping Algorithm </a:t>
            </a:r>
            <a:endParaRPr lang="en-US" dirty="0" smtClean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sz="4000" dirty="0" err="1" smtClean="0"/>
              <a:t>Multivalued</a:t>
            </a:r>
            <a:r>
              <a:rPr lang="en-US" sz="4000" dirty="0" smtClean="0"/>
              <a:t> Attribute - Example</a:t>
            </a:r>
            <a:endParaRPr lang="en-US" altLang="zh-TW" sz="4000" dirty="0"/>
          </a:p>
        </p:txBody>
      </p:sp>
      <p:graphicFrame>
        <p:nvGraphicFramePr>
          <p:cNvPr id="29791" name="Group 95"/>
          <p:cNvGraphicFramePr>
            <a:graphicFrameLocks noGrp="1"/>
          </p:cNvGraphicFramePr>
          <p:nvPr>
            <p:ph sz="half" idx="1"/>
          </p:nvPr>
        </p:nvGraphicFramePr>
        <p:xfrm>
          <a:off x="203200" y="5029200"/>
          <a:ext cx="51816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930400" y="2057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032000" y="2133601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25400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4064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406400" y="28956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3048000" y="29718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1219200" y="1752600"/>
            <a:ext cx="71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2743200" y="17526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 flipV="1">
            <a:off x="2946400" y="2514600"/>
            <a:ext cx="71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15240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711200" y="12954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743200" y="1295401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09600" y="29718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352800" y="3048001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1320800" y="3581400"/>
            <a:ext cx="2540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29751" name="AutoShape 55"/>
          <p:cNvSpPr>
            <a:spLocks noChangeArrowheads="1"/>
          </p:cNvSpPr>
          <p:nvPr/>
        </p:nvSpPr>
        <p:spPr bwMode="auto">
          <a:xfrm>
            <a:off x="5892800" y="2743200"/>
            <a:ext cx="2540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graphicFrame>
        <p:nvGraphicFramePr>
          <p:cNvPr id="29789" name="Group 93"/>
          <p:cNvGraphicFramePr>
            <a:graphicFrameLocks noGrp="1"/>
          </p:cNvGraphicFramePr>
          <p:nvPr>
            <p:ph sz="half" idx="2"/>
          </p:nvPr>
        </p:nvGraphicFramePr>
        <p:xfrm>
          <a:off x="5689600" y="4038600"/>
          <a:ext cx="3454400" cy="2377440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Stud_SID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Children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Johnson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Maggie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5892800" y="18288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096000" y="19050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6096000" y="1981201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Children</a:t>
            </a:r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 flipH="1">
            <a:off x="3454400" y="22098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8229600" y="1219201"/>
            <a:ext cx="3657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The primary key for this table is Student_SID + Children, the union of all attributes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 flipH="1">
            <a:off x="8940800" y="21336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Multivalued</a:t>
            </a:r>
            <a:r>
              <a:rPr lang="en-US" dirty="0" smtClean="0"/>
              <a:t> Attribute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2202691"/>
          </a:xfrm>
        </p:spPr>
        <p:txBody>
          <a:bodyPr/>
          <a:lstStyle/>
          <a:p>
            <a:r>
              <a:rPr lang="en-IN" dirty="0" smtClean="0"/>
              <a:t>Customers with multiple addresses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Create separate relation to store each address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customer(</a:t>
            </a:r>
            <a:r>
              <a:rPr lang="en-IN" u="sng" dirty="0" err="1" smtClean="0">
                <a:solidFill>
                  <a:srgbClr val="0070C0"/>
                </a:solidFill>
              </a:rPr>
              <a:t>cust_id</a:t>
            </a:r>
            <a:r>
              <a:rPr lang="en-IN" dirty="0" smtClean="0">
                <a:solidFill>
                  <a:srgbClr val="0070C0"/>
                </a:solidFill>
              </a:rPr>
              <a:t>, name )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dirty="0" err="1" smtClean="0">
                <a:solidFill>
                  <a:srgbClr val="0070C0"/>
                </a:solidFill>
              </a:rPr>
              <a:t>cust_addrs</a:t>
            </a:r>
            <a:r>
              <a:rPr lang="en-IN" dirty="0" smtClean="0">
                <a:solidFill>
                  <a:srgbClr val="0070C0"/>
                </a:solidFill>
              </a:rPr>
              <a:t> (</a:t>
            </a:r>
            <a:r>
              <a:rPr lang="en-IN" u="sng" dirty="0" err="1" smtClean="0">
                <a:solidFill>
                  <a:srgbClr val="0070C0"/>
                </a:solidFill>
              </a:rPr>
              <a:t>cust_id</a:t>
            </a:r>
            <a:r>
              <a:rPr lang="en-IN" u="sng" dirty="0" smtClean="0">
                <a:solidFill>
                  <a:srgbClr val="0070C0"/>
                </a:solidFill>
              </a:rPr>
              <a:t>, street, city, state, </a:t>
            </a:r>
            <a:r>
              <a:rPr lang="en-IN" u="sng" dirty="0" err="1" smtClean="0">
                <a:solidFill>
                  <a:srgbClr val="0070C0"/>
                </a:solidFill>
              </a:rPr>
              <a:t>zipcode</a:t>
            </a:r>
            <a:r>
              <a:rPr lang="en-IN" dirty="0" smtClean="0">
                <a:solidFill>
                  <a:srgbClr val="0070C0"/>
                </a:solidFill>
              </a:rPr>
              <a:t> ) </a:t>
            </a:r>
          </a:p>
          <a:p>
            <a:r>
              <a:rPr lang="en-IN" dirty="0" smtClean="0"/>
              <a:t>Large primary keys aren’t ideal – tend to be costly</a:t>
            </a:r>
            <a:endParaRPr lang="en-US" alt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0908" y="1762198"/>
            <a:ext cx="4860901" cy="2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15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</a:t>
            </a:r>
            <a:r>
              <a:rPr lang="en-US" dirty="0" smtClean="0"/>
              <a:t>Algorithm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00164"/>
            <a:ext cx="11206163" cy="4826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7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altLang="en-US" dirty="0">
                <a:solidFill>
                  <a:srgbClr val="C00000"/>
                </a:solidFill>
              </a:rPr>
              <a:t>Mapping of N-</a:t>
            </a:r>
            <a:r>
              <a:rPr lang="en-US" altLang="en-US" dirty="0" err="1">
                <a:solidFill>
                  <a:srgbClr val="C00000"/>
                </a:solidFill>
              </a:rPr>
              <a:t>ary</a:t>
            </a:r>
            <a:r>
              <a:rPr lang="en-US" altLang="en-US" dirty="0">
                <a:solidFill>
                  <a:srgbClr val="C00000"/>
                </a:solidFill>
              </a:rPr>
              <a:t> Relationship Types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For each n-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 R, where n&gt;2, create a new relationship S to represent </a:t>
            </a:r>
            <a:r>
              <a:rPr lang="en-US" altLang="en-US" dirty="0" smtClean="0"/>
              <a:t>R</a:t>
            </a:r>
            <a:endParaRPr lang="en-US" altLang="en-US" dirty="0"/>
          </a:p>
          <a:p>
            <a:pPr lvl="1"/>
            <a:r>
              <a:rPr lang="en-US" altLang="en-US" dirty="0"/>
              <a:t>Include as foreign key attributes in S the primary keys of the relations that represent the participating entity </a:t>
            </a:r>
            <a:r>
              <a:rPr lang="en-US" altLang="en-US" dirty="0" smtClean="0"/>
              <a:t>types</a:t>
            </a:r>
            <a:endParaRPr lang="en-US" altLang="en-US" dirty="0"/>
          </a:p>
          <a:p>
            <a:pPr lvl="1"/>
            <a:r>
              <a:rPr lang="en-US" altLang="en-US" dirty="0"/>
              <a:t>Also include any simple attributes of the n-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 (or simple components of composite attributes) as attributes of </a:t>
            </a:r>
            <a:r>
              <a:rPr lang="en-US" altLang="en-US" dirty="0" smtClean="0"/>
              <a:t>S</a:t>
            </a:r>
            <a:endParaRPr lang="en-US" altLang="en-US" sz="1700" dirty="0"/>
          </a:p>
          <a:p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</a:t>
            </a:r>
          </a:p>
          <a:p>
            <a:pPr lvl="1"/>
            <a:r>
              <a:rPr lang="en-US" altLang="en-US" dirty="0"/>
              <a:t>The relationship type </a:t>
            </a:r>
            <a:r>
              <a:rPr lang="en-US" altLang="en-US" dirty="0" smtClean="0">
                <a:solidFill>
                  <a:srgbClr val="0070C0"/>
                </a:solidFill>
              </a:rPr>
              <a:t>SUPPLY</a:t>
            </a:r>
            <a:r>
              <a:rPr lang="en-US" altLang="en-US" dirty="0" smtClean="0"/>
              <a:t> </a:t>
            </a:r>
            <a:r>
              <a:rPr lang="en-US" altLang="en-US" dirty="0"/>
              <a:t>in the ER on the next </a:t>
            </a:r>
            <a:r>
              <a:rPr lang="en-US" altLang="en-US" dirty="0" smtClean="0"/>
              <a:t>slide</a:t>
            </a:r>
            <a:endParaRPr lang="en-US" altLang="en-US" dirty="0"/>
          </a:p>
          <a:p>
            <a:pPr lvl="1"/>
            <a:r>
              <a:rPr lang="en-US" altLang="en-US" dirty="0"/>
              <a:t>This can be mapped to the relation SUPPLY shown in the relational schema, whose primary key is the combination of the three foreign keys {SNAME, PARTNO, PROJNAME}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Ternary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85864"/>
            <a:ext cx="5384800" cy="4940301"/>
          </a:xfrm>
        </p:spPr>
        <p:txBody>
          <a:bodyPr/>
          <a:lstStyle/>
          <a:p>
            <a:r>
              <a:rPr lang="en-US" altLang="en-US" sz="2400" dirty="0"/>
              <a:t>The SUPPLY relationship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85864"/>
            <a:ext cx="5384800" cy="4940302"/>
          </a:xfrm>
        </p:spPr>
        <p:txBody>
          <a:bodyPr/>
          <a:lstStyle/>
          <a:p>
            <a:r>
              <a:rPr lang="en-US" altLang="en-US" sz="2400" dirty="0"/>
              <a:t>Mapping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Relationship Type SUPPLY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8" y="2358231"/>
            <a:ext cx="5771192" cy="2685257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0792" y="1984909"/>
            <a:ext cx="5218952" cy="43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sz="4000" dirty="0" smtClean="0"/>
              <a:t>Result of Mapping The COMPANY ER Schema into A Relational Schema</a:t>
            </a:r>
            <a:endParaRPr lang="en-US" altLang="en-US" sz="8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24000"/>
            <a:ext cx="7124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Showed </a:t>
            </a:r>
            <a:r>
              <a:rPr lang="en-US" dirty="0"/>
              <a:t>how a conceptual schema design in the ER model can </a:t>
            </a:r>
            <a:r>
              <a:rPr lang="en-US" dirty="0" smtClean="0"/>
              <a:t>be mapped </a:t>
            </a:r>
            <a:r>
              <a:rPr lang="en-US" dirty="0"/>
              <a:t>to a relational database </a:t>
            </a:r>
            <a:r>
              <a:rPr lang="en-US" dirty="0" smtClean="0"/>
              <a:t>schema</a:t>
            </a:r>
          </a:p>
          <a:p>
            <a:r>
              <a:rPr lang="en-US" dirty="0" smtClean="0"/>
              <a:t>An </a:t>
            </a:r>
            <a:r>
              <a:rPr lang="en-US" dirty="0"/>
              <a:t>algorithm for ER-to-relational </a:t>
            </a:r>
            <a:r>
              <a:rPr lang="en-US" dirty="0" smtClean="0"/>
              <a:t>mapping was </a:t>
            </a:r>
            <a:r>
              <a:rPr lang="en-US" dirty="0"/>
              <a:t>given and illustrated by examples from the COMPANY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Summarized </a:t>
            </a:r>
            <a:r>
              <a:rPr lang="en-US" dirty="0"/>
              <a:t>the correspondences between the ER and relational model </a:t>
            </a:r>
            <a:r>
              <a:rPr lang="en-US" dirty="0" smtClean="0"/>
              <a:t>constructs and constraints in </a:t>
            </a:r>
            <a:r>
              <a:rPr lang="en-US" smtClean="0"/>
              <a:t>a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ER-to-Relational </a:t>
            </a:r>
            <a:r>
              <a:rPr lang="en-US" dirty="0"/>
              <a:t>Mapping Algorithm </a:t>
            </a:r>
          </a:p>
          <a:p>
            <a:pPr lvl="1"/>
            <a:r>
              <a:rPr lang="en-US" altLang="en-US" sz="2100" dirty="0"/>
              <a:t>Step 1: Mapping of Regular Entity Types</a:t>
            </a:r>
          </a:p>
          <a:p>
            <a:pPr lvl="1"/>
            <a:r>
              <a:rPr lang="en-US" altLang="en-US" sz="2100" dirty="0"/>
              <a:t>Step 2: Mapping of Weak Entity Types</a:t>
            </a:r>
          </a:p>
          <a:p>
            <a:pPr lvl="1"/>
            <a:r>
              <a:rPr lang="en-US" altLang="en-US" sz="2100" dirty="0"/>
              <a:t>Step 3: Mapping of Binary 1:1 Relation Types</a:t>
            </a:r>
          </a:p>
          <a:p>
            <a:pPr lvl="1"/>
            <a:r>
              <a:rPr lang="en-US" altLang="en-US" sz="2100" dirty="0"/>
              <a:t>Step 4: Mapping of Binary 1:N Relationship </a:t>
            </a:r>
            <a:r>
              <a:rPr lang="en-US" altLang="en-US" sz="2100" dirty="0" smtClean="0"/>
              <a:t>Types</a:t>
            </a:r>
            <a:endParaRPr lang="en-US" altLang="en-US" sz="2100" dirty="0"/>
          </a:p>
          <a:p>
            <a:pPr lvl="1"/>
            <a:r>
              <a:rPr lang="en-US" altLang="en-US" sz="2100" dirty="0"/>
              <a:t>Step 5: Mapping of Binary M:N Relationship </a:t>
            </a:r>
            <a:r>
              <a:rPr lang="en-US" altLang="en-US" sz="2100" dirty="0" smtClean="0"/>
              <a:t>Types</a:t>
            </a:r>
            <a:endParaRPr lang="en-US" altLang="en-US" sz="2100" dirty="0"/>
          </a:p>
          <a:p>
            <a:pPr lvl="1"/>
            <a:r>
              <a:rPr lang="en-US" altLang="en-US" sz="2100" dirty="0"/>
              <a:t>Step 6: Mapping of Multivalued </a:t>
            </a:r>
            <a:r>
              <a:rPr lang="en-US" altLang="en-US" sz="2100" dirty="0" smtClean="0"/>
              <a:t>attributes</a:t>
            </a:r>
            <a:endParaRPr lang="en-US" altLang="en-US" sz="2100" dirty="0"/>
          </a:p>
          <a:p>
            <a:pPr lvl="1"/>
            <a:r>
              <a:rPr lang="en-US" altLang="en-US" sz="2100" dirty="0"/>
              <a:t>Step 7: Mapping of N-</a:t>
            </a:r>
            <a:r>
              <a:rPr lang="en-US" altLang="en-US" sz="2100" dirty="0" err="1"/>
              <a:t>ary</a:t>
            </a:r>
            <a:r>
              <a:rPr lang="en-US" altLang="en-US" sz="2100" dirty="0"/>
              <a:t> Relationship </a:t>
            </a:r>
            <a:r>
              <a:rPr lang="en-US" altLang="en-US" sz="2100" dirty="0" smtClean="0"/>
              <a:t>Types</a:t>
            </a:r>
            <a:endParaRPr lang="en-US" altLang="en-US" sz="21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dirty="0" smtClean="0"/>
              <a:t>Conceptual and Logical Design</a:t>
            </a:r>
            <a:endParaRPr lang="en-US" altLang="zh-TW" dirty="0">
              <a:solidFill>
                <a:srgbClr val="0000FF"/>
              </a:solidFill>
            </a:endParaRPr>
          </a:p>
        </p:txBody>
      </p:sp>
      <p:graphicFrame>
        <p:nvGraphicFramePr>
          <p:cNvPr id="11379" name="Group 115"/>
          <p:cNvGraphicFramePr>
            <a:graphicFrameLocks noGrp="1"/>
          </p:cNvGraphicFramePr>
          <p:nvPr>
            <p:ph sz="half" idx="1"/>
          </p:nvPr>
        </p:nvGraphicFramePr>
        <p:xfrm>
          <a:off x="203200" y="5029200"/>
          <a:ext cx="4775200" cy="118872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930400" y="2057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032000" y="2133601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25400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4064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406400" y="28956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3048000" y="29718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1752600"/>
            <a:ext cx="71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743200" y="17526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2946400" y="2514600"/>
            <a:ext cx="71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15240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11200" y="12954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743200" y="1295401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609600" y="29718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3352800" y="3048001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1320800" y="3581400"/>
            <a:ext cx="2540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4978400" y="1905000"/>
            <a:ext cx="22352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5486400" y="2057401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Advisor</a:t>
            </a: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34544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8737600" y="2057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8737600" y="2133601"/>
            <a:ext cx="162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72136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518400" y="12954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9753600" y="12192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9956800" y="1295401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1324" name="Oval 60"/>
          <p:cNvSpPr>
            <a:spLocks noChangeArrowheads="1"/>
          </p:cNvSpPr>
          <p:nvPr/>
        </p:nvSpPr>
        <p:spPr bwMode="auto">
          <a:xfrm>
            <a:off x="10160000" y="2819400"/>
            <a:ext cx="1422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10363200" y="28956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8229600" y="1752600"/>
            <a:ext cx="812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9652000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 flipV="1">
            <a:off x="9956800" y="2514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9" name="AutoShape 65"/>
          <p:cNvSpPr>
            <a:spLocks noChangeArrowheads="1"/>
          </p:cNvSpPr>
          <p:nvPr/>
        </p:nvSpPr>
        <p:spPr bwMode="auto">
          <a:xfrm>
            <a:off x="7924800" y="3581400"/>
            <a:ext cx="2540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graphicFrame>
        <p:nvGraphicFramePr>
          <p:cNvPr id="11382" name="Group 118"/>
          <p:cNvGraphicFramePr>
            <a:graphicFrameLocks noGrp="1"/>
          </p:cNvGraphicFramePr>
          <p:nvPr>
            <p:ph sz="half" idx="2"/>
          </p:nvPr>
        </p:nvGraphicFramePr>
        <p:xfrm>
          <a:off x="6604000" y="5029200"/>
          <a:ext cx="5181600" cy="1188720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Dept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Smith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Math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" name="Straight Connector 36"/>
          <p:cNvCxnSpPr>
            <a:stCxn id="11310" idx="3"/>
            <a:endCxn id="11316" idx="1"/>
          </p:cNvCxnSpPr>
          <p:nvPr/>
        </p:nvCxnSpPr>
        <p:spPr>
          <a:xfrm>
            <a:off x="7213600" y="2286000"/>
            <a:ext cx="1524000" cy="3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274638"/>
            <a:ext cx="11287125" cy="1143000"/>
          </a:xfrm>
        </p:spPr>
        <p:txBody>
          <a:bodyPr/>
          <a:lstStyle/>
          <a:p>
            <a:r>
              <a:rPr lang="en-US" dirty="0"/>
              <a:t>Mapping an E-R Diagram to </a:t>
            </a:r>
            <a:r>
              <a:rPr lang="en-US" dirty="0" smtClean="0"/>
              <a:t>a Relational </a:t>
            </a: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</a:t>
            </a:r>
            <a:r>
              <a:rPr lang="en-US" dirty="0" smtClean="0"/>
              <a:t>data </a:t>
            </a:r>
            <a:r>
              <a:rPr lang="en-US" dirty="0"/>
              <a:t>in an ER schema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there are no ER database management systems)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translate our ER schema</a:t>
            </a:r>
          </a:p>
          <a:p>
            <a:pPr marL="457200" lvl="1" indent="0">
              <a:buNone/>
            </a:pPr>
            <a:r>
              <a:rPr lang="en-US" dirty="0" smtClean="0"/>
              <a:t>	into </a:t>
            </a:r>
            <a:r>
              <a:rPr lang="en-US" dirty="0"/>
              <a:t>a relational schema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“translation” mean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ER </a:t>
            </a:r>
            <a:r>
              <a:rPr lang="en-US" dirty="0"/>
              <a:t>schemas to relational </a:t>
            </a:r>
            <a:r>
              <a:rPr lang="en-US" dirty="0" smtClean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9930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sz="4000" dirty="0" smtClean="0"/>
              <a:t>The ER Conceptual Schema Diagram for The COMPANY Database</a:t>
            </a:r>
            <a:endParaRPr lang="en-US" altLang="en-US" sz="8000" dirty="0"/>
          </a:p>
        </p:txBody>
      </p:sp>
      <p:pic>
        <p:nvPicPr>
          <p:cNvPr id="67379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479551"/>
            <a:ext cx="5867400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1: Mapping </a:t>
            </a:r>
            <a:r>
              <a:rPr lang="en-US" dirty="0">
                <a:solidFill>
                  <a:srgbClr val="C00000"/>
                </a:solidFill>
              </a:rPr>
              <a:t>of Regular Entity </a:t>
            </a:r>
            <a:r>
              <a:rPr lang="en-US" dirty="0" smtClean="0">
                <a:solidFill>
                  <a:srgbClr val="C00000"/>
                </a:solidFill>
              </a:rPr>
              <a:t>Types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regular (strong) entity type E in the ER schema, create a relation R that includes all the simple attributes of </a:t>
            </a:r>
            <a:r>
              <a:rPr lang="en-US" dirty="0" smtClean="0"/>
              <a:t>E</a:t>
            </a:r>
            <a:endParaRPr lang="en-US" dirty="0"/>
          </a:p>
          <a:p>
            <a:pPr lvl="1"/>
            <a:r>
              <a:rPr lang="en-US" dirty="0"/>
              <a:t>Choose one of the key attributes of E as the primary key for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/>
              <a:t>If the chosen key of E is composite, the set of simple attributes that form it will together form the primary key of </a:t>
            </a:r>
            <a:r>
              <a:rPr lang="en-US" dirty="0" smtClean="0"/>
              <a:t>R</a:t>
            </a:r>
            <a:endParaRPr lang="en-US" dirty="0"/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relations </a:t>
            </a:r>
            <a:r>
              <a:rPr lang="en-US" dirty="0">
                <a:solidFill>
                  <a:srgbClr val="0070C0"/>
                </a:solidFill>
              </a:rPr>
              <a:t>EMPLOYEE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DEPARTMENT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PROJECT</a:t>
            </a:r>
            <a:r>
              <a:rPr lang="en-US" dirty="0"/>
              <a:t> in the relational schema corresponding to the regular entities in the ER </a:t>
            </a:r>
            <a:r>
              <a:rPr lang="en-US" dirty="0" smtClean="0"/>
              <a:t>diagram</a:t>
            </a:r>
            <a:endParaRPr lang="en-US" dirty="0"/>
          </a:p>
          <a:p>
            <a:pPr lvl="1"/>
            <a:r>
              <a:rPr lang="en-US" dirty="0"/>
              <a:t>SSN, DNUMBER, and PNUMBER are the primary keys for the relations EMPLOYEE, DEPARTMENT, and PROJECT as </a:t>
            </a:r>
            <a:r>
              <a:rPr lang="en-US" dirty="0" smtClean="0"/>
              <a:t>shown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ER-to-Relational Mapping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1: Mapping </a:t>
            </a:r>
            <a:r>
              <a:rPr lang="en-US" dirty="0">
                <a:solidFill>
                  <a:srgbClr val="C00000"/>
                </a:solidFill>
              </a:rPr>
              <a:t>of Regular Entity </a:t>
            </a:r>
            <a:r>
              <a:rPr lang="en-US" dirty="0" smtClean="0">
                <a:solidFill>
                  <a:srgbClr val="C00000"/>
                </a:solidFill>
              </a:rPr>
              <a:t>Types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Entity relations  - </a:t>
            </a:r>
            <a:r>
              <a:rPr lang="en-US" dirty="0" smtClean="0"/>
              <a:t>relations that are created from the mapping of entity types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endParaRPr lang="en-US" dirty="0"/>
          </a:p>
          <a:p>
            <a:r>
              <a:rPr lang="en-US" dirty="0" smtClean="0"/>
              <a:t>Entity relation after 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41" y="3798374"/>
            <a:ext cx="7613682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Entity Types to 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417638"/>
            <a:ext cx="6696075" cy="2695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4872038"/>
            <a:ext cx="892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Student (</a:t>
            </a:r>
            <a:r>
              <a:rPr lang="en-US" sz="2400" u="sng" dirty="0" smtClean="0">
                <a:solidFill>
                  <a:srgbClr val="0070C0"/>
                </a:solidFill>
              </a:rPr>
              <a:t>studNo</a:t>
            </a:r>
            <a:r>
              <a:rPr lang="en-US" sz="2400" dirty="0" smtClean="0">
                <a:solidFill>
                  <a:srgbClr val="0070C0"/>
                </a:solidFill>
              </a:rPr>
              <a:t>, givenName, familyName)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Course (</a:t>
            </a:r>
            <a:r>
              <a:rPr lang="en-US" sz="2400" u="sng" dirty="0" smtClean="0">
                <a:solidFill>
                  <a:srgbClr val="0070C0"/>
                </a:solidFill>
              </a:rPr>
              <a:t>CourseNo</a:t>
            </a:r>
            <a:r>
              <a:rPr lang="en-US" sz="2400" dirty="0" smtClean="0">
                <a:solidFill>
                  <a:srgbClr val="0070C0"/>
                </a:solidFill>
              </a:rPr>
              <a:t>, subject, equip)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1442</Words>
  <Application>Microsoft Office PowerPoint</Application>
  <PresentationFormat>Widescreen</PresentationFormat>
  <Paragraphs>226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Times New Roman</vt:lpstr>
      <vt:lpstr>Office Theme</vt:lpstr>
      <vt:lpstr>1_Office Theme</vt:lpstr>
      <vt:lpstr>Relational Database Design</vt:lpstr>
      <vt:lpstr>Objectives</vt:lpstr>
      <vt:lpstr>Topics</vt:lpstr>
      <vt:lpstr>Conceptual and Logical Design</vt:lpstr>
      <vt:lpstr>Mapping an E-R Diagram to a Relational Schema</vt:lpstr>
      <vt:lpstr>The ER Conceptual Schema Diagram for The COMPANY Database</vt:lpstr>
      <vt:lpstr>ER-to-Relational Mapping Algorithm</vt:lpstr>
      <vt:lpstr>ER-to-Relational Mapping Algorithm</vt:lpstr>
      <vt:lpstr>Mapping Entity Types to Relations</vt:lpstr>
      <vt:lpstr>ER-to-Relational Mapping Algorithm contd.</vt:lpstr>
      <vt:lpstr>ER-to-Relational Mapping Algorithm contd.</vt:lpstr>
      <vt:lpstr>Weak Entity Set - Example</vt:lpstr>
      <vt:lpstr>ER-to-Relational Mapping Algorithm contd.</vt:lpstr>
      <vt:lpstr>ER-to-Relational Mapping Algorithm contd.</vt:lpstr>
      <vt:lpstr>ER-to-Relational Mapping Algorithm contd.</vt:lpstr>
      <vt:lpstr>ER-to-Relational Mapping Algorithm contd.</vt:lpstr>
      <vt:lpstr>ER-to-Relational Mapping Algorithm contd.</vt:lpstr>
      <vt:lpstr>ER-to-Relational Mapping Algorithm contd.</vt:lpstr>
      <vt:lpstr>ER-to-Relational Mapping Algorithm contd.</vt:lpstr>
      <vt:lpstr>Multivalued Attribute - Example</vt:lpstr>
      <vt:lpstr>Multivalued Attribute - Example</vt:lpstr>
      <vt:lpstr>ER-to-Relational Mapping Algorithm contd.</vt:lpstr>
      <vt:lpstr>Ternary Relationship Types</vt:lpstr>
      <vt:lpstr>Result of Mapping The COMPANY ER Schema into A Relational Schema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139</cp:revision>
  <dcterms:created xsi:type="dcterms:W3CDTF">2015-10-21T06:04:19Z</dcterms:created>
  <dcterms:modified xsi:type="dcterms:W3CDTF">2020-01-29T04:47:07Z</dcterms:modified>
</cp:coreProperties>
</file>