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80" r:id="rId3"/>
    <p:sldId id="281" r:id="rId4"/>
    <p:sldId id="282" r:id="rId5"/>
    <p:sldId id="372" r:id="rId6"/>
    <p:sldId id="315" r:id="rId7"/>
    <p:sldId id="373" r:id="rId8"/>
    <p:sldId id="334" r:id="rId9"/>
    <p:sldId id="318" r:id="rId10"/>
    <p:sldId id="333" r:id="rId11"/>
    <p:sldId id="335" r:id="rId12"/>
    <p:sldId id="337" r:id="rId13"/>
    <p:sldId id="339" r:id="rId14"/>
    <p:sldId id="340" r:id="rId15"/>
    <p:sldId id="341" r:id="rId16"/>
    <p:sldId id="345" r:id="rId17"/>
    <p:sldId id="350" r:id="rId18"/>
    <p:sldId id="351" r:id="rId19"/>
    <p:sldId id="352" r:id="rId20"/>
    <p:sldId id="353" r:id="rId21"/>
    <p:sldId id="356" r:id="rId22"/>
    <p:sldId id="374" r:id="rId23"/>
    <p:sldId id="375" r:id="rId24"/>
    <p:sldId id="376" r:id="rId25"/>
    <p:sldId id="377" r:id="rId26"/>
    <p:sldId id="362" r:id="rId27"/>
    <p:sldId id="364" r:id="rId28"/>
    <p:sldId id="378" r:id="rId29"/>
    <p:sldId id="367" r:id="rId30"/>
    <p:sldId id="369" r:id="rId31"/>
    <p:sldId id="370" r:id="rId32"/>
    <p:sldId id="32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99880-C8F8-4FC1-834A-F9A80A85762D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69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99880-C8F8-4FC1-834A-F9A80A85762D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61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4B218-846E-4D96-8DCB-C9F4712EEED0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867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03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AB217-16B5-476F-A2B1-D061CDAE8556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961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AB217-16B5-476F-A2B1-D061CDAE8556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28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BF4FD-D0BA-4B5B-BC6F-98ABC466E6AF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124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5DD1-C238-4629-B8CB-64D779BC1C6F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58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30383-5E70-4853-A404-550400C0F883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38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948A7-DA61-4F68-8579-C9FA689C91ED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98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CA24F-BEC9-4D2D-8E40-F5A0EE5873F8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92160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38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59D17-BD7B-45AA-A5A1-9ECB7E2331E7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73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80C81-1C74-4676-A757-D3A57EF72B04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26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99880-C8F8-4FC1-834A-F9A80A85762D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67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99880-C8F8-4FC1-834A-F9A80A85762D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38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99880-C8F8-4FC1-834A-F9A80A85762D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88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1/28/2019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481102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prstClr val="white"/>
                </a:solidFill>
              </a:rPr>
              <a:t>© </a:t>
            </a:r>
            <a:r>
              <a:rPr lang="en-US" sz="1050" dirty="0">
                <a:solidFill>
                  <a:prstClr val="white"/>
                </a:solidFill>
              </a:rPr>
              <a:t>Ramaiah 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 smtClean="0"/>
              <a:t>Data Modeling Using ER Diagrams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Course Leader: </a:t>
            </a:r>
          </a:p>
          <a:p>
            <a:r>
              <a:rPr lang="en-US" sz="2400" b="1" dirty="0" err="1"/>
              <a:t>Gp</a:t>
            </a:r>
            <a:r>
              <a:rPr lang="en-US" sz="2400" b="1" dirty="0"/>
              <a:t> </a:t>
            </a:r>
            <a:r>
              <a:rPr lang="en-US" sz="2400" b="1" dirty="0" err="1"/>
              <a:t>Cpt</a:t>
            </a:r>
            <a:r>
              <a:rPr lang="en-US" sz="2400" b="1" dirty="0"/>
              <a:t> N. </a:t>
            </a:r>
            <a:r>
              <a:rPr lang="en-US" sz="2400" b="1" dirty="0" err="1"/>
              <a:t>Rath</a:t>
            </a:r>
            <a:r>
              <a:rPr lang="en-US" sz="2400" b="1" dirty="0"/>
              <a:t> VSM</a:t>
            </a:r>
          </a:p>
          <a:p>
            <a:r>
              <a:rPr lang="en-US" sz="2400" b="1" dirty="0"/>
              <a:t>Ami Rai 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CSC311A - Database Systems</a:t>
            </a:r>
            <a:endParaRPr lang="en-US" dirty="0"/>
          </a:p>
          <a:p>
            <a:pPr algn="ctr"/>
            <a:r>
              <a:rPr lang="en-US" dirty="0"/>
              <a:t>B. Tech. 2014</a:t>
            </a:r>
          </a:p>
        </p:txBody>
      </p:sp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 </a:t>
            </a:r>
            <a:r>
              <a:rPr lang="en-US" altLang="en-US" dirty="0"/>
              <a:t>Attributes </a:t>
            </a:r>
          </a:p>
        </p:txBody>
      </p:sp>
      <p:sp>
        <p:nvSpPr>
          <p:cNvPr id="831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/>
              <a:t>attribute of an entity type for which each entity must have a unique value is called a </a:t>
            </a:r>
            <a:r>
              <a:rPr lang="en-US" altLang="en-US" dirty="0">
                <a:solidFill>
                  <a:srgbClr val="C00000"/>
                </a:solidFill>
              </a:rPr>
              <a:t>key attribute </a:t>
            </a:r>
            <a:r>
              <a:rPr lang="en-US" altLang="en-US" dirty="0"/>
              <a:t>of the entity </a:t>
            </a:r>
            <a:r>
              <a:rPr lang="en-US" altLang="en-US" dirty="0" smtClean="0"/>
              <a:t>type</a:t>
            </a:r>
            <a:endParaRPr lang="en-US" altLang="en-US" dirty="0"/>
          </a:p>
          <a:p>
            <a:pPr lvl="1"/>
            <a:r>
              <a:rPr lang="en-US" altLang="en-US" dirty="0"/>
              <a:t>E.g., SSN </a:t>
            </a:r>
            <a:r>
              <a:rPr lang="en-US" altLang="en-US" dirty="0"/>
              <a:t>of </a:t>
            </a:r>
            <a:r>
              <a:rPr lang="en-US" altLang="en-US" dirty="0" smtClean="0"/>
              <a:t>EMPLOYEE</a:t>
            </a:r>
          </a:p>
          <a:p>
            <a:pPr lvl="1"/>
            <a:endParaRPr lang="en-US" altLang="en-US" sz="2400" dirty="0"/>
          </a:p>
          <a:p>
            <a:r>
              <a:rPr lang="en-US" altLang="en-US" dirty="0"/>
              <a:t>A key attribute </a:t>
            </a:r>
            <a:r>
              <a:rPr lang="en-US" altLang="en-US" dirty="0">
                <a:solidFill>
                  <a:srgbClr val="002060"/>
                </a:solidFill>
              </a:rPr>
              <a:t>may be composite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dirty="0" err="1"/>
              <a:t>VehicleTagNumber</a:t>
            </a:r>
            <a:r>
              <a:rPr lang="en-US" altLang="en-US" dirty="0"/>
              <a:t> </a:t>
            </a:r>
            <a:r>
              <a:rPr lang="en-US" altLang="en-US" dirty="0"/>
              <a:t>is a key of the CAR entity type with components (Number, State)</a:t>
            </a:r>
          </a:p>
          <a:p>
            <a:endParaRPr lang="en-US" altLang="en-US" dirty="0"/>
          </a:p>
          <a:p>
            <a:r>
              <a:rPr lang="en-US" altLang="en-US" dirty="0"/>
              <a:t>An entity type </a:t>
            </a:r>
            <a:r>
              <a:rPr lang="en-US" altLang="en-US" dirty="0">
                <a:solidFill>
                  <a:srgbClr val="002060"/>
                </a:solidFill>
              </a:rPr>
              <a:t>may have more than one key </a:t>
            </a:r>
          </a:p>
          <a:p>
            <a:pPr lvl="1"/>
            <a:r>
              <a:rPr lang="en-US" altLang="en-US" dirty="0"/>
              <a:t>The CAR entity type may have two </a:t>
            </a:r>
            <a:r>
              <a:rPr lang="en-US" altLang="en-US" dirty="0" smtClean="0"/>
              <a:t>keys</a:t>
            </a:r>
            <a:endParaRPr lang="en-US" altLang="en-US" dirty="0"/>
          </a:p>
          <a:p>
            <a:pPr lvl="2"/>
            <a:r>
              <a:rPr lang="en-US" altLang="en-US" sz="2200" dirty="0" err="1"/>
              <a:t>VehicleIdentificationNumber</a:t>
            </a:r>
            <a:r>
              <a:rPr lang="en-US" altLang="en-US" sz="2200" dirty="0"/>
              <a:t> (popularly called VIN)</a:t>
            </a:r>
          </a:p>
          <a:p>
            <a:pPr lvl="2"/>
            <a:r>
              <a:rPr lang="en-US" altLang="en-US" sz="2200" dirty="0" err="1"/>
              <a:t>VehicleTagNumber</a:t>
            </a:r>
            <a:r>
              <a:rPr lang="en-US" altLang="en-US" sz="2200" dirty="0"/>
              <a:t> (Number, State), aka license plate number</a:t>
            </a:r>
          </a:p>
          <a:p>
            <a:r>
              <a:rPr lang="en-US" altLang="en-US" dirty="0" smtClean="0"/>
              <a:t>Each </a:t>
            </a:r>
            <a:r>
              <a:rPr lang="en-US" altLang="en-US" dirty="0"/>
              <a:t>key is </a:t>
            </a:r>
            <a:r>
              <a:rPr lang="en-US" altLang="en-US" u="sng" dirty="0"/>
              <a:t>underlined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1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an Entity </a:t>
            </a:r>
            <a:r>
              <a:rPr lang="en-US" altLang="en-US" dirty="0" smtClean="0"/>
              <a:t>type and Attributes</a:t>
            </a:r>
            <a:endParaRPr lang="en-US" altLang="en-US" dirty="0"/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 </a:t>
            </a:r>
            <a:r>
              <a:rPr lang="en-US" altLang="en-US" dirty="0"/>
              <a:t>entity type is displayed in a </a:t>
            </a:r>
            <a:r>
              <a:rPr lang="en-US" altLang="en-US" dirty="0">
                <a:solidFill>
                  <a:srgbClr val="002060"/>
                </a:solidFill>
              </a:rPr>
              <a:t>rectangular </a:t>
            </a:r>
            <a:r>
              <a:rPr lang="en-US" altLang="en-US" dirty="0" smtClean="0">
                <a:solidFill>
                  <a:srgbClr val="002060"/>
                </a:solidFill>
              </a:rPr>
              <a:t>box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Attributes </a:t>
            </a:r>
            <a:r>
              <a:rPr lang="en-US" altLang="en-US" dirty="0"/>
              <a:t>are displayed in </a:t>
            </a:r>
            <a:r>
              <a:rPr lang="en-US" altLang="en-US" dirty="0">
                <a:solidFill>
                  <a:srgbClr val="002060"/>
                </a:solidFill>
              </a:rPr>
              <a:t>ovals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attribute is connected to its entity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Components of a composite attribute are connected to the oval representing the composite attribute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key attribute is underlined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Multivalued attributes displayed in double ovals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4" y="3814763"/>
            <a:ext cx="4364441" cy="24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Set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4438"/>
            <a:ext cx="10972800" cy="4911727"/>
          </a:xfrm>
        </p:spPr>
        <p:txBody>
          <a:bodyPr/>
          <a:lstStyle/>
          <a:p>
            <a:r>
              <a:rPr lang="en-US" altLang="en-US" dirty="0"/>
              <a:t>Each entity type will have a collection of entities stored in the database</a:t>
            </a:r>
          </a:p>
          <a:p>
            <a:pPr lvl="1"/>
            <a:r>
              <a:rPr lang="en-US" altLang="en-US" sz="2400" dirty="0" smtClean="0"/>
              <a:t>called </a:t>
            </a: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C00000"/>
                </a:solidFill>
              </a:rPr>
              <a:t>entity set</a:t>
            </a:r>
          </a:p>
          <a:p>
            <a:r>
              <a:rPr lang="en-US" altLang="en-US" dirty="0"/>
              <a:t>Entity set is the current </a:t>
            </a:r>
            <a:r>
              <a:rPr lang="en-US" altLang="en-US" i="1" dirty="0"/>
              <a:t>state</a:t>
            </a:r>
            <a:r>
              <a:rPr lang="en-US" altLang="en-US" dirty="0"/>
              <a:t> of the entities of that type that are stored in the database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002060"/>
                </a:solidFill>
              </a:rPr>
              <a:t>Three </a:t>
            </a:r>
            <a:r>
              <a:rPr lang="en-US" altLang="en-US" dirty="0">
                <a:solidFill>
                  <a:srgbClr val="002060"/>
                </a:solidFill>
              </a:rPr>
              <a:t>CAR entity instances 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	</a:t>
            </a:r>
            <a:r>
              <a:rPr lang="en-US" altLang="en-US" dirty="0" smtClean="0"/>
              <a:t>in </a:t>
            </a:r>
            <a:r>
              <a:rPr lang="en-US" altLang="en-US" dirty="0"/>
              <a:t>the </a:t>
            </a:r>
            <a:r>
              <a:rPr lang="en-US" altLang="en-US" dirty="0">
                <a:solidFill>
                  <a:srgbClr val="002060"/>
                </a:solidFill>
              </a:rPr>
              <a:t>entity set for CAR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Same </a:t>
            </a:r>
            <a:r>
              <a:rPr lang="en-US" altLang="en-US" dirty="0"/>
              <a:t>name (CAR) used to refer to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both </a:t>
            </a:r>
            <a:r>
              <a:rPr lang="en-US" altLang="en-US" dirty="0"/>
              <a:t>the entity type and the </a:t>
            </a:r>
            <a:r>
              <a:rPr lang="en-US" altLang="en-US" dirty="0" smtClean="0"/>
              <a:t>entity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set</a:t>
            </a:r>
            <a:endParaRPr lang="en-US" altLang="en-US" dirty="0"/>
          </a:p>
          <a:p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028950"/>
            <a:ext cx="6094841" cy="30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 Design of Entity Types for the COMPANY Database Schema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5925"/>
            <a:ext cx="10972800" cy="4440240"/>
          </a:xfrm>
        </p:spPr>
        <p:txBody>
          <a:bodyPr/>
          <a:lstStyle/>
          <a:p>
            <a:r>
              <a:rPr lang="en-US" altLang="en-US" dirty="0"/>
              <a:t>Based on the requirements, we can identify four initial entity types in the COMPANY database:</a:t>
            </a:r>
          </a:p>
          <a:p>
            <a:pPr lvl="1"/>
            <a:r>
              <a:rPr lang="en-US" altLang="en-US" dirty="0"/>
              <a:t>DEPARTMENT</a:t>
            </a:r>
          </a:p>
          <a:p>
            <a:pPr lvl="1"/>
            <a:r>
              <a:rPr lang="en-US" altLang="en-US" dirty="0"/>
              <a:t>PROJECT</a:t>
            </a:r>
          </a:p>
          <a:p>
            <a:pPr lvl="1"/>
            <a:r>
              <a:rPr lang="en-US" altLang="en-US" dirty="0"/>
              <a:t>EMPLOYEE</a:t>
            </a:r>
          </a:p>
          <a:p>
            <a:pPr lvl="1"/>
            <a:r>
              <a:rPr lang="en-US" altLang="en-US" dirty="0"/>
              <a:t>DEPENDENT</a:t>
            </a:r>
          </a:p>
          <a:p>
            <a:r>
              <a:rPr lang="en-US" altLang="en-US" dirty="0"/>
              <a:t>Their initial design is shown on the following slide</a:t>
            </a:r>
          </a:p>
          <a:p>
            <a:r>
              <a:rPr lang="en-US" altLang="en-US" dirty="0"/>
              <a:t>The initial attributes shown are derived from the requirements description</a:t>
            </a:r>
          </a:p>
        </p:txBody>
      </p:sp>
    </p:spTree>
    <p:extLst>
      <p:ext uri="{BB962C8B-B14F-4D97-AF65-F5344CB8AC3E}">
        <p14:creationId xmlns:p14="http://schemas.microsoft.com/office/powerpoint/2010/main" val="26548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 Design of Entity </a:t>
            </a:r>
            <a:r>
              <a:rPr lang="en-US" altLang="en-US" dirty="0" smtClean="0"/>
              <a:t>Types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EMPLOYEE, DEPARTMENT, PROJECT, DEPENDENT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199"/>
            <a:ext cx="5262408" cy="1392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2" y="1744661"/>
            <a:ext cx="3552622" cy="1628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133850"/>
            <a:ext cx="5342068" cy="192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609" y="4133851"/>
            <a:ext cx="5700287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Relationships and Relationship Types </a:t>
            </a:r>
          </a:p>
        </p:txBody>
      </p:sp>
      <p:sp>
        <p:nvSpPr>
          <p:cNvPr id="839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A relationship </a:t>
            </a:r>
            <a:r>
              <a:rPr lang="en-US" altLang="en-US" dirty="0"/>
              <a:t>relates two or more distinct entities with a specific </a:t>
            </a:r>
            <a:r>
              <a:rPr lang="en-US" altLang="en-US" dirty="0" smtClean="0"/>
              <a:t>meaning</a:t>
            </a:r>
            <a:endParaRPr lang="en-US" altLang="en-US" dirty="0"/>
          </a:p>
          <a:p>
            <a:pPr lvl="1"/>
            <a:r>
              <a:rPr lang="en-US" altLang="en-US" dirty="0"/>
              <a:t>For example, EMPLOYEE John Smith </a:t>
            </a:r>
            <a:r>
              <a:rPr lang="en-US" altLang="en-US" dirty="0">
                <a:solidFill>
                  <a:srgbClr val="0070C0"/>
                </a:solidFill>
              </a:rPr>
              <a:t>WORKS_ON</a:t>
            </a:r>
            <a:r>
              <a:rPr lang="en-US" altLang="en-US" dirty="0"/>
              <a:t> the </a:t>
            </a:r>
            <a:r>
              <a:rPr lang="en-US" altLang="en-US" dirty="0" err="1"/>
              <a:t>ProductX</a:t>
            </a:r>
            <a:r>
              <a:rPr lang="en-US" altLang="en-US" dirty="0"/>
              <a:t> PROJECT, or EMPLOYEE Franklin Wong </a:t>
            </a:r>
            <a:r>
              <a:rPr lang="en-US" altLang="en-US" dirty="0">
                <a:solidFill>
                  <a:srgbClr val="0070C0"/>
                </a:solidFill>
              </a:rPr>
              <a:t>MANAGES</a:t>
            </a:r>
            <a:r>
              <a:rPr lang="en-US" altLang="en-US" dirty="0"/>
              <a:t> the Research </a:t>
            </a:r>
            <a:r>
              <a:rPr lang="en-US" altLang="en-US" dirty="0" smtClean="0"/>
              <a:t>DEPARTMENT</a:t>
            </a:r>
            <a:endParaRPr lang="en-US" altLang="en-US" dirty="0"/>
          </a:p>
          <a:p>
            <a:endParaRPr lang="en-US" altLang="en-US" sz="2200" dirty="0" smtClean="0"/>
          </a:p>
          <a:p>
            <a:r>
              <a:rPr lang="en-US" altLang="en-US" dirty="0" smtClean="0"/>
              <a:t>Relationships </a:t>
            </a:r>
            <a:r>
              <a:rPr lang="en-US" altLang="en-US" dirty="0"/>
              <a:t>of the same type are grouped or typed into </a:t>
            </a:r>
            <a:r>
              <a:rPr lang="en-US" altLang="en-US" dirty="0">
                <a:solidFill>
                  <a:srgbClr val="C00000"/>
                </a:solidFill>
              </a:rPr>
              <a:t>a relationship </a:t>
            </a:r>
            <a:r>
              <a:rPr lang="en-US" altLang="en-US" dirty="0" smtClean="0">
                <a:solidFill>
                  <a:srgbClr val="C00000"/>
                </a:solidFill>
              </a:rPr>
              <a:t>type</a:t>
            </a: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>
                <a:solidFill>
                  <a:srgbClr val="0070C0"/>
                </a:solidFill>
              </a:rPr>
              <a:t>WORKS_ON</a:t>
            </a:r>
            <a:r>
              <a:rPr lang="en-US" altLang="en-US" dirty="0"/>
              <a:t> relationship type in which EMPLOYEEs and PROJECTs </a:t>
            </a:r>
            <a:r>
              <a:rPr lang="en-US" altLang="en-US" dirty="0" smtClean="0"/>
              <a:t>participate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>
                <a:solidFill>
                  <a:srgbClr val="0070C0"/>
                </a:solidFill>
              </a:rPr>
              <a:t>MANAGES</a:t>
            </a:r>
            <a:r>
              <a:rPr lang="en-US" altLang="en-US" dirty="0"/>
              <a:t> relationship type in which EMPLOYEEs and DEPARTMENTs </a:t>
            </a:r>
            <a:r>
              <a:rPr lang="en-US" altLang="en-US" dirty="0" smtClean="0"/>
              <a:t>participate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>
                <a:solidFill>
                  <a:schemeClr val="accent2"/>
                </a:solidFill>
              </a:rPr>
              <a:t>degree of a relationship type </a:t>
            </a:r>
            <a:r>
              <a:rPr lang="en-US" altLang="en-US" dirty="0"/>
              <a:t>is the number of participating entity </a:t>
            </a:r>
            <a:r>
              <a:rPr lang="en-US" altLang="en-US" dirty="0" smtClean="0"/>
              <a:t>types </a:t>
            </a:r>
            <a:endParaRPr lang="en-US" altLang="en-US" dirty="0"/>
          </a:p>
          <a:p>
            <a:pPr lvl="1"/>
            <a:r>
              <a:rPr lang="en-US" altLang="en-US" sz="2400" dirty="0"/>
              <a:t>Both MANAGES and WORKS_ON are </a:t>
            </a:r>
            <a:r>
              <a:rPr lang="en-US" altLang="en-US" sz="2400" i="1" dirty="0"/>
              <a:t>binary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relationships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48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Refining The COMPANY Database Schema By Introducing Relationships</a:t>
            </a:r>
            <a:endParaRPr lang="en-US" altLang="en-US" sz="3600" dirty="0"/>
          </a:p>
        </p:txBody>
      </p:sp>
      <p:sp>
        <p:nvSpPr>
          <p:cNvPr id="9226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By examining the requirements, six relationship types are identified</a:t>
            </a:r>
          </a:p>
          <a:p>
            <a:r>
              <a:rPr lang="en-US" altLang="en-US" dirty="0"/>
              <a:t>All are </a:t>
            </a:r>
            <a:r>
              <a:rPr lang="en-US" altLang="en-US" i="1" dirty="0"/>
              <a:t>binary</a:t>
            </a:r>
            <a:r>
              <a:rPr lang="en-US" altLang="en-US" dirty="0"/>
              <a:t> relationships( degree 2)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Listed </a:t>
            </a:r>
            <a:r>
              <a:rPr lang="en-US" altLang="en-US" dirty="0"/>
              <a:t>below with their participating entity types:</a:t>
            </a:r>
          </a:p>
          <a:p>
            <a:pPr lvl="1"/>
            <a:r>
              <a:rPr lang="en-US" altLang="en-US" dirty="0"/>
              <a:t>WORKS_FOR (between EMPLOYEE, DEPARTMENT)</a:t>
            </a:r>
          </a:p>
          <a:p>
            <a:pPr lvl="1"/>
            <a:r>
              <a:rPr lang="en-US" altLang="en-US" dirty="0"/>
              <a:t>MANAGES (also between EMPLOYEE, DEPARTMENT)</a:t>
            </a:r>
          </a:p>
          <a:p>
            <a:pPr lvl="1"/>
            <a:r>
              <a:rPr lang="en-US" altLang="en-US" dirty="0"/>
              <a:t>CONTROLS (between DEPARTMENT, PROJECT)</a:t>
            </a:r>
          </a:p>
          <a:p>
            <a:pPr lvl="1"/>
            <a:r>
              <a:rPr lang="en-US" altLang="en-US" dirty="0"/>
              <a:t>WORKS_ON (between EMPLOYEE, PROJECT)</a:t>
            </a:r>
          </a:p>
          <a:p>
            <a:pPr lvl="1"/>
            <a:r>
              <a:rPr lang="en-US" altLang="en-US" dirty="0"/>
              <a:t>SUPERVISION (between EMPLOYEE (as subordinate), EMPLOYEE (as supervisor))</a:t>
            </a:r>
          </a:p>
          <a:p>
            <a:pPr lvl="1"/>
            <a:r>
              <a:rPr lang="en-US" altLang="en-US" dirty="0"/>
              <a:t>DEPENDENTS_OF (between EMPLOYEE, DEPENDENT)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12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6301" y="215900"/>
            <a:ext cx="7940675" cy="768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/>
              <a:t>ER DIAGRAM – Relationship Types 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alt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6" y="984250"/>
            <a:ext cx="6477001" cy="55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 on Relationship Types</a:t>
            </a:r>
          </a:p>
        </p:txBody>
      </p:sp>
      <p:sp>
        <p:nvSpPr>
          <p:cNvPr id="845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/>
              <a:t>In the refined design, some attributes from the initial entity types are refined into relationships:</a:t>
            </a:r>
          </a:p>
          <a:p>
            <a:pPr lvl="1"/>
            <a:r>
              <a:rPr lang="en-US" altLang="en-US" dirty="0"/>
              <a:t>Manager of DEPARTMENT -&gt; MANAGES</a:t>
            </a:r>
          </a:p>
          <a:p>
            <a:pPr lvl="1"/>
            <a:r>
              <a:rPr lang="en-US" altLang="en-US" dirty="0" err="1"/>
              <a:t>Works_on</a:t>
            </a:r>
            <a:r>
              <a:rPr lang="en-US" altLang="en-US" dirty="0"/>
              <a:t> of EMPLOYEE -&gt; WORKS_ON</a:t>
            </a:r>
          </a:p>
          <a:p>
            <a:pPr lvl="1"/>
            <a:r>
              <a:rPr lang="en-US" altLang="en-US" dirty="0"/>
              <a:t>Department of EMPLOYEE -&gt; WORKS_FOR</a:t>
            </a:r>
          </a:p>
          <a:p>
            <a:pPr lvl="1"/>
            <a:r>
              <a:rPr lang="en-US" altLang="en-US" dirty="0" err="1"/>
              <a:t>etc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In </a:t>
            </a:r>
            <a:r>
              <a:rPr lang="en-US" altLang="en-US" dirty="0"/>
              <a:t>general, </a:t>
            </a:r>
            <a:r>
              <a:rPr lang="en-US" altLang="en-US" dirty="0">
                <a:solidFill>
                  <a:srgbClr val="C00000"/>
                </a:solidFill>
              </a:rPr>
              <a:t>more than one relationship type </a:t>
            </a:r>
            <a:r>
              <a:rPr lang="en-US" altLang="en-US" dirty="0"/>
              <a:t>can exist between the same participating entity types </a:t>
            </a:r>
          </a:p>
          <a:p>
            <a:pPr lvl="1"/>
            <a:r>
              <a:rPr lang="en-US" altLang="en-US" dirty="0"/>
              <a:t>MANAGES and WORKS_FOR are distinct relationship types between EMPLOYEE and DEPARTMENT</a:t>
            </a:r>
          </a:p>
          <a:p>
            <a:pPr lvl="1"/>
            <a:r>
              <a:rPr lang="en-US" altLang="en-US" dirty="0"/>
              <a:t>Different meanings and different relationship </a:t>
            </a:r>
            <a:r>
              <a:rPr lang="en-US" altLang="en-US" dirty="0" smtClean="0"/>
              <a:t>instances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59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Relationship Type</a:t>
            </a:r>
          </a:p>
        </p:txBody>
      </p:sp>
      <p:sp>
        <p:nvSpPr>
          <p:cNvPr id="84992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 some </a:t>
            </a:r>
            <a:r>
              <a:rPr lang="en-US" altLang="en-US" dirty="0"/>
              <a:t>cases the same entity type </a:t>
            </a:r>
            <a:r>
              <a:rPr lang="en-US" altLang="en-US" dirty="0" smtClean="0"/>
              <a:t>participates more </a:t>
            </a:r>
            <a:r>
              <a:rPr lang="en-US" altLang="en-US" dirty="0"/>
              <a:t>than once in a relationship type in </a:t>
            </a:r>
            <a:r>
              <a:rPr lang="en-US" altLang="en-US" dirty="0">
                <a:solidFill>
                  <a:srgbClr val="C00000"/>
                </a:solidFill>
              </a:rPr>
              <a:t>different </a:t>
            </a:r>
            <a:r>
              <a:rPr lang="en-US" altLang="en-US" dirty="0" smtClean="0">
                <a:solidFill>
                  <a:srgbClr val="C00000"/>
                </a:solidFill>
              </a:rPr>
              <a:t>roles</a:t>
            </a:r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 the </a:t>
            </a:r>
            <a:r>
              <a:rPr lang="en-US" altLang="en-US" dirty="0">
                <a:solidFill>
                  <a:srgbClr val="0070C0"/>
                </a:solidFill>
              </a:rPr>
              <a:t>SUPERVISION</a:t>
            </a:r>
            <a:r>
              <a:rPr lang="en-US" altLang="en-US" dirty="0"/>
              <a:t> relationship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EMPLOYEE </a:t>
            </a:r>
            <a:r>
              <a:rPr lang="en-US" altLang="en-US" dirty="0"/>
              <a:t>participates twice in two distinct </a:t>
            </a:r>
            <a:r>
              <a:rPr lang="en-US" altLang="en-US" dirty="0" smtClean="0"/>
              <a:t>roles</a:t>
            </a:r>
            <a:endParaRPr lang="en-US" altLang="en-US" dirty="0"/>
          </a:p>
          <a:p>
            <a:pPr lvl="1"/>
            <a:r>
              <a:rPr lang="en-US" altLang="en-US" dirty="0"/>
              <a:t>supervisor (or boss) role</a:t>
            </a:r>
          </a:p>
          <a:p>
            <a:pPr lvl="1"/>
            <a:r>
              <a:rPr lang="en-US" altLang="en-US" dirty="0"/>
              <a:t>supervisee (or subordinate) role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Each </a:t>
            </a:r>
            <a:r>
              <a:rPr lang="en-US" altLang="en-US" dirty="0"/>
              <a:t>relationship instance relates two distinct EMPLOYEE </a:t>
            </a:r>
            <a:r>
              <a:rPr lang="en-US" altLang="en-US" dirty="0" smtClean="0"/>
              <a:t>entities</a:t>
            </a:r>
            <a:endParaRPr lang="en-US" altLang="en-US" dirty="0"/>
          </a:p>
          <a:p>
            <a:pPr lvl="1"/>
            <a:r>
              <a:rPr lang="en-US" altLang="en-US" dirty="0"/>
              <a:t>One employee in </a:t>
            </a:r>
            <a:r>
              <a:rPr lang="en-US" altLang="en-US" i="1" dirty="0"/>
              <a:t>supervisor</a:t>
            </a:r>
            <a:r>
              <a:rPr lang="en-US" altLang="en-US" dirty="0"/>
              <a:t> role</a:t>
            </a:r>
          </a:p>
          <a:p>
            <a:pPr lvl="1"/>
            <a:r>
              <a:rPr lang="en-US" altLang="en-US" dirty="0"/>
              <a:t>One employee in </a:t>
            </a:r>
            <a:r>
              <a:rPr lang="en-US" altLang="en-US" i="1" dirty="0"/>
              <a:t>supervisee</a:t>
            </a:r>
            <a:r>
              <a:rPr lang="en-US" altLang="en-US" dirty="0"/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28087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explain ER modelling</a:t>
            </a:r>
          </a:p>
          <a:p>
            <a:pPr lvl="1"/>
            <a:r>
              <a:rPr lang="en-US" dirty="0" smtClean="0"/>
              <a:t>explain entities and attributes used in ER diagrams </a:t>
            </a:r>
          </a:p>
          <a:p>
            <a:pPr lvl="1"/>
            <a:r>
              <a:rPr lang="en-US" dirty="0"/>
              <a:t>explain the </a:t>
            </a:r>
            <a:r>
              <a:rPr lang="en-US" dirty="0" smtClean="0"/>
              <a:t>relationships used </a:t>
            </a:r>
            <a:r>
              <a:rPr lang="en-US" dirty="0"/>
              <a:t>in ER diagrams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Weak Entity Types</a:t>
            </a:r>
          </a:p>
        </p:txBody>
      </p:sp>
      <p:sp>
        <p:nvSpPr>
          <p:cNvPr id="923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185864"/>
            <a:ext cx="10972800" cy="4940302"/>
          </a:xfrm>
        </p:spPr>
        <p:txBody>
          <a:bodyPr/>
          <a:lstStyle/>
          <a:p>
            <a:r>
              <a:rPr lang="en-US" altLang="en-US" dirty="0"/>
              <a:t>An entity that does not have a key attribute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Weak entities are identified by the combination of:</a:t>
            </a:r>
          </a:p>
          <a:p>
            <a:pPr lvl="1"/>
            <a:r>
              <a:rPr lang="en-US" altLang="en-US" dirty="0" smtClean="0"/>
              <a:t>A partial key of the weak entity type</a:t>
            </a:r>
          </a:p>
          <a:p>
            <a:pPr lvl="1"/>
            <a:r>
              <a:rPr lang="en-US" altLang="en-US" dirty="0" smtClean="0"/>
              <a:t>The particular entity they are related to in the identifying entity type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Example</a:t>
            </a:r>
            <a:r>
              <a:rPr lang="en-US" altLang="en-US" b="1" dirty="0"/>
              <a:t>: </a:t>
            </a:r>
          </a:p>
          <a:p>
            <a:pPr lvl="1"/>
            <a:r>
              <a:rPr lang="en-US" altLang="en-US" dirty="0"/>
              <a:t>DEPENDENT is a </a:t>
            </a:r>
            <a:r>
              <a:rPr lang="en-US" altLang="en-US" i="1" dirty="0"/>
              <a:t>weak entity type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>
                <a:solidFill>
                  <a:srgbClr val="002060"/>
                </a:solidFill>
              </a:rPr>
              <a:t>DEPENDENT entity </a:t>
            </a:r>
            <a:r>
              <a:rPr lang="en-US" altLang="en-US" dirty="0"/>
              <a:t>is identified by the dependent’s first name, </a:t>
            </a:r>
            <a:r>
              <a:rPr lang="en-US" altLang="en-US" i="1" dirty="0"/>
              <a:t>and</a:t>
            </a:r>
            <a:r>
              <a:rPr lang="en-US" altLang="en-US" dirty="0"/>
              <a:t> the specific EMPLOYEE with whom the dependent is related</a:t>
            </a:r>
          </a:p>
          <a:p>
            <a:pPr lvl="1"/>
            <a:r>
              <a:rPr lang="en-US" altLang="en-US" dirty="0"/>
              <a:t>Name of DEPENDENT is the </a:t>
            </a:r>
            <a:r>
              <a:rPr lang="en-US" altLang="en-US" i="1" dirty="0"/>
              <a:t>partial key</a:t>
            </a:r>
          </a:p>
          <a:p>
            <a:pPr lvl="1"/>
            <a:r>
              <a:rPr lang="en-US" altLang="en-US" dirty="0" smtClean="0"/>
              <a:t>EMPLOYEE </a:t>
            </a:r>
            <a:r>
              <a:rPr lang="en-US" altLang="en-US" dirty="0"/>
              <a:t>is its identifying entity type via the identifying relationship type DEPENDENT_OF</a:t>
            </a:r>
          </a:p>
        </p:txBody>
      </p:sp>
    </p:spTree>
    <p:extLst>
      <p:ext uri="{BB962C8B-B14F-4D97-AF65-F5344CB8AC3E}">
        <p14:creationId xmlns:p14="http://schemas.microsoft.com/office/powerpoint/2010/main" val="123848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Constraints on Relationships</a:t>
            </a:r>
          </a:p>
        </p:txBody>
      </p:sp>
      <p:sp>
        <p:nvSpPr>
          <p:cNvPr id="923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185864"/>
            <a:ext cx="10972800" cy="4940302"/>
          </a:xfrm>
        </p:spPr>
        <p:txBody>
          <a:bodyPr/>
          <a:lstStyle/>
          <a:p>
            <a:r>
              <a:rPr lang="en-US" altLang="en-US" dirty="0" smtClean="0"/>
              <a:t>There are two types of constraints on relationships</a:t>
            </a:r>
          </a:p>
          <a:p>
            <a:pPr lvl="1"/>
            <a:r>
              <a:rPr lang="en-US" altLang="en-US" dirty="0" smtClean="0"/>
              <a:t>Cardinality ratio </a:t>
            </a:r>
            <a:r>
              <a:rPr lang="en-US" altLang="en-US" dirty="0"/>
              <a:t>(specifies </a:t>
            </a:r>
            <a:r>
              <a:rPr lang="en-US" altLang="en-US" i="1" dirty="0"/>
              <a:t>maximum</a:t>
            </a:r>
            <a:r>
              <a:rPr lang="en-US" altLang="en-US" dirty="0"/>
              <a:t> participation) </a:t>
            </a:r>
          </a:p>
          <a:p>
            <a:pPr lvl="1"/>
            <a:r>
              <a:rPr lang="en-US" altLang="en-US" dirty="0"/>
              <a:t>Existence Dependency Constraint </a:t>
            </a:r>
            <a:r>
              <a:rPr lang="en-US" altLang="en-US" dirty="0" smtClean="0"/>
              <a:t>or Participation </a:t>
            </a:r>
            <a:r>
              <a:rPr lang="en-US" altLang="en-US" dirty="0"/>
              <a:t>constraint (specifies </a:t>
            </a:r>
            <a:r>
              <a:rPr lang="en-US" altLang="en-US" i="1" dirty="0"/>
              <a:t>minimum</a:t>
            </a:r>
            <a:r>
              <a:rPr lang="en-US" altLang="en-US" dirty="0"/>
              <a:t> participation)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42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Cardinality Ratio</a:t>
            </a:r>
            <a:endParaRPr lang="en-US" altLang="en-US" dirty="0"/>
          </a:p>
        </p:txBody>
      </p:sp>
      <p:sp>
        <p:nvSpPr>
          <p:cNvPr id="923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185864"/>
            <a:ext cx="10972800" cy="4940302"/>
          </a:xfrm>
        </p:spPr>
        <p:txBody>
          <a:bodyPr/>
          <a:lstStyle/>
          <a:p>
            <a:r>
              <a:rPr lang="en-US" altLang="en-US" dirty="0"/>
              <a:t>Cardinality Ratio (specifies maximum participation) </a:t>
            </a:r>
          </a:p>
          <a:p>
            <a:pPr lvl="1"/>
            <a:r>
              <a:rPr lang="en-US" altLang="en-US" dirty="0"/>
              <a:t>One-to-one (1:1)</a:t>
            </a:r>
          </a:p>
          <a:p>
            <a:pPr lvl="1"/>
            <a:r>
              <a:rPr lang="en-US" altLang="en-US" dirty="0"/>
              <a:t>One-to-many (1:N) or Many-to-one (N:1)</a:t>
            </a:r>
          </a:p>
          <a:p>
            <a:pPr lvl="1"/>
            <a:r>
              <a:rPr lang="en-US" altLang="en-US" dirty="0"/>
              <a:t>Many-to-many (M:N)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Cardinality </a:t>
            </a:r>
            <a:r>
              <a:rPr lang="en-US" altLang="en-US" dirty="0"/>
              <a:t>ratio (of a binary relationship</a:t>
            </a:r>
            <a:r>
              <a:rPr lang="en-US" altLang="en-US" dirty="0" smtClean="0"/>
              <a:t>) is shown by </a:t>
            </a:r>
            <a:r>
              <a:rPr lang="en-US" altLang="en-US" dirty="0"/>
              <a:t>placing appropriate numbers on the relationship edges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94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Participation Constraint</a:t>
            </a:r>
          </a:p>
        </p:txBody>
      </p:sp>
      <p:sp>
        <p:nvSpPr>
          <p:cNvPr id="923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185864"/>
            <a:ext cx="10972800" cy="4940302"/>
          </a:xfrm>
        </p:spPr>
        <p:txBody>
          <a:bodyPr/>
          <a:lstStyle/>
          <a:p>
            <a:r>
              <a:rPr lang="en-US" altLang="en-US" dirty="0" smtClean="0"/>
              <a:t>Specifies </a:t>
            </a:r>
            <a:r>
              <a:rPr lang="en-US" altLang="en-US" dirty="0"/>
              <a:t>whether the existence of an entity depends on its being related to another entity via the relationship type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Two </a:t>
            </a:r>
            <a:r>
              <a:rPr lang="en-US" altLang="en-US" dirty="0"/>
              <a:t>types of participation constraints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Total</a:t>
            </a:r>
          </a:p>
          <a:p>
            <a:pPr lvl="1"/>
            <a:r>
              <a:rPr lang="en-US" altLang="en-US" dirty="0" smtClean="0"/>
              <a:t>one </a:t>
            </a:r>
            <a:r>
              <a:rPr lang="en-US" altLang="en-US" dirty="0"/>
              <a:t>or more (mandatory participation, existence-dependent)</a:t>
            </a:r>
          </a:p>
          <a:p>
            <a:pPr lvl="1"/>
            <a:r>
              <a:rPr lang="en-US" altLang="en-US" dirty="0" smtClean="0"/>
              <a:t>E.g., If </a:t>
            </a:r>
            <a:r>
              <a:rPr lang="en-US" altLang="en-US" dirty="0"/>
              <a:t>a company policy states that every employee must work for a department, then an employee entity can exist only if it participates in at least one WORKS_FOR relationship </a:t>
            </a:r>
            <a:r>
              <a:rPr lang="en-US" altLang="en-US" dirty="0" smtClean="0"/>
              <a:t>instance</a:t>
            </a:r>
          </a:p>
          <a:p>
            <a:pPr lvl="1"/>
            <a:r>
              <a:rPr lang="en-US" altLang="en-US" dirty="0" smtClean="0"/>
              <a:t>Shown by double 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785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Participation </a:t>
            </a:r>
            <a:r>
              <a:rPr lang="en-US" altLang="en-US" dirty="0" smtClean="0"/>
              <a:t>Constraint contd.</a:t>
            </a:r>
            <a:endParaRPr lang="en-US" altLang="en-US" dirty="0"/>
          </a:p>
        </p:txBody>
      </p:sp>
      <p:sp>
        <p:nvSpPr>
          <p:cNvPr id="923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185864"/>
            <a:ext cx="10972800" cy="494030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Partial 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zero (optional participation, not existence-dependent)</a:t>
            </a:r>
          </a:p>
          <a:p>
            <a:pPr lvl="1"/>
            <a:r>
              <a:rPr lang="en-US" altLang="en-US" dirty="0" smtClean="0"/>
              <a:t>E.g., Not to expect </a:t>
            </a:r>
            <a:r>
              <a:rPr lang="en-US" altLang="en-US" dirty="0"/>
              <a:t>every employee to manage a department meaning that some or part of the set of employee entities are related to some department entity via MANAGES, but not necessarily </a:t>
            </a:r>
            <a:r>
              <a:rPr lang="en-US" altLang="en-US" dirty="0" smtClean="0"/>
              <a:t>all</a:t>
            </a:r>
          </a:p>
          <a:p>
            <a:pPr lvl="1"/>
            <a:r>
              <a:rPr lang="en-US" altLang="en-US" dirty="0" smtClean="0"/>
              <a:t>Shown by single lines</a:t>
            </a:r>
          </a:p>
          <a:p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of Relationship </a:t>
            </a:r>
            <a:r>
              <a:rPr lang="en-US" altLang="en-US" dirty="0" smtClean="0"/>
              <a:t>Types</a:t>
            </a:r>
            <a:endParaRPr lang="en-US" altLang="en-US" dirty="0"/>
          </a:p>
        </p:txBody>
      </p:sp>
      <p:sp>
        <p:nvSpPr>
          <p:cNvPr id="8663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relationship type can have attributes:</a:t>
            </a:r>
          </a:p>
          <a:p>
            <a:pPr lvl="1"/>
            <a:r>
              <a:rPr lang="en-US" altLang="en-US" dirty="0"/>
              <a:t>For example, </a:t>
            </a:r>
            <a:r>
              <a:rPr lang="en-US" altLang="en-US" dirty="0" smtClean="0">
                <a:solidFill>
                  <a:srgbClr val="002060"/>
                </a:solidFill>
              </a:rPr>
              <a:t>Hours </a:t>
            </a:r>
            <a:r>
              <a:rPr lang="en-US" altLang="en-US" dirty="0">
                <a:solidFill>
                  <a:srgbClr val="002060"/>
                </a:solidFill>
              </a:rPr>
              <a:t>of WORKS_ON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Its </a:t>
            </a:r>
            <a:r>
              <a:rPr lang="en-US" altLang="en-US" dirty="0"/>
              <a:t>value for each relationship instance describes the number of hours per week that an EMPLOYEE works on a </a:t>
            </a:r>
            <a:r>
              <a:rPr lang="en-US" altLang="en-US" dirty="0" smtClean="0"/>
              <a:t>PROJECT</a:t>
            </a:r>
            <a:endParaRPr lang="en-US" altLang="en-US" dirty="0"/>
          </a:p>
          <a:p>
            <a:pPr lvl="2"/>
            <a:r>
              <a:rPr lang="en-US" altLang="en-US" sz="2200" dirty="0"/>
              <a:t>A value of </a:t>
            </a:r>
            <a:r>
              <a:rPr lang="en-US" altLang="en-US" sz="2200" dirty="0" smtClean="0"/>
              <a:t>Hours </a:t>
            </a:r>
            <a:r>
              <a:rPr lang="en-US" altLang="en-US" sz="2200" dirty="0"/>
              <a:t>depends on a particular (employee, project) combination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Most </a:t>
            </a:r>
            <a:r>
              <a:rPr lang="en-US" altLang="en-US" dirty="0"/>
              <a:t>relationship attributes are used with M:N relationships</a:t>
            </a:r>
          </a:p>
          <a:p>
            <a:pPr lvl="2"/>
            <a:r>
              <a:rPr lang="en-US" altLang="en-US" sz="2200" dirty="0"/>
              <a:t>In 1:N relationships, they can be transferred to the entity type on the N-side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9302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Alternative (Min, Max) Notation For Relationship Structural Constraints</a:t>
            </a:r>
            <a:endParaRPr lang="en-US" altLang="en-US" dirty="0"/>
          </a:p>
        </p:txBody>
      </p:sp>
      <p:sp>
        <p:nvSpPr>
          <p:cNvPr id="872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1488" y="1792224"/>
            <a:ext cx="11110912" cy="4333941"/>
          </a:xfrm>
        </p:spPr>
        <p:txBody>
          <a:bodyPr/>
          <a:lstStyle/>
          <a:p>
            <a:r>
              <a:rPr lang="en-US" altLang="en-US" dirty="0"/>
              <a:t>Specified on each participation of an entity type E in a relationship type R</a:t>
            </a:r>
          </a:p>
          <a:p>
            <a:r>
              <a:rPr lang="en-US" altLang="en-US" dirty="0"/>
              <a:t>Specifies that each entity e in E participates in at least </a:t>
            </a:r>
            <a:r>
              <a:rPr lang="en-US" altLang="en-US" i="1" dirty="0"/>
              <a:t>min</a:t>
            </a:r>
            <a:r>
              <a:rPr lang="en-US" altLang="en-US" dirty="0"/>
              <a:t> and at most </a:t>
            </a:r>
            <a:r>
              <a:rPr lang="en-US" altLang="en-US" i="1" dirty="0"/>
              <a:t>max</a:t>
            </a:r>
            <a:r>
              <a:rPr lang="en-US" altLang="en-US" dirty="0"/>
              <a:t> relationship instances in 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Default(no </a:t>
            </a:r>
            <a:r>
              <a:rPr lang="en-US" altLang="en-US" dirty="0"/>
              <a:t>constraint): min</a:t>
            </a:r>
            <a:r>
              <a:rPr lang="en-US" altLang="en-US" dirty="0">
                <a:sym typeface="Symbol" panose="05050102010706020507" pitchFamily="18" charset="2"/>
              </a:rPr>
              <a:t>=0, max=n (signifying no limit)</a:t>
            </a:r>
          </a:p>
          <a:p>
            <a:endParaRPr lang="en-US" altLang="en-US" dirty="0" smtClean="0"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Must </a:t>
            </a:r>
            <a:r>
              <a:rPr lang="en-US" altLang="en-US" dirty="0">
                <a:sym typeface="Symbol" panose="05050102010706020507" pitchFamily="18" charset="2"/>
              </a:rPr>
              <a:t>have </a:t>
            </a:r>
            <a:r>
              <a:rPr lang="en-US" altLang="en-US" dirty="0" err="1">
                <a:sym typeface="Symbol" panose="05050102010706020507" pitchFamily="18" charset="2"/>
              </a:rPr>
              <a:t>minmax</a:t>
            </a:r>
            <a:r>
              <a:rPr lang="en-US" altLang="en-US" dirty="0">
                <a:sym typeface="Symbol" panose="05050102010706020507" pitchFamily="18" charset="2"/>
              </a:rPr>
              <a:t>, min0, max 1</a:t>
            </a:r>
          </a:p>
          <a:p>
            <a:endParaRPr lang="en-US" altLang="en-US" dirty="0" smtClean="0"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Derived </a:t>
            </a:r>
            <a:r>
              <a:rPr lang="en-US" altLang="en-US" dirty="0">
                <a:sym typeface="Symbol" panose="05050102010706020507" pitchFamily="18" charset="2"/>
              </a:rPr>
              <a:t>from the knowledge of mini-world </a:t>
            </a:r>
            <a:r>
              <a:rPr lang="en-US" altLang="en-US" dirty="0" smtClean="0">
                <a:sym typeface="Symbol" panose="05050102010706020507" pitchFamily="18" charset="2"/>
              </a:rPr>
              <a:t>constraints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42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(</a:t>
            </a:r>
            <a:r>
              <a:rPr lang="en-US" altLang="en-US" dirty="0" err="1"/>
              <a:t>Min,max</a:t>
            </a:r>
            <a:r>
              <a:rPr lang="en-US" altLang="en-US" dirty="0"/>
              <a:t>) Notation For Relationship Constraints</a:t>
            </a:r>
          </a:p>
        </p:txBody>
      </p:sp>
      <p:sp>
        <p:nvSpPr>
          <p:cNvPr id="872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1488" y="1600202"/>
            <a:ext cx="11110912" cy="4525963"/>
          </a:xfrm>
        </p:spPr>
        <p:txBody>
          <a:bodyPr/>
          <a:lstStyle/>
          <a:p>
            <a:r>
              <a:rPr lang="en-US" altLang="en-US" dirty="0" smtClean="0">
                <a:sym typeface="Symbol" panose="05050102010706020507" pitchFamily="18" charset="2"/>
              </a:rPr>
              <a:t>Example: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 department has exactly one manager and an employee can manage at most one department</a:t>
            </a:r>
          </a:p>
          <a:p>
            <a:pPr lvl="2"/>
            <a:r>
              <a:rPr lang="en-US" altLang="en-US" sz="2200" dirty="0">
                <a:sym typeface="Symbol" panose="05050102010706020507" pitchFamily="18" charset="2"/>
              </a:rPr>
              <a:t>Specify (1,1) for participation of DEPARTMENT in MANAGES</a:t>
            </a:r>
          </a:p>
          <a:p>
            <a:pPr lvl="2"/>
            <a:r>
              <a:rPr lang="en-US" altLang="en-US" sz="2200" dirty="0">
                <a:sym typeface="Symbol" panose="05050102010706020507" pitchFamily="18" charset="2"/>
              </a:rPr>
              <a:t>Specify (0,1) for participation of EMPLOYEE in MANAGES</a:t>
            </a: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5" name="Text Box 28" descr="Pink tissue paper"/>
          <p:cNvSpPr txBox="1">
            <a:spLocks noChangeArrowheads="1"/>
          </p:cNvSpPr>
          <p:nvPr/>
        </p:nvSpPr>
        <p:spPr bwMode="auto">
          <a:xfrm>
            <a:off x="2075689" y="5802999"/>
            <a:ext cx="6477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Read the </a:t>
            </a:r>
            <a:r>
              <a:rPr lang="en-US" altLang="en-US" dirty="0" err="1"/>
              <a:t>min,max</a:t>
            </a:r>
            <a:r>
              <a:rPr lang="en-US" altLang="en-US" dirty="0"/>
              <a:t> numbers next to the entity type and looking </a:t>
            </a:r>
            <a:r>
              <a:rPr lang="en-US" altLang="en-US" b="1" dirty="0"/>
              <a:t>away from </a:t>
            </a:r>
            <a:r>
              <a:rPr lang="en-US" altLang="en-US" dirty="0"/>
              <a:t>the entity 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537" y="4154380"/>
            <a:ext cx="5648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6" y="217488"/>
            <a:ext cx="10658474" cy="8429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COMPANY ER Schema Diagram Using (Min, Max)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831849"/>
            <a:ext cx="5543550" cy="58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0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Relationships of Higher Degree</a:t>
            </a:r>
          </a:p>
        </p:txBody>
      </p:sp>
      <p:sp>
        <p:nvSpPr>
          <p:cNvPr id="878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57302"/>
            <a:ext cx="10972800" cy="4525963"/>
          </a:xfrm>
        </p:spPr>
        <p:txBody>
          <a:bodyPr/>
          <a:lstStyle/>
          <a:p>
            <a:r>
              <a:rPr lang="en-US" altLang="en-US" dirty="0"/>
              <a:t>Relationship types of degree 2 are called binary</a:t>
            </a:r>
          </a:p>
          <a:p>
            <a:r>
              <a:rPr lang="en-US" altLang="en-US" dirty="0"/>
              <a:t>Relationship types of degree 3 are called ternary and of degree n are called n-</a:t>
            </a:r>
            <a:r>
              <a:rPr lang="en-US" altLang="en-US" dirty="0" err="1"/>
              <a:t>ary</a:t>
            </a:r>
            <a:endParaRPr lang="en-US" altLang="en-US" dirty="0"/>
          </a:p>
          <a:p>
            <a:r>
              <a:rPr lang="en-US" altLang="en-US" dirty="0"/>
              <a:t>In general, an n-</a:t>
            </a:r>
            <a:r>
              <a:rPr lang="en-US" altLang="en-US" dirty="0" err="1"/>
              <a:t>ary</a:t>
            </a:r>
            <a:r>
              <a:rPr lang="en-US" altLang="en-US" dirty="0"/>
              <a:t> relationship is not equivalent to n binary relationships</a:t>
            </a:r>
          </a:p>
          <a:p>
            <a:r>
              <a:rPr lang="en-US" altLang="en-US" dirty="0"/>
              <a:t>Constraints are harder to specify for higher-degree relationships (n &gt; 2) than for binary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8521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ER </a:t>
            </a:r>
            <a:r>
              <a:rPr lang="en-US" altLang="en-US" dirty="0"/>
              <a:t>Model Concepts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Entities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Attributes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Relationships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of A Ternary Relationship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900190"/>
            <a:ext cx="4872038" cy="56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9038"/>
            <a:ext cx="10972800" cy="4708527"/>
          </a:xfrm>
        </p:spPr>
        <p:txBody>
          <a:bodyPr/>
          <a:lstStyle/>
          <a:p>
            <a:r>
              <a:rPr lang="en-US" dirty="0" smtClean="0"/>
              <a:t>The modeling </a:t>
            </a:r>
            <a:r>
              <a:rPr lang="en-US" dirty="0"/>
              <a:t>concepts of a high-level conceptual </a:t>
            </a:r>
            <a:r>
              <a:rPr lang="en-US" dirty="0" smtClean="0"/>
              <a:t>data model can be presented using </a:t>
            </a:r>
            <a:r>
              <a:rPr lang="en-US" dirty="0"/>
              <a:t>the Entity-Relationship (ER)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The ER </a:t>
            </a:r>
            <a:r>
              <a:rPr lang="en-US" dirty="0"/>
              <a:t>model </a:t>
            </a:r>
            <a:r>
              <a:rPr lang="en-US" dirty="0" smtClean="0"/>
              <a:t>consists of entities, their attributes and the relationship between them </a:t>
            </a:r>
          </a:p>
          <a:p>
            <a:r>
              <a:rPr lang="en-US" dirty="0" smtClean="0"/>
              <a:t>Different types of attributes</a:t>
            </a:r>
            <a:r>
              <a:rPr lang="en-US" dirty="0"/>
              <a:t> </a:t>
            </a:r>
            <a:r>
              <a:rPr lang="en-US" dirty="0" smtClean="0"/>
              <a:t>are</a:t>
            </a:r>
            <a:endParaRPr lang="en-US" dirty="0"/>
          </a:p>
          <a:p>
            <a:pPr lvl="1"/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 smtClean="0"/>
              <a:t>Composite</a:t>
            </a:r>
            <a:endParaRPr lang="en-US" dirty="0"/>
          </a:p>
          <a:p>
            <a:pPr lvl="1"/>
            <a:r>
              <a:rPr lang="en-US" dirty="0" smtClean="0"/>
              <a:t>Multivalued</a:t>
            </a:r>
          </a:p>
          <a:p>
            <a:r>
              <a:rPr lang="en-US" dirty="0" smtClean="0"/>
              <a:t>There are two </a:t>
            </a:r>
            <a:r>
              <a:rPr lang="en-US" dirty="0"/>
              <a:t>methods for specifying the structural constraints on relationship types </a:t>
            </a:r>
          </a:p>
          <a:p>
            <a:pPr lvl="1"/>
            <a:r>
              <a:rPr lang="en-US" dirty="0"/>
              <a:t>Cardinality ratios (1:1, 1:N, M:N for binary relationships)</a:t>
            </a:r>
          </a:p>
          <a:p>
            <a:pPr lvl="1"/>
            <a:r>
              <a:rPr lang="en-US" dirty="0"/>
              <a:t>Participation constraints (total, partial)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 </a:t>
            </a:r>
            <a:r>
              <a:rPr lang="en-US" alt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Entity-Relationship </a:t>
            </a:r>
            <a:r>
              <a:rPr lang="en-US" dirty="0">
                <a:solidFill>
                  <a:schemeClr val="accent2"/>
                </a:solidFill>
              </a:rPr>
              <a:t>(ER) model</a:t>
            </a:r>
            <a:r>
              <a:rPr lang="en-US" dirty="0"/>
              <a:t>,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popular high-level </a:t>
            </a:r>
            <a:r>
              <a:rPr lang="en-US" dirty="0"/>
              <a:t>conceptual data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This </a:t>
            </a:r>
            <a:r>
              <a:rPr lang="en-US" dirty="0"/>
              <a:t>model and its variations are frequently </a:t>
            </a:r>
            <a:r>
              <a:rPr lang="en-US" dirty="0" smtClean="0"/>
              <a:t>used for </a:t>
            </a:r>
            <a:r>
              <a:rPr lang="en-US" dirty="0"/>
              <a:t>the conceptual design of database applications, and many database design </a:t>
            </a:r>
            <a:r>
              <a:rPr lang="en-US" dirty="0" smtClean="0"/>
              <a:t>tools employ </a:t>
            </a:r>
            <a:r>
              <a:rPr lang="en-US" dirty="0"/>
              <a:t>its </a:t>
            </a:r>
            <a:r>
              <a:rPr lang="en-US" dirty="0" smtClean="0"/>
              <a:t>concepts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diagrammatic notation </a:t>
            </a:r>
            <a:r>
              <a:rPr lang="en-US" dirty="0" smtClean="0"/>
              <a:t>associated with </a:t>
            </a:r>
            <a:r>
              <a:rPr lang="en-US" dirty="0"/>
              <a:t>the ER model</a:t>
            </a:r>
            <a:r>
              <a:rPr lang="en-US" dirty="0" smtClean="0"/>
              <a:t>, is </a:t>
            </a:r>
            <a:r>
              <a:rPr lang="en-US" dirty="0"/>
              <a:t>known as </a:t>
            </a:r>
            <a:r>
              <a:rPr lang="en-US" dirty="0">
                <a:solidFill>
                  <a:schemeClr val="accent2"/>
                </a:solidFill>
              </a:rPr>
              <a:t>ER </a:t>
            </a:r>
            <a:r>
              <a:rPr lang="en-US" dirty="0" smtClean="0">
                <a:solidFill>
                  <a:schemeClr val="accent2"/>
                </a:solidFill>
              </a:rPr>
              <a:t>diagrams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Entities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>
              <a:lnSpc>
                <a:spcPts val="288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Entities</a:t>
            </a:r>
            <a:r>
              <a:rPr lang="en-US" altLang="en-US" dirty="0" smtClean="0"/>
              <a:t> </a:t>
            </a:r>
            <a:r>
              <a:rPr lang="en-US" altLang="en-US" dirty="0"/>
              <a:t>are specific objects or things in the mini-world that are represented in the </a:t>
            </a:r>
            <a:r>
              <a:rPr lang="en-US" altLang="en-US" dirty="0" smtClean="0"/>
              <a:t>database</a:t>
            </a:r>
            <a:endParaRPr lang="en-US" altLang="en-US" dirty="0"/>
          </a:p>
          <a:p>
            <a:pPr marL="800100" lvl="3" indent="-342900">
              <a:lnSpc>
                <a:spcPts val="2880"/>
              </a:lnSpc>
            </a:pPr>
            <a:r>
              <a:rPr lang="en-US" altLang="en-US" sz="2200" dirty="0" smtClean="0"/>
              <a:t>E.g., the </a:t>
            </a:r>
            <a:r>
              <a:rPr lang="en-US" altLang="en-US" sz="2200" dirty="0"/>
              <a:t>EMPLOYEE John Smith, the Research DEPARTMENT, the </a:t>
            </a:r>
            <a:r>
              <a:rPr lang="en-US" altLang="en-US" sz="2200" dirty="0" err="1"/>
              <a:t>ProductX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PROJECT</a:t>
            </a:r>
          </a:p>
          <a:p>
            <a:pPr marL="800100" lvl="3" indent="-342900">
              <a:lnSpc>
                <a:spcPts val="2880"/>
              </a:lnSpc>
            </a:pPr>
            <a:endParaRPr lang="en-US" altLang="en-US" sz="2200" dirty="0"/>
          </a:p>
          <a:p>
            <a:r>
              <a:rPr lang="en-US" altLang="en-US" dirty="0"/>
              <a:t>Entities with the same basic attributes are grouped or typed into an </a:t>
            </a:r>
            <a:r>
              <a:rPr lang="en-US" altLang="en-US" dirty="0">
                <a:solidFill>
                  <a:srgbClr val="C00000"/>
                </a:solidFill>
              </a:rPr>
              <a:t>entity type</a:t>
            </a:r>
          </a:p>
          <a:p>
            <a:pPr lvl="1"/>
            <a:r>
              <a:rPr lang="en-US" altLang="en-US" dirty="0"/>
              <a:t>For example, the entity type EMPLOYEE and PROJECT</a:t>
            </a:r>
            <a:endParaRPr lang="en-US" altLang="en-US" sz="2400" dirty="0"/>
          </a:p>
          <a:p>
            <a:pPr marL="800100" lvl="3" indent="-342900">
              <a:lnSpc>
                <a:spcPts val="2880"/>
              </a:lnSpc>
            </a:pPr>
            <a:endParaRPr lang="en-US" altLang="en-US" sz="2200" dirty="0"/>
          </a:p>
          <a:p>
            <a:pPr>
              <a:lnSpc>
                <a:spcPts val="2880"/>
              </a:lnSpc>
            </a:pPr>
            <a:endParaRPr lang="en-US" altLang="en-US" dirty="0" smtClean="0"/>
          </a:p>
          <a:p>
            <a:pPr>
              <a:lnSpc>
                <a:spcPts val="2880"/>
              </a:lnSpc>
            </a:pPr>
            <a:endParaRPr lang="en-US" altLang="en-US" dirty="0" smtClean="0"/>
          </a:p>
          <a:p>
            <a:pPr>
              <a:lnSpc>
                <a:spcPts val="2880"/>
              </a:lnSpc>
            </a:pPr>
            <a:endParaRPr lang="en-US" altLang="en-US" dirty="0"/>
          </a:p>
          <a:p>
            <a:pPr>
              <a:lnSpc>
                <a:spcPts val="288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>
              <a:lnSpc>
                <a:spcPts val="288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Attributes</a:t>
            </a:r>
            <a:r>
              <a:rPr lang="en-US" altLang="en-US" dirty="0" smtClean="0"/>
              <a:t> </a:t>
            </a:r>
            <a:r>
              <a:rPr lang="en-US" altLang="en-US" dirty="0"/>
              <a:t>are properties used to describe an </a:t>
            </a:r>
            <a:r>
              <a:rPr lang="en-US" altLang="en-US" dirty="0" smtClean="0"/>
              <a:t>entity</a:t>
            </a:r>
            <a:endParaRPr lang="en-US" altLang="en-US" dirty="0"/>
          </a:p>
          <a:p>
            <a:pPr lvl="1">
              <a:lnSpc>
                <a:spcPts val="2880"/>
              </a:lnSpc>
            </a:pPr>
            <a:r>
              <a:rPr lang="en-US" altLang="en-US" dirty="0" smtClean="0"/>
              <a:t>E.g</a:t>
            </a:r>
            <a:r>
              <a:rPr lang="en-US" altLang="en-US" dirty="0" smtClean="0"/>
              <a:t>., an </a:t>
            </a:r>
            <a:r>
              <a:rPr lang="en-US" altLang="en-US" dirty="0"/>
              <a:t>EMPLOYEE entity </a:t>
            </a:r>
            <a:r>
              <a:rPr lang="en-US" altLang="en-US" dirty="0" smtClean="0"/>
              <a:t>type may </a:t>
            </a:r>
            <a:r>
              <a:rPr lang="en-US" altLang="en-US" dirty="0"/>
              <a:t>have the attributes Name, SSN, Address, Sex, </a:t>
            </a:r>
            <a:r>
              <a:rPr lang="en-US" altLang="en-US" dirty="0" err="1" smtClean="0"/>
              <a:t>BirthDate</a:t>
            </a:r>
            <a:r>
              <a:rPr lang="en-US" altLang="en-US" dirty="0" smtClean="0"/>
              <a:t>, etc.</a:t>
            </a:r>
            <a:endParaRPr lang="en-US" altLang="en-US" dirty="0" smtClean="0"/>
          </a:p>
          <a:p>
            <a:pPr>
              <a:lnSpc>
                <a:spcPts val="2880"/>
              </a:lnSpc>
            </a:pPr>
            <a:endParaRPr lang="en-US" altLang="en-US" dirty="0" smtClean="0"/>
          </a:p>
          <a:p>
            <a:pPr marL="342900" lvl="1" indent="-342900">
              <a:lnSpc>
                <a:spcPts val="2880"/>
              </a:lnSpc>
              <a:buFont typeface="Arial" pitchFamily="34" charset="0"/>
              <a:buChar char="•"/>
            </a:pPr>
            <a:r>
              <a:rPr lang="en-US" altLang="en-US" sz="2400" dirty="0"/>
              <a:t>Each attribute has a </a:t>
            </a:r>
            <a:r>
              <a:rPr lang="en-US" altLang="en-US" sz="2400" dirty="0">
                <a:solidFill>
                  <a:srgbClr val="FF0000"/>
                </a:solidFill>
              </a:rPr>
              <a:t>value set (or data type) </a:t>
            </a:r>
            <a:r>
              <a:rPr lang="en-US" altLang="en-US" sz="2400" dirty="0"/>
              <a:t>associated with </a:t>
            </a:r>
            <a:r>
              <a:rPr lang="en-US" altLang="en-US" sz="2400" dirty="0" smtClean="0"/>
              <a:t>it</a:t>
            </a:r>
          </a:p>
          <a:p>
            <a:pPr marL="742950" lvl="2" indent="-342900">
              <a:lnSpc>
                <a:spcPts val="2880"/>
              </a:lnSpc>
            </a:pPr>
            <a:r>
              <a:rPr lang="en-US" altLang="en-US" sz="2200" dirty="0" smtClean="0"/>
              <a:t>E.g</a:t>
            </a:r>
            <a:r>
              <a:rPr lang="en-US" altLang="en-US" sz="2200" dirty="0"/>
              <a:t>. integer, string, subrange, enumerated type, …</a:t>
            </a:r>
          </a:p>
          <a:p>
            <a:pPr>
              <a:lnSpc>
                <a:spcPts val="2880"/>
              </a:lnSpc>
            </a:pPr>
            <a:endParaRPr lang="en-US" altLang="en-US" dirty="0" smtClean="0"/>
          </a:p>
          <a:p>
            <a:pPr>
              <a:lnSpc>
                <a:spcPts val="288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specific entity will have a </a:t>
            </a:r>
            <a:r>
              <a:rPr lang="en-US" altLang="en-US" dirty="0">
                <a:solidFill>
                  <a:srgbClr val="FF0000"/>
                </a:solidFill>
              </a:rPr>
              <a:t>value</a:t>
            </a:r>
            <a:r>
              <a:rPr lang="en-US" altLang="en-US" dirty="0"/>
              <a:t> for each of its </a:t>
            </a:r>
            <a:r>
              <a:rPr lang="en-US" altLang="en-US" dirty="0" smtClean="0"/>
              <a:t>attributes</a:t>
            </a:r>
            <a:endParaRPr lang="en-US" altLang="en-US" dirty="0"/>
          </a:p>
          <a:p>
            <a:pPr marL="800100" lvl="3" indent="-342900">
              <a:lnSpc>
                <a:spcPts val="2880"/>
              </a:lnSpc>
            </a:pPr>
            <a:r>
              <a:rPr lang="en-US" altLang="en-US" sz="2200" dirty="0" smtClean="0"/>
              <a:t>E.g., a </a:t>
            </a:r>
            <a:r>
              <a:rPr lang="en-US" altLang="en-US" sz="2200" dirty="0"/>
              <a:t>specific employee entity may have Name='John Smith', SSN='123456789', Address ='731, </a:t>
            </a:r>
            <a:r>
              <a:rPr lang="en-US" altLang="en-US" sz="2200" dirty="0" err="1"/>
              <a:t>Fondren</a:t>
            </a:r>
            <a:r>
              <a:rPr lang="en-US" altLang="en-US" sz="2200" dirty="0"/>
              <a:t>, Houston, TX', Sex='M', </a:t>
            </a:r>
            <a:r>
              <a:rPr lang="en-US" altLang="en-US" sz="2200" dirty="0" err="1"/>
              <a:t>BirthDate</a:t>
            </a:r>
            <a:r>
              <a:rPr lang="en-US" altLang="en-US" sz="2200" dirty="0"/>
              <a:t>='09-JAN-55‘</a:t>
            </a:r>
          </a:p>
          <a:p>
            <a:pPr>
              <a:lnSpc>
                <a:spcPts val="2880"/>
              </a:lnSpc>
            </a:pPr>
            <a:endParaRPr lang="en-US" altLang="en-US" dirty="0" smtClean="0"/>
          </a:p>
          <a:p>
            <a:pPr>
              <a:lnSpc>
                <a:spcPts val="2880"/>
              </a:lnSpc>
            </a:pPr>
            <a:endParaRPr lang="en-US" altLang="en-US" dirty="0"/>
          </a:p>
          <a:p>
            <a:pPr>
              <a:lnSpc>
                <a:spcPts val="288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and Attributes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Two entities</a:t>
            </a:r>
            <a:r>
              <a:rPr lang="en-US" dirty="0" smtClean="0"/>
              <a:t>, EMPLOYEE </a:t>
            </a:r>
            <a:r>
              <a:rPr lang="en-US" dirty="0"/>
              <a:t>e1, </a:t>
            </a:r>
            <a:r>
              <a:rPr lang="en-US" dirty="0" smtClean="0"/>
              <a:t>and COMPANY </a:t>
            </a:r>
            <a:r>
              <a:rPr lang="en-US" dirty="0"/>
              <a:t>c1, </a:t>
            </a:r>
            <a:r>
              <a:rPr lang="en-US" dirty="0" smtClean="0"/>
              <a:t>and their attributes</a:t>
            </a:r>
          </a:p>
          <a:p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5" y="2133599"/>
            <a:ext cx="8551578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7288"/>
            <a:ext cx="10972800" cy="4968877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Simple</a:t>
            </a:r>
          </a:p>
          <a:p>
            <a:pPr lvl="1"/>
            <a:r>
              <a:rPr lang="en-US" altLang="en-US" dirty="0"/>
              <a:t>Each entity has a single atomic value for the </a:t>
            </a:r>
            <a:r>
              <a:rPr lang="en-US" altLang="en-US" dirty="0" smtClean="0"/>
              <a:t>attribute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>
                <a:solidFill>
                  <a:srgbClr val="002060"/>
                </a:solidFill>
              </a:rPr>
              <a:t>SSN or </a:t>
            </a:r>
            <a:r>
              <a:rPr lang="en-US" altLang="en-US" dirty="0" smtClean="0">
                <a:solidFill>
                  <a:srgbClr val="002060"/>
                </a:solidFill>
              </a:rPr>
              <a:t>Sex</a:t>
            </a:r>
            <a:endParaRPr lang="en-US" altLang="en-US" sz="2400" dirty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C00000"/>
                </a:solidFill>
              </a:rPr>
              <a:t>Composite</a:t>
            </a:r>
          </a:p>
          <a:p>
            <a:pPr lvl="1"/>
            <a:r>
              <a:rPr lang="en-US" altLang="en-US" dirty="0"/>
              <a:t>The attribute may be composed of several </a:t>
            </a:r>
            <a:r>
              <a:rPr lang="en-US" altLang="en-US" dirty="0" smtClean="0"/>
              <a:t>components</a:t>
            </a:r>
          </a:p>
          <a:p>
            <a:pPr lvl="1"/>
            <a:r>
              <a:rPr lang="en-US" altLang="en-US" dirty="0"/>
              <a:t>E.g., </a:t>
            </a:r>
            <a:endParaRPr lang="en-US" altLang="en-US" dirty="0" smtClean="0"/>
          </a:p>
          <a:p>
            <a:pPr lvl="2"/>
            <a:r>
              <a:rPr lang="en-US" altLang="en-US" sz="2200" dirty="0" smtClean="0">
                <a:solidFill>
                  <a:srgbClr val="002060"/>
                </a:solidFill>
              </a:rPr>
              <a:t>Address </a:t>
            </a:r>
            <a:r>
              <a:rPr lang="en-US" altLang="en-US" sz="2200" dirty="0" smtClean="0"/>
              <a:t>(</a:t>
            </a:r>
            <a:r>
              <a:rPr lang="en-US" altLang="en-US" sz="2200" dirty="0"/>
              <a:t>Apt#, House#, Street, City, State, </a:t>
            </a:r>
            <a:r>
              <a:rPr lang="en-US" altLang="en-US" sz="2200" dirty="0" err="1"/>
              <a:t>ZipCode</a:t>
            </a:r>
            <a:r>
              <a:rPr lang="en-US" altLang="en-US" sz="2200" dirty="0"/>
              <a:t>, Country</a:t>
            </a:r>
            <a:r>
              <a:rPr lang="en-US" altLang="en-US" sz="2200" dirty="0" smtClean="0"/>
              <a:t>)</a:t>
            </a:r>
            <a:endParaRPr lang="en-US" altLang="en-US" sz="2200" dirty="0"/>
          </a:p>
          <a:p>
            <a:pPr lvl="2"/>
            <a:r>
              <a:rPr lang="en-US" altLang="en-US" sz="2200" dirty="0" smtClean="0">
                <a:solidFill>
                  <a:srgbClr val="002060"/>
                </a:solidFill>
              </a:rPr>
              <a:t>Name </a:t>
            </a:r>
            <a:r>
              <a:rPr lang="en-US" altLang="en-US" sz="2200" dirty="0" smtClean="0"/>
              <a:t>(</a:t>
            </a:r>
            <a:r>
              <a:rPr lang="en-US" altLang="en-US" sz="2200" dirty="0" err="1"/>
              <a:t>FirstName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MiddleName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LastName</a:t>
            </a:r>
            <a:r>
              <a:rPr lang="en-US" altLang="en-US" sz="2200" dirty="0"/>
              <a:t>)</a:t>
            </a:r>
          </a:p>
          <a:p>
            <a:pPr lvl="1"/>
            <a:r>
              <a:rPr lang="en-US" altLang="en-US" dirty="0" smtClean="0"/>
              <a:t>Composition </a:t>
            </a:r>
            <a:r>
              <a:rPr lang="en-US" altLang="en-US" dirty="0"/>
              <a:t>may form a hierarchy where some components are themselves composite</a:t>
            </a:r>
          </a:p>
          <a:p>
            <a:r>
              <a:rPr lang="en-US" altLang="en-US" dirty="0" smtClean="0">
                <a:solidFill>
                  <a:srgbClr val="C00000"/>
                </a:solidFill>
              </a:rPr>
              <a:t>Multi-valued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An entity may have multiple values for that </a:t>
            </a:r>
            <a:r>
              <a:rPr lang="en-US" altLang="en-US" dirty="0" smtClean="0"/>
              <a:t>attribute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dirty="0" smtClean="0">
                <a:solidFill>
                  <a:srgbClr val="002060"/>
                </a:solidFill>
              </a:rPr>
              <a:t>Color </a:t>
            </a:r>
            <a:r>
              <a:rPr lang="en-US" altLang="en-US" sz="2200" dirty="0">
                <a:solidFill>
                  <a:srgbClr val="002060"/>
                </a:solidFill>
              </a:rPr>
              <a:t>of a CAR </a:t>
            </a:r>
            <a:r>
              <a:rPr lang="en-US" altLang="en-US" sz="2200" dirty="0"/>
              <a:t>or </a:t>
            </a:r>
            <a:r>
              <a:rPr lang="en-US" altLang="en-US" sz="2200" dirty="0" err="1">
                <a:solidFill>
                  <a:srgbClr val="002060"/>
                </a:solidFill>
              </a:rPr>
              <a:t>PreviousDegrees</a:t>
            </a:r>
            <a:r>
              <a:rPr lang="en-US" altLang="en-US" sz="2200" dirty="0"/>
              <a:t> of a </a:t>
            </a:r>
            <a:r>
              <a:rPr lang="en-US" altLang="en-US" sz="2200" dirty="0" smtClean="0"/>
              <a:t>STUDENT</a:t>
            </a:r>
            <a:endParaRPr lang="en-US" altLang="en-US" sz="2200" dirty="0"/>
          </a:p>
          <a:p>
            <a:pPr lvl="2"/>
            <a:r>
              <a:rPr lang="en-US" altLang="en-US" sz="2200" dirty="0"/>
              <a:t>Denoted as {Color} or {</a:t>
            </a:r>
            <a:r>
              <a:rPr lang="en-US" altLang="en-US" sz="2200" dirty="0" err="1"/>
              <a:t>PreviousDegrees</a:t>
            </a:r>
            <a:r>
              <a:rPr lang="en-US" altLang="en-US" sz="2200" dirty="0" smtClean="0"/>
              <a:t>}</a:t>
            </a:r>
            <a:endParaRPr lang="en-US" altLang="en-US" sz="2200" dirty="0"/>
          </a:p>
          <a:p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129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Composite and Multivalued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/>
              <a:t>In general, composite and multi-valued attributes may be nested arbitrarily to any number of levels, although this is </a:t>
            </a:r>
            <a:r>
              <a:rPr lang="en-US" altLang="en-US" dirty="0" smtClean="0"/>
              <a:t>rare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E.g., </a:t>
            </a:r>
            <a:r>
              <a:rPr lang="en-US" altLang="en-US" dirty="0" err="1"/>
              <a:t>PreviousDegrees</a:t>
            </a:r>
            <a:r>
              <a:rPr lang="en-US" altLang="en-US" dirty="0"/>
              <a:t> </a:t>
            </a:r>
            <a:r>
              <a:rPr lang="en-US" altLang="en-US" dirty="0"/>
              <a:t>of a STUDENT is a composite multi-valued attribute denoted by </a:t>
            </a:r>
            <a:r>
              <a:rPr lang="en-US" altLang="en-US" dirty="0">
                <a:solidFill>
                  <a:srgbClr val="0070C0"/>
                </a:solidFill>
              </a:rPr>
              <a:t>{</a:t>
            </a:r>
            <a:r>
              <a:rPr lang="en-US" altLang="en-US" dirty="0" err="1">
                <a:solidFill>
                  <a:srgbClr val="0070C0"/>
                </a:solidFill>
              </a:rPr>
              <a:t>PreviousDegrees</a:t>
            </a:r>
            <a:r>
              <a:rPr lang="en-US" altLang="en-US" dirty="0">
                <a:solidFill>
                  <a:srgbClr val="0070C0"/>
                </a:solidFill>
              </a:rPr>
              <a:t> (College, Year, Degree, Field)}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dirty="0" err="1"/>
              <a:t>PreviousDegrees</a:t>
            </a:r>
            <a:r>
              <a:rPr lang="en-US" altLang="en-US" dirty="0"/>
              <a:t> values can exist</a:t>
            </a:r>
          </a:p>
          <a:p>
            <a:pPr lvl="1"/>
            <a:r>
              <a:rPr lang="en-US" altLang="en-US" dirty="0"/>
              <a:t>Each has four subcomponent attributes:</a:t>
            </a:r>
          </a:p>
          <a:p>
            <a:pPr lvl="2"/>
            <a:r>
              <a:rPr lang="en-US" altLang="en-US" sz="2200" dirty="0"/>
              <a:t>College, Year, Degree, Field</a:t>
            </a:r>
          </a:p>
          <a:p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411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1669</Words>
  <Application>Microsoft Office PowerPoint</Application>
  <PresentationFormat>Widescreen</PresentationFormat>
  <Paragraphs>241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Office Theme</vt:lpstr>
      <vt:lpstr>1_Office Theme</vt:lpstr>
      <vt:lpstr>Data Modeling Using ER Diagrams</vt:lpstr>
      <vt:lpstr>Objectives</vt:lpstr>
      <vt:lpstr>Topics</vt:lpstr>
      <vt:lpstr>ER Modelling</vt:lpstr>
      <vt:lpstr>Entities </vt:lpstr>
      <vt:lpstr>Attributes</vt:lpstr>
      <vt:lpstr>Entities and Attributes - Example</vt:lpstr>
      <vt:lpstr>Types of Attributes </vt:lpstr>
      <vt:lpstr>Composite and Multivalued Attributes</vt:lpstr>
      <vt:lpstr>Key Attributes </vt:lpstr>
      <vt:lpstr>Displaying an Entity type and Attributes</vt:lpstr>
      <vt:lpstr>Entity Set</vt:lpstr>
      <vt:lpstr>Initial Design of Entity Types for the COMPANY Database Schema</vt:lpstr>
      <vt:lpstr>Initial Design of Entity Types EMPLOYEE, DEPARTMENT, PROJECT, DEPENDENT</vt:lpstr>
      <vt:lpstr>Relationships and Relationship Types </vt:lpstr>
      <vt:lpstr>Refining The COMPANY Database Schema By Introducing Relationships</vt:lpstr>
      <vt:lpstr>ER DIAGRAM – Relationship Types  </vt:lpstr>
      <vt:lpstr>Discussion on Relationship Types</vt:lpstr>
      <vt:lpstr>Recursive Relationship Type</vt:lpstr>
      <vt:lpstr>Weak Entity Types</vt:lpstr>
      <vt:lpstr>Constraints on Relationships</vt:lpstr>
      <vt:lpstr>Cardinality Ratio</vt:lpstr>
      <vt:lpstr>Participation Constraint</vt:lpstr>
      <vt:lpstr>Participation Constraint contd.</vt:lpstr>
      <vt:lpstr>Attributes of Relationship Types</vt:lpstr>
      <vt:lpstr>Alternative (Min, Max) Notation For Relationship Structural Constraints</vt:lpstr>
      <vt:lpstr>The (Min,max) Notation For Relationship Constraints</vt:lpstr>
      <vt:lpstr>COMPANY ER Schema Diagram Using (Min, Max)</vt:lpstr>
      <vt:lpstr>Relationships of Higher Degree</vt:lpstr>
      <vt:lpstr>Example of A Ternary Relationship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122</cp:revision>
  <dcterms:created xsi:type="dcterms:W3CDTF">2015-10-21T06:04:19Z</dcterms:created>
  <dcterms:modified xsi:type="dcterms:W3CDTF">2019-01-28T06:28:22Z</dcterms:modified>
</cp:coreProperties>
</file>