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80" r:id="rId3"/>
    <p:sldId id="281" r:id="rId4"/>
    <p:sldId id="282" r:id="rId5"/>
    <p:sldId id="328" r:id="rId6"/>
    <p:sldId id="368" r:id="rId7"/>
    <p:sldId id="330" r:id="rId8"/>
    <p:sldId id="332" r:id="rId9"/>
    <p:sldId id="334" r:id="rId10"/>
    <p:sldId id="335" r:id="rId11"/>
    <p:sldId id="377" r:id="rId12"/>
    <p:sldId id="338" r:id="rId13"/>
    <p:sldId id="370" r:id="rId14"/>
    <p:sldId id="342" r:id="rId15"/>
    <p:sldId id="343" r:id="rId16"/>
    <p:sldId id="344" r:id="rId17"/>
    <p:sldId id="345" r:id="rId18"/>
    <p:sldId id="346" r:id="rId19"/>
    <p:sldId id="347" r:id="rId20"/>
    <p:sldId id="351" r:id="rId21"/>
    <p:sldId id="378" r:id="rId22"/>
    <p:sldId id="372" r:id="rId23"/>
    <p:sldId id="355" r:id="rId24"/>
    <p:sldId id="354" r:id="rId25"/>
    <p:sldId id="375" r:id="rId26"/>
    <p:sldId id="376" r:id="rId27"/>
    <p:sldId id="3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322FF-19D2-42CB-9332-72F7A099C7BE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8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9FE62-E448-4C17-9058-DF9912A0ADB3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8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47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E507D-3CC0-494D-917E-68190C308D1D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1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A4F25-7C56-474A-A67C-ABEDADBD4554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8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350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CF8EB-3563-42F5-AAF3-6B71004DED4B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52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4A857-46DB-4BF7-BDBA-BA0B1AE85904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787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4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4A59F-A6D7-47EC-9CB7-206ADC373C21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558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4A59F-A6D7-47EC-9CB7-206ADC373C2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2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79358-B17A-46DA-9583-A0836447CB40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29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2BCB8-E03D-4409-83DE-1C6C80207805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1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A82E-466D-44D0-9CCA-D7DB8042E3E0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77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7ECC0-5D76-4B6E-BBA0-5F6AEDAB38AC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93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ED546-1D86-47F6-95BD-5736A246A2A3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73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A82E-466D-44D0-9CCA-D7DB8042E3E0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2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679D3-3965-41DC-8B37-47FEB4FFA37F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77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5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763A-6A63-42CC-BE93-AD763341B4CA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7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21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45417-4ECE-435F-ACB4-78954F30080D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7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56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B5F90-6D1B-4934-BF55-A0CC8C38F679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7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B5F90-6D1B-4934-BF55-A0CC8C38F679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5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322FF-19D2-42CB-9332-72F7A099C7BE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8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81102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prstClr val="white"/>
                </a:solidFill>
              </a:rPr>
              <a:t>© </a:t>
            </a:r>
            <a:r>
              <a:rPr lang="en-US" sz="1050" dirty="0">
                <a:solidFill>
                  <a:prstClr val="white"/>
                </a:solidFill>
              </a:rPr>
              <a:t>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 smtClean="0"/>
              <a:t>Enhanced Entity Relationship Modeling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Course Leader: </a:t>
            </a:r>
          </a:p>
          <a:p>
            <a:r>
              <a:rPr lang="en-US" sz="2400" b="1" dirty="0" err="1"/>
              <a:t>Gp</a:t>
            </a:r>
            <a:r>
              <a:rPr lang="en-US" sz="2400" b="1" dirty="0"/>
              <a:t> </a:t>
            </a:r>
            <a:r>
              <a:rPr lang="en-US" sz="2400" b="1" dirty="0" err="1"/>
              <a:t>Cpt</a:t>
            </a:r>
            <a:r>
              <a:rPr lang="en-US" sz="2400" b="1" dirty="0"/>
              <a:t> N. </a:t>
            </a:r>
            <a:r>
              <a:rPr lang="en-US" sz="2400" b="1" dirty="0" err="1"/>
              <a:t>Rath</a:t>
            </a:r>
            <a:r>
              <a:rPr lang="en-US" sz="2400" b="1" dirty="0"/>
              <a:t> VSM</a:t>
            </a:r>
          </a:p>
          <a:p>
            <a:r>
              <a:rPr lang="en-US" sz="2400" b="1" dirty="0"/>
              <a:t>Ami Rai E.</a:t>
            </a:r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CSC311A - Database Systems</a:t>
            </a:r>
            <a:endParaRPr lang="en-US" dirty="0"/>
          </a:p>
          <a:p>
            <a:pPr algn="ctr"/>
            <a:r>
              <a:rPr lang="en-US" dirty="0"/>
              <a:t>B. Tech. 2014</a:t>
            </a:r>
          </a:p>
        </p:txBody>
      </p:sp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Specialization contd.</a:t>
            </a:r>
            <a:endParaRPr lang="en-US" altLang="en-US" dirty="0"/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57300"/>
            <a:ext cx="10972800" cy="4868865"/>
          </a:xfrm>
        </p:spPr>
        <p:txBody>
          <a:bodyPr/>
          <a:lstStyle/>
          <a:p>
            <a:pPr marL="342900" lvl="2" indent="-342900"/>
            <a:r>
              <a:rPr lang="en-US" altLang="en-US" dirty="0" smtClean="0"/>
              <a:t>Attributes of a subclass are called </a:t>
            </a:r>
            <a:r>
              <a:rPr lang="en-US" altLang="en-US" i="1" dirty="0" smtClean="0">
                <a:solidFill>
                  <a:srgbClr val="C00000"/>
                </a:solidFill>
              </a:rPr>
              <a:t>specific</a:t>
            </a:r>
            <a:r>
              <a:rPr lang="en-US" altLang="en-US" dirty="0" smtClean="0">
                <a:solidFill>
                  <a:srgbClr val="C00000"/>
                </a:solidFill>
              </a:rPr>
              <a:t> or </a:t>
            </a:r>
            <a:r>
              <a:rPr lang="en-US" altLang="en-US" i="1" dirty="0" smtClean="0">
                <a:solidFill>
                  <a:srgbClr val="C00000"/>
                </a:solidFill>
              </a:rPr>
              <a:t>local</a:t>
            </a:r>
            <a:r>
              <a:rPr lang="en-US" altLang="en-US" dirty="0" smtClean="0">
                <a:solidFill>
                  <a:srgbClr val="C00000"/>
                </a:solidFill>
              </a:rPr>
              <a:t> attributes</a:t>
            </a:r>
          </a:p>
          <a:p>
            <a:pPr marL="800100" lvl="3" indent="-342900"/>
            <a:r>
              <a:rPr lang="en-US" altLang="en-US" sz="2200" dirty="0" smtClean="0"/>
              <a:t>For </a:t>
            </a:r>
            <a:r>
              <a:rPr lang="en-US" altLang="en-US" sz="2200" dirty="0"/>
              <a:t>example, the attribute </a:t>
            </a:r>
            <a:r>
              <a:rPr lang="en-US" altLang="en-US" sz="2200" dirty="0" err="1"/>
              <a:t>TypingSpeed</a:t>
            </a:r>
            <a:r>
              <a:rPr lang="en-US" altLang="en-US" sz="2200" dirty="0"/>
              <a:t> of </a:t>
            </a:r>
            <a:r>
              <a:rPr lang="en-US" altLang="en-US" sz="2200" dirty="0" smtClean="0"/>
              <a:t>SECRETARY</a:t>
            </a:r>
          </a:p>
          <a:p>
            <a:pPr marL="342900" lvl="2" indent="-342900"/>
            <a:endParaRPr lang="en-US" altLang="en-US" dirty="0" smtClean="0"/>
          </a:p>
          <a:p>
            <a:pPr marL="342900" lvl="2" indent="-342900"/>
            <a:r>
              <a:rPr lang="en-US" altLang="en-US" dirty="0" smtClean="0"/>
              <a:t>The </a:t>
            </a:r>
            <a:r>
              <a:rPr lang="en-US" altLang="en-US" dirty="0"/>
              <a:t>subclass can also participate in </a:t>
            </a:r>
            <a:r>
              <a:rPr lang="en-US" altLang="en-US" dirty="0">
                <a:solidFill>
                  <a:srgbClr val="C00000"/>
                </a:solidFill>
              </a:rPr>
              <a:t>specific relationship </a:t>
            </a:r>
            <a:r>
              <a:rPr lang="en-US" altLang="en-US" dirty="0" smtClean="0">
                <a:solidFill>
                  <a:srgbClr val="C00000"/>
                </a:solidFill>
              </a:rPr>
              <a:t>types</a:t>
            </a:r>
          </a:p>
          <a:p>
            <a:pPr marL="800100" lvl="3" indent="-342900"/>
            <a:r>
              <a:rPr lang="en-US" altLang="en-US" sz="2200" dirty="0" smtClean="0"/>
              <a:t>For </a:t>
            </a:r>
            <a:r>
              <a:rPr lang="en-US" altLang="en-US" sz="2200" dirty="0"/>
              <a:t>example, a relationship BELONGS_TO of </a:t>
            </a:r>
            <a:r>
              <a:rPr lang="en-US" altLang="en-US" sz="2200" dirty="0" smtClean="0"/>
              <a:t>HOURLY_EMPLOYEE</a:t>
            </a:r>
          </a:p>
          <a:p>
            <a:pPr marL="342900" lvl="2" indent="-342900"/>
            <a:endParaRPr lang="en-IN" altLang="en-US" sz="2200" dirty="0" smtClean="0"/>
          </a:p>
          <a:p>
            <a:pPr marL="342900" lvl="2" indent="-342900"/>
            <a:endParaRPr lang="en-IN" altLang="en-US" sz="2200" dirty="0" smtClean="0"/>
          </a:p>
          <a:p>
            <a:pPr marL="342900" lvl="2" indent="-342900"/>
            <a:r>
              <a:rPr lang="en-IN" altLang="en-US" dirty="0" smtClean="0"/>
              <a:t>The specialization process allows us to do the following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IN" altLang="en-US" sz="2200" dirty="0" smtClean="0"/>
              <a:t>Define a set of subclasses of an entity type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IN" altLang="en-US" sz="2200" dirty="0" smtClean="0"/>
              <a:t>Establish additional specific attributes with each subclass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IN" altLang="en-US" sz="2200" dirty="0" smtClean="0"/>
              <a:t>Establish additional specific relationship types between each subclass and other entity types or other subclasses</a:t>
            </a:r>
            <a:endParaRPr lang="en-US" altLang="en-US" sz="2200" dirty="0"/>
          </a:p>
          <a:p>
            <a:pPr lvl="2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463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Generalization</a:t>
            </a:r>
            <a:r>
              <a:rPr lang="en-US" altLang="en-US" dirty="0"/>
              <a:t> is the reverse of the specialization process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Several </a:t>
            </a:r>
            <a:r>
              <a:rPr lang="en-US" altLang="en-US" dirty="0"/>
              <a:t>classes with common features are generalized into a </a:t>
            </a:r>
            <a:r>
              <a:rPr lang="en-US" altLang="en-US" dirty="0" smtClean="0"/>
              <a:t>superclass </a:t>
            </a:r>
            <a:endParaRPr lang="en-US" altLang="en-US" dirty="0"/>
          </a:p>
          <a:p>
            <a:pPr lvl="1"/>
            <a:r>
              <a:rPr lang="en-US" altLang="en-US" dirty="0"/>
              <a:t>original classes become its subclasses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CAR</a:t>
            </a:r>
            <a:r>
              <a:rPr lang="en-US" altLang="en-US" dirty="0"/>
              <a:t>, TRUCK generalized into </a:t>
            </a:r>
            <a:r>
              <a:rPr lang="en-US" altLang="en-US" dirty="0" smtClean="0"/>
              <a:t>VEHICLE </a:t>
            </a:r>
            <a:endParaRPr lang="en-US" altLang="en-US" dirty="0"/>
          </a:p>
          <a:p>
            <a:pPr lvl="1"/>
            <a:r>
              <a:rPr lang="en-US" altLang="en-US" dirty="0"/>
              <a:t>both CAR, TRUCK become subclasses of the superclass </a:t>
            </a:r>
            <a:r>
              <a:rPr lang="en-US" altLang="en-US" dirty="0" smtClean="0"/>
              <a:t>VEHICLE</a:t>
            </a:r>
            <a:endParaRPr lang="en-US" altLang="en-US" dirty="0"/>
          </a:p>
          <a:p>
            <a:pPr lvl="1"/>
            <a:r>
              <a:rPr lang="en-US" altLang="en-US" dirty="0"/>
              <a:t>We can view {CAR, TRUCK} as a specialization of VEHICLE </a:t>
            </a:r>
          </a:p>
          <a:p>
            <a:pPr lvl="1"/>
            <a:r>
              <a:rPr lang="en-US" altLang="en-US" dirty="0"/>
              <a:t>Alternatively, we can view VEHICLE as a generalization of CAR and TRUCK </a:t>
            </a:r>
          </a:p>
        </p:txBody>
      </p:sp>
    </p:spTree>
    <p:extLst>
      <p:ext uri="{BB962C8B-B14F-4D97-AF65-F5344CB8AC3E}">
        <p14:creationId xmlns:p14="http://schemas.microsoft.com/office/powerpoint/2010/main" val="21732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Generalization - Example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4" y="971548"/>
            <a:ext cx="8946357" cy="57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 on Specialization and </a:t>
            </a:r>
            <a:r>
              <a:rPr lang="en-US" altLang="en-US" dirty="0" smtClean="0"/>
              <a:t>Generalization</a:t>
            </a:r>
            <a:endParaRPr lang="en-US" altLang="en-US" dirty="0"/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If we can determine exactly those entities that will become members of each subclass by a condition, the subclasses are called </a:t>
            </a:r>
            <a:r>
              <a:rPr lang="en-US" altLang="en-US" dirty="0">
                <a:solidFill>
                  <a:srgbClr val="C00000"/>
                </a:solidFill>
              </a:rPr>
              <a:t>predicate-defined (or condition-defined) subclasses </a:t>
            </a:r>
          </a:p>
          <a:p>
            <a:pPr lvl="1"/>
            <a:r>
              <a:rPr lang="en-US" altLang="en-US" dirty="0"/>
              <a:t>Condition is a constraint that determines subclass members </a:t>
            </a:r>
          </a:p>
          <a:p>
            <a:pPr lvl="1"/>
            <a:r>
              <a:rPr lang="en-US" altLang="en-US" dirty="0"/>
              <a:t>Display a predicate-defined subclass by writing the predicate condition next to the line attaching the subclass to its superclass </a:t>
            </a:r>
            <a:endParaRPr lang="en-US" altLang="en-US" dirty="0" smtClean="0"/>
          </a:p>
          <a:p>
            <a:pPr lvl="1"/>
            <a:r>
              <a:rPr lang="en-IN" altLang="en-US" dirty="0" smtClean="0"/>
              <a:t>Example: we can specify the condition of membership in the SECRETARY subclass by the condition </a:t>
            </a:r>
            <a:r>
              <a:rPr lang="en-IN" altLang="en-US" dirty="0" smtClean="0">
                <a:solidFill>
                  <a:srgbClr val="002060"/>
                </a:solidFill>
              </a:rPr>
              <a:t>(</a:t>
            </a:r>
            <a:r>
              <a:rPr lang="en-IN" altLang="en-US" dirty="0" err="1" smtClean="0">
                <a:solidFill>
                  <a:srgbClr val="002060"/>
                </a:solidFill>
              </a:rPr>
              <a:t>Job_type</a:t>
            </a:r>
            <a:r>
              <a:rPr lang="en-IN" altLang="en-US" dirty="0" smtClean="0">
                <a:solidFill>
                  <a:srgbClr val="002060"/>
                </a:solidFill>
              </a:rPr>
              <a:t>=‘Secretary’)</a:t>
            </a:r>
            <a:r>
              <a:rPr lang="en-US" altLang="en-US" dirty="0" smtClean="0">
                <a:solidFill>
                  <a:srgbClr val="002060"/>
                </a:solidFill>
              </a:rPr>
              <a:t>, which is the defining predicate of the subclass</a:t>
            </a:r>
            <a:endParaRPr lang="en-IN" alt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 on Specialization and </a:t>
            </a:r>
            <a:r>
              <a:rPr lang="en-US" altLang="en-US" dirty="0" smtClean="0"/>
              <a:t>Generalization contd.</a:t>
            </a:r>
            <a:endParaRPr lang="en-US" altLang="en-US" dirty="0"/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all subclasses in a specialization have membership condition on same attribute of the superclass, specialization is called an </a:t>
            </a:r>
            <a:r>
              <a:rPr lang="en-US" altLang="en-US" dirty="0">
                <a:solidFill>
                  <a:srgbClr val="C00000"/>
                </a:solidFill>
              </a:rPr>
              <a:t>attribute-defined specialization </a:t>
            </a:r>
          </a:p>
          <a:p>
            <a:pPr lvl="1"/>
            <a:r>
              <a:rPr lang="en-US" altLang="en-US" dirty="0"/>
              <a:t>Attribute is called the </a:t>
            </a:r>
            <a:r>
              <a:rPr lang="en-US" altLang="en-US" dirty="0" smtClean="0">
                <a:solidFill>
                  <a:srgbClr val="C00000"/>
                </a:solidFill>
              </a:rPr>
              <a:t>defining attribute </a:t>
            </a:r>
            <a:r>
              <a:rPr lang="en-US" altLang="en-US" dirty="0" smtClean="0"/>
              <a:t>of </a:t>
            </a:r>
            <a:r>
              <a:rPr lang="en-US" altLang="en-US" dirty="0"/>
              <a:t>the specialization 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solidFill>
                  <a:srgbClr val="002060"/>
                </a:solidFill>
              </a:rPr>
              <a:t>JobType</a:t>
            </a:r>
            <a:r>
              <a:rPr lang="en-US" altLang="en-US" dirty="0">
                <a:solidFill>
                  <a:srgbClr val="002060"/>
                </a:solidFill>
              </a:rPr>
              <a:t> is the </a:t>
            </a:r>
            <a:r>
              <a:rPr lang="en-US" altLang="en-US" dirty="0" smtClean="0">
                <a:solidFill>
                  <a:srgbClr val="002060"/>
                </a:solidFill>
              </a:rPr>
              <a:t>defining </a:t>
            </a:r>
            <a:r>
              <a:rPr lang="en-US" altLang="en-US" dirty="0">
                <a:solidFill>
                  <a:srgbClr val="002060"/>
                </a:solidFill>
              </a:rPr>
              <a:t>attribute </a:t>
            </a:r>
            <a:r>
              <a:rPr lang="en-US" altLang="en-US" dirty="0"/>
              <a:t>of the specialization {SECRETARY, TECHNICIAN, ENGINEER} of EMPLOYEE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no condition determines membership, the subclass is called </a:t>
            </a:r>
            <a:r>
              <a:rPr lang="en-US" altLang="en-US" dirty="0">
                <a:solidFill>
                  <a:srgbClr val="C00000"/>
                </a:solidFill>
              </a:rPr>
              <a:t>user-defined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Membership in a subclass is determined by the database users by applying an operation to add an entity to the subclass </a:t>
            </a:r>
          </a:p>
          <a:p>
            <a:pPr lvl="1"/>
            <a:r>
              <a:rPr lang="en-US" altLang="en-US" dirty="0"/>
              <a:t>Membership in the subclass is specified individually for each entity in the superclass by the user </a:t>
            </a:r>
          </a:p>
        </p:txBody>
      </p:sp>
    </p:spTree>
    <p:extLst>
      <p:ext uri="{BB962C8B-B14F-4D97-AF65-F5344CB8AC3E}">
        <p14:creationId xmlns:p14="http://schemas.microsoft.com/office/powerpoint/2010/main" val="18126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Attribute-defined Specialization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6349"/>
            <a:ext cx="10548938" cy="51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 on Specialization and </a:t>
            </a:r>
            <a:r>
              <a:rPr lang="en-US" altLang="en-US" dirty="0" smtClean="0"/>
              <a:t>Generalization</a:t>
            </a:r>
            <a:endParaRPr lang="en-US" altLang="en-US" dirty="0"/>
          </a:p>
        </p:txBody>
      </p:sp>
      <p:sp>
        <p:nvSpPr>
          <p:cNvPr id="6860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basic constraints can apply to a </a:t>
            </a:r>
            <a:r>
              <a:rPr lang="en-US" altLang="en-US" dirty="0" smtClean="0"/>
              <a:t>specialization/generalization</a:t>
            </a:r>
            <a:endParaRPr lang="en-US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err="1"/>
              <a:t>Disjointness</a:t>
            </a:r>
            <a:r>
              <a:rPr lang="en-US" altLang="en-US" dirty="0"/>
              <a:t> </a:t>
            </a:r>
            <a:r>
              <a:rPr lang="en-US" altLang="en-US" dirty="0" smtClean="0"/>
              <a:t>Constraint</a:t>
            </a:r>
            <a:endParaRPr lang="en-US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Completeness </a:t>
            </a:r>
            <a:r>
              <a:rPr lang="en-US" altLang="en-US" dirty="0" smtClean="0"/>
              <a:t>Constraint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316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Disjointness</a:t>
            </a:r>
            <a:r>
              <a:rPr lang="en-US" altLang="en-US" dirty="0"/>
              <a:t> </a:t>
            </a:r>
            <a:r>
              <a:rPr lang="en-US" altLang="en-US" dirty="0" smtClean="0"/>
              <a:t>Constraint</a:t>
            </a:r>
            <a:endParaRPr lang="en-US" alt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600202"/>
            <a:ext cx="11096625" cy="4525963"/>
          </a:xfrm>
        </p:spPr>
        <p:txBody>
          <a:bodyPr/>
          <a:lstStyle/>
          <a:p>
            <a:pPr lvl="1"/>
            <a:r>
              <a:rPr lang="en-US" altLang="en-US" sz="2400" dirty="0" smtClean="0"/>
              <a:t>Specifies </a:t>
            </a:r>
            <a:r>
              <a:rPr lang="en-US" altLang="en-US" sz="2400" dirty="0"/>
              <a:t>that the subclasses of the specialization must be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disjoint</a:t>
            </a:r>
            <a:endParaRPr lang="en-US" altLang="en-US" sz="2400" i="1" dirty="0"/>
          </a:p>
          <a:p>
            <a:pPr lvl="2"/>
            <a:r>
              <a:rPr lang="en-US" altLang="en-US" sz="2200" dirty="0"/>
              <a:t>an entity can be a member of at most one of the subclasses of the specialization</a:t>
            </a:r>
          </a:p>
          <a:p>
            <a:pPr lvl="1"/>
            <a:r>
              <a:rPr lang="en-US" altLang="en-US" dirty="0"/>
              <a:t>Specified by </a:t>
            </a:r>
            <a:r>
              <a:rPr lang="en-US" altLang="en-US" i="1" dirty="0">
                <a:solidFill>
                  <a:srgbClr val="C00000"/>
                </a:solidFill>
              </a:rPr>
              <a:t>d</a:t>
            </a:r>
            <a:r>
              <a:rPr lang="en-US" altLang="en-US" dirty="0"/>
              <a:t> in EER diagram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sz="2400" dirty="0" smtClean="0"/>
              <a:t>If </a:t>
            </a:r>
            <a:r>
              <a:rPr lang="en-US" altLang="en-US" sz="2400" dirty="0"/>
              <a:t>not disjoint, specialization is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overlapping</a:t>
            </a:r>
            <a:endParaRPr lang="en-US" altLang="en-US" sz="2400" dirty="0"/>
          </a:p>
          <a:p>
            <a:pPr lvl="2"/>
            <a:r>
              <a:rPr lang="en-US" altLang="en-US" sz="2200" dirty="0" smtClean="0"/>
              <a:t>the </a:t>
            </a:r>
            <a:r>
              <a:rPr lang="en-US" altLang="en-US" sz="2200" dirty="0"/>
              <a:t>same entity may be a member of more than one subclass of the specialization</a:t>
            </a:r>
          </a:p>
          <a:p>
            <a:pPr lvl="1"/>
            <a:r>
              <a:rPr lang="en-US" altLang="en-US" dirty="0"/>
              <a:t>Specified by </a:t>
            </a:r>
            <a:r>
              <a:rPr lang="en-US" altLang="en-US" i="1" dirty="0">
                <a:solidFill>
                  <a:srgbClr val="C00000"/>
                </a:solidFill>
              </a:rPr>
              <a:t>o</a:t>
            </a:r>
            <a:r>
              <a:rPr lang="en-US" altLang="en-US" dirty="0"/>
              <a:t> in EER diagram </a:t>
            </a:r>
          </a:p>
        </p:txBody>
      </p:sp>
    </p:spTree>
    <p:extLst>
      <p:ext uri="{BB962C8B-B14F-4D97-AF65-F5344CB8AC3E}">
        <p14:creationId xmlns:p14="http://schemas.microsoft.com/office/powerpoint/2010/main" val="16624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Completeness (</a:t>
            </a:r>
            <a:r>
              <a:rPr lang="en-US" altLang="en-US" dirty="0" err="1" smtClean="0"/>
              <a:t>Totalness</a:t>
            </a:r>
            <a:r>
              <a:rPr lang="en-US" altLang="en-US" dirty="0" smtClean="0"/>
              <a:t>) Constraint </a:t>
            </a:r>
            <a:endParaRPr lang="en-US" altLang="en-US" dirty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600202"/>
            <a:ext cx="11110912" cy="4525963"/>
          </a:xfrm>
        </p:spPr>
        <p:txBody>
          <a:bodyPr/>
          <a:lstStyle/>
          <a:p>
            <a:pPr lvl="1"/>
            <a:r>
              <a:rPr lang="en-US" altLang="en-US" sz="2400" i="1" dirty="0" smtClean="0">
                <a:solidFill>
                  <a:srgbClr val="C00000"/>
                </a:solidFill>
              </a:rPr>
              <a:t>Total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specifies that every entity in the superclass must be a member of some subclass in the specialization/generalization </a:t>
            </a:r>
          </a:p>
          <a:p>
            <a:pPr lvl="2"/>
            <a:r>
              <a:rPr lang="en-US" altLang="en-US" sz="2200" dirty="0"/>
              <a:t>Shown in EER diagrams by a </a:t>
            </a:r>
            <a:r>
              <a:rPr lang="en-US" altLang="en-US" sz="2200" i="1" dirty="0">
                <a:solidFill>
                  <a:srgbClr val="C00000"/>
                </a:solidFill>
              </a:rPr>
              <a:t>double line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altLang="en-US" sz="2400" i="1" dirty="0" smtClean="0"/>
          </a:p>
          <a:p>
            <a:pPr lvl="1"/>
            <a:r>
              <a:rPr lang="en-US" altLang="en-US" sz="2400" i="1" dirty="0" smtClean="0">
                <a:solidFill>
                  <a:srgbClr val="C00000"/>
                </a:solidFill>
              </a:rPr>
              <a:t>Partial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allows an entity not to belong to any of the subclasses </a:t>
            </a:r>
          </a:p>
          <a:p>
            <a:pPr lvl="2"/>
            <a:r>
              <a:rPr lang="en-US" altLang="en-US" sz="2200" dirty="0"/>
              <a:t>Shown in EER diagrams by a </a:t>
            </a:r>
            <a:r>
              <a:rPr lang="en-US" altLang="en-US" sz="2200" i="1" dirty="0">
                <a:solidFill>
                  <a:srgbClr val="C00000"/>
                </a:solidFill>
              </a:rPr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4401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Hierarchies </a:t>
            </a:r>
            <a:r>
              <a:rPr lang="en-US" altLang="en-US" dirty="0"/>
              <a:t>&amp; </a:t>
            </a:r>
            <a:r>
              <a:rPr lang="en-US" altLang="en-US" dirty="0" smtClean="0"/>
              <a:t>Lattices</a:t>
            </a:r>
            <a:endParaRPr lang="en-US" altLang="en-US" dirty="0"/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subclass may itself have further subclasses specified on it </a:t>
            </a:r>
          </a:p>
          <a:p>
            <a:pPr lvl="1"/>
            <a:r>
              <a:rPr lang="en-US" altLang="en-US" dirty="0"/>
              <a:t>forms a hierarchy or a lattice</a:t>
            </a:r>
          </a:p>
          <a:p>
            <a:endParaRPr lang="en-US" altLang="en-US" b="1" i="1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Hierarchy </a:t>
            </a:r>
          </a:p>
          <a:p>
            <a:pPr lvl="1"/>
            <a:r>
              <a:rPr lang="en-US" altLang="en-US" dirty="0" smtClean="0"/>
              <a:t>has </a:t>
            </a:r>
            <a:r>
              <a:rPr lang="en-US" altLang="en-US" dirty="0"/>
              <a:t>a constraint that every subclass has only one superclass (called </a:t>
            </a:r>
            <a:r>
              <a:rPr lang="en-US" altLang="en-US" b="1" i="1" dirty="0"/>
              <a:t>single inheritance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this </a:t>
            </a:r>
            <a:r>
              <a:rPr lang="en-US" altLang="en-US" dirty="0"/>
              <a:t>is basically a </a:t>
            </a:r>
            <a:r>
              <a:rPr lang="en-US" altLang="en-US" b="1" i="1" dirty="0"/>
              <a:t>tree structure</a:t>
            </a:r>
          </a:p>
          <a:p>
            <a:endParaRPr lang="en-US" altLang="en-US" dirty="0" smtClean="0"/>
          </a:p>
          <a:p>
            <a:r>
              <a:rPr lang="en-US" altLang="en-US" dirty="0">
                <a:solidFill>
                  <a:srgbClr val="C00000"/>
                </a:solidFill>
              </a:rPr>
              <a:t>Lattice</a:t>
            </a:r>
          </a:p>
          <a:p>
            <a:pPr lvl="1"/>
            <a:r>
              <a:rPr lang="en-US" altLang="en-US" dirty="0"/>
              <a:t>a subclass can be subclass of more than one superclass (called </a:t>
            </a:r>
            <a:r>
              <a:rPr lang="en-US" altLang="en-US" b="1" i="1" dirty="0"/>
              <a:t>multiple inheritance</a:t>
            </a:r>
            <a:r>
              <a:rPr lang="en-US" altLang="en-US" dirty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I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altLang="en-US" dirty="0" smtClean="0"/>
              <a:t>In </a:t>
            </a:r>
            <a:r>
              <a:rPr lang="en-IN" altLang="en-US" dirty="0"/>
              <a:t>a lattice or hierarchy, a subclass inherits attributes not only of its direct superclass, but also of all its predecessor </a:t>
            </a:r>
            <a:r>
              <a:rPr lang="en-IN" altLang="en-US" dirty="0" err="1"/>
              <a:t>superclasses</a:t>
            </a:r>
            <a:endParaRPr lang="en-IN" altLang="en-US" dirty="0"/>
          </a:p>
          <a:p>
            <a:endParaRPr lang="en-US" alt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the concept of EER modeling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Shared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Shared subclass</a:t>
            </a:r>
          </a:p>
          <a:p>
            <a:pPr lvl="1"/>
            <a:r>
              <a:rPr lang="en-IN" dirty="0" smtClean="0"/>
              <a:t>A subclass with more than one superclass</a:t>
            </a:r>
          </a:p>
          <a:p>
            <a:r>
              <a:rPr lang="en-IN" dirty="0" smtClean="0"/>
              <a:t>It directly inherits attributes and relationships from multiple classes</a:t>
            </a:r>
          </a:p>
          <a:p>
            <a:endParaRPr lang="en-IN" dirty="0" smtClean="0"/>
          </a:p>
          <a:p>
            <a:r>
              <a:rPr lang="en-IN" dirty="0" smtClean="0"/>
              <a:t>Existence of at least one shared subclass leads to a lattice and hence to multiple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Shared Subclass “</a:t>
            </a:r>
            <a:r>
              <a:rPr lang="en-US" altLang="en-US" dirty="0" err="1"/>
              <a:t>Engineering_Manager</a:t>
            </a:r>
            <a:r>
              <a:rPr lang="en-US" altLang="en-US" dirty="0"/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9" y="1643062"/>
            <a:ext cx="9792464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Specialization Lattice with Multiple Inheritance</a:t>
            </a: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7" y="1081087"/>
            <a:ext cx="7414818" cy="54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 Guidelines</a:t>
            </a:r>
            <a:endParaRPr lang="en-US" altLang="en-US" dirty="0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i="1" dirty="0"/>
              <a:t>specialization</a:t>
            </a:r>
            <a:r>
              <a:rPr lang="en-US" altLang="en-US" dirty="0"/>
              <a:t>, start with an entity type and then define subclasses of the entity type by successive specialization</a:t>
            </a:r>
          </a:p>
          <a:p>
            <a:pPr lvl="1"/>
            <a:r>
              <a:rPr lang="en-US" altLang="en-US" dirty="0"/>
              <a:t>called a </a:t>
            </a:r>
            <a:r>
              <a:rPr lang="en-US" altLang="en-US" i="1" dirty="0">
                <a:solidFill>
                  <a:srgbClr val="C00000"/>
                </a:solidFill>
              </a:rPr>
              <a:t>top down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conceptual refinement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i="1" dirty="0"/>
              <a:t>generalization</a:t>
            </a:r>
            <a:r>
              <a:rPr lang="en-US" altLang="en-US" dirty="0"/>
              <a:t>, start with many entity types and generalize those that have common properties</a:t>
            </a:r>
          </a:p>
          <a:p>
            <a:pPr lvl="1"/>
            <a:r>
              <a:rPr lang="en-US" altLang="en-US" dirty="0"/>
              <a:t>Called a </a:t>
            </a:r>
            <a:r>
              <a:rPr lang="en-US" altLang="en-US" i="1" dirty="0">
                <a:solidFill>
                  <a:srgbClr val="C00000"/>
                </a:solidFill>
              </a:rPr>
              <a:t>bottom up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conceptual synthesis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practice, a </a:t>
            </a:r>
            <a:r>
              <a:rPr lang="en-US" altLang="en-US" i="1" dirty="0"/>
              <a:t>combination of both processes</a:t>
            </a:r>
            <a:r>
              <a:rPr lang="en-US" altLang="en-US" dirty="0"/>
              <a:t> is usually employed </a:t>
            </a:r>
          </a:p>
        </p:txBody>
      </p:sp>
    </p:spTree>
    <p:extLst>
      <p:ext uri="{BB962C8B-B14F-4D97-AF65-F5344CB8AC3E}">
        <p14:creationId xmlns:p14="http://schemas.microsoft.com/office/powerpoint/2010/main" val="32718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Category or Union Type</a:t>
            </a:r>
            <a:endParaRPr lang="en-US" altLang="en-US" dirty="0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Example: In a database for vehicle registration, a vehicle owner can be a PERSON, a BANK (holding a lien on a vehicle) or a </a:t>
            </a:r>
            <a:r>
              <a:rPr lang="en-US" altLang="en-US" dirty="0" smtClean="0"/>
              <a:t>COMPANY</a:t>
            </a:r>
            <a:endParaRPr lang="en-US" altLang="en-US" dirty="0"/>
          </a:p>
          <a:p>
            <a:pPr lvl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C00000"/>
                </a:solidFill>
              </a:rPr>
              <a:t>category</a:t>
            </a:r>
            <a:r>
              <a:rPr lang="en-US" altLang="en-US" dirty="0">
                <a:solidFill>
                  <a:srgbClr val="C00000"/>
                </a:solidFill>
              </a:rPr>
              <a:t> (UNION type) </a:t>
            </a:r>
            <a:r>
              <a:rPr lang="en-US" altLang="en-US" dirty="0"/>
              <a:t>called OWNER is created to represent a subset of the </a:t>
            </a:r>
            <a:r>
              <a:rPr lang="en-US" altLang="en-US" i="1" dirty="0">
                <a:solidFill>
                  <a:srgbClr val="0070C0"/>
                </a:solidFill>
              </a:rPr>
              <a:t>union</a:t>
            </a:r>
            <a:r>
              <a:rPr lang="en-US" altLang="en-US" dirty="0"/>
              <a:t> of the three </a:t>
            </a:r>
            <a:r>
              <a:rPr lang="en-US" altLang="en-US" dirty="0" err="1"/>
              <a:t>superclasses</a:t>
            </a:r>
            <a:r>
              <a:rPr lang="en-US" altLang="en-US" dirty="0"/>
              <a:t> COMPANY, BANK, and PERSON </a:t>
            </a:r>
          </a:p>
          <a:p>
            <a:pPr lvl="1"/>
            <a:r>
              <a:rPr lang="en-US" altLang="en-US" dirty="0"/>
              <a:t>A category member must exist in </a:t>
            </a:r>
            <a:r>
              <a:rPr lang="en-US" altLang="en-US" i="1" dirty="0">
                <a:solidFill>
                  <a:srgbClr val="0070C0"/>
                </a:solidFill>
              </a:rPr>
              <a:t>at least one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of its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Difference </a:t>
            </a:r>
            <a:r>
              <a:rPr lang="en-US" altLang="en-US" dirty="0"/>
              <a:t>from </a:t>
            </a:r>
            <a:r>
              <a:rPr lang="en-US" altLang="en-US" i="1" dirty="0">
                <a:solidFill>
                  <a:srgbClr val="C00000"/>
                </a:solidFill>
              </a:rPr>
              <a:t>shared subclass</a:t>
            </a:r>
            <a:r>
              <a:rPr lang="en-US" altLang="en-US" dirty="0"/>
              <a:t>, which is a:</a:t>
            </a:r>
            <a:endParaRPr lang="en-US" altLang="en-US" i="1" dirty="0"/>
          </a:p>
          <a:p>
            <a:pPr lvl="1"/>
            <a:r>
              <a:rPr lang="en-US" altLang="en-US" dirty="0"/>
              <a:t>subset of the </a:t>
            </a:r>
            <a:r>
              <a:rPr lang="en-US" altLang="en-US" i="1" dirty="0">
                <a:solidFill>
                  <a:srgbClr val="0070C0"/>
                </a:solidFill>
              </a:rPr>
              <a:t>intersection</a:t>
            </a:r>
            <a:r>
              <a:rPr lang="en-US" altLang="en-US" dirty="0"/>
              <a:t> of its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pPr lvl="1"/>
            <a:r>
              <a:rPr lang="en-US" altLang="en-US" dirty="0"/>
              <a:t>shared subclass member must exist in </a:t>
            </a:r>
            <a:r>
              <a:rPr lang="en-US" altLang="en-US" i="1" dirty="0">
                <a:solidFill>
                  <a:srgbClr val="0070C0"/>
                </a:solidFill>
              </a:rPr>
              <a:t>all</a:t>
            </a:r>
            <a:r>
              <a:rPr lang="en-US" altLang="en-US" dirty="0"/>
              <a:t> of its </a:t>
            </a:r>
            <a:r>
              <a:rPr lang="en-US" altLang="en-US" dirty="0" err="1"/>
              <a:t>superclasses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5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283464" y="274638"/>
            <a:ext cx="11908536" cy="1143000"/>
          </a:xfrm>
        </p:spPr>
        <p:txBody>
          <a:bodyPr/>
          <a:lstStyle/>
          <a:p>
            <a:r>
              <a:rPr lang="en-US" altLang="en-US" dirty="0"/>
              <a:t>Two </a:t>
            </a:r>
            <a:r>
              <a:rPr lang="en-US" altLang="en-US" dirty="0" smtClean="0"/>
              <a:t>Categories </a:t>
            </a:r>
            <a:r>
              <a:rPr lang="en-US" altLang="en-US" dirty="0"/>
              <a:t>(UNION types): </a:t>
            </a:r>
            <a:r>
              <a:rPr lang="en-US" altLang="en-US" sz="3600" dirty="0"/>
              <a:t>OWNER, </a:t>
            </a:r>
            <a:r>
              <a:rPr lang="en-US" altLang="en-US" sz="3600" dirty="0" smtClean="0"/>
              <a:t>REGISTERED_VEHICLE</a:t>
            </a:r>
            <a:endParaRPr lang="en-US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47812"/>
            <a:ext cx="3590925" cy="51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dirty="0" smtClean="0"/>
              <a:t>Extensions </a:t>
            </a:r>
            <a:r>
              <a:rPr lang="en-US" dirty="0"/>
              <a:t>to the ER model that improve its </a:t>
            </a:r>
            <a:r>
              <a:rPr lang="en-US" dirty="0" smtClean="0"/>
              <a:t>representational capabilities – is called as the enhanced </a:t>
            </a:r>
            <a:r>
              <a:rPr lang="en-US" dirty="0"/>
              <a:t>ER or EER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 smtClean="0"/>
              <a:t>There are </a:t>
            </a:r>
            <a:r>
              <a:rPr lang="en-US" dirty="0"/>
              <a:t>two main processes for </a:t>
            </a:r>
            <a:r>
              <a:rPr lang="en-US" dirty="0" smtClean="0"/>
              <a:t>defining superclass/subclass </a:t>
            </a:r>
            <a:r>
              <a:rPr lang="en-US" dirty="0"/>
              <a:t>hierarchies and lattices: specialization and </a:t>
            </a:r>
            <a:r>
              <a:rPr lang="en-US" dirty="0" smtClean="0"/>
              <a:t>generalization</a:t>
            </a:r>
            <a:endParaRPr lang="en-US" dirty="0"/>
          </a:p>
          <a:p>
            <a:r>
              <a:rPr lang="en-US" dirty="0" smtClean="0"/>
              <a:t>There are various </a:t>
            </a:r>
            <a:r>
              <a:rPr lang="en-US" dirty="0"/>
              <a:t>types of constraints that may apply to specialization or </a:t>
            </a:r>
            <a:r>
              <a:rPr lang="en-US" dirty="0" smtClean="0"/>
              <a:t>generalization</a:t>
            </a:r>
            <a:endParaRPr lang="en-US" dirty="0"/>
          </a:p>
          <a:p>
            <a:r>
              <a:rPr lang="en-US" dirty="0"/>
              <a:t>The two main constraints are total/partial and </a:t>
            </a:r>
            <a:r>
              <a:rPr lang="en-US" dirty="0" smtClean="0"/>
              <a:t>disjoint/overlapping </a:t>
            </a:r>
          </a:p>
          <a:p>
            <a:r>
              <a:rPr lang="en-US" dirty="0" smtClean="0"/>
              <a:t>Category </a:t>
            </a:r>
            <a:r>
              <a:rPr lang="en-US" dirty="0"/>
              <a:t>or union type, </a:t>
            </a:r>
            <a:r>
              <a:rPr lang="en-US" dirty="0" smtClean="0"/>
              <a:t>is a subset </a:t>
            </a:r>
            <a:r>
              <a:rPr lang="en-US" dirty="0"/>
              <a:t>of the union of two or </a:t>
            </a:r>
            <a:r>
              <a:rPr lang="en-US"/>
              <a:t>more </a:t>
            </a:r>
            <a:r>
              <a:rPr lang="en-US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Subclasses/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r>
              <a:rPr lang="en-US" dirty="0" smtClean="0"/>
              <a:t>Specialization/generalization</a:t>
            </a:r>
          </a:p>
          <a:p>
            <a:r>
              <a:rPr lang="en-US" dirty="0"/>
              <a:t>Attribute and relationship inheritance</a:t>
            </a:r>
          </a:p>
          <a:p>
            <a:r>
              <a:rPr lang="en-US" dirty="0" smtClean="0"/>
              <a:t>Categories (UNION types)</a:t>
            </a:r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Subclasses and Superclasses 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An entity type may have additional meaningful subgroupings of its </a:t>
            </a:r>
            <a:r>
              <a:rPr lang="en-US" altLang="en-US" dirty="0" smtClean="0"/>
              <a:t>entities</a:t>
            </a:r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C00000"/>
                </a:solidFill>
              </a:rPr>
              <a:t>EMPLOYEE</a:t>
            </a:r>
            <a:r>
              <a:rPr lang="en-US" altLang="en-US" dirty="0"/>
              <a:t> may be further grouped </a:t>
            </a:r>
            <a:r>
              <a:rPr lang="en-US" altLang="en-US" dirty="0" smtClean="0"/>
              <a:t>into </a:t>
            </a:r>
            <a:endParaRPr lang="en-US" alt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/>
              <a:t>SECRETARY, ENGINEER, TECHNICIAN, …</a:t>
            </a:r>
          </a:p>
          <a:p>
            <a:pPr lvl="3"/>
            <a:r>
              <a:rPr lang="en-US" altLang="en-US" sz="2200" dirty="0"/>
              <a:t>Based on the EMPLOYEE’s Job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/>
              <a:t>MANAGER</a:t>
            </a:r>
          </a:p>
          <a:p>
            <a:pPr lvl="3"/>
            <a:r>
              <a:rPr lang="en-US" altLang="en-US" sz="2200" dirty="0"/>
              <a:t>EMPLOYEEs who are managers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200" dirty="0"/>
              <a:t>SALARIED_EMPLOYEE, HOURLY_EMPLOYEE</a:t>
            </a:r>
          </a:p>
          <a:p>
            <a:pPr lvl="3"/>
            <a:r>
              <a:rPr lang="en-US" altLang="en-US" sz="2200" dirty="0"/>
              <a:t>Based on the EMPLOYEE’s method of pay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EER </a:t>
            </a:r>
            <a:r>
              <a:rPr lang="en-US" altLang="en-US" dirty="0"/>
              <a:t>diagrams extend ER diagrams to represent these additional subgroupings, called </a:t>
            </a:r>
            <a:r>
              <a:rPr lang="en-US" altLang="en-US" i="1" dirty="0"/>
              <a:t>subclasses</a:t>
            </a:r>
            <a:r>
              <a:rPr lang="en-US" altLang="en-US" dirty="0"/>
              <a:t> or </a:t>
            </a:r>
            <a:r>
              <a:rPr lang="en-US" altLang="en-US" i="1" dirty="0"/>
              <a:t>subtypes</a:t>
            </a:r>
          </a:p>
        </p:txBody>
      </p:sp>
    </p:spTree>
    <p:extLst>
      <p:ext uri="{BB962C8B-B14F-4D97-AF65-F5344CB8AC3E}">
        <p14:creationId xmlns:p14="http://schemas.microsoft.com/office/powerpoint/2010/main" val="29597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Subclasses and Superclasses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846138"/>
            <a:ext cx="87915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Subclasses and Superclasses </a:t>
            </a:r>
            <a:r>
              <a:rPr lang="en-US" altLang="en-US" dirty="0" smtClean="0"/>
              <a:t>contd.</a:t>
            </a:r>
            <a:endParaRPr lang="en-US" altLang="en-US" dirty="0"/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Each of these subgroupings is a subset of EMPLOYEE entities </a:t>
            </a:r>
          </a:p>
          <a:p>
            <a:pPr lvl="1"/>
            <a:r>
              <a:rPr lang="en-US" altLang="en-US" dirty="0"/>
              <a:t>Each is called </a:t>
            </a:r>
            <a:r>
              <a:rPr lang="en-US" altLang="en-US" dirty="0">
                <a:solidFill>
                  <a:srgbClr val="C00000"/>
                </a:solidFill>
              </a:rPr>
              <a:t>a subclass </a:t>
            </a:r>
            <a:r>
              <a:rPr lang="en-US" altLang="en-US" dirty="0"/>
              <a:t>of EMPLOYEE </a:t>
            </a:r>
          </a:p>
          <a:p>
            <a:r>
              <a:rPr lang="en-US" altLang="en-US" dirty="0"/>
              <a:t>EMPLOYEE is the </a:t>
            </a:r>
            <a:r>
              <a:rPr lang="en-US" altLang="en-US" dirty="0">
                <a:solidFill>
                  <a:srgbClr val="C00000"/>
                </a:solidFill>
              </a:rPr>
              <a:t>superclass</a:t>
            </a:r>
            <a:r>
              <a:rPr lang="en-US" altLang="en-US" dirty="0"/>
              <a:t> for each of these subclasses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These </a:t>
            </a:r>
            <a:r>
              <a:rPr lang="en-US" altLang="en-US" dirty="0"/>
              <a:t>are called </a:t>
            </a:r>
            <a:r>
              <a:rPr lang="en-US" altLang="en-US" dirty="0">
                <a:solidFill>
                  <a:srgbClr val="C00000"/>
                </a:solidFill>
              </a:rPr>
              <a:t>superclass/subclass </a:t>
            </a:r>
            <a:r>
              <a:rPr lang="en-US" altLang="en-US" dirty="0" smtClean="0">
                <a:solidFill>
                  <a:srgbClr val="C00000"/>
                </a:solidFill>
              </a:rPr>
              <a:t>relationships</a:t>
            </a:r>
            <a:endParaRPr lang="en-US" altLang="en-US" dirty="0"/>
          </a:p>
          <a:p>
            <a:pPr lvl="1"/>
            <a:r>
              <a:rPr lang="en-US" altLang="en-US" sz="2000" dirty="0"/>
              <a:t>EMPLOYEE/SECRETARY</a:t>
            </a:r>
          </a:p>
          <a:p>
            <a:pPr lvl="1"/>
            <a:r>
              <a:rPr lang="en-US" altLang="en-US" sz="2000" dirty="0"/>
              <a:t>EMPLOYEE/TECHNICIAN</a:t>
            </a:r>
          </a:p>
          <a:p>
            <a:pPr lvl="1"/>
            <a:r>
              <a:rPr lang="en-US" altLang="en-US" sz="2000" dirty="0"/>
              <a:t>EMPLOYEE/MANAGER</a:t>
            </a:r>
          </a:p>
          <a:p>
            <a:pPr lvl="1"/>
            <a:r>
              <a:rPr lang="en-US" altLang="en-US" sz="2000" dirty="0" smtClean="0"/>
              <a:t>…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These </a:t>
            </a:r>
            <a:r>
              <a:rPr lang="en-US" altLang="en-US" dirty="0"/>
              <a:t>are also called </a:t>
            </a:r>
            <a:r>
              <a:rPr lang="en-US" altLang="en-US" dirty="0">
                <a:solidFill>
                  <a:srgbClr val="C00000"/>
                </a:solidFill>
              </a:rPr>
              <a:t>IS-A</a:t>
            </a:r>
            <a:r>
              <a:rPr lang="en-US" altLang="en-US" dirty="0"/>
              <a:t> relationships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SECRETARY IS-A EMPLOYEE, TECHNICIAN IS-A EMPLOYEE, ….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98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Subclasses and </a:t>
            </a:r>
            <a:r>
              <a:rPr lang="en-US" altLang="en-US" dirty="0" smtClean="0"/>
              <a:t>Superclasses contd.</a:t>
            </a:r>
            <a:endParaRPr lang="en-US" altLang="en-US" dirty="0"/>
          </a:p>
        </p:txBody>
      </p:sp>
      <p:sp>
        <p:nvSpPr>
          <p:cNvPr id="774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/>
              <a:t>A member of the superclass can be optionally included as a member of any number of its subclasses</a:t>
            </a:r>
          </a:p>
          <a:p>
            <a:r>
              <a:rPr lang="en-US" altLang="en-US" dirty="0" smtClean="0"/>
              <a:t>Examples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salaried employee who is also an engineer belongs to the two </a:t>
            </a:r>
            <a:r>
              <a:rPr lang="en-US" altLang="en-US" dirty="0" smtClean="0"/>
              <a:t>subclasses</a:t>
            </a:r>
            <a:endParaRPr lang="en-US" alt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 smtClean="0"/>
              <a:t>ENGINEER</a:t>
            </a:r>
            <a:endParaRPr lang="en-US" alt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/>
              <a:t>SALARIED_EMPLOYEE </a:t>
            </a:r>
          </a:p>
          <a:p>
            <a:pPr lvl="1"/>
            <a:r>
              <a:rPr lang="en-US" altLang="en-US" dirty="0"/>
              <a:t>A salaried employee who is also an engineering manager belongs to the three subclasses: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 smtClean="0"/>
              <a:t>MANAGER</a:t>
            </a:r>
            <a:endParaRPr lang="en-US" alt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/>
              <a:t>ENGINEER, and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sz="2000" dirty="0"/>
              <a:t>SALARIED_EMPLOYEE </a:t>
            </a:r>
          </a:p>
          <a:p>
            <a:r>
              <a:rPr lang="en-US" altLang="en-US" dirty="0" smtClean="0"/>
              <a:t>It </a:t>
            </a:r>
            <a:r>
              <a:rPr lang="en-US" altLang="en-US" dirty="0"/>
              <a:t>is not necessary that every entity in a superclass be a member of some subclass</a:t>
            </a:r>
          </a:p>
        </p:txBody>
      </p:sp>
    </p:spTree>
    <p:extLst>
      <p:ext uri="{BB962C8B-B14F-4D97-AF65-F5344CB8AC3E}">
        <p14:creationId xmlns:p14="http://schemas.microsoft.com/office/powerpoint/2010/main" val="33401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 Inheritance in </a:t>
            </a:r>
            <a:r>
              <a:rPr lang="en-US" altLang="en-US" dirty="0" smtClean="0"/>
              <a:t>Superclass/Subclass </a:t>
            </a:r>
            <a:r>
              <a:rPr lang="en-US" altLang="en-US" dirty="0"/>
              <a:t>Relationships 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614488"/>
            <a:ext cx="10972800" cy="4511677"/>
          </a:xfrm>
        </p:spPr>
        <p:txBody>
          <a:bodyPr/>
          <a:lstStyle/>
          <a:p>
            <a:r>
              <a:rPr lang="en-US" altLang="en-US" dirty="0"/>
              <a:t>An entity that is member of a subclass </a:t>
            </a:r>
            <a:r>
              <a:rPr lang="en-US" altLang="en-US" i="1" dirty="0">
                <a:solidFill>
                  <a:srgbClr val="C00000"/>
                </a:solidFill>
              </a:rPr>
              <a:t>inherits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altLang="en-US" dirty="0"/>
              <a:t>All attributes of the entity as a member of the superclass </a:t>
            </a:r>
          </a:p>
          <a:p>
            <a:pPr lvl="1"/>
            <a:r>
              <a:rPr lang="en-US" altLang="en-US" dirty="0"/>
              <a:t>All relationships of the entity as a member of the superclass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 the </a:t>
            </a:r>
            <a:r>
              <a:rPr lang="en-US" altLang="en-US" dirty="0" smtClean="0"/>
              <a:t>slide No.5, </a:t>
            </a:r>
            <a:r>
              <a:rPr lang="en-US" altLang="en-US" dirty="0"/>
              <a:t>SECRETARY (as well as TECHNICIAN and ENGINEER) inherit the attributes Name, SSN, …, from EMPLOYEE</a:t>
            </a:r>
          </a:p>
          <a:p>
            <a:pPr lvl="1"/>
            <a:r>
              <a:rPr lang="en-US" altLang="en-US" dirty="0"/>
              <a:t>Every SECRETARY entity will have values for the inherited attributes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2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Specialization</a:t>
            </a:r>
            <a:endParaRPr lang="en-US" altLang="en-US" dirty="0"/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57300"/>
            <a:ext cx="10972800" cy="4868865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Specialization</a:t>
            </a:r>
            <a:r>
              <a:rPr lang="en-US" altLang="en-US" dirty="0"/>
              <a:t> is the process of defining a set of subclasses of a superclass </a:t>
            </a:r>
          </a:p>
          <a:p>
            <a:pPr lvl="1"/>
            <a:r>
              <a:rPr lang="en-US" altLang="en-US" dirty="0"/>
              <a:t>The set of subclasses is based upon some distinguishing characteristics of the entities in the </a:t>
            </a:r>
            <a:r>
              <a:rPr lang="en-US" altLang="en-US" dirty="0" smtClean="0"/>
              <a:t>superclass</a:t>
            </a: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pPr marL="342900" lvl="2" indent="-342900"/>
            <a:r>
              <a:rPr lang="en-US" altLang="en-US" sz="2200" dirty="0"/>
              <a:t>May have several specializations of the same superclass </a:t>
            </a:r>
            <a:endParaRPr lang="en-US" altLang="en-US" sz="2200" dirty="0" smtClean="0"/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Example: </a:t>
            </a:r>
            <a:r>
              <a:rPr lang="en-US" altLang="en-US" dirty="0"/>
              <a:t>{SECRETARY, ENGINEER, TECHNICIAN} is a specialization of EMPLOYEE based upon </a:t>
            </a:r>
            <a:r>
              <a:rPr lang="en-US" altLang="en-US" i="1" dirty="0"/>
              <a:t>job type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Example:</a:t>
            </a:r>
            <a:r>
              <a:rPr lang="en-US" altLang="en-US" dirty="0"/>
              <a:t> Another specialization of EMPLOYEE based on </a:t>
            </a:r>
            <a:r>
              <a:rPr lang="en-US" altLang="en-US" i="1" dirty="0"/>
              <a:t>method of pay</a:t>
            </a:r>
            <a:r>
              <a:rPr lang="en-US" altLang="en-US" dirty="0"/>
              <a:t> is {SALARIED_EMPLOYEE, HOURLY_EMPLOYEE}</a:t>
            </a:r>
          </a:p>
          <a:p>
            <a:pPr marL="342900" lvl="2" indent="-342900"/>
            <a:endParaRPr lang="en-US" altLang="en-US" sz="2200" dirty="0"/>
          </a:p>
          <a:p>
            <a:pPr lvl="2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609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1270</Words>
  <Application>Microsoft Office PowerPoint</Application>
  <PresentationFormat>Widescreen</PresentationFormat>
  <Paragraphs>187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Enhanced Entity Relationship Modeling</vt:lpstr>
      <vt:lpstr> Objectives</vt:lpstr>
      <vt:lpstr>Topics</vt:lpstr>
      <vt:lpstr>Subclasses and Superclasses </vt:lpstr>
      <vt:lpstr>Subclasses and Superclasses </vt:lpstr>
      <vt:lpstr>Subclasses and Superclasses contd.</vt:lpstr>
      <vt:lpstr>Subclasses and Superclasses contd.</vt:lpstr>
      <vt:lpstr>Attribute Inheritance in Superclass/Subclass Relationships </vt:lpstr>
      <vt:lpstr>Specialization</vt:lpstr>
      <vt:lpstr>Specialization contd.</vt:lpstr>
      <vt:lpstr>Generalization</vt:lpstr>
      <vt:lpstr>Generalization - Example</vt:lpstr>
      <vt:lpstr>Constraints on Specialization and Generalization</vt:lpstr>
      <vt:lpstr>Constraints on Specialization and Generalization contd.</vt:lpstr>
      <vt:lpstr>Displaying an Attribute-defined Specialization</vt:lpstr>
      <vt:lpstr>Constraints on Specialization and Generalization</vt:lpstr>
      <vt:lpstr>Disjointness Constraint</vt:lpstr>
      <vt:lpstr>Completeness (Totalness) Constraint </vt:lpstr>
      <vt:lpstr>Hierarchies &amp; Lattices</vt:lpstr>
      <vt:lpstr>Shared Subclass</vt:lpstr>
      <vt:lpstr>Shared Subclass “Engineering_Manager”</vt:lpstr>
      <vt:lpstr>A Specialization Lattice with Multiple Inheritance</vt:lpstr>
      <vt:lpstr>General Guidelines</vt:lpstr>
      <vt:lpstr>Category or Union Type</vt:lpstr>
      <vt:lpstr>Two Categories (UNION types): OWNER, REGISTERED_VEHICLE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121</cp:revision>
  <dcterms:created xsi:type="dcterms:W3CDTF">2015-10-21T06:04:19Z</dcterms:created>
  <dcterms:modified xsi:type="dcterms:W3CDTF">2019-01-17T09:50:25Z</dcterms:modified>
</cp:coreProperties>
</file>