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22"/>
  </p:notesMasterIdLst>
  <p:handoutMasterIdLst>
    <p:handoutMasterId r:id="rId23"/>
  </p:handoutMasterIdLst>
  <p:sldIdLst>
    <p:sldId id="1865" r:id="rId5"/>
    <p:sldId id="1866" r:id="rId6"/>
    <p:sldId id="1869" r:id="rId7"/>
    <p:sldId id="1871" r:id="rId8"/>
    <p:sldId id="1878" r:id="rId9"/>
    <p:sldId id="1899" r:id="rId10"/>
    <p:sldId id="1900" r:id="rId11"/>
    <p:sldId id="1879" r:id="rId12"/>
    <p:sldId id="1880" r:id="rId13"/>
    <p:sldId id="1901" r:id="rId14"/>
    <p:sldId id="1902" r:id="rId15"/>
    <p:sldId id="1903" r:id="rId16"/>
    <p:sldId id="1904" r:id="rId17"/>
    <p:sldId id="1905" r:id="rId18"/>
    <p:sldId id="1906" r:id="rId19"/>
    <p:sldId id="1907" r:id="rId20"/>
    <p:sldId id="1874" r:id="rId2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66"/>
            <p14:sldId id="1869"/>
            <p14:sldId id="1871"/>
            <p14:sldId id="1878"/>
            <p14:sldId id="1899"/>
            <p14:sldId id="1900"/>
            <p14:sldId id="1879"/>
            <p14:sldId id="1880"/>
            <p14:sldId id="1901"/>
            <p14:sldId id="1902"/>
            <p14:sldId id="1903"/>
            <p14:sldId id="1904"/>
            <p14:sldId id="1905"/>
            <p14:sldId id="1906"/>
            <p14:sldId id="1907"/>
            <p14:sldId id="1874"/>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734"/>
    <a:srgbClr val="FF2625"/>
    <a:srgbClr val="007788"/>
    <a:srgbClr val="297C2A"/>
    <a:srgbClr val="FE4387"/>
    <a:srgbClr val="F69000"/>
    <a:srgbClr val="01C2D1"/>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2" d="100"/>
          <a:sy n="82" d="100"/>
        </p:scale>
        <p:origin x="720" y="72"/>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3/29/2024</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44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56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787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60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318773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87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11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599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156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892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212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507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3/29/2024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4024965" y="1726163"/>
            <a:ext cx="7759598" cy="3209729"/>
          </a:xfrm>
        </p:spPr>
        <p:txBody>
          <a:bodyPr>
            <a:noAutofit/>
          </a:bodyPr>
          <a:lstStyle/>
          <a:p>
            <a:pPr algn="l"/>
            <a:r>
              <a:rPr lang="en-US" sz="6000" dirty="0">
                <a:solidFill>
                  <a:schemeClr val="accent3"/>
                </a:solidFill>
                <a:latin typeface="Times New Roman" panose="02020603050405020304" pitchFamily="18" charset="0"/>
                <a:cs typeface="Times New Roman" panose="02020603050405020304" pitchFamily="18" charset="0"/>
              </a:rPr>
              <a:t>Indian</a:t>
            </a:r>
            <a:r>
              <a:rPr lang="en-US" sz="6000" dirty="0">
                <a:latin typeface="Times New Roman" panose="02020603050405020304" pitchFamily="18" charset="0"/>
                <a:cs typeface="Times New Roman" panose="02020603050405020304" pitchFamily="18" charset="0"/>
              </a:rPr>
              <a:t> </a:t>
            </a:r>
            <a:br>
              <a:rPr lang="en-US" sz="6000" dirty="0">
                <a:latin typeface="Times New Roman" panose="02020603050405020304" pitchFamily="18" charset="0"/>
                <a:cs typeface="Times New Roman" panose="02020603050405020304" pitchFamily="18" charset="0"/>
              </a:rPr>
            </a:br>
            <a:r>
              <a:rPr lang="en-US" sz="6000" dirty="0">
                <a:solidFill>
                  <a:schemeClr val="accent2"/>
                </a:solidFill>
                <a:latin typeface="Times New Roman" panose="02020603050405020304" pitchFamily="18" charset="0"/>
                <a:cs typeface="Times New Roman" panose="02020603050405020304" pitchFamily="18" charset="0"/>
              </a:rPr>
              <a:t>Agriculture</a:t>
            </a:r>
            <a:br>
              <a:rPr lang="en-US" sz="6000" dirty="0">
                <a:latin typeface="Times New Roman" panose="02020603050405020304" pitchFamily="18" charset="0"/>
                <a:cs typeface="Times New Roman" panose="02020603050405020304" pitchFamily="18" charset="0"/>
              </a:rPr>
            </a:br>
            <a:r>
              <a:rPr lang="en-US" sz="6000" dirty="0">
                <a:solidFill>
                  <a:schemeClr val="accent5"/>
                </a:solidFill>
                <a:latin typeface="Times New Roman" panose="02020603050405020304" pitchFamily="18" charset="0"/>
                <a:cs typeface="Times New Roman" panose="02020603050405020304" pitchFamily="18" charset="0"/>
              </a:rPr>
              <a:t>Analysis </a:t>
            </a:r>
            <a:r>
              <a:rPr lang="en-US" sz="6000" dirty="0">
                <a:solidFill>
                  <a:schemeClr val="accent3">
                    <a:lumMod val="60000"/>
                    <a:lumOff val="40000"/>
                  </a:schemeClr>
                </a:solidFill>
                <a:latin typeface="Times New Roman" panose="02020603050405020304" pitchFamily="18" charset="0"/>
                <a:cs typeface="Times New Roman" panose="02020603050405020304" pitchFamily="18" charset="0"/>
              </a:rPr>
              <a:t>with PowerBI</a:t>
            </a:r>
          </a:p>
        </p:txBody>
      </p:sp>
      <p:sp>
        <p:nvSpPr>
          <p:cNvPr id="2" name="TextBox 1">
            <a:extLst>
              <a:ext uri="{FF2B5EF4-FFF2-40B4-BE49-F238E27FC236}">
                <a16:creationId xmlns:a16="http://schemas.microsoft.com/office/drawing/2014/main" id="{EE82F4B3-8E1C-906C-2118-4D6B3BA49CBA}"/>
              </a:ext>
            </a:extLst>
          </p:cNvPr>
          <p:cNvSpPr txBox="1"/>
          <p:nvPr/>
        </p:nvSpPr>
        <p:spPr>
          <a:xfrm>
            <a:off x="4024965" y="629816"/>
            <a:ext cx="6975827" cy="954107"/>
          </a:xfrm>
          <a:prstGeom prst="rect">
            <a:avLst/>
          </a:prstGeom>
          <a:noFill/>
        </p:spPr>
        <p:txBody>
          <a:bodyPr wrap="square" rtlCol="0">
            <a:spAutoFit/>
          </a:bodyPr>
          <a:lstStyle/>
          <a:p>
            <a:r>
              <a:rPr lang="en-IN" sz="2800" b="1" dirty="0">
                <a:solidFill>
                  <a:schemeClr val="accent2">
                    <a:lumMod val="20000"/>
                    <a:lumOff val="80000"/>
                  </a:schemeClr>
                </a:solidFill>
              </a:rPr>
              <a:t>MENTORNESS TASK – 2 (PROJECT -2)</a:t>
            </a:r>
          </a:p>
          <a:p>
            <a:r>
              <a:rPr lang="en-IN" sz="2800" b="1" dirty="0">
                <a:solidFill>
                  <a:schemeClr val="accent2">
                    <a:lumMod val="20000"/>
                    <a:lumOff val="80000"/>
                  </a:schemeClr>
                </a:solidFill>
                <a:effectLst/>
                <a:ea typeface="Proxima Nova"/>
                <a:cs typeface="Arial" panose="020B0604020202020204" pitchFamily="34" charset="0"/>
              </a:rPr>
              <a:t>Batch - MIP-DA-04</a:t>
            </a:r>
          </a:p>
        </p:txBody>
      </p:sp>
      <p:sp>
        <p:nvSpPr>
          <p:cNvPr id="3" name="TextBox 2">
            <a:extLst>
              <a:ext uri="{FF2B5EF4-FFF2-40B4-BE49-F238E27FC236}">
                <a16:creationId xmlns:a16="http://schemas.microsoft.com/office/drawing/2014/main" id="{22C3E342-AD89-E325-4B83-2AC8EF76AFE0}"/>
              </a:ext>
            </a:extLst>
          </p:cNvPr>
          <p:cNvSpPr txBox="1"/>
          <p:nvPr/>
        </p:nvSpPr>
        <p:spPr>
          <a:xfrm>
            <a:off x="4024965" y="5369767"/>
            <a:ext cx="6975827" cy="523220"/>
          </a:xfrm>
          <a:prstGeom prst="rect">
            <a:avLst/>
          </a:prstGeom>
          <a:noFill/>
        </p:spPr>
        <p:txBody>
          <a:bodyPr wrap="square" rtlCol="0">
            <a:spAutoFit/>
          </a:bodyPr>
          <a:lstStyle/>
          <a:p>
            <a:pPr algn="r"/>
            <a:r>
              <a:rPr lang="en-IN" sz="2800" b="1" dirty="0">
                <a:solidFill>
                  <a:srgbClr val="D6D734"/>
                </a:solidFill>
                <a:latin typeface="Aptos" panose="020B0004020202020204" pitchFamily="34" charset="0"/>
              </a:rPr>
              <a:t>by AKASH A</a:t>
            </a:r>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BBEB82-5B93-C16C-2A86-1526E45D8C4D}"/>
              </a:ext>
            </a:extLst>
          </p:cNvPr>
          <p:cNvPicPr>
            <a:picLocks noChangeAspect="1"/>
          </p:cNvPicPr>
          <p:nvPr/>
        </p:nvPicPr>
        <p:blipFill>
          <a:blip r:embed="rId3"/>
          <a:stretch>
            <a:fillRect/>
          </a:stretch>
        </p:blipFill>
        <p:spPr>
          <a:xfrm>
            <a:off x="447870" y="206570"/>
            <a:ext cx="11541967" cy="5511800"/>
          </a:xfrm>
          <a:prstGeom prst="rect">
            <a:avLst/>
          </a:prstGeom>
        </p:spPr>
      </p:pic>
    </p:spTree>
    <p:extLst>
      <p:ext uri="{BB962C8B-B14F-4D97-AF65-F5344CB8AC3E}">
        <p14:creationId xmlns:p14="http://schemas.microsoft.com/office/powerpoint/2010/main" val="417500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40B44C-07A0-D4BF-0FA4-7D6639E955A6}"/>
              </a:ext>
            </a:extLst>
          </p:cNvPr>
          <p:cNvPicPr>
            <a:picLocks noChangeAspect="1"/>
          </p:cNvPicPr>
          <p:nvPr/>
        </p:nvPicPr>
        <p:blipFill>
          <a:blip r:embed="rId3"/>
          <a:stretch>
            <a:fillRect/>
          </a:stretch>
        </p:blipFill>
        <p:spPr>
          <a:xfrm>
            <a:off x="228091" y="277116"/>
            <a:ext cx="11735817" cy="5464013"/>
          </a:xfrm>
          <a:prstGeom prst="rect">
            <a:avLst/>
          </a:prstGeom>
        </p:spPr>
      </p:pic>
    </p:spTree>
    <p:extLst>
      <p:ext uri="{BB962C8B-B14F-4D97-AF65-F5344CB8AC3E}">
        <p14:creationId xmlns:p14="http://schemas.microsoft.com/office/powerpoint/2010/main" val="257307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E0B4EA-33B0-AAAB-11FB-DA1A66CED122}"/>
              </a:ext>
            </a:extLst>
          </p:cNvPr>
          <p:cNvPicPr>
            <a:picLocks noChangeAspect="1"/>
          </p:cNvPicPr>
          <p:nvPr/>
        </p:nvPicPr>
        <p:blipFill rotWithShape="1">
          <a:blip r:embed="rId3"/>
          <a:srcRect b="7467"/>
          <a:stretch/>
        </p:blipFill>
        <p:spPr>
          <a:xfrm>
            <a:off x="643347" y="309161"/>
            <a:ext cx="10674685" cy="5083934"/>
          </a:xfrm>
          <a:prstGeom prst="rect">
            <a:avLst/>
          </a:prstGeom>
        </p:spPr>
      </p:pic>
    </p:spTree>
    <p:extLst>
      <p:ext uri="{BB962C8B-B14F-4D97-AF65-F5344CB8AC3E}">
        <p14:creationId xmlns:p14="http://schemas.microsoft.com/office/powerpoint/2010/main" val="188427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8EF886-0EC6-50E0-6B28-6447E6F87F7B}"/>
              </a:ext>
            </a:extLst>
          </p:cNvPr>
          <p:cNvPicPr>
            <a:picLocks noChangeAspect="1"/>
          </p:cNvPicPr>
          <p:nvPr/>
        </p:nvPicPr>
        <p:blipFill>
          <a:blip r:embed="rId3"/>
          <a:stretch>
            <a:fillRect/>
          </a:stretch>
        </p:blipFill>
        <p:spPr>
          <a:xfrm>
            <a:off x="707735" y="97045"/>
            <a:ext cx="10479670" cy="5715925"/>
          </a:xfrm>
          <a:prstGeom prst="rect">
            <a:avLst/>
          </a:prstGeom>
        </p:spPr>
      </p:pic>
    </p:spTree>
    <p:extLst>
      <p:ext uri="{BB962C8B-B14F-4D97-AF65-F5344CB8AC3E}">
        <p14:creationId xmlns:p14="http://schemas.microsoft.com/office/powerpoint/2010/main" val="219955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81CCA-6A79-B55E-72C8-2CE4F9867B3A}"/>
              </a:ext>
            </a:extLst>
          </p:cNvPr>
          <p:cNvPicPr>
            <a:picLocks noChangeAspect="1"/>
          </p:cNvPicPr>
          <p:nvPr/>
        </p:nvPicPr>
        <p:blipFill>
          <a:blip r:embed="rId3"/>
          <a:stretch>
            <a:fillRect/>
          </a:stretch>
        </p:blipFill>
        <p:spPr>
          <a:xfrm>
            <a:off x="971480" y="181803"/>
            <a:ext cx="9814707" cy="5481879"/>
          </a:xfrm>
          <a:prstGeom prst="rect">
            <a:avLst/>
          </a:prstGeom>
        </p:spPr>
      </p:pic>
    </p:spTree>
    <p:extLst>
      <p:ext uri="{BB962C8B-B14F-4D97-AF65-F5344CB8AC3E}">
        <p14:creationId xmlns:p14="http://schemas.microsoft.com/office/powerpoint/2010/main" val="422303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C9FE1A-3075-28B6-2AC2-276DCE147EF1}"/>
              </a:ext>
            </a:extLst>
          </p:cNvPr>
          <p:cNvPicPr>
            <a:picLocks noChangeAspect="1"/>
          </p:cNvPicPr>
          <p:nvPr/>
        </p:nvPicPr>
        <p:blipFill>
          <a:blip r:embed="rId3"/>
          <a:stretch>
            <a:fillRect/>
          </a:stretch>
        </p:blipFill>
        <p:spPr>
          <a:xfrm>
            <a:off x="697084" y="311502"/>
            <a:ext cx="10471659" cy="5342849"/>
          </a:xfrm>
          <a:prstGeom prst="rect">
            <a:avLst/>
          </a:prstGeom>
        </p:spPr>
      </p:pic>
    </p:spTree>
    <p:extLst>
      <p:ext uri="{BB962C8B-B14F-4D97-AF65-F5344CB8AC3E}">
        <p14:creationId xmlns:p14="http://schemas.microsoft.com/office/powerpoint/2010/main" val="175868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299" y="874092"/>
            <a:ext cx="9141397" cy="615553"/>
          </a:xfrm>
        </p:spPr>
        <p:txBody>
          <a:bodyPr>
            <a:normAutofit/>
          </a:bodyPr>
          <a:lstStyle/>
          <a:p>
            <a:pPr algn="ctr"/>
            <a:r>
              <a:rPr lang="en-US" sz="4000" b="1" dirty="0">
                <a:solidFill>
                  <a:schemeClr val="tx1"/>
                </a:solidFill>
              </a:rPr>
              <a:t>Policymakers and stakeholders</a:t>
            </a: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364257" y="1982819"/>
            <a:ext cx="7799387" cy="2892361"/>
          </a:xfrm>
        </p:spPr>
        <p:txBody>
          <a:bodyPr/>
          <a:lstStyle/>
          <a:p>
            <a:pPr marL="342900" indent="-342900" algn="l">
              <a:buFont typeface="Wingdings" panose="05000000000000000000" pitchFamily="2" charset="2"/>
              <a:buChar char="§"/>
            </a:pPr>
            <a:r>
              <a:rPr lang="en-IN" sz="3200" b="0" i="0" dirty="0">
                <a:solidFill>
                  <a:srgbClr val="ECECEC"/>
                </a:solidFill>
                <a:effectLst/>
                <a:latin typeface="Aptos" panose="020B0004020202020204" pitchFamily="34" charset="0"/>
              </a:rPr>
              <a:t>Crop Diversification</a:t>
            </a:r>
          </a:p>
          <a:p>
            <a:pPr marL="342900" indent="-342900" algn="l">
              <a:buFont typeface="Wingdings" panose="05000000000000000000" pitchFamily="2" charset="2"/>
              <a:buChar char="§"/>
            </a:pPr>
            <a:r>
              <a:rPr lang="en-IN" sz="3200" b="0" i="0" dirty="0">
                <a:solidFill>
                  <a:srgbClr val="ECECEC"/>
                </a:solidFill>
                <a:effectLst/>
                <a:latin typeface="Aptos" panose="020B0004020202020204" pitchFamily="34" charset="0"/>
              </a:rPr>
              <a:t>Sustainable Agricultural Practices</a:t>
            </a:r>
          </a:p>
          <a:p>
            <a:pPr marL="342900" indent="-342900" algn="l">
              <a:buFont typeface="Wingdings" panose="05000000000000000000" pitchFamily="2" charset="2"/>
              <a:buChar char="§"/>
            </a:pPr>
            <a:r>
              <a:rPr lang="en-IN" sz="3200" b="0" i="0" dirty="0">
                <a:solidFill>
                  <a:srgbClr val="ECECEC"/>
                </a:solidFill>
                <a:effectLst/>
                <a:latin typeface="Aptos" panose="020B0004020202020204" pitchFamily="34" charset="0"/>
              </a:rPr>
              <a:t>Infrastructure Development</a:t>
            </a:r>
          </a:p>
          <a:p>
            <a:pPr marL="342900" indent="-342900" algn="l">
              <a:buFont typeface="Wingdings" panose="05000000000000000000" pitchFamily="2" charset="2"/>
              <a:buChar char="§"/>
            </a:pPr>
            <a:r>
              <a:rPr lang="en-IN" sz="3200" b="0" i="0" dirty="0">
                <a:solidFill>
                  <a:srgbClr val="ECECEC"/>
                </a:solidFill>
                <a:effectLst/>
                <a:latin typeface="Aptos" panose="020B0004020202020204" pitchFamily="34" charset="0"/>
              </a:rPr>
              <a:t>Market Diversification and Value Addition</a:t>
            </a:r>
          </a:p>
          <a:p>
            <a:pPr marL="342900" indent="-342900" algn="l">
              <a:buFont typeface="Wingdings" panose="05000000000000000000" pitchFamily="2" charset="2"/>
              <a:buChar char="§"/>
            </a:pPr>
            <a:r>
              <a:rPr lang="en-IN" sz="3200" b="0" i="0" dirty="0">
                <a:solidFill>
                  <a:srgbClr val="ECECEC"/>
                </a:solidFill>
                <a:effectLst/>
                <a:latin typeface="Aptos" panose="020B0004020202020204" pitchFamily="34" charset="0"/>
              </a:rPr>
              <a:t>Climate Resilience Strategies</a:t>
            </a:r>
          </a:p>
        </p:txBody>
      </p:sp>
    </p:spTree>
    <p:extLst>
      <p:ext uri="{BB962C8B-B14F-4D97-AF65-F5344CB8AC3E}">
        <p14:creationId xmlns:p14="http://schemas.microsoft.com/office/powerpoint/2010/main" val="240038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299" y="874092"/>
            <a:ext cx="9141397" cy="615553"/>
          </a:xfrm>
        </p:spPr>
        <p:txBody>
          <a:bodyPr>
            <a:normAutofit/>
          </a:bodyPr>
          <a:lstStyle/>
          <a:p>
            <a:pPr algn="ctr"/>
            <a:r>
              <a:rPr lang="en-US" sz="4000" b="1" dirty="0">
                <a:solidFill>
                  <a:schemeClr val="tx1"/>
                </a:solidFill>
              </a:rPr>
              <a:t>Conclusion</a:t>
            </a: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12330" y="1894243"/>
            <a:ext cx="7799387" cy="2892361"/>
          </a:xfrm>
        </p:spPr>
        <p:txBody>
          <a:bodyPr/>
          <a:lstStyle/>
          <a:p>
            <a:pPr algn="just"/>
            <a:r>
              <a:rPr lang="en-US" sz="2400" b="0" i="0" dirty="0">
                <a:solidFill>
                  <a:srgbClr val="ECECEC"/>
                </a:solidFill>
                <a:effectLst/>
                <a:latin typeface="Söhne"/>
              </a:rPr>
              <a:t>Through Power BI, we've gained insights into Indian agriculture, identifying trends and disparities. These findings can guide stakeholders in making informed decisions for sustainable farming practices and resource allocation. By continuing to analyze data collaboratively, we aim to drive positive change in the agricultural sector towards greater efficiency and resilience.</a:t>
            </a:r>
            <a:endParaRPr lang="en-US" sz="2400" dirty="0">
              <a:latin typeface="Aptos" panose="020B0004020202020204" pitchFamily="34" charset="0"/>
            </a:endParaRPr>
          </a:p>
        </p:txBody>
      </p:sp>
    </p:spTree>
    <p:extLst>
      <p:ext uri="{BB962C8B-B14F-4D97-AF65-F5344CB8AC3E}">
        <p14:creationId xmlns:p14="http://schemas.microsoft.com/office/powerpoint/2010/main" val="372448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pPr algn="just"/>
            <a:r>
              <a:rPr lang="en-US" sz="2400" b="0" dirty="0">
                <a:solidFill>
                  <a:schemeClr val="tx2">
                    <a:lumMod val="10000"/>
                  </a:schemeClr>
                </a:solidFill>
                <a:latin typeface="Aptos" panose="020B0004020202020204" pitchFamily="34" charset="0"/>
              </a:rPr>
              <a:t>In this project, we're using Power BI to analyze Indian agriculture data district-wise and year-wise. We're exploring information on various crops like rice, wheat, and pulses, focusing on areas, production, and yields. Our goal is to uncover trends and patterns in agricultural practices to aid decision-making for sustainable farming.</a:t>
            </a:r>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876300" y="692151"/>
            <a:ext cx="10417629" cy="639979"/>
          </a:xfrm>
        </p:spPr>
        <p:txBody>
          <a:bodyPr>
            <a:normAutofit/>
          </a:bodyPr>
          <a:lstStyle/>
          <a:p>
            <a:r>
              <a:rPr lang="en-US" dirty="0">
                <a:solidFill>
                  <a:schemeClr val="accent3"/>
                </a:solidFill>
              </a:rPr>
              <a:t>Events – Data analysis process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857861104"/>
              </p:ext>
            </p:extLst>
          </p:nvPr>
        </p:nvGraphicFramePr>
        <p:xfrm>
          <a:off x="1629746" y="2095328"/>
          <a:ext cx="8910735" cy="1823530"/>
        </p:xfrm>
        <a:graphic>
          <a:graphicData uri="http://schemas.openxmlformats.org/drawingml/2006/table">
            <a:tbl>
              <a:tblPr firstRow="1"/>
              <a:tblGrid>
                <a:gridCol w="1782147">
                  <a:extLst>
                    <a:ext uri="{9D8B030D-6E8A-4147-A177-3AD203B41FA5}">
                      <a16:colId xmlns:a16="http://schemas.microsoft.com/office/drawing/2014/main" val="20000"/>
                    </a:ext>
                  </a:extLst>
                </a:gridCol>
                <a:gridCol w="1782147">
                  <a:extLst>
                    <a:ext uri="{9D8B030D-6E8A-4147-A177-3AD203B41FA5}">
                      <a16:colId xmlns:a16="http://schemas.microsoft.com/office/drawing/2014/main" val="20001"/>
                    </a:ext>
                  </a:extLst>
                </a:gridCol>
                <a:gridCol w="1782147">
                  <a:extLst>
                    <a:ext uri="{9D8B030D-6E8A-4147-A177-3AD203B41FA5}">
                      <a16:colId xmlns:a16="http://schemas.microsoft.com/office/drawing/2014/main" val="20002"/>
                    </a:ext>
                  </a:extLst>
                </a:gridCol>
                <a:gridCol w="1782147">
                  <a:extLst>
                    <a:ext uri="{9D8B030D-6E8A-4147-A177-3AD203B41FA5}">
                      <a16:colId xmlns:a16="http://schemas.microsoft.com/office/drawing/2014/main" val="20003"/>
                    </a:ext>
                  </a:extLst>
                </a:gridCol>
                <a:gridCol w="1782147">
                  <a:extLst>
                    <a:ext uri="{9D8B030D-6E8A-4147-A177-3AD203B41FA5}">
                      <a16:colId xmlns:a16="http://schemas.microsoft.com/office/drawing/2014/main" val="20004"/>
                    </a:ext>
                  </a:extLst>
                </a:gridCol>
              </a:tblGrid>
              <a:tr h="911765">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1</a:t>
                      </a:r>
                      <a:r>
                        <a:rPr kumimoji="0" lang="en-US" sz="2000" b="1" i="0" u="none" strike="noStrike" cap="none" normalizeH="0" baseline="30000" dirty="0">
                          <a:ln>
                            <a:noFill/>
                          </a:ln>
                          <a:solidFill>
                            <a:schemeClr val="accent3"/>
                          </a:solidFill>
                          <a:effectLst/>
                          <a:latin typeface="+mn-lt"/>
                        </a:rPr>
                        <a:t>st</a:t>
                      </a:r>
                      <a:r>
                        <a:rPr kumimoji="0" lang="en-US" sz="2000" b="1" i="0" u="none" strike="noStrike" cap="none" normalizeH="0" baseline="0" dirty="0">
                          <a:ln>
                            <a:noFill/>
                          </a:ln>
                          <a:solidFill>
                            <a:schemeClr val="accent3"/>
                          </a:solidFill>
                          <a:effectLst/>
                          <a:latin typeface="+mn-lt"/>
                        </a:rPr>
                        <a:t> Event</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2</a:t>
                      </a:r>
                      <a:r>
                        <a:rPr kumimoji="0" lang="en-US" sz="2000" b="1" i="0" u="none" strike="noStrike" cap="none" normalizeH="0" baseline="30000" dirty="0">
                          <a:ln>
                            <a:noFill/>
                          </a:ln>
                          <a:solidFill>
                            <a:schemeClr val="accent3"/>
                          </a:solidFill>
                          <a:effectLst/>
                          <a:latin typeface="+mn-lt"/>
                        </a:rPr>
                        <a:t>nd</a:t>
                      </a:r>
                      <a:r>
                        <a:rPr kumimoji="0" lang="en-US" sz="20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3</a:t>
                      </a:r>
                      <a:r>
                        <a:rPr kumimoji="0" lang="en-US" sz="2000" b="1" i="0" u="none" strike="noStrike" cap="none" normalizeH="0" baseline="30000" dirty="0">
                          <a:ln>
                            <a:noFill/>
                          </a:ln>
                          <a:solidFill>
                            <a:schemeClr val="accent3"/>
                          </a:solidFill>
                          <a:effectLst/>
                          <a:latin typeface="+mn-lt"/>
                        </a:rPr>
                        <a:t>rd</a:t>
                      </a:r>
                      <a:r>
                        <a:rPr kumimoji="0" lang="en-US" sz="20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4</a:t>
                      </a:r>
                      <a:r>
                        <a:rPr kumimoji="0" lang="en-US" sz="2000" b="1" i="0" u="none" strike="noStrike" cap="none" normalizeH="0" baseline="30000" dirty="0">
                          <a:ln>
                            <a:noFill/>
                          </a:ln>
                          <a:solidFill>
                            <a:schemeClr val="accent3"/>
                          </a:solidFill>
                          <a:effectLst/>
                          <a:latin typeface="+mn-lt"/>
                        </a:rPr>
                        <a:t>th</a:t>
                      </a:r>
                      <a:r>
                        <a:rPr kumimoji="0" lang="en-US" sz="20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2000" b="1" i="0" u="none" strike="noStrike" cap="none" normalizeH="0" baseline="0" dirty="0">
                          <a:ln>
                            <a:noFill/>
                          </a:ln>
                          <a:solidFill>
                            <a:schemeClr val="accent3"/>
                          </a:solidFill>
                          <a:effectLst/>
                          <a:latin typeface="+mn-lt"/>
                        </a:rPr>
                        <a:t>5</a:t>
                      </a:r>
                      <a:r>
                        <a:rPr kumimoji="0" lang="en-US" sz="2000" b="1" i="0" u="none" strike="noStrike" cap="none" normalizeH="0" baseline="30000" dirty="0">
                          <a:ln>
                            <a:noFill/>
                          </a:ln>
                          <a:solidFill>
                            <a:schemeClr val="accent3"/>
                          </a:solidFill>
                          <a:effectLst/>
                          <a:latin typeface="+mn-lt"/>
                        </a:rPr>
                        <a:t>th</a:t>
                      </a:r>
                      <a:r>
                        <a:rPr kumimoji="0" lang="en-US" sz="2000" b="1" i="0" u="none" strike="noStrike" cap="none" normalizeH="0" baseline="0" dirty="0">
                          <a:ln>
                            <a:noFill/>
                          </a:ln>
                          <a:solidFill>
                            <a:schemeClr val="accent3"/>
                          </a:solidFill>
                          <a:effectLst/>
                          <a:latin typeface="+mn-lt"/>
                        </a:rPr>
                        <a:t> Event</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1765">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Data Collection</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Data Cleaning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Data Transfer to PowerBI</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Creating charts</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800" b="1" i="0" u="none" strike="noStrike" cap="none" normalizeH="0" baseline="0" dirty="0">
                          <a:ln>
                            <a:noFill/>
                          </a:ln>
                          <a:solidFill>
                            <a:schemeClr val="tx1"/>
                          </a:solidFill>
                          <a:effectLst/>
                          <a:latin typeface="+mn-lt"/>
                        </a:rPr>
                        <a:t>Data Visualizations</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6978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7F19C7-A729-492B-8603-0651B356C0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1999" y="1905000"/>
            <a:ext cx="10553700" cy="2965580"/>
          </a:xfrm>
        </p:spPr>
        <p:txBody>
          <a:bodyPr>
            <a:noAutofit/>
          </a:bodyPr>
          <a:lstStyle/>
          <a:p>
            <a:pPr algn="just"/>
            <a:r>
              <a:rPr lang="en-US" sz="2800" dirty="0"/>
              <a:t>This project aims to conduct a comprehensive analysis of Indian agriculture, focusing on district-wise and year-wise data. The dataset provides detailed information on various crops, their areas, production, and yields across different districts and years. The goal is to leverage Power BI to create interactive visualizations that uncover trends, patterns, and disparities in agricultural practices, enabling stakeholders to make informed decisions for sustainable farming and resource allocation. </a:t>
            </a:r>
            <a:endParaRPr lang="en-US" sz="2800" dirty="0">
              <a:latin typeface="Aptos" panose="020B0004020202020204" pitchFamily="34" charset="0"/>
            </a:endParaRPr>
          </a:p>
        </p:txBody>
      </p:sp>
    </p:spTree>
    <p:extLst>
      <p:ext uri="{BB962C8B-B14F-4D97-AF65-F5344CB8AC3E}">
        <p14:creationId xmlns:p14="http://schemas.microsoft.com/office/powerpoint/2010/main" val="267079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7F19C7-A729-492B-8603-0651B356C0B1}"/>
              </a:ext>
            </a:extLst>
          </p:cNvPr>
          <p:cNvSpPr>
            <a:spLocks noGrp="1"/>
          </p:cNvSpPr>
          <p:nvPr>
            <p:ph type="title"/>
          </p:nvPr>
        </p:nvSpPr>
        <p:spPr>
          <a:xfrm>
            <a:off x="762000" y="324079"/>
            <a:ext cx="10667999" cy="646332"/>
          </a:xfrm>
        </p:spPr>
        <p:txBody>
          <a:bodyPr>
            <a:normAutofit/>
          </a:bodyPr>
          <a:lstStyle/>
          <a:p>
            <a:r>
              <a:rPr lang="en-US" sz="3200" dirty="0">
                <a:latin typeface="Times New Roman" panose="02020603050405020304" pitchFamily="18" charset="0"/>
                <a:cs typeface="Times New Roman" panose="02020603050405020304" pitchFamily="18" charset="0"/>
              </a:rPr>
              <a:t>Dataset Description</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119204"/>
            <a:ext cx="10553700" cy="4619592"/>
          </a:xfrm>
        </p:spPr>
        <p:txBody>
          <a:bodyPr>
            <a:noAutofit/>
          </a:bodyPr>
          <a:lstStyle/>
          <a:p>
            <a:pPr algn="just">
              <a:spcAft>
                <a:spcPts val="400"/>
              </a:spcAft>
            </a:pPr>
            <a:r>
              <a:rPr lang="en-US" sz="2000" dirty="0"/>
              <a:t>The dataset encompasses a wide range of agricultural variables, including crop areas, production quantities, and yields for different crops such as rice, wheat, sorghum, millets, pulses, oilseeds, sugarcane, and more. </a:t>
            </a:r>
          </a:p>
        </p:txBody>
      </p:sp>
      <p:pic>
        <p:nvPicPr>
          <p:cNvPr id="3" name="Picture 2">
            <a:extLst>
              <a:ext uri="{FF2B5EF4-FFF2-40B4-BE49-F238E27FC236}">
                <a16:creationId xmlns:a16="http://schemas.microsoft.com/office/drawing/2014/main" id="{9B845DF0-9BAF-30AE-90C9-7CA25D99D8DD}"/>
              </a:ext>
            </a:extLst>
          </p:cNvPr>
          <p:cNvPicPr>
            <a:picLocks noChangeAspect="1"/>
          </p:cNvPicPr>
          <p:nvPr/>
        </p:nvPicPr>
        <p:blipFill>
          <a:blip r:embed="rId3"/>
          <a:stretch>
            <a:fillRect/>
          </a:stretch>
        </p:blipFill>
        <p:spPr>
          <a:xfrm>
            <a:off x="550505" y="2100653"/>
            <a:ext cx="10954139" cy="4367954"/>
          </a:xfrm>
          <a:prstGeom prst="rect">
            <a:avLst/>
          </a:prstGeom>
        </p:spPr>
      </p:pic>
    </p:spTree>
    <p:extLst>
      <p:ext uri="{BB962C8B-B14F-4D97-AF65-F5344CB8AC3E}">
        <p14:creationId xmlns:p14="http://schemas.microsoft.com/office/powerpoint/2010/main" val="82624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87C5DD-8554-48DD-DF98-99719D3F75A8}"/>
              </a:ext>
            </a:extLst>
          </p:cNvPr>
          <p:cNvPicPr>
            <a:picLocks noChangeAspect="1"/>
          </p:cNvPicPr>
          <p:nvPr/>
        </p:nvPicPr>
        <p:blipFill>
          <a:blip r:embed="rId3"/>
          <a:stretch>
            <a:fillRect/>
          </a:stretch>
        </p:blipFill>
        <p:spPr>
          <a:xfrm>
            <a:off x="520959" y="741784"/>
            <a:ext cx="11150081" cy="5374432"/>
          </a:xfrm>
          <a:prstGeom prst="rect">
            <a:avLst/>
          </a:prstGeom>
        </p:spPr>
      </p:pic>
    </p:spTree>
    <p:extLst>
      <p:ext uri="{BB962C8B-B14F-4D97-AF65-F5344CB8AC3E}">
        <p14:creationId xmlns:p14="http://schemas.microsoft.com/office/powerpoint/2010/main" val="21649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4C13E4-F813-9553-4EAD-AEA113B65B07}"/>
              </a:ext>
            </a:extLst>
          </p:cNvPr>
          <p:cNvPicPr>
            <a:picLocks noChangeAspect="1"/>
          </p:cNvPicPr>
          <p:nvPr/>
        </p:nvPicPr>
        <p:blipFill>
          <a:blip r:embed="rId2"/>
          <a:stretch>
            <a:fillRect/>
          </a:stretch>
        </p:blipFill>
        <p:spPr>
          <a:xfrm>
            <a:off x="499188" y="406285"/>
            <a:ext cx="11193624" cy="5332042"/>
          </a:xfrm>
          <a:prstGeom prst="rect">
            <a:avLst/>
          </a:prstGeom>
        </p:spPr>
      </p:pic>
    </p:spTree>
    <p:extLst>
      <p:ext uri="{BB962C8B-B14F-4D97-AF65-F5344CB8AC3E}">
        <p14:creationId xmlns:p14="http://schemas.microsoft.com/office/powerpoint/2010/main" val="248481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081DA-4028-4204-A51C-7F62D45B6450}"/>
              </a:ext>
            </a:extLst>
          </p:cNvPr>
          <p:cNvSpPr>
            <a:spLocks noGrp="1"/>
          </p:cNvSpPr>
          <p:nvPr>
            <p:ph type="title"/>
          </p:nvPr>
        </p:nvSpPr>
        <p:spPr>
          <a:xfrm>
            <a:off x="1024811" y="296084"/>
            <a:ext cx="10378751" cy="459696"/>
          </a:xfrm>
        </p:spPr>
        <p:txBody>
          <a:bodyPr>
            <a:normAutofit/>
          </a:bodyPr>
          <a:lstStyle/>
          <a:p>
            <a:r>
              <a:rPr lang="en-US" sz="2400" dirty="0"/>
              <a:t>load the data into PowerBI</a:t>
            </a:r>
          </a:p>
        </p:txBody>
      </p:sp>
      <p:pic>
        <p:nvPicPr>
          <p:cNvPr id="4" name="Picture 3">
            <a:extLst>
              <a:ext uri="{FF2B5EF4-FFF2-40B4-BE49-F238E27FC236}">
                <a16:creationId xmlns:a16="http://schemas.microsoft.com/office/drawing/2014/main" id="{FB151090-056E-4B4D-0EC1-8913F42C2D45}"/>
              </a:ext>
            </a:extLst>
          </p:cNvPr>
          <p:cNvPicPr>
            <a:picLocks noChangeAspect="1"/>
          </p:cNvPicPr>
          <p:nvPr/>
        </p:nvPicPr>
        <p:blipFill rotWithShape="1">
          <a:blip r:embed="rId3"/>
          <a:srcRect b="14051"/>
          <a:stretch/>
        </p:blipFill>
        <p:spPr>
          <a:xfrm>
            <a:off x="2237792" y="1087017"/>
            <a:ext cx="7716416" cy="4455367"/>
          </a:xfrm>
          <a:prstGeom prst="rect">
            <a:avLst/>
          </a:prstGeom>
        </p:spPr>
      </p:pic>
    </p:spTree>
    <p:extLst>
      <p:ext uri="{BB962C8B-B14F-4D97-AF65-F5344CB8AC3E}">
        <p14:creationId xmlns:p14="http://schemas.microsoft.com/office/powerpoint/2010/main" val="148104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C4467C-DC3F-E2AD-8327-7CAB43CE6D57}"/>
              </a:ext>
            </a:extLst>
          </p:cNvPr>
          <p:cNvPicPr>
            <a:picLocks noChangeAspect="1"/>
          </p:cNvPicPr>
          <p:nvPr/>
        </p:nvPicPr>
        <p:blipFill rotWithShape="1">
          <a:blip r:embed="rId3"/>
          <a:srcRect l="2515" t="1865" r="5732" b="5447"/>
          <a:stretch/>
        </p:blipFill>
        <p:spPr>
          <a:xfrm>
            <a:off x="998376" y="177281"/>
            <a:ext cx="9414588" cy="5449078"/>
          </a:xfrm>
          <a:prstGeom prst="rect">
            <a:avLst/>
          </a:prstGeom>
        </p:spPr>
      </p:pic>
    </p:spTree>
    <p:extLst>
      <p:ext uri="{BB962C8B-B14F-4D97-AF65-F5344CB8AC3E}">
        <p14:creationId xmlns:p14="http://schemas.microsoft.com/office/powerpoint/2010/main" val="25017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3.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292</TotalTime>
  <Words>312</Words>
  <Application>Microsoft Office PowerPoint</Application>
  <PresentationFormat>Widescreen</PresentationFormat>
  <Paragraphs>32</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Proxima Nova</vt:lpstr>
      <vt:lpstr>Segoe UI</vt:lpstr>
      <vt:lpstr>Söhne</vt:lpstr>
      <vt:lpstr>Times New Roman</vt:lpstr>
      <vt:lpstr>Wingdings</vt:lpstr>
      <vt:lpstr>2_Office Theme</vt:lpstr>
      <vt:lpstr>Indian  Agriculture Analysis with PowerBI</vt:lpstr>
      <vt:lpstr>Introduction</vt:lpstr>
      <vt:lpstr>Events – Data analysis process</vt:lpstr>
      <vt:lpstr>Problem Statement</vt:lpstr>
      <vt:lpstr>Dataset Description</vt:lpstr>
      <vt:lpstr>PowerPoint Presentation</vt:lpstr>
      <vt:lpstr>PowerPoint Presentation</vt:lpstr>
      <vt:lpstr>load the data into PowerBI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Policymakers and stakeholders</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subject/>
  <dc:creator>Akash A</dc:creator>
  <cp:keywords/>
  <dc:description/>
  <cp:lastModifiedBy>Akash A</cp:lastModifiedBy>
  <cp:revision>8</cp:revision>
  <dcterms:created xsi:type="dcterms:W3CDTF">2024-03-18T13:32:47Z</dcterms:created>
  <dcterms:modified xsi:type="dcterms:W3CDTF">2024-03-29T11:15:16Z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