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 id="264" r:id="rId10"/>
    <p:sldId id="265" r:id="rId11"/>
    <p:sldId id="266" r:id="rId12"/>
    <p:sldId id="268" r:id="rId13"/>
    <p:sldId id="267" r:id="rId14"/>
    <p:sldId id="269" r:id="rId15"/>
    <p:sldId id="270" r:id="rId16"/>
    <p:sldId id="273" r:id="rId17"/>
    <p:sldId id="271" r:id="rId18"/>
    <p:sldId id="272" r:id="rId19"/>
    <p:sldId id="274" r:id="rId20"/>
    <p:sldId id="275" r:id="rId21"/>
    <p:sldId id="277"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34F-6F05-F18A-8F68-70E634BA94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7FA6E-9183-C52B-3242-6779FF17E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CFAD28-32B4-2937-0EE3-07A8AC94C77B}"/>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ABDEDDB5-B4B2-E7AF-3EBF-A2FCBBB2F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7A8B5-9531-42E9-40E7-891F8E5EE17C}"/>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182943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B854-6937-AA73-B2B8-22CA4DECAA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9853A-71B2-01BA-DBB8-129A74919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CE762-7A89-313E-8938-5D44734ECEB2}"/>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A4F039AA-8321-EF6F-4DF0-0483F25F2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A34AE-D038-0E47-B671-7AA3671B04FF}"/>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181844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4668E-1546-6BCD-E1CF-EC8C7F224F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CA9D3-3D04-B269-9FF3-E94ABC9A8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D3F08-2F7D-2FC6-DE8D-E5C67C8AF4E3}"/>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B23F0E3D-EE2E-B296-79E0-1332F1095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816EB-D06A-F981-C0BF-29EEDCB52CA9}"/>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109882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CD78-C906-B334-D61A-AE6B9206B0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F6F42-2346-007D-AD25-33BFEA3A6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5D327-003F-9AED-D762-44565CCA4388}"/>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C3B24C00-45B9-EE62-B880-C56F6E329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64C0C-48C7-63CE-582A-73788A26C5AD}"/>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172119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A912-0D04-3454-0A6F-6F8992777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A3F172-BB54-3B81-8176-9154D0CBB1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64E94-7828-BF65-D17B-CC1C7FAE3F4E}"/>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380E0D62-64FE-0487-E7C8-CEB4C6CA8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B3EC08-CB3C-9FF7-4D06-3630A8CD5F2B}"/>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410783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039-E2E9-E57F-A157-D83481E32D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2B4248-D681-22CE-7F80-B37BC3F8D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21698-4892-EE16-4D85-E674DC206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73F3D0-3B02-A864-2C01-9D672939FDD9}"/>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6" name="Footer Placeholder 5">
            <a:extLst>
              <a:ext uri="{FF2B5EF4-FFF2-40B4-BE49-F238E27FC236}">
                <a16:creationId xmlns:a16="http://schemas.microsoft.com/office/drawing/2014/main" id="{D49634C9-CCE2-9660-E0DB-4E94E9DCF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AE4BD-79F3-985F-A6AF-4E49BB3EAAAA}"/>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330512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8662-0C6E-EA31-A02A-2956136D8C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112B1D-8463-2BF0-B63A-A298C18625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95FFC0-BC75-212F-F52B-074A04657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98BD3-CC56-8CF2-4017-43651EB46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7A201-DEA4-8926-A27B-E247D2468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C529CA-CB3C-16E3-A7D2-9D9D55D5F226}"/>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8" name="Footer Placeholder 7">
            <a:extLst>
              <a:ext uri="{FF2B5EF4-FFF2-40B4-BE49-F238E27FC236}">
                <a16:creationId xmlns:a16="http://schemas.microsoft.com/office/drawing/2014/main" id="{5203D7E1-EC57-1FE6-5B92-D7B15382BB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CA804B-21E0-71D8-9B09-7BB941469F3F}"/>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159335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06E7-7311-6A02-2AC4-67B7BA0DE4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F8744D-6D33-C697-F01E-AF04D3C50F50}"/>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4" name="Footer Placeholder 3">
            <a:extLst>
              <a:ext uri="{FF2B5EF4-FFF2-40B4-BE49-F238E27FC236}">
                <a16:creationId xmlns:a16="http://schemas.microsoft.com/office/drawing/2014/main" id="{4DAFC413-4062-920B-FC3C-382E4EC59D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A78833-D499-9749-618A-76813B4D9EED}"/>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40043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26D52-946E-CAE6-90E6-543874197FA5}"/>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3" name="Footer Placeholder 2">
            <a:extLst>
              <a:ext uri="{FF2B5EF4-FFF2-40B4-BE49-F238E27FC236}">
                <a16:creationId xmlns:a16="http://schemas.microsoft.com/office/drawing/2014/main" id="{FB498AA9-9310-B7FC-A34C-0C5F8AF3A1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7AF6C-C871-8972-B1D1-A469FD6E0EE8}"/>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269409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D05-4E9B-A356-2400-3B7F0336A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EE4308-AED4-1FF3-24AC-689A84C29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A3FFEB-C331-1547-4E2C-C779069D2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3A1BA-9C68-43D4-3D44-32605F824D49}"/>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6" name="Footer Placeholder 5">
            <a:extLst>
              <a:ext uri="{FF2B5EF4-FFF2-40B4-BE49-F238E27FC236}">
                <a16:creationId xmlns:a16="http://schemas.microsoft.com/office/drawing/2014/main" id="{89C83D77-0706-8624-824F-0AD82BB49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8DEA1-736F-D31B-8F8D-2339ABCDD4A7}"/>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253688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6EA8-EB2E-7C00-C1B2-05262A586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2E24DA-2594-4B8B-8A25-5BB78E6A0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BA0DB0-58FA-1239-B6E3-33FDCAB4F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8C107-E6C9-76D2-1627-94C4D53BF033}"/>
              </a:ext>
            </a:extLst>
          </p:cNvPr>
          <p:cNvSpPr>
            <a:spLocks noGrp="1"/>
          </p:cNvSpPr>
          <p:nvPr>
            <p:ph type="dt" sz="half" idx="10"/>
          </p:nvPr>
        </p:nvSpPr>
        <p:spPr/>
        <p:txBody>
          <a:bodyPr/>
          <a:lstStyle/>
          <a:p>
            <a:fld id="{6C46B9BB-F121-4E59-8067-090E4D24BE91}" type="datetimeFigureOut">
              <a:rPr lang="en-IN" smtClean="0"/>
              <a:t>05-11-2023</a:t>
            </a:fld>
            <a:endParaRPr lang="en-IN"/>
          </a:p>
        </p:txBody>
      </p:sp>
      <p:sp>
        <p:nvSpPr>
          <p:cNvPr id="6" name="Footer Placeholder 5">
            <a:extLst>
              <a:ext uri="{FF2B5EF4-FFF2-40B4-BE49-F238E27FC236}">
                <a16:creationId xmlns:a16="http://schemas.microsoft.com/office/drawing/2014/main" id="{0F7A6D55-CA75-DD2C-7239-912EA0CC8B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92D80E-2676-8981-530E-2633351028A6}"/>
              </a:ext>
            </a:extLst>
          </p:cNvPr>
          <p:cNvSpPr>
            <a:spLocks noGrp="1"/>
          </p:cNvSpPr>
          <p:nvPr>
            <p:ph type="sldNum" sz="quarter" idx="12"/>
          </p:nvPr>
        </p:nvSpPr>
        <p:spPr/>
        <p:txBody>
          <a:bodyPr/>
          <a:lstStyle/>
          <a:p>
            <a:fld id="{2FF16A31-6D21-41C5-9B6D-CCB6C248FE86}" type="slidenum">
              <a:rPr lang="en-IN" smtClean="0"/>
              <a:t>‹#›</a:t>
            </a:fld>
            <a:endParaRPr lang="en-IN"/>
          </a:p>
        </p:txBody>
      </p:sp>
    </p:spTree>
    <p:extLst>
      <p:ext uri="{BB962C8B-B14F-4D97-AF65-F5344CB8AC3E}">
        <p14:creationId xmlns:p14="http://schemas.microsoft.com/office/powerpoint/2010/main" val="93829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AD385-1B97-6249-FAB4-13C3505B9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508349-7A02-AC53-E89D-151A4A170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9F9FC-75FC-B203-6F7C-CE0FE6072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6B9BB-F121-4E59-8067-090E4D24BE91}" type="datetimeFigureOut">
              <a:rPr lang="en-IN" smtClean="0"/>
              <a:t>05-11-2023</a:t>
            </a:fld>
            <a:endParaRPr lang="en-IN"/>
          </a:p>
        </p:txBody>
      </p:sp>
      <p:sp>
        <p:nvSpPr>
          <p:cNvPr id="5" name="Footer Placeholder 4">
            <a:extLst>
              <a:ext uri="{FF2B5EF4-FFF2-40B4-BE49-F238E27FC236}">
                <a16:creationId xmlns:a16="http://schemas.microsoft.com/office/drawing/2014/main" id="{3402956D-775D-1E39-BFBD-F2813D992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AA9403-BD05-CE00-666A-D48DACDAC8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16A31-6D21-41C5-9B6D-CCB6C248FE86}" type="slidenum">
              <a:rPr lang="en-IN" smtClean="0"/>
              <a:t>‹#›</a:t>
            </a:fld>
            <a:endParaRPr lang="en-IN"/>
          </a:p>
        </p:txBody>
      </p:sp>
    </p:spTree>
    <p:extLst>
      <p:ext uri="{BB962C8B-B14F-4D97-AF65-F5344CB8AC3E}">
        <p14:creationId xmlns:p14="http://schemas.microsoft.com/office/powerpoint/2010/main" val="390621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500A75-BEA8-B52D-4677-6CA3D5BC87D1}"/>
              </a:ext>
            </a:extLst>
          </p:cNvPr>
          <p:cNvSpPr>
            <a:spLocks noGrp="1"/>
          </p:cNvSpPr>
          <p:nvPr>
            <p:ph type="ctrTitle"/>
          </p:nvPr>
        </p:nvSpPr>
        <p:spPr>
          <a:xfrm>
            <a:off x="1524000" y="2879581"/>
            <a:ext cx="9144000" cy="2387600"/>
          </a:xfrm>
        </p:spPr>
        <p:txBody>
          <a:bodyPr>
            <a:normAutofit/>
          </a:bodyPr>
          <a:lstStyle/>
          <a:p>
            <a:pPr algn="r"/>
            <a:r>
              <a:rPr lang="en-IN" sz="3600" dirty="0">
                <a:latin typeface="+mn-lt"/>
              </a:rPr>
              <a:t>AKASH A</a:t>
            </a:r>
            <a:br>
              <a:rPr lang="en-IN" sz="3600" dirty="0">
                <a:latin typeface="+mn-lt"/>
              </a:rPr>
            </a:br>
            <a:r>
              <a:rPr lang="en-IN" sz="3600" dirty="0">
                <a:latin typeface="+mn-lt"/>
              </a:rPr>
              <a:t>RAJESH RAJAMANIKHAM</a:t>
            </a:r>
          </a:p>
        </p:txBody>
      </p:sp>
      <p:sp>
        <p:nvSpPr>
          <p:cNvPr id="3" name="Subtitle 2">
            <a:extLst>
              <a:ext uri="{FF2B5EF4-FFF2-40B4-BE49-F238E27FC236}">
                <a16:creationId xmlns:a16="http://schemas.microsoft.com/office/drawing/2014/main" id="{4FF7E98D-0177-0E3F-56F0-09C7929DE532}"/>
              </a:ext>
            </a:extLst>
          </p:cNvPr>
          <p:cNvSpPr>
            <a:spLocks noGrp="1"/>
          </p:cNvSpPr>
          <p:nvPr>
            <p:ph type="subTitle" idx="1"/>
          </p:nvPr>
        </p:nvSpPr>
        <p:spPr>
          <a:xfrm>
            <a:off x="1356049" y="1128858"/>
            <a:ext cx="9144000" cy="1655762"/>
          </a:xfrm>
        </p:spPr>
        <p:txBody>
          <a:bodyPr>
            <a:normAutofit/>
          </a:bodyPr>
          <a:lstStyle/>
          <a:p>
            <a:r>
              <a:rPr lang="en-US" sz="4000" dirty="0">
                <a:solidFill>
                  <a:schemeClr val="accent2">
                    <a:lumMod val="75000"/>
                  </a:schemeClr>
                </a:solidFill>
                <a:latin typeface="Arial Black" panose="020B0A04020102020204" pitchFamily="34" charset="0"/>
              </a:rPr>
              <a:t>CASE STUDY: CUSTOMER ANALYSIS FOR RETAIL </a:t>
            </a:r>
            <a:endParaRPr lang="en-IN" sz="4000"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348072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1FCB3-91DF-C8BC-DAE5-B35CE4229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01" y="490721"/>
            <a:ext cx="10575922" cy="5228944"/>
          </a:xfrm>
          <a:prstGeom prst="rect">
            <a:avLst/>
          </a:prstGeom>
        </p:spPr>
      </p:pic>
    </p:spTree>
    <p:extLst>
      <p:ext uri="{BB962C8B-B14F-4D97-AF65-F5344CB8AC3E}">
        <p14:creationId xmlns:p14="http://schemas.microsoft.com/office/powerpoint/2010/main" val="85960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D38A-0292-2201-E558-7FC53969438E}"/>
              </a:ext>
            </a:extLst>
          </p:cNvPr>
          <p:cNvSpPr>
            <a:spLocks noGrp="1"/>
          </p:cNvSpPr>
          <p:nvPr>
            <p:ph type="title"/>
          </p:nvPr>
        </p:nvSpPr>
        <p:spPr>
          <a:xfrm>
            <a:off x="754224" y="75876"/>
            <a:ext cx="10515600" cy="1325563"/>
          </a:xfrm>
        </p:spPr>
        <p:txBody>
          <a:bodyPr>
            <a:normAutofit/>
          </a:bodyPr>
          <a:lstStyle/>
          <a:p>
            <a:r>
              <a:rPr lang="en-US" sz="2800" b="1" dirty="0"/>
              <a:t>3. Generate histograms for all continuous variables and frequency bars for categorical variables. </a:t>
            </a:r>
            <a:endParaRPr lang="en-IN" sz="2800" b="1" dirty="0"/>
          </a:p>
        </p:txBody>
      </p:sp>
      <p:pic>
        <p:nvPicPr>
          <p:cNvPr id="6" name="Picture 5">
            <a:extLst>
              <a:ext uri="{FF2B5EF4-FFF2-40B4-BE49-F238E27FC236}">
                <a16:creationId xmlns:a16="http://schemas.microsoft.com/office/drawing/2014/main" id="{D55727A2-D47C-6268-E4DC-C967B1215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537" y="1401439"/>
            <a:ext cx="8497854" cy="4968162"/>
          </a:xfrm>
          <a:prstGeom prst="rect">
            <a:avLst/>
          </a:prstGeom>
        </p:spPr>
      </p:pic>
    </p:spTree>
    <p:extLst>
      <p:ext uri="{BB962C8B-B14F-4D97-AF65-F5344CB8AC3E}">
        <p14:creationId xmlns:p14="http://schemas.microsoft.com/office/powerpoint/2010/main" val="14714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FBD20F-4F50-BBF8-10DD-12DF469E7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17" y="290018"/>
            <a:ext cx="9163234" cy="6277964"/>
          </a:xfrm>
          <a:prstGeom prst="rect">
            <a:avLst/>
          </a:prstGeom>
        </p:spPr>
      </p:pic>
    </p:spTree>
    <p:extLst>
      <p:ext uri="{BB962C8B-B14F-4D97-AF65-F5344CB8AC3E}">
        <p14:creationId xmlns:p14="http://schemas.microsoft.com/office/powerpoint/2010/main" val="173176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48FCF3-9806-E549-5043-18B0A4C2237C}"/>
              </a:ext>
            </a:extLst>
          </p:cNvPr>
          <p:cNvPicPr>
            <a:picLocks noChangeAspect="1"/>
          </p:cNvPicPr>
          <p:nvPr/>
        </p:nvPicPr>
        <p:blipFill rotWithShape="1">
          <a:blip r:embed="rId2">
            <a:extLst>
              <a:ext uri="{28A0092B-C50C-407E-A947-70E740481C1C}">
                <a14:useLocalDpi xmlns:a14="http://schemas.microsoft.com/office/drawing/2010/main" val="0"/>
              </a:ext>
            </a:extLst>
          </a:blip>
          <a:srcRect r="8552" b="3165"/>
          <a:stretch/>
        </p:blipFill>
        <p:spPr>
          <a:xfrm>
            <a:off x="296727" y="701975"/>
            <a:ext cx="4907778" cy="4940406"/>
          </a:xfrm>
          <a:prstGeom prst="rect">
            <a:avLst/>
          </a:prstGeom>
        </p:spPr>
      </p:pic>
      <p:pic>
        <p:nvPicPr>
          <p:cNvPr id="8" name="Picture 7">
            <a:extLst>
              <a:ext uri="{FF2B5EF4-FFF2-40B4-BE49-F238E27FC236}">
                <a16:creationId xmlns:a16="http://schemas.microsoft.com/office/drawing/2014/main" id="{02897B33-BB56-AADC-3764-1371781129A7}"/>
              </a:ext>
            </a:extLst>
          </p:cNvPr>
          <p:cNvPicPr>
            <a:picLocks noChangeAspect="1"/>
          </p:cNvPicPr>
          <p:nvPr/>
        </p:nvPicPr>
        <p:blipFill rotWithShape="1">
          <a:blip r:embed="rId3">
            <a:extLst>
              <a:ext uri="{28A0092B-C50C-407E-A947-70E740481C1C}">
                <a14:useLocalDpi xmlns:a14="http://schemas.microsoft.com/office/drawing/2010/main" val="0"/>
              </a:ext>
            </a:extLst>
          </a:blip>
          <a:srcRect r="4946" b="2055"/>
          <a:stretch/>
        </p:blipFill>
        <p:spPr>
          <a:xfrm>
            <a:off x="5622172" y="701975"/>
            <a:ext cx="6273101" cy="5232295"/>
          </a:xfrm>
          <a:prstGeom prst="rect">
            <a:avLst/>
          </a:prstGeom>
        </p:spPr>
      </p:pic>
    </p:spTree>
    <p:extLst>
      <p:ext uri="{BB962C8B-B14F-4D97-AF65-F5344CB8AC3E}">
        <p14:creationId xmlns:p14="http://schemas.microsoft.com/office/powerpoint/2010/main" val="162328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ED257-1B18-EBF7-DD59-2446C9CF7165}"/>
              </a:ext>
            </a:extLst>
          </p:cNvPr>
          <p:cNvPicPr>
            <a:picLocks noChangeAspect="1"/>
          </p:cNvPicPr>
          <p:nvPr/>
        </p:nvPicPr>
        <p:blipFill rotWithShape="1">
          <a:blip r:embed="rId2">
            <a:extLst>
              <a:ext uri="{28A0092B-C50C-407E-A947-70E740481C1C}">
                <a14:useLocalDpi xmlns:a14="http://schemas.microsoft.com/office/drawing/2010/main" val="0"/>
              </a:ext>
            </a:extLst>
          </a:blip>
          <a:srcRect r="5111" b="3977"/>
          <a:stretch/>
        </p:blipFill>
        <p:spPr>
          <a:xfrm>
            <a:off x="240057" y="316930"/>
            <a:ext cx="5386262" cy="5402735"/>
          </a:xfrm>
          <a:prstGeom prst="rect">
            <a:avLst/>
          </a:prstGeom>
        </p:spPr>
      </p:pic>
      <p:pic>
        <p:nvPicPr>
          <p:cNvPr id="9" name="Picture 8">
            <a:extLst>
              <a:ext uri="{FF2B5EF4-FFF2-40B4-BE49-F238E27FC236}">
                <a16:creationId xmlns:a16="http://schemas.microsoft.com/office/drawing/2014/main" id="{FF421483-7DD0-E054-D78A-E60F190569BA}"/>
              </a:ext>
            </a:extLst>
          </p:cNvPr>
          <p:cNvPicPr>
            <a:picLocks noChangeAspect="1"/>
          </p:cNvPicPr>
          <p:nvPr/>
        </p:nvPicPr>
        <p:blipFill rotWithShape="1">
          <a:blip r:embed="rId3">
            <a:extLst>
              <a:ext uri="{28A0092B-C50C-407E-A947-70E740481C1C}">
                <a14:useLocalDpi xmlns:a14="http://schemas.microsoft.com/office/drawing/2010/main" val="0"/>
              </a:ext>
            </a:extLst>
          </a:blip>
          <a:srcRect r="4880" b="3223"/>
          <a:stretch/>
        </p:blipFill>
        <p:spPr>
          <a:xfrm>
            <a:off x="5783222" y="512872"/>
            <a:ext cx="6168721" cy="5206793"/>
          </a:xfrm>
          <a:prstGeom prst="rect">
            <a:avLst/>
          </a:prstGeom>
        </p:spPr>
      </p:pic>
    </p:spTree>
    <p:extLst>
      <p:ext uri="{BB962C8B-B14F-4D97-AF65-F5344CB8AC3E}">
        <p14:creationId xmlns:p14="http://schemas.microsoft.com/office/powerpoint/2010/main" val="154654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C6FE5-0A0C-2627-7B42-26AA738CC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 y="0"/>
            <a:ext cx="12192000" cy="6858000"/>
          </a:xfrm>
          <a:prstGeom prst="rect">
            <a:avLst/>
          </a:prstGeom>
        </p:spPr>
      </p:pic>
    </p:spTree>
    <p:extLst>
      <p:ext uri="{BB962C8B-B14F-4D97-AF65-F5344CB8AC3E}">
        <p14:creationId xmlns:p14="http://schemas.microsoft.com/office/powerpoint/2010/main" val="394683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4AFD-9070-F7E1-0A4A-C9FA352EE795}"/>
              </a:ext>
            </a:extLst>
          </p:cNvPr>
          <p:cNvSpPr>
            <a:spLocks noGrp="1"/>
          </p:cNvSpPr>
          <p:nvPr>
            <p:ph type="title"/>
          </p:nvPr>
        </p:nvSpPr>
        <p:spPr>
          <a:xfrm>
            <a:off x="576942" y="-457200"/>
            <a:ext cx="10515600" cy="2518034"/>
          </a:xfrm>
        </p:spPr>
        <p:txBody>
          <a:bodyPr>
            <a:normAutofit/>
          </a:bodyPr>
          <a:lstStyle/>
          <a:p>
            <a:r>
              <a:rPr lang="en-US" sz="2200" b="1" dirty="0"/>
              <a:t>4. Calculate the following information using the merged dataset : </a:t>
            </a:r>
            <a:br>
              <a:rPr lang="en-US" sz="2200" b="1" dirty="0"/>
            </a:br>
            <a:r>
              <a:rPr lang="en-US" sz="2200" b="1" dirty="0"/>
              <a:t>	a. Time period of the available transaction data </a:t>
            </a:r>
            <a:br>
              <a:rPr lang="en-US" sz="2200" b="1" dirty="0"/>
            </a:br>
            <a:r>
              <a:rPr lang="en-US" sz="2200" b="1" dirty="0"/>
              <a:t>	b. Count of transactions where the total amount of transaction was 	    	 	negative</a:t>
            </a:r>
            <a:endParaRPr lang="en-IN" sz="2200" b="1" dirty="0"/>
          </a:p>
        </p:txBody>
      </p:sp>
      <p:pic>
        <p:nvPicPr>
          <p:cNvPr id="5" name="Picture 4">
            <a:extLst>
              <a:ext uri="{FF2B5EF4-FFF2-40B4-BE49-F238E27FC236}">
                <a16:creationId xmlns:a16="http://schemas.microsoft.com/office/drawing/2014/main" id="{A3F05A49-A4A5-0735-2261-8D541F78A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07" y="1456380"/>
            <a:ext cx="8172534" cy="5280322"/>
          </a:xfrm>
          <a:prstGeom prst="rect">
            <a:avLst/>
          </a:prstGeom>
        </p:spPr>
      </p:pic>
    </p:spTree>
    <p:extLst>
      <p:ext uri="{BB962C8B-B14F-4D97-AF65-F5344CB8AC3E}">
        <p14:creationId xmlns:p14="http://schemas.microsoft.com/office/powerpoint/2010/main" val="389811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3C67A-BD16-5D03-692E-A77904653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811" y="2435290"/>
            <a:ext cx="5564544" cy="4021494"/>
          </a:xfrm>
          <a:prstGeom prst="rect">
            <a:avLst/>
          </a:prstGeom>
        </p:spPr>
      </p:pic>
      <p:pic>
        <p:nvPicPr>
          <p:cNvPr id="9" name="Picture 8">
            <a:extLst>
              <a:ext uri="{FF2B5EF4-FFF2-40B4-BE49-F238E27FC236}">
                <a16:creationId xmlns:a16="http://schemas.microsoft.com/office/drawing/2014/main" id="{614ABCC3-89B7-2055-6E13-D558D9474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474" y="149378"/>
            <a:ext cx="6203218" cy="2108630"/>
          </a:xfrm>
          <a:prstGeom prst="rect">
            <a:avLst/>
          </a:prstGeom>
        </p:spPr>
      </p:pic>
    </p:spTree>
    <p:extLst>
      <p:ext uri="{BB962C8B-B14F-4D97-AF65-F5344CB8AC3E}">
        <p14:creationId xmlns:p14="http://schemas.microsoft.com/office/powerpoint/2010/main" val="306080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1D5CBC7-16DB-2C03-DF2A-E015BF8A238D}"/>
              </a:ext>
            </a:extLst>
          </p:cNvPr>
          <p:cNvSpPr>
            <a:spLocks noGrp="1"/>
          </p:cNvSpPr>
          <p:nvPr>
            <p:ph type="subTitle" idx="1"/>
          </p:nvPr>
        </p:nvSpPr>
        <p:spPr>
          <a:xfrm>
            <a:off x="1265853" y="224356"/>
            <a:ext cx="9144000" cy="1655762"/>
          </a:xfrm>
        </p:spPr>
        <p:txBody>
          <a:bodyPr/>
          <a:lstStyle/>
          <a:p>
            <a:pPr algn="l"/>
            <a:r>
              <a:rPr lang="en-US" dirty="0"/>
              <a:t>5. Analyze which product categories are more popular among females vs male customers. </a:t>
            </a:r>
            <a:endParaRPr lang="en-IN" dirty="0"/>
          </a:p>
        </p:txBody>
      </p:sp>
      <p:pic>
        <p:nvPicPr>
          <p:cNvPr id="7" name="Picture 6">
            <a:extLst>
              <a:ext uri="{FF2B5EF4-FFF2-40B4-BE49-F238E27FC236}">
                <a16:creationId xmlns:a16="http://schemas.microsoft.com/office/drawing/2014/main" id="{7593BA22-01DD-297A-FC49-EEBDDB40E40D}"/>
              </a:ext>
            </a:extLst>
          </p:cNvPr>
          <p:cNvPicPr>
            <a:picLocks noChangeAspect="1"/>
          </p:cNvPicPr>
          <p:nvPr/>
        </p:nvPicPr>
        <p:blipFill>
          <a:blip r:embed="rId2"/>
          <a:stretch>
            <a:fillRect/>
          </a:stretch>
        </p:blipFill>
        <p:spPr>
          <a:xfrm>
            <a:off x="1265853" y="4572000"/>
            <a:ext cx="9402147" cy="2061644"/>
          </a:xfrm>
          <a:prstGeom prst="rect">
            <a:avLst/>
          </a:prstGeom>
        </p:spPr>
      </p:pic>
      <p:pic>
        <p:nvPicPr>
          <p:cNvPr id="9" name="Picture 8">
            <a:extLst>
              <a:ext uri="{FF2B5EF4-FFF2-40B4-BE49-F238E27FC236}">
                <a16:creationId xmlns:a16="http://schemas.microsoft.com/office/drawing/2014/main" id="{5189AC50-956F-C66D-557A-09709E0FC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409" y="998376"/>
            <a:ext cx="8485034" cy="3405672"/>
          </a:xfrm>
          <a:prstGeom prst="rect">
            <a:avLst/>
          </a:prstGeom>
        </p:spPr>
      </p:pic>
    </p:spTree>
    <p:extLst>
      <p:ext uri="{BB962C8B-B14F-4D97-AF65-F5344CB8AC3E}">
        <p14:creationId xmlns:p14="http://schemas.microsoft.com/office/powerpoint/2010/main" val="177994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3B88-3858-7365-20A3-EA9C52277F20}"/>
              </a:ext>
            </a:extLst>
          </p:cNvPr>
          <p:cNvSpPr>
            <a:spLocks noGrp="1"/>
          </p:cNvSpPr>
          <p:nvPr>
            <p:ph type="title"/>
          </p:nvPr>
        </p:nvSpPr>
        <p:spPr>
          <a:xfrm>
            <a:off x="838200" y="18255"/>
            <a:ext cx="10515600" cy="1325563"/>
          </a:xfrm>
        </p:spPr>
        <p:txBody>
          <a:bodyPr>
            <a:normAutofit/>
          </a:bodyPr>
          <a:lstStyle/>
          <a:p>
            <a:r>
              <a:rPr lang="en-US" sz="2400" b="1" dirty="0"/>
              <a:t>6. Which City code has the maximum customers and what was the percentage of customers from that city?</a:t>
            </a:r>
            <a:endParaRPr lang="en-IN" sz="2400" b="1" dirty="0"/>
          </a:p>
        </p:txBody>
      </p:sp>
      <p:pic>
        <p:nvPicPr>
          <p:cNvPr id="5" name="Picture 4">
            <a:extLst>
              <a:ext uri="{FF2B5EF4-FFF2-40B4-BE49-F238E27FC236}">
                <a16:creationId xmlns:a16="http://schemas.microsoft.com/office/drawing/2014/main" id="{8C93F94C-6866-0EA9-1B3F-72086A41F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45" y="1343818"/>
            <a:ext cx="9346223" cy="2257798"/>
          </a:xfrm>
          <a:prstGeom prst="rect">
            <a:avLst/>
          </a:prstGeom>
        </p:spPr>
      </p:pic>
      <p:pic>
        <p:nvPicPr>
          <p:cNvPr id="7" name="Picture 6">
            <a:extLst>
              <a:ext uri="{FF2B5EF4-FFF2-40B4-BE49-F238E27FC236}">
                <a16:creationId xmlns:a16="http://schemas.microsoft.com/office/drawing/2014/main" id="{E34DD93C-62C1-87A6-DA1C-69E6942EA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030" y="3719824"/>
            <a:ext cx="7610721" cy="2680976"/>
          </a:xfrm>
          <a:prstGeom prst="rect">
            <a:avLst/>
          </a:prstGeom>
        </p:spPr>
      </p:pic>
    </p:spTree>
    <p:extLst>
      <p:ext uri="{BB962C8B-B14F-4D97-AF65-F5344CB8AC3E}">
        <p14:creationId xmlns:p14="http://schemas.microsoft.com/office/powerpoint/2010/main" val="103515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960D36-0024-F786-4321-A2E4F76AF4C8}"/>
              </a:ext>
            </a:extLst>
          </p:cNvPr>
          <p:cNvSpPr>
            <a:spLocks noGrp="1"/>
          </p:cNvSpPr>
          <p:nvPr>
            <p:ph type="title"/>
          </p:nvPr>
        </p:nvSpPr>
        <p:spPr>
          <a:xfrm>
            <a:off x="838200" y="365125"/>
            <a:ext cx="10515600" cy="642581"/>
          </a:xfrm>
        </p:spPr>
        <p:txBody>
          <a:bodyPr>
            <a:normAutofit/>
          </a:bodyPr>
          <a:lstStyle/>
          <a:p>
            <a:r>
              <a:rPr lang="en-IN" sz="2800" dirty="0"/>
              <a:t>ANALYTICS IN RETAIL: </a:t>
            </a:r>
          </a:p>
        </p:txBody>
      </p:sp>
      <p:sp>
        <p:nvSpPr>
          <p:cNvPr id="5" name="Content Placeholder 4">
            <a:extLst>
              <a:ext uri="{FF2B5EF4-FFF2-40B4-BE49-F238E27FC236}">
                <a16:creationId xmlns:a16="http://schemas.microsoft.com/office/drawing/2014/main" id="{0850D12E-A76D-D26F-1C8D-9148E213673D}"/>
              </a:ext>
            </a:extLst>
          </p:cNvPr>
          <p:cNvSpPr>
            <a:spLocks noGrp="1"/>
          </p:cNvSpPr>
          <p:nvPr>
            <p:ph idx="1"/>
          </p:nvPr>
        </p:nvSpPr>
        <p:spPr>
          <a:xfrm>
            <a:off x="838200" y="919016"/>
            <a:ext cx="10515600" cy="5019967"/>
          </a:xfrm>
        </p:spPr>
        <p:txBody>
          <a:bodyPr>
            <a:normAutofit fontScale="92500"/>
          </a:bodyPr>
          <a:lstStyle/>
          <a:p>
            <a:pPr marL="0" indent="0" algn="just">
              <a:buNone/>
            </a:pPr>
            <a:r>
              <a:rPr lang="en-US" sz="2200" dirty="0"/>
              <a:t>With the retail market getting more and more competitive by the day, there has never been anything more important than the ability for optimizing service business processes when trying to satisfy the expectations of customers. Channelizing and managing data with the aim of working in favor of the customer as well as generating profits is very significant for survival. </a:t>
            </a:r>
          </a:p>
          <a:p>
            <a:pPr marL="0" indent="0" algn="just">
              <a:buNone/>
            </a:pPr>
            <a:r>
              <a:rPr lang="en-US" sz="2200" dirty="0"/>
              <a:t>Ideally, a retailer’s customer data reflects the company’s success in reaching and nurturing its customers. Retailers built reports summarizing customer behavior using metrics such as conversion rate, average order value, recency of purchase and total amount spent in recent transactions. These measurements provided general insight into the behavioral tendencies of customers. </a:t>
            </a:r>
          </a:p>
          <a:p>
            <a:pPr marL="0" indent="0" algn="just">
              <a:buNone/>
            </a:pPr>
            <a:r>
              <a:rPr lang="en-US" sz="2200" dirty="0"/>
              <a:t>Customer intelligence is the practice of determining and delivering data-driven insights into past and predicted future customer behavior. To be effective, customer intelligence must combine raw transactional and behavioral data to generate derived measures. </a:t>
            </a:r>
          </a:p>
          <a:p>
            <a:pPr marL="0" indent="0" algn="just">
              <a:buNone/>
            </a:pPr>
            <a:r>
              <a:rPr lang="en-US" sz="2200" dirty="0"/>
              <a:t>In a nutshell, for big retail players all over the world, data analytics is applied more these days at all stages of the retail process – taking track of popular products that are emerging, doing forecasts of sales and future demand via predictive simulation, optimizing placements of products and offers through heat-mapping of customers and many others</a:t>
            </a:r>
            <a:endParaRPr lang="en-IN" sz="2200" dirty="0"/>
          </a:p>
        </p:txBody>
      </p:sp>
    </p:spTree>
    <p:extLst>
      <p:ext uri="{BB962C8B-B14F-4D97-AF65-F5344CB8AC3E}">
        <p14:creationId xmlns:p14="http://schemas.microsoft.com/office/powerpoint/2010/main" val="141390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BF47-ADD4-7EB1-902A-7E59D59F1E07}"/>
              </a:ext>
            </a:extLst>
          </p:cNvPr>
          <p:cNvSpPr>
            <a:spLocks noGrp="1"/>
          </p:cNvSpPr>
          <p:nvPr>
            <p:ph type="title"/>
          </p:nvPr>
        </p:nvSpPr>
        <p:spPr>
          <a:xfrm>
            <a:off x="838200" y="122529"/>
            <a:ext cx="10515600" cy="1325563"/>
          </a:xfrm>
        </p:spPr>
        <p:txBody>
          <a:bodyPr>
            <a:normAutofit/>
          </a:bodyPr>
          <a:lstStyle/>
          <a:p>
            <a:r>
              <a:rPr lang="en-US" sz="2400" b="1" dirty="0"/>
              <a:t>7. Which store type sells the maximum products by value and by quantity? </a:t>
            </a:r>
            <a:endParaRPr lang="en-IN" sz="2400" b="1" dirty="0"/>
          </a:p>
        </p:txBody>
      </p:sp>
      <p:pic>
        <p:nvPicPr>
          <p:cNvPr id="5" name="Picture 4">
            <a:extLst>
              <a:ext uri="{FF2B5EF4-FFF2-40B4-BE49-F238E27FC236}">
                <a16:creationId xmlns:a16="http://schemas.microsoft.com/office/drawing/2014/main" id="{7288B27F-4B15-F6EF-8CB9-B0C77490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91" y="1165896"/>
            <a:ext cx="10308127" cy="2948904"/>
          </a:xfrm>
          <a:prstGeom prst="rect">
            <a:avLst/>
          </a:prstGeom>
        </p:spPr>
      </p:pic>
      <p:pic>
        <p:nvPicPr>
          <p:cNvPr id="7" name="Picture 6">
            <a:extLst>
              <a:ext uri="{FF2B5EF4-FFF2-40B4-BE49-F238E27FC236}">
                <a16:creationId xmlns:a16="http://schemas.microsoft.com/office/drawing/2014/main" id="{970565C2-63E1-EDCF-BED8-4B03A0FFA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123" y="4553339"/>
            <a:ext cx="7811753" cy="1828800"/>
          </a:xfrm>
          <a:prstGeom prst="rect">
            <a:avLst/>
          </a:prstGeom>
        </p:spPr>
      </p:pic>
    </p:spTree>
    <p:extLst>
      <p:ext uri="{BB962C8B-B14F-4D97-AF65-F5344CB8AC3E}">
        <p14:creationId xmlns:p14="http://schemas.microsoft.com/office/powerpoint/2010/main" val="3880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47E3-32B9-4B9D-65C7-21F45CDCAF70}"/>
              </a:ext>
            </a:extLst>
          </p:cNvPr>
          <p:cNvSpPr>
            <a:spLocks noGrp="1"/>
          </p:cNvSpPr>
          <p:nvPr>
            <p:ph type="title"/>
          </p:nvPr>
        </p:nvSpPr>
        <p:spPr>
          <a:xfrm>
            <a:off x="838200" y="187843"/>
            <a:ext cx="10515600" cy="1325563"/>
          </a:xfrm>
        </p:spPr>
        <p:txBody>
          <a:bodyPr>
            <a:normAutofit/>
          </a:bodyPr>
          <a:lstStyle/>
          <a:p>
            <a:r>
              <a:rPr lang="en-US" sz="2800" b="1" dirty="0"/>
              <a:t>8. What was the total amount earned from the "Electronics" and "Clothing" categories from Flagship Stores? </a:t>
            </a:r>
            <a:endParaRPr lang="en-IN" sz="2800" b="1" dirty="0"/>
          </a:p>
        </p:txBody>
      </p:sp>
      <p:pic>
        <p:nvPicPr>
          <p:cNvPr id="4" name="Picture 3">
            <a:extLst>
              <a:ext uri="{FF2B5EF4-FFF2-40B4-BE49-F238E27FC236}">
                <a16:creationId xmlns:a16="http://schemas.microsoft.com/office/drawing/2014/main" id="{C42B0347-E389-AE33-9DE5-F84E3B1CE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29430"/>
            <a:ext cx="10081632" cy="2750684"/>
          </a:xfrm>
          <a:prstGeom prst="rect">
            <a:avLst/>
          </a:prstGeom>
        </p:spPr>
      </p:pic>
      <p:pic>
        <p:nvPicPr>
          <p:cNvPr id="6" name="Picture 5">
            <a:extLst>
              <a:ext uri="{FF2B5EF4-FFF2-40B4-BE49-F238E27FC236}">
                <a16:creationId xmlns:a16="http://schemas.microsoft.com/office/drawing/2014/main" id="{4D0D3EBB-55BB-BA1F-E9CA-6F0F2A7D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732" y="4805265"/>
            <a:ext cx="8026031" cy="802433"/>
          </a:xfrm>
          <a:prstGeom prst="rect">
            <a:avLst/>
          </a:prstGeom>
        </p:spPr>
      </p:pic>
    </p:spTree>
    <p:extLst>
      <p:ext uri="{BB962C8B-B14F-4D97-AF65-F5344CB8AC3E}">
        <p14:creationId xmlns:p14="http://schemas.microsoft.com/office/powerpoint/2010/main" val="75673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1717-2E42-88F3-C183-FD9720C85EEE}"/>
              </a:ext>
            </a:extLst>
          </p:cNvPr>
          <p:cNvSpPr>
            <a:spLocks noGrp="1"/>
          </p:cNvSpPr>
          <p:nvPr>
            <p:ph type="title"/>
          </p:nvPr>
        </p:nvSpPr>
        <p:spPr>
          <a:xfrm>
            <a:off x="772886" y="215835"/>
            <a:ext cx="10515600" cy="1325563"/>
          </a:xfrm>
        </p:spPr>
        <p:txBody>
          <a:bodyPr>
            <a:normAutofit/>
          </a:bodyPr>
          <a:lstStyle/>
          <a:p>
            <a:r>
              <a:rPr lang="en-US" sz="2800" b="1" dirty="0"/>
              <a:t>9. What was the total amount earned from "Male" customers under the "Electronics" category? </a:t>
            </a:r>
            <a:endParaRPr lang="en-IN" sz="2800" b="1" dirty="0"/>
          </a:p>
        </p:txBody>
      </p:sp>
      <p:pic>
        <p:nvPicPr>
          <p:cNvPr id="5" name="Picture 4">
            <a:extLst>
              <a:ext uri="{FF2B5EF4-FFF2-40B4-BE49-F238E27FC236}">
                <a16:creationId xmlns:a16="http://schemas.microsoft.com/office/drawing/2014/main" id="{D67A852D-3026-DCEB-5658-E0FDD3C9A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12" y="4374066"/>
            <a:ext cx="8433321" cy="1325563"/>
          </a:xfrm>
          <a:prstGeom prst="rect">
            <a:avLst/>
          </a:prstGeom>
        </p:spPr>
      </p:pic>
      <p:pic>
        <p:nvPicPr>
          <p:cNvPr id="9" name="Picture 8">
            <a:extLst>
              <a:ext uri="{FF2B5EF4-FFF2-40B4-BE49-F238E27FC236}">
                <a16:creationId xmlns:a16="http://schemas.microsoft.com/office/drawing/2014/main" id="{C2258C0F-CEAB-43F1-98CF-A133E45F3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19" y="1417802"/>
            <a:ext cx="9970648" cy="2417079"/>
          </a:xfrm>
          <a:prstGeom prst="rect">
            <a:avLst/>
          </a:prstGeom>
        </p:spPr>
      </p:pic>
    </p:spTree>
    <p:extLst>
      <p:ext uri="{BB962C8B-B14F-4D97-AF65-F5344CB8AC3E}">
        <p14:creationId xmlns:p14="http://schemas.microsoft.com/office/powerpoint/2010/main" val="66568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07C3-635D-C34E-B8A8-A25F172EAFD6}"/>
              </a:ext>
            </a:extLst>
          </p:cNvPr>
          <p:cNvSpPr>
            <a:spLocks noGrp="1"/>
          </p:cNvSpPr>
          <p:nvPr>
            <p:ph type="title"/>
          </p:nvPr>
        </p:nvSpPr>
        <p:spPr>
          <a:xfrm>
            <a:off x="838200" y="150521"/>
            <a:ext cx="10515600" cy="1325563"/>
          </a:xfrm>
        </p:spPr>
        <p:txBody>
          <a:bodyPr>
            <a:normAutofit/>
          </a:bodyPr>
          <a:lstStyle/>
          <a:p>
            <a:r>
              <a:rPr lang="en-US" sz="2800" b="1" dirty="0"/>
              <a:t>10. How many customers have more than 10 unique transactions, after removing all transactions which have any negative amounts?</a:t>
            </a:r>
            <a:endParaRPr lang="en-IN" sz="2800" b="1" dirty="0"/>
          </a:p>
        </p:txBody>
      </p:sp>
      <p:pic>
        <p:nvPicPr>
          <p:cNvPr id="5" name="Picture 4">
            <a:extLst>
              <a:ext uri="{FF2B5EF4-FFF2-40B4-BE49-F238E27FC236}">
                <a16:creationId xmlns:a16="http://schemas.microsoft.com/office/drawing/2014/main" id="{5755C018-BA44-7461-BEE7-9160CC924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71" y="1354786"/>
            <a:ext cx="10641455" cy="2330806"/>
          </a:xfrm>
          <a:prstGeom prst="rect">
            <a:avLst/>
          </a:prstGeom>
        </p:spPr>
      </p:pic>
      <p:pic>
        <p:nvPicPr>
          <p:cNvPr id="7" name="Picture 6">
            <a:extLst>
              <a:ext uri="{FF2B5EF4-FFF2-40B4-BE49-F238E27FC236}">
                <a16:creationId xmlns:a16="http://schemas.microsoft.com/office/drawing/2014/main" id="{29A240B2-8034-7575-DE65-956B9B578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72" y="4232510"/>
            <a:ext cx="9719719" cy="479449"/>
          </a:xfrm>
          <a:prstGeom prst="rect">
            <a:avLst/>
          </a:prstGeom>
        </p:spPr>
      </p:pic>
    </p:spTree>
    <p:extLst>
      <p:ext uri="{BB962C8B-B14F-4D97-AF65-F5344CB8AC3E}">
        <p14:creationId xmlns:p14="http://schemas.microsoft.com/office/powerpoint/2010/main" val="499435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4CC5-C7FC-BF81-964D-2DA4BD6983C1}"/>
              </a:ext>
            </a:extLst>
          </p:cNvPr>
          <p:cNvSpPr>
            <a:spLocks noGrp="1"/>
          </p:cNvSpPr>
          <p:nvPr>
            <p:ph type="title"/>
          </p:nvPr>
        </p:nvSpPr>
        <p:spPr>
          <a:xfrm>
            <a:off x="558282" y="1242202"/>
            <a:ext cx="10515600" cy="1836899"/>
          </a:xfrm>
        </p:spPr>
        <p:txBody>
          <a:bodyPr>
            <a:noAutofit/>
          </a:bodyPr>
          <a:lstStyle/>
          <a:p>
            <a:r>
              <a:rPr lang="en-US" sz="2800" b="1" dirty="0"/>
              <a:t>11. For all customers aged between 25 - 35, find out: </a:t>
            </a:r>
            <a:br>
              <a:rPr lang="en-US" sz="2800" b="1" dirty="0"/>
            </a:br>
            <a:r>
              <a:rPr lang="en-US" sz="2800" b="1" dirty="0"/>
              <a:t>	a. What was the total amount spent for “Electronics” and “Books” 	    product categories? </a:t>
            </a:r>
            <a:br>
              <a:rPr lang="en-US" sz="2800" b="1" dirty="0"/>
            </a:br>
            <a:r>
              <a:rPr lang="en-US" sz="2800" b="1" dirty="0"/>
              <a:t>	b. What was the total amount spent by these customers between 	    1st Jan, 2014 to 1st Mar, 2014?</a:t>
            </a:r>
            <a:endParaRPr lang="en-IN" sz="2800" b="1" dirty="0"/>
          </a:p>
        </p:txBody>
      </p:sp>
    </p:spTree>
    <p:extLst>
      <p:ext uri="{BB962C8B-B14F-4D97-AF65-F5344CB8AC3E}">
        <p14:creationId xmlns:p14="http://schemas.microsoft.com/office/powerpoint/2010/main" val="1700290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D60F64-6732-2A19-E2FE-AE8962D79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31" y="143684"/>
            <a:ext cx="11170067" cy="4941500"/>
          </a:xfrm>
          <a:prstGeom prst="rect">
            <a:avLst/>
          </a:prstGeom>
        </p:spPr>
      </p:pic>
      <p:pic>
        <p:nvPicPr>
          <p:cNvPr id="6" name="Picture 5">
            <a:extLst>
              <a:ext uri="{FF2B5EF4-FFF2-40B4-BE49-F238E27FC236}">
                <a16:creationId xmlns:a16="http://schemas.microsoft.com/office/drawing/2014/main" id="{28BE9DBF-056D-3181-ED71-4A5755053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872" y="5484818"/>
            <a:ext cx="6956687" cy="869329"/>
          </a:xfrm>
          <a:prstGeom prst="rect">
            <a:avLst/>
          </a:prstGeom>
        </p:spPr>
      </p:pic>
    </p:spTree>
    <p:extLst>
      <p:ext uri="{BB962C8B-B14F-4D97-AF65-F5344CB8AC3E}">
        <p14:creationId xmlns:p14="http://schemas.microsoft.com/office/powerpoint/2010/main" val="220042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789D-B0C9-D3F4-AAC4-1C4A3FCBA8D0}"/>
              </a:ext>
            </a:extLst>
          </p:cNvPr>
          <p:cNvSpPr>
            <a:spLocks noGrp="1"/>
          </p:cNvSpPr>
          <p:nvPr>
            <p:ph type="title"/>
          </p:nvPr>
        </p:nvSpPr>
        <p:spPr/>
        <p:txBody>
          <a:bodyPr/>
          <a:lstStyle/>
          <a:p>
            <a:r>
              <a:rPr lang="en-IN" b="1" dirty="0"/>
              <a:t>DATA AVAILABILITY: </a:t>
            </a:r>
          </a:p>
        </p:txBody>
      </p:sp>
      <p:sp>
        <p:nvSpPr>
          <p:cNvPr id="3" name="Content Placeholder 2">
            <a:extLst>
              <a:ext uri="{FF2B5EF4-FFF2-40B4-BE49-F238E27FC236}">
                <a16:creationId xmlns:a16="http://schemas.microsoft.com/office/drawing/2014/main" id="{4C7EA19D-DEAA-E227-7204-C47A85E99555}"/>
              </a:ext>
            </a:extLst>
          </p:cNvPr>
          <p:cNvSpPr>
            <a:spLocks noGrp="1"/>
          </p:cNvSpPr>
          <p:nvPr>
            <p:ph idx="1"/>
          </p:nvPr>
        </p:nvSpPr>
        <p:spPr/>
        <p:txBody>
          <a:bodyPr>
            <a:normAutofit/>
          </a:bodyPr>
          <a:lstStyle/>
          <a:p>
            <a:pPr>
              <a:buFont typeface="Wingdings" panose="05000000000000000000" pitchFamily="2" charset="2"/>
              <a:buChar char="Ø"/>
            </a:pPr>
            <a:r>
              <a:rPr lang="en-IN" dirty="0"/>
              <a:t>Retail Data.xlsx </a:t>
            </a:r>
          </a:p>
          <a:p>
            <a:pPr lvl="1"/>
            <a:r>
              <a:rPr lang="en-IN" dirty="0"/>
              <a:t>This book has three sheets (Customer, Transaction, Product Hierarchy) </a:t>
            </a:r>
          </a:p>
          <a:p>
            <a:pPr lvl="1"/>
            <a:r>
              <a:rPr lang="en-IN" dirty="0"/>
              <a:t>Customer: Customers information including demographics </a:t>
            </a:r>
          </a:p>
          <a:p>
            <a:pPr lvl="1"/>
            <a:r>
              <a:rPr lang="en-IN" dirty="0"/>
              <a:t>Product Hierarchy: Product information (category, sub category etc...) </a:t>
            </a:r>
          </a:p>
          <a:p>
            <a:pPr lvl="1"/>
            <a:r>
              <a:rPr lang="en-US" dirty="0"/>
              <a:t>Transaction: Transactions of customers </a:t>
            </a:r>
            <a:endParaRPr lang="en-IN" dirty="0"/>
          </a:p>
        </p:txBody>
      </p:sp>
    </p:spTree>
    <p:extLst>
      <p:ext uri="{BB962C8B-B14F-4D97-AF65-F5344CB8AC3E}">
        <p14:creationId xmlns:p14="http://schemas.microsoft.com/office/powerpoint/2010/main" val="55943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EA0E-4F65-1BF5-FE85-9F1C55D8DEAA}"/>
              </a:ext>
            </a:extLst>
          </p:cNvPr>
          <p:cNvSpPr>
            <a:spLocks noGrp="1"/>
          </p:cNvSpPr>
          <p:nvPr>
            <p:ph type="title"/>
          </p:nvPr>
        </p:nvSpPr>
        <p:spPr/>
        <p:txBody>
          <a:bodyPr/>
          <a:lstStyle/>
          <a:p>
            <a:r>
              <a:rPr lang="en-IN" b="1" dirty="0"/>
              <a:t>BUSINESS PROBLEM: </a:t>
            </a:r>
          </a:p>
        </p:txBody>
      </p:sp>
      <p:sp>
        <p:nvSpPr>
          <p:cNvPr id="3" name="Content Placeholder 2">
            <a:extLst>
              <a:ext uri="{FF2B5EF4-FFF2-40B4-BE49-F238E27FC236}">
                <a16:creationId xmlns:a16="http://schemas.microsoft.com/office/drawing/2014/main" id="{77C62551-D24B-C228-3929-E0980B0CBE66}"/>
              </a:ext>
            </a:extLst>
          </p:cNvPr>
          <p:cNvSpPr>
            <a:spLocks noGrp="1"/>
          </p:cNvSpPr>
          <p:nvPr>
            <p:ph idx="1"/>
          </p:nvPr>
        </p:nvSpPr>
        <p:spPr>
          <a:xfrm>
            <a:off x="838200" y="1527046"/>
            <a:ext cx="10515600" cy="4351338"/>
          </a:xfrm>
        </p:spPr>
        <p:txBody>
          <a:bodyPr/>
          <a:lstStyle/>
          <a:p>
            <a:pPr marL="0" indent="0" algn="just">
              <a:buNone/>
            </a:pPr>
            <a:r>
              <a:rPr lang="en-US" dirty="0"/>
              <a:t>A Retail store is required to analyze the day-to-day transactions and keep a track of its customers spread across various locations along with their purchases/returns across various categories. </a:t>
            </a:r>
          </a:p>
          <a:p>
            <a:pPr marL="0" indent="0" algn="just">
              <a:buNone/>
            </a:pPr>
            <a:r>
              <a:rPr lang="en-US" dirty="0"/>
              <a:t>Create a report and display the below calculated metrics, reports and inferences.</a:t>
            </a:r>
            <a:endParaRPr lang="en-IN" dirty="0"/>
          </a:p>
        </p:txBody>
      </p:sp>
    </p:spTree>
    <p:extLst>
      <p:ext uri="{BB962C8B-B14F-4D97-AF65-F5344CB8AC3E}">
        <p14:creationId xmlns:p14="http://schemas.microsoft.com/office/powerpoint/2010/main" val="415757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9FF1-71A1-88A0-F533-CA671A0C6AD2}"/>
              </a:ext>
            </a:extLst>
          </p:cNvPr>
          <p:cNvSpPr>
            <a:spLocks noGrp="1"/>
          </p:cNvSpPr>
          <p:nvPr>
            <p:ph type="title"/>
          </p:nvPr>
        </p:nvSpPr>
        <p:spPr>
          <a:xfrm>
            <a:off x="661540" y="205273"/>
            <a:ext cx="10515600" cy="953571"/>
          </a:xfrm>
        </p:spPr>
        <p:txBody>
          <a:bodyPr>
            <a:normAutofit/>
          </a:bodyPr>
          <a:lstStyle/>
          <a:p>
            <a:r>
              <a:rPr lang="en-US" sz="2000" b="1" dirty="0"/>
              <a:t>1. Merge the datasets Customers, Product Hierarchy and Transactions as Customer_Final. Ensure to keep all customers who have done transactions with us and select the join type accordingly. </a:t>
            </a:r>
            <a:endParaRPr lang="en-IN" sz="2000" b="1" dirty="0"/>
          </a:p>
        </p:txBody>
      </p:sp>
      <p:pic>
        <p:nvPicPr>
          <p:cNvPr id="5" name="Picture 4">
            <a:extLst>
              <a:ext uri="{FF2B5EF4-FFF2-40B4-BE49-F238E27FC236}">
                <a16:creationId xmlns:a16="http://schemas.microsoft.com/office/drawing/2014/main" id="{B75D665D-2631-6374-1DE2-D366E561A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40" y="1158844"/>
            <a:ext cx="10775614" cy="5400576"/>
          </a:xfrm>
          <a:prstGeom prst="rect">
            <a:avLst/>
          </a:prstGeom>
        </p:spPr>
      </p:pic>
    </p:spTree>
    <p:extLst>
      <p:ext uri="{BB962C8B-B14F-4D97-AF65-F5344CB8AC3E}">
        <p14:creationId xmlns:p14="http://schemas.microsoft.com/office/powerpoint/2010/main" val="304316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66B0-D193-2BEF-2FE7-7F82E9431F01}"/>
              </a:ext>
            </a:extLst>
          </p:cNvPr>
          <p:cNvSpPr>
            <a:spLocks noGrp="1"/>
          </p:cNvSpPr>
          <p:nvPr>
            <p:ph type="title"/>
          </p:nvPr>
        </p:nvSpPr>
        <p:spPr>
          <a:xfrm>
            <a:off x="838200" y="365124"/>
            <a:ext cx="10515600" cy="5307887"/>
          </a:xfrm>
        </p:spPr>
        <p:txBody>
          <a:bodyPr>
            <a:noAutofit/>
          </a:bodyPr>
          <a:lstStyle/>
          <a:p>
            <a:r>
              <a:rPr lang="en-US" sz="3600" b="1" dirty="0"/>
              <a:t>2. Prepare a summary report for the merged data set. </a:t>
            </a:r>
            <a:br>
              <a:rPr lang="en-US" sz="3600" b="1" dirty="0"/>
            </a:br>
            <a:r>
              <a:rPr lang="en-US" sz="3600" b="1" dirty="0"/>
              <a:t>	a. Get the column names and their corresponding 	  	    data types </a:t>
            </a:r>
            <a:br>
              <a:rPr lang="en-US" sz="3600" b="1" dirty="0"/>
            </a:br>
            <a:r>
              <a:rPr lang="en-US" sz="3600" b="1" dirty="0"/>
              <a:t>	b. Top/Bottom 10 observations</a:t>
            </a:r>
            <a:br>
              <a:rPr lang="en-US" sz="3600" b="1" dirty="0"/>
            </a:br>
            <a:r>
              <a:rPr lang="en-US" sz="3600" b="1" dirty="0"/>
              <a:t>	c. “Five-number summary” for continuous variables 	    (min, Q1, median, Q3 and max) </a:t>
            </a:r>
            <a:br>
              <a:rPr lang="en-US" sz="3600" b="1" dirty="0"/>
            </a:br>
            <a:r>
              <a:rPr lang="en-US" sz="3600" b="1" dirty="0"/>
              <a:t>	d. Frequency tables for all the categorical variables</a:t>
            </a:r>
            <a:endParaRPr lang="en-IN" sz="3600" b="1" dirty="0"/>
          </a:p>
        </p:txBody>
      </p:sp>
    </p:spTree>
    <p:extLst>
      <p:ext uri="{BB962C8B-B14F-4D97-AF65-F5344CB8AC3E}">
        <p14:creationId xmlns:p14="http://schemas.microsoft.com/office/powerpoint/2010/main" val="10329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0AEE85-324E-0F63-7852-A8B5169C4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28" y="493118"/>
            <a:ext cx="10260178" cy="5357175"/>
          </a:xfrm>
          <a:prstGeom prst="rect">
            <a:avLst/>
          </a:prstGeom>
        </p:spPr>
      </p:pic>
    </p:spTree>
    <p:extLst>
      <p:ext uri="{BB962C8B-B14F-4D97-AF65-F5344CB8AC3E}">
        <p14:creationId xmlns:p14="http://schemas.microsoft.com/office/powerpoint/2010/main" val="163566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A74117-E854-F1DF-EE20-33E64D61E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14" y="371819"/>
            <a:ext cx="10739825" cy="6028981"/>
          </a:xfrm>
          <a:prstGeom prst="rect">
            <a:avLst/>
          </a:prstGeom>
        </p:spPr>
      </p:pic>
    </p:spTree>
    <p:extLst>
      <p:ext uri="{BB962C8B-B14F-4D97-AF65-F5344CB8AC3E}">
        <p14:creationId xmlns:p14="http://schemas.microsoft.com/office/powerpoint/2010/main" val="380440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041566-4799-54C9-B23F-4F950E354670}"/>
              </a:ext>
            </a:extLst>
          </p:cNvPr>
          <p:cNvPicPr>
            <a:picLocks noChangeAspect="1"/>
          </p:cNvPicPr>
          <p:nvPr/>
        </p:nvPicPr>
        <p:blipFill rotWithShape="1">
          <a:blip r:embed="rId2">
            <a:extLst>
              <a:ext uri="{28A0092B-C50C-407E-A947-70E740481C1C}">
                <a14:useLocalDpi xmlns:a14="http://schemas.microsoft.com/office/drawing/2010/main" val="0"/>
              </a:ext>
            </a:extLst>
          </a:blip>
          <a:srcRect r="57816"/>
          <a:stretch/>
        </p:blipFill>
        <p:spPr>
          <a:xfrm>
            <a:off x="318986" y="166990"/>
            <a:ext cx="4411636" cy="4191363"/>
          </a:xfrm>
          <a:prstGeom prst="rect">
            <a:avLst/>
          </a:prstGeom>
        </p:spPr>
      </p:pic>
      <p:pic>
        <p:nvPicPr>
          <p:cNvPr id="9" name="Picture 8">
            <a:extLst>
              <a:ext uri="{FF2B5EF4-FFF2-40B4-BE49-F238E27FC236}">
                <a16:creationId xmlns:a16="http://schemas.microsoft.com/office/drawing/2014/main" id="{5C97FEED-03C0-AF0E-5945-DA9C7B7517C7}"/>
              </a:ext>
            </a:extLst>
          </p:cNvPr>
          <p:cNvPicPr>
            <a:picLocks noChangeAspect="1"/>
          </p:cNvPicPr>
          <p:nvPr/>
        </p:nvPicPr>
        <p:blipFill rotWithShape="1">
          <a:blip r:embed="rId3">
            <a:extLst>
              <a:ext uri="{28A0092B-C50C-407E-A947-70E740481C1C}">
                <a14:useLocalDpi xmlns:a14="http://schemas.microsoft.com/office/drawing/2010/main" val="0"/>
              </a:ext>
            </a:extLst>
          </a:blip>
          <a:srcRect r="18846"/>
          <a:stretch/>
        </p:blipFill>
        <p:spPr>
          <a:xfrm>
            <a:off x="5083739" y="284737"/>
            <a:ext cx="6716376" cy="5448772"/>
          </a:xfrm>
          <a:prstGeom prst="rect">
            <a:avLst/>
          </a:prstGeom>
        </p:spPr>
      </p:pic>
    </p:spTree>
    <p:extLst>
      <p:ext uri="{BB962C8B-B14F-4D97-AF65-F5344CB8AC3E}">
        <p14:creationId xmlns:p14="http://schemas.microsoft.com/office/powerpoint/2010/main" val="340810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Widescreen</PresentationFormat>
  <Paragraphs>27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AKASH A RAJESH RAJAMANIKHAM</vt:lpstr>
      <vt:lpstr>ANALYTICS IN RETAIL: </vt:lpstr>
      <vt:lpstr>DATA AVAILABILITY: </vt:lpstr>
      <vt:lpstr>BUSINESS PROBLEM: </vt:lpstr>
      <vt:lpstr>1. Merge the datasets Customers, Product Hierarchy and Transactions as Customer_Final. Ensure to keep all customers who have done transactions with us and select the join type accordingly. </vt:lpstr>
      <vt:lpstr>2. Prepare a summary report for the merged data set.   a. Get the column names and their corresponding         data types   b. Top/Bottom 10 observations  c. “Five-number summary” for continuous variables      (min, Q1, median, Q3 and max)   d. Frequency tables for all the categorical variables</vt:lpstr>
      <vt:lpstr>PowerPoint Presentation</vt:lpstr>
      <vt:lpstr>PowerPoint Presentation</vt:lpstr>
      <vt:lpstr>PowerPoint Presentation</vt:lpstr>
      <vt:lpstr>PowerPoint Presentation</vt:lpstr>
      <vt:lpstr>3. Generate histograms for all continuous variables and frequency bars for categorical variables. </vt:lpstr>
      <vt:lpstr>PowerPoint Presentation</vt:lpstr>
      <vt:lpstr>PowerPoint Presentation</vt:lpstr>
      <vt:lpstr>PowerPoint Presentation</vt:lpstr>
      <vt:lpstr>PowerPoint Presentation</vt:lpstr>
      <vt:lpstr>4. Calculate the following information using the merged dataset :   a. Time period of the available transaction data   b. Count of transactions where the total amount of transaction was         negative</vt:lpstr>
      <vt:lpstr>PowerPoint Presentation</vt:lpstr>
      <vt:lpstr>PowerPoint Presentation</vt:lpstr>
      <vt:lpstr>6. Which City code has the maximum customers and what was the percentage of customers from that city?</vt:lpstr>
      <vt:lpstr>7. Which store type sells the maximum products by value and by quantity? </vt:lpstr>
      <vt:lpstr>8. What was the total amount earned from the "Electronics" and "Clothing" categories from Flagship Stores? </vt:lpstr>
      <vt:lpstr>9. What was the total amount earned from "Male" customers under the "Electronics" category? </vt:lpstr>
      <vt:lpstr>10. How many customers have more than 10 unique transactions, after removing all transactions which have any negative amounts?</vt:lpstr>
      <vt:lpstr>11. For all customers aged between 25 - 35, find out:   a. What was the total amount spent for “Electronics” and “Books”      product categories?   b. What was the total amount spent by these customers between      1st Jan, 2014 to 1st Mar,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A RAJESH RAJAMANIKHAM</dc:title>
  <dc:creator>Akash A</dc:creator>
  <cp:lastModifiedBy>Akash A</cp:lastModifiedBy>
  <cp:revision>2</cp:revision>
  <dcterms:created xsi:type="dcterms:W3CDTF">2023-11-05T08:32:40Z</dcterms:created>
  <dcterms:modified xsi:type="dcterms:W3CDTF">2023-11-05T08:35:59Z</dcterms:modified>
</cp:coreProperties>
</file>