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  <p:sldId id="273" r:id="rId10"/>
    <p:sldId id="281" r:id="rId11"/>
    <p:sldId id="275" r:id="rId12"/>
    <p:sldId id="279" r:id="rId13"/>
    <p:sldId id="278" r:id="rId14"/>
    <p:sldId id="277" r:id="rId15"/>
    <p:sldId id="276" r:id="rId16"/>
    <p:sldId id="271" r:id="rId17"/>
    <p:sldId id="272" r:id="rId18"/>
    <p:sldId id="270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3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-3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C0D9F-4516-41E5-B17B-FF0237D3D366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89CB3-2DB9-48AD-91BD-25055B553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66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89CB3-2DB9-48AD-91BD-25055B55387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27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13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1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767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2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61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48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68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ject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4055"/>
            <a:ext cx="8596668" cy="4367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1"/>
          <p:cNvSpPr txBox="1">
            <a:spLocks/>
          </p:cNvSpPr>
          <p:nvPr userDrawn="1"/>
        </p:nvSpPr>
        <p:spPr>
          <a:xfrm>
            <a:off x="669574" y="6327371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Mid Term Evaluation</a:t>
            </a:r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2122672" y="632737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Akash Srivastava(031/13)   Diksha(050/13)   H Sneha(044/13)</a:t>
            </a:r>
            <a:endParaRPr lang="en-US" dirty="0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11107743" y="632737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7922776" y="6509931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19604" y="632736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8949B4-97CE-4F0B-907C-ABD95A3A4DA5}" type="slidenum">
              <a:rPr lang="en-US" smtClean="0"/>
              <a:pPr/>
              <a:t>‹#›</a:t>
            </a:fld>
            <a:fld id="{6BB9EC05-C97C-4C7A-BC48-0FDD6C8BE4D1}" type="slidenum">
              <a:rPr lang="en-US" smtClean="0"/>
              <a:pPr/>
              <a:t>‹#›</a:t>
            </a:fld>
            <a:fld id="{18CBD94F-4DDE-4292-98DD-42CE44542DB9}" type="slidenum">
              <a:rPr lang="en-US" smtClean="0"/>
              <a:pPr/>
              <a:t>‹#›</a:t>
            </a:fld>
            <a:fld id="{0104DF5F-0ABA-4037-951E-5ACDC0558E52}" type="slidenum">
              <a:rPr lang="en-US" smtClean="0"/>
              <a:pPr/>
              <a:t>‹#›</a:t>
            </a:fld>
            <a:fld id="{B4E48321-07B7-4670-9CBD-CD9745C0135A}" type="slidenum">
              <a:rPr lang="en-US" smtClean="0"/>
              <a:pPr/>
              <a:t>‹#›</a:t>
            </a:fld>
            <a:fld id="{77745664-1472-4230-BC80-7B86E38379B4}" type="slidenum">
              <a:rPr lang="en-US" smtClean="0"/>
              <a:pPr/>
              <a:t>‹#›</a:t>
            </a:fld>
            <a:fld id="{60A6B706-67BA-4BE6-A8F0-4AED34ADE6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1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6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0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574" y="6327371"/>
            <a:ext cx="911939" cy="365125"/>
          </a:xfrm>
        </p:spPr>
        <p:txBody>
          <a:bodyPr/>
          <a:lstStyle>
            <a:lvl1pPr algn="l">
              <a:defRPr sz="1100" b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2672" y="6327372"/>
            <a:ext cx="6297612" cy="365125"/>
          </a:xfrm>
        </p:spPr>
        <p:txBody>
          <a:bodyPr/>
          <a:lstStyle>
            <a:lvl1pPr>
              <a:defRPr sz="1200" b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7743" y="6327370"/>
            <a:ext cx="683339" cy="365125"/>
          </a:xfrm>
        </p:spPr>
        <p:txBody>
          <a:bodyPr/>
          <a:lstStyle>
            <a:lvl1pPr>
              <a:defRPr sz="1100" b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7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4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60" r:id="rId17"/>
    <p:sldLayoutId id="214748366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3516" y="928046"/>
            <a:ext cx="9062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Franklin Gothic Book" panose="020B0503020102020204" pitchFamily="34" charset="0"/>
              </a:rPr>
              <a:t>POSE-INVARIANT FACE RECOGNITION USING </a:t>
            </a:r>
          </a:p>
          <a:p>
            <a:pPr algn="ctr"/>
            <a:r>
              <a:rPr lang="en-US" sz="2800" b="1" dirty="0" smtClean="0">
                <a:latin typeface="Franklin Gothic Book" panose="020B0503020102020204" pitchFamily="34" charset="0"/>
              </a:rPr>
              <a:t>MULTI-TASK FEATURE TRANSFORMATION LEARNING</a:t>
            </a:r>
            <a:endParaRPr lang="en-US" sz="2800" b="1" dirty="0">
              <a:latin typeface="Franklin Gothic Book" panose="020B0503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1690" y="3057100"/>
            <a:ext cx="55955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Franklin Gothic Book" panose="020B0503020102020204" pitchFamily="34" charset="0"/>
              </a:rPr>
              <a:t>PRESENTED BY</a:t>
            </a:r>
            <a:r>
              <a:rPr lang="en-US" sz="2000" b="1" dirty="0" smtClean="0">
                <a:latin typeface="Franklin Gothic Book" panose="020B0503020102020204" pitchFamily="34" charset="0"/>
              </a:rPr>
              <a:t> </a:t>
            </a:r>
          </a:p>
          <a:p>
            <a:endParaRPr lang="en-US" sz="2000" dirty="0" smtClean="0">
              <a:latin typeface="Franklin Gothic Book" panose="020B0503020102020204" pitchFamily="34" charset="0"/>
            </a:endParaRPr>
          </a:p>
          <a:p>
            <a:r>
              <a:rPr lang="en-US" sz="2000" dirty="0" smtClean="0">
                <a:latin typeface="Franklin Gothic Book" panose="020B0503020102020204" pitchFamily="34" charset="0"/>
              </a:rPr>
              <a:t>AKASH KRISHNA SRIVASTAVA – 2013UGCS031</a:t>
            </a:r>
          </a:p>
          <a:p>
            <a:r>
              <a:rPr lang="en-US" sz="2000" dirty="0" smtClean="0">
                <a:latin typeface="Franklin Gothic Book" panose="020B0503020102020204" pitchFamily="34" charset="0"/>
              </a:rPr>
              <a:t>DIKSHA – 2013UGCS050</a:t>
            </a:r>
          </a:p>
          <a:p>
            <a:r>
              <a:rPr lang="en-US" sz="2000" dirty="0" smtClean="0">
                <a:latin typeface="Franklin Gothic Book" panose="020B0503020102020204" pitchFamily="34" charset="0"/>
              </a:rPr>
              <a:t>H SNEHA – 2013UGCS044</a:t>
            </a:r>
          </a:p>
          <a:p>
            <a:endParaRPr lang="en-US" sz="2000" dirty="0">
              <a:latin typeface="Franklin Gothic Book" panose="020B0503020102020204" pitchFamily="34" charset="0"/>
            </a:endParaRPr>
          </a:p>
          <a:p>
            <a:pPr algn="ctr"/>
            <a:r>
              <a:rPr lang="en-US" sz="2000" b="1" u="sng" dirty="0" smtClean="0">
                <a:latin typeface="Franklin Gothic Book" panose="020B0503020102020204" pitchFamily="34" charset="0"/>
              </a:rPr>
              <a:t>UNDER SUPERVISION OF</a:t>
            </a:r>
            <a:r>
              <a:rPr lang="en-US" sz="2000" b="1" dirty="0" smtClean="0">
                <a:latin typeface="Franklin Gothic Book" panose="020B0503020102020204" pitchFamily="34" charset="0"/>
              </a:rPr>
              <a:t> </a:t>
            </a:r>
          </a:p>
          <a:p>
            <a:pPr algn="ctr"/>
            <a:r>
              <a:rPr lang="en-US" sz="2000" dirty="0" smtClean="0">
                <a:latin typeface="Franklin Gothic Book" panose="020B0503020102020204" pitchFamily="34" charset="0"/>
              </a:rPr>
              <a:t>Dr. KOUSHLENDRA KUMAR SINGH </a:t>
            </a:r>
            <a:endParaRPr lang="en-US" sz="2000" dirty="0">
              <a:latin typeface="Franklin Gothic Book" panose="020B0503020102020204" pitchFamily="34" charset="0"/>
            </a:endParaRPr>
          </a:p>
          <a:p>
            <a:endParaRPr lang="en-US" sz="2000" dirty="0">
              <a:latin typeface="Franklin Gothic Book" panose="020B0503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1" y="928047"/>
            <a:ext cx="1098929" cy="11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LITERATURE SURVERY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05919"/>
              </p:ext>
            </p:extLst>
          </p:nvPr>
        </p:nvGraphicFramePr>
        <p:xfrm>
          <a:off x="754743" y="1322579"/>
          <a:ext cx="8461829" cy="4825727"/>
        </p:xfrm>
        <a:graphic>
          <a:graphicData uri="http://schemas.openxmlformats.org/drawingml/2006/table">
            <a:tbl>
              <a:tblPr firstRow="1" bandRow="1"/>
              <a:tblGrid>
                <a:gridCol w="754631"/>
                <a:gridCol w="949057"/>
                <a:gridCol w="1898113"/>
                <a:gridCol w="4860028"/>
              </a:tblGrid>
              <a:tr h="326111">
                <a:tc>
                  <a:txBody>
                    <a:bodyPr/>
                    <a:lstStyle/>
                    <a:p>
                      <a:pPr algn="just"/>
                      <a:r>
                        <a:rPr lang="en-US" b="1" u="sng" dirty="0" err="1" smtClean="0">
                          <a:latin typeface="Franklin Gothic Book" pitchFamily="34" charset="0"/>
                        </a:rPr>
                        <a:t>S.No</a:t>
                      </a:r>
                      <a:r>
                        <a:rPr lang="en-US" b="1" u="sng" dirty="0" smtClean="0">
                          <a:latin typeface="Franklin Gothic Book" pitchFamily="34" charset="0"/>
                        </a:rPr>
                        <a:t>.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Year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Authors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Contribution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71769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6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2006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Bowyer et al.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3d face recognition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580884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7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2007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err="1" smtClean="0">
                          <a:latin typeface="Franklin Gothic Book" pitchFamily="34" charset="0"/>
                        </a:rPr>
                        <a:t>Zou</a:t>
                      </a:r>
                      <a:r>
                        <a:rPr lang="en-IN" dirty="0" smtClean="0">
                          <a:latin typeface="Franklin Gothic Book" pitchFamily="34" charset="0"/>
                        </a:rPr>
                        <a:t> et al. 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Franklin Gothic Book" pitchFamily="34" charset="0"/>
                        </a:rPr>
                        <a:t>Illumination invariant face recognition.</a:t>
                      </a:r>
                      <a:endParaRPr lang="en" dirty="0" smtClean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1053798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8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2008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Ashraf et al. 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Learnt patch-wise warps between two images with the </a:t>
                      </a:r>
                      <a:r>
                        <a:rPr lang="en-IN" dirty="0" err="1" smtClean="0">
                          <a:latin typeface="Franklin Gothic Book" pitchFamily="34" charset="0"/>
                        </a:rPr>
                        <a:t>lucas-kanade</a:t>
                      </a:r>
                      <a:r>
                        <a:rPr lang="en-IN" dirty="0" smtClean="0">
                          <a:latin typeface="Franklin Gothic Book" pitchFamily="34" charset="0"/>
                        </a:rPr>
                        <a:t> optimization algorithm.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1369937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9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2011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latin typeface="Franklin Gothic Book" pitchFamily="34" charset="0"/>
                        </a:rPr>
                        <a:t>Asthana</a:t>
                      </a:r>
                      <a:r>
                        <a:rPr lang="en-IN" dirty="0" smtClean="0">
                          <a:latin typeface="Franklin Gothic Book" pitchFamily="34" charset="0"/>
                        </a:rPr>
                        <a:t> et al. 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Proposed frontal face image synthesis by aligning and mapping the texture of a 2D face image to a 3D generic shape model.</a:t>
                      </a:r>
                      <a:endParaRPr lang="en-IN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737658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10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2012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 </a:t>
                      </a:r>
                      <a:r>
                        <a:rPr lang="en-IN" dirty="0" smtClean="0">
                          <a:latin typeface="Franklin Gothic Book" pitchFamily="34" charset="0"/>
                        </a:rPr>
                        <a:t>Li et al</a:t>
                      </a:r>
                      <a:r>
                        <a:rPr lang="en-US" dirty="0" smtClean="0">
                          <a:latin typeface="Franklin Gothic Book" pitchFamily="34" charset="0"/>
                        </a:rPr>
                        <a:t>.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Proposed the </a:t>
                      </a:r>
                      <a:r>
                        <a:rPr lang="en-IN" dirty="0" err="1" smtClean="0">
                          <a:latin typeface="Franklin Gothic Book" pitchFamily="34" charset="0"/>
                        </a:rPr>
                        <a:t>morphable</a:t>
                      </a:r>
                      <a:r>
                        <a:rPr lang="en-IN" dirty="0" smtClean="0">
                          <a:latin typeface="Franklin Gothic Book" pitchFamily="34" charset="0"/>
                        </a:rPr>
                        <a:t> displacement field method for frontal face synthesis 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7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LITERATURE SURVERY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95101"/>
              </p:ext>
            </p:extLst>
          </p:nvPr>
        </p:nvGraphicFramePr>
        <p:xfrm>
          <a:off x="769257" y="1335313"/>
          <a:ext cx="8418286" cy="4847772"/>
        </p:xfrm>
        <a:graphic>
          <a:graphicData uri="http://schemas.openxmlformats.org/drawingml/2006/table">
            <a:tbl>
              <a:tblPr firstRow="1" bandRow="1"/>
              <a:tblGrid>
                <a:gridCol w="754743"/>
                <a:gridCol w="943429"/>
                <a:gridCol w="1915885"/>
                <a:gridCol w="4804229"/>
              </a:tblGrid>
              <a:tr h="383867">
                <a:tc>
                  <a:txBody>
                    <a:bodyPr/>
                    <a:lstStyle/>
                    <a:p>
                      <a:pPr algn="just"/>
                      <a:r>
                        <a:rPr lang="en-US" b="1" u="sng" dirty="0" err="1" smtClean="0">
                          <a:latin typeface="Franklin Gothic Book" pitchFamily="34" charset="0"/>
                        </a:rPr>
                        <a:t>S.No</a:t>
                      </a:r>
                      <a:r>
                        <a:rPr lang="en-US" b="1" u="sng" dirty="0" smtClean="0">
                          <a:latin typeface="Franklin Gothic Book" pitchFamily="34" charset="0"/>
                        </a:rPr>
                        <a:t>.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Year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Author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Contribution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1247568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11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2012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Ashraf et al. 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Propose an efficient algorithm that simultaneously learns pose specific transformations to a common discriminative space.</a:t>
                      </a:r>
                      <a:endParaRPr lang="en-IN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959667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12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2013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Z.-L. Sun, K.-M. Lam, and Q.-W.Gao 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Development of orthographic face projection model.</a:t>
                      </a:r>
                      <a:endParaRPr lang="en-IN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959667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13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2013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Ho et al. 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Proposed synthesizing the virtual frontal view using Markov Random Fields and a variant of belief propagation algorithm.</a:t>
                      </a:r>
                      <a:endParaRPr lang="en-IN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1297003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14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2015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Changxing Ding, Chang Xu, and Dacheng Tao 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Multi-task Pose-Invariant Face Recognition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72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u="sng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PROBLEM STATEMENT</a:t>
            </a:r>
            <a:endParaRPr lang="en-US" b="1" u="sng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Franklin Gothic Book" pitchFamily="34" charset="0"/>
              </a:rPr>
              <a:t>Design and development of </a:t>
            </a:r>
            <a:r>
              <a:rPr lang="en-US" sz="2000" dirty="0" smtClean="0">
                <a:latin typeface="Franklin Gothic Book" pitchFamily="34" charset="0"/>
              </a:rPr>
              <a:t>a </a:t>
            </a:r>
            <a:r>
              <a:rPr lang="en-US" sz="2000" dirty="0" smtClean="0">
                <a:latin typeface="Franklin Gothic Book" pitchFamily="34" charset="0"/>
              </a:rPr>
              <a:t>pose invariant algorithm for face recognition using multi task feature transformation learning. </a:t>
            </a:r>
            <a:endParaRPr lang="en-US" sz="2000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0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609649" y="1449737"/>
            <a:ext cx="3606084" cy="2560255"/>
          </a:xfrm>
          <a:prstGeom prst="flowChartProcess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020065" y="1650021"/>
            <a:ext cx="2794716" cy="502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Face Pose Normalization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029531" y="2450823"/>
            <a:ext cx="2794716" cy="502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Unoccluded facial texture detection 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000355" y="3224546"/>
            <a:ext cx="2794716" cy="502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Patch-wise feature extraction 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74" y="138371"/>
            <a:ext cx="971974" cy="1074151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4411361" y="1212522"/>
            <a:ext cx="1" cy="41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07958" y="2152162"/>
            <a:ext cx="9464" cy="29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03022" y="2991156"/>
            <a:ext cx="1038" cy="26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97713" y="3701940"/>
            <a:ext cx="14977" cy="59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2609648" y="4319479"/>
            <a:ext cx="3606084" cy="59078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Multi-task Feature Transformation Learning</a:t>
            </a:r>
            <a:endParaRPr lang="en-US" b="1" dirty="0">
              <a:latin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97713" y="4933791"/>
            <a:ext cx="5122" cy="46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2597232" y="5424604"/>
            <a:ext cx="3606084" cy="50475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Patch level matching</a:t>
            </a:r>
            <a:endParaRPr lang="en-US" b="1" dirty="0">
              <a:latin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 flipV="1">
            <a:off x="6203316" y="5676981"/>
            <a:ext cx="53115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6722051" y="4998829"/>
            <a:ext cx="2053456" cy="133054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Decision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8775507" y="5664103"/>
            <a:ext cx="6897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748778" y="4319479"/>
            <a:ext cx="1" cy="679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5763" y="3885383"/>
            <a:ext cx="194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alibri" panose="020F0502020204030204" pitchFamily="34" charset="0"/>
              </a:rPr>
              <a:t>Recognised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77667" y="5517015"/>
            <a:ext cx="16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alibri" panose="020F0502020204030204" pitchFamily="34" charset="0"/>
              </a:rPr>
              <a:t>Not Recognised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021" y="2329150"/>
            <a:ext cx="2473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alibri" panose="020F0502020204030204" pitchFamily="34" charset="0"/>
              </a:rPr>
              <a:t>Patch Based Pose Recognition(PBPR)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22483" y="480174"/>
            <a:ext cx="4229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latin typeface="Franklin Gothic Book" pitchFamily="34" charset="0"/>
              </a:rPr>
              <a:t>PROPOSED METHOD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1199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716589" y="438687"/>
            <a:ext cx="1983346" cy="1738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>
                <a:latin typeface="Calibri" panose="020F0502020204030204" pitchFamily="34" charset="0"/>
              </a:rPr>
              <a:t>Input 2D image  with facial features </a:t>
            </a:r>
          </a:p>
          <a:p>
            <a:r>
              <a:rPr lang="en-US" sz="1200" dirty="0" smtClean="0">
                <a:latin typeface="Calibri" panose="020F0502020204030204" pitchFamily="34" charset="0"/>
              </a:rPr>
              <a:t>and contour            </a:t>
            </a:r>
          </a:p>
          <a:p>
            <a:r>
              <a:rPr lang="en-US" sz="1200" dirty="0" smtClean="0">
                <a:latin typeface="Calibri" panose="020F0502020204030204" pitchFamily="34" charset="0"/>
              </a:rPr>
              <a:t>points </a:t>
            </a:r>
          </a:p>
          <a:p>
            <a:r>
              <a:rPr lang="en-US" sz="1200" dirty="0" smtClean="0">
                <a:latin typeface="Calibri" panose="020F0502020204030204" pitchFamily="34" charset="0"/>
              </a:rPr>
              <a:t>detected</a:t>
            </a:r>
            <a:r>
              <a:rPr lang="en-US" sz="1400" dirty="0" smtClean="0">
                <a:latin typeface="Calibri" panose="020F0502020204030204" pitchFamily="34" charset="0"/>
              </a:rPr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27" y="717266"/>
            <a:ext cx="992478" cy="1374672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5024125" y="448749"/>
            <a:ext cx="1983346" cy="1738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3D Shape model 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03" y="741248"/>
            <a:ext cx="1061895" cy="1273198"/>
          </a:xfrm>
          <a:prstGeom prst="rect">
            <a:avLst/>
          </a:prstGeom>
        </p:spPr>
      </p:pic>
      <p:sp>
        <p:nvSpPr>
          <p:cNvPr id="10" name="Flowchart: Process 9"/>
          <p:cNvSpPr/>
          <p:nvPr/>
        </p:nvSpPr>
        <p:spPr>
          <a:xfrm>
            <a:off x="2357397" y="2551175"/>
            <a:ext cx="1985962" cy="1738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Textured 3D model 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843" y="2845137"/>
            <a:ext cx="987885" cy="115072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673265" y="1558746"/>
            <a:ext cx="235086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3597848" y="1391056"/>
            <a:ext cx="318670" cy="30828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644698" y="1796946"/>
            <a:ext cx="217332" cy="731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613236" y="3426711"/>
            <a:ext cx="666807" cy="23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5887177" y="2528709"/>
            <a:ext cx="1983346" cy="1738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Rendered Frontal Face </a:t>
            </a:r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883" y="2837277"/>
            <a:ext cx="995095" cy="1287524"/>
          </a:xfrm>
          <a:prstGeom prst="rect">
            <a:avLst/>
          </a:prstGeom>
        </p:spPr>
      </p:pic>
      <p:sp>
        <p:nvSpPr>
          <p:cNvPr id="25" name="Flowchart: Process 24"/>
          <p:cNvSpPr/>
          <p:nvPr/>
        </p:nvSpPr>
        <p:spPr>
          <a:xfrm>
            <a:off x="9533513" y="2522237"/>
            <a:ext cx="1983346" cy="1738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Normalised Face </a:t>
            </a:r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7323" y="2836010"/>
            <a:ext cx="1018268" cy="1206836"/>
          </a:xfrm>
          <a:prstGeom prst="rect">
            <a:avLst/>
          </a:prstGeom>
        </p:spPr>
      </p:pic>
      <p:sp>
        <p:nvSpPr>
          <p:cNvPr id="27" name="Flowchart: Process 26"/>
          <p:cNvSpPr/>
          <p:nvPr/>
        </p:nvSpPr>
        <p:spPr>
          <a:xfrm>
            <a:off x="8339001" y="5013247"/>
            <a:ext cx="3222996" cy="1642307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2850" y="5143809"/>
            <a:ext cx="1674473" cy="13811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5718" y="5954501"/>
            <a:ext cx="895923" cy="43438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32128" y="5205601"/>
            <a:ext cx="859724" cy="533934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>
            <a:off x="10383577" y="4436465"/>
            <a:ext cx="335893" cy="378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024622" y="5432115"/>
            <a:ext cx="244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024622" y="6160289"/>
            <a:ext cx="244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40811" y="2815795"/>
            <a:ext cx="1602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T</a:t>
            </a:r>
            <a:r>
              <a:rPr lang="en-US" baseline="30000" dirty="0" smtClean="0">
                <a:latin typeface="Calibri" panose="020F0502020204030204" pitchFamily="34" charset="0"/>
              </a:rPr>
              <a:t>-1</a:t>
            </a:r>
            <a:r>
              <a:rPr lang="en-US" dirty="0" smtClean="0">
                <a:latin typeface="Calibri" panose="020F0502020204030204" pitchFamily="34" charset="0"/>
              </a:rPr>
              <a:t> transformation</a:t>
            </a:r>
            <a:endParaRPr lang="en-US" baseline="30000" dirty="0">
              <a:latin typeface="Calibri" panose="020F050202020403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339001" y="5329655"/>
            <a:ext cx="25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160174" y="3007745"/>
            <a:ext cx="1191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Arc Fitting </a:t>
            </a:r>
            <a:endParaRPr lang="en-US" baseline="30000" dirty="0"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024767" y="3627024"/>
            <a:ext cx="1508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Non occlusion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detection </a:t>
            </a:r>
            <a:endParaRPr lang="en-US" baseline="30000" dirty="0">
              <a:latin typeface="Calibri" panose="020F0502020204030204" pitchFamily="34" charset="0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8422319" y="3391821"/>
            <a:ext cx="666807" cy="23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36064" y="750168"/>
            <a:ext cx="22519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smtClean="0">
                <a:latin typeface="Calibri" panose="020F0502020204030204" pitchFamily="34" charset="0"/>
              </a:rPr>
              <a:t>Using orthographic projection model, 3D transformation T is calculated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baseline="300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8501" y="5424757"/>
            <a:ext cx="65233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Franklin Gothic Book" pitchFamily="34" charset="0"/>
              </a:rPr>
              <a:t>STEPS FOR PATCH </a:t>
            </a:r>
            <a:r>
              <a:rPr lang="en-US" sz="2000" b="1" dirty="0">
                <a:latin typeface="Franklin Gothic Book" pitchFamily="34" charset="0"/>
              </a:rPr>
              <a:t>BASED PARTIAL </a:t>
            </a:r>
            <a:r>
              <a:rPr lang="en-US" sz="2000" b="1" dirty="0" smtClean="0">
                <a:latin typeface="Franklin Gothic Book" pitchFamily="34" charset="0"/>
              </a:rPr>
              <a:t>REPRESENTATION [6]</a:t>
            </a:r>
            <a:r>
              <a:rPr lang="en-US" sz="2000" b="1" dirty="0">
                <a:latin typeface="Franklin Gothic Book" pitchFamily="34" charset="0"/>
              </a:rPr>
              <a:t/>
            </a:r>
            <a:br>
              <a:rPr lang="en-US" sz="2000" b="1" dirty="0">
                <a:latin typeface="Franklin Gothic Book" pitchFamily="34" charset="0"/>
              </a:rPr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15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b="1" u="sng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MtFTL</a:t>
            </a:r>
            <a:endParaRPr lang="en-IN" b="1" u="sng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0927"/>
            <a:ext cx="8596668" cy="4367307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Franklin Gothic Book" pitchFamily="34" charset="0"/>
              </a:rPr>
              <a:t>MTL implicitly increases the sample size and improves the generalization ability for each task</a:t>
            </a: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Franklin Gothic Book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Franklin Gothic Book" pitchFamily="34" charset="0"/>
              </a:rPr>
              <a:t>Beneficial for small training data for the task</a:t>
            </a: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Franklin Gothic Book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Franklin Gothic Book" pitchFamily="34" charset="0"/>
              </a:rPr>
              <a:t>MTL provides a principled way for us to model the correlation between poses if we view the learning of feature transformation for each pose as a task</a:t>
            </a: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Franklin Gothic Book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Franklin Gothic Book" pitchFamily="34" charset="0"/>
              </a:rPr>
              <a:t>MtFTL is arguably the first MTL approach that jointly learns feature transformations for different poses and is shown to profit from the latent inter-pose correlations.</a:t>
            </a:r>
          </a:p>
          <a:p>
            <a:pPr>
              <a:buClr>
                <a:schemeClr val="tx1"/>
              </a:buClr>
            </a:pPr>
            <a:endParaRPr lang="en-IN" sz="2000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797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u="sng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REFERENCES</a:t>
            </a:r>
            <a:r>
              <a:rPr lang="en-US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H. T. Ho and R. Chellappa, “Pose-invariant face recognition using Markov random fields,”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IEEE Trans. Image Process.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vol. 22, no. 4,pp. 1573–1584, Apr. 2013.</a:t>
            </a: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A. B. Ashraf, S. Lucey, and T. Chen, “Learning patch correspondences for improved  viewpoint invariant face recognition,” in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Proc. IEEE Conf. </a:t>
            </a:r>
            <a:r>
              <a:rPr lang="fr-FR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Comput. Vis. Pattern </a:t>
            </a:r>
            <a:r>
              <a:rPr lang="fr-FR" i="1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Recognit</a:t>
            </a:r>
            <a:r>
              <a:rPr lang="fr-FR" i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  <a:r>
              <a:rPr lang="fr-FR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, </a:t>
            </a:r>
            <a:r>
              <a:rPr lang="fr-FR" dirty="0">
                <a:solidFill>
                  <a:schemeClr val="tx1"/>
                </a:solidFill>
                <a:latin typeface="Franklin Gothic Book" panose="020B0503020102020204" pitchFamily="34" charset="0"/>
              </a:rPr>
              <a:t>pp. </a:t>
            </a:r>
            <a:r>
              <a:rPr lang="fr-FR" dirty="0">
                <a:solidFill>
                  <a:schemeClr val="tx1"/>
                </a:solidFill>
                <a:latin typeface="Franklin Gothic Book" panose="020B0503020102020204" pitchFamily="34" charset="0"/>
              </a:rPr>
              <a:t>1–8, Jun. 2008.</a:t>
            </a:r>
            <a:endParaRPr lang="fr-FR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A. Asthana, T. K. Marks, M. J. Jones, K. H. Tieu, and M. </a:t>
            </a:r>
            <a:r>
              <a:rPr lang="en-IN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Rohith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“Fully automatic pose-invariant face recognition via 3D pose normalization,” in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Proc. IEEE Int. Conf. Comput. Vis</a:t>
            </a:r>
            <a:r>
              <a:rPr lang="en-IN" i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  <a:r>
              <a:rPr lang="en-IN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, 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pp. 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937–944, Nov. 2011.</a:t>
            </a:r>
            <a:endParaRPr lang="en-IN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M. Kan, S. Shan, H. Zhang, S. Lao, and X. Chen, “Multi-view discriminant analysis,” in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Proc. 12th Eur. Conf. Comput. Vis</a:t>
            </a:r>
            <a:r>
              <a:rPr lang="en-IN" i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  <a:r>
              <a:rPr lang="en-IN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, 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pp. </a:t>
            </a:r>
            <a:r>
              <a:rPr lang="en-IN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808–821, 2012.</a:t>
            </a:r>
            <a:endParaRPr lang="en-IN" dirty="0" smtClean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Z.-L. Sun, K.-M. Lam, and Q.-W. Gao, “Depth estimation of face images using the nonlinear least-squares model,”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IEEE Trans. Image Process.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</a:t>
            </a:r>
            <a:r>
              <a:rPr lang="nl-NL" dirty="0">
                <a:solidFill>
                  <a:schemeClr val="tx1"/>
                </a:solidFill>
                <a:latin typeface="Franklin Gothic Book" panose="020B0503020102020204" pitchFamily="34" charset="0"/>
              </a:rPr>
              <a:t>vol. 22, no. 1, pp. 17–30, Jan. 2013.</a:t>
            </a: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endParaRPr lang="en-IN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Clr>
                <a:schemeClr val="tx1"/>
              </a:buClr>
              <a:buFont typeface="+mj-lt"/>
              <a:buAutoNum type="arabicPeriod" startAt="6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Changxing Ding, Chang Xu, and Dacheng Tao “Multi-task Pose-Invariant Face Recognition”, IEEE TRANSACTIONS ON IMAGE PROCESSING, VOL. 24, NO. 3, MARCH 2015.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6"/>
            </a:pPr>
            <a:r>
              <a:rPr lang="en-IN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R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. Abiantun, U. Prabhu, and M. Savvides, “Sparse feature extraction for pose-tolerant face recognition,” </a:t>
            </a:r>
            <a:r>
              <a:rPr lang="en-IN" i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IEEE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Trans. Pattern Anal. Mach. Intell.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vol. 36, no. 10, pp. 2061–2073, Oct. 2014</a:t>
            </a:r>
            <a:r>
              <a:rPr lang="en-IN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6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X. Tan and B. Triggs, “Enhanced local texture feature sets for face recognition under difficult lighting conditions,”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IEEE Trans. Image Process.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vol. 19, no. 6, pp. 1635–1650, Jun. 2010.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6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C. Ding, J. Choi, D. Tao, and L. S. </a:t>
            </a:r>
            <a:r>
              <a:rPr lang="en-IN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Davis. 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“Multi-directional multi-level dual-cross patterns for robust face recognition.” [Online].  Available: http://</a:t>
            </a:r>
            <a:r>
              <a:rPr lang="en-IN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arxiv.org/abs/1401.5311,2014</a:t>
            </a:r>
            <a:endParaRPr lang="en-IN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buClr>
                <a:schemeClr val="tx1"/>
              </a:buClr>
              <a:buFont typeface="+mj-lt"/>
              <a:buAutoNum type="arabicPeriod" startAt="6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X. Chai, S. Shan, X. Chen, and W. Gao, “Locally linear regression for pose-invariant face recognition,”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IEEE Trans. Image Process.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vol. 16, no. 7, pp. 1716–1725, Jul. 2007.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7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Font typeface="+mj-lt"/>
              <a:buAutoNum type="arabicPeriod" startAt="11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A. Li, S. Shan, X. Chen, and W. Gao, “Maximizing intra-individual correlations for face recognition across pose differences,” in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Proc. IEEE </a:t>
            </a:r>
            <a:r>
              <a:rPr lang="fr-FR" i="1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Conf</a:t>
            </a:r>
            <a:r>
              <a:rPr lang="fr-FR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. Comput. Vis. Pattern Recognit.</a:t>
            </a:r>
            <a:r>
              <a:rPr lang="fr-FR" dirty="0">
                <a:solidFill>
                  <a:schemeClr val="tx1"/>
                </a:solidFill>
                <a:latin typeface="Franklin Gothic Book" panose="020B0503020102020204" pitchFamily="34" charset="0"/>
              </a:rPr>
              <a:t>, Jun. 2009, pp. 605–611.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11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T. Sim, S. Baker, and M. </a:t>
            </a:r>
            <a:r>
              <a:rPr lang="en-IN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Bsat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“The CMU pose, illumination, and expression database,”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IEEE Trans. Pattern Anal. Mach. Intell.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vol. 25, no. 12, pp. 1615–1618, Dec. 2003.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11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 P. J. Phillips, H. Moon, S. A. Rizvi, and P. J. Rauss, “The FERET evaluation methodology for face-recognition algorithms,”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IEEE Trans. Pattern Anal. Mach. Intell.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vol. 22, no. 10, pp. 1090–1104, Oct. 2000.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11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[R. Gross, I. Matthews, J. Cohn, T. Kanade, and S. Baker, “</a:t>
            </a:r>
            <a:r>
              <a:rPr lang="en-IN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Multi-</a:t>
            </a:r>
            <a:r>
              <a:rPr lang="en-IN" dirty="0" err="1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PIE”</a:t>
            </a:r>
            <a:r>
              <a:rPr lang="en-IN" i="1" dirty="0" err="1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Image</a:t>
            </a:r>
            <a:r>
              <a:rPr lang="en-IN" i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Vis. Comput.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vol. 28, no. 5, pp. 807–813, 2010.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11"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2" y="1018962"/>
            <a:ext cx="8596668" cy="4367307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079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u="sng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CONTENTS</a:t>
            </a:r>
            <a:endParaRPr lang="en-US" b="1" u="sng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Franklin Gothic Book" pitchFamily="34" charset="0"/>
              </a:rPr>
              <a:t>Introduction</a:t>
            </a:r>
          </a:p>
          <a:p>
            <a:pPr marL="285750" indent="-285750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Motivation</a:t>
            </a:r>
            <a:endParaRPr lang="en-US" sz="2000" dirty="0">
              <a:solidFill>
                <a:schemeClr val="tx1"/>
              </a:solidFill>
              <a:latin typeface="Franklin Gothic Book" pitchFamily="34" charset="0"/>
            </a:endParaRPr>
          </a:p>
          <a:p>
            <a:pPr marL="285750" indent="-285750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Literature </a:t>
            </a:r>
            <a:r>
              <a:rPr lang="en-US" sz="2000" dirty="0">
                <a:solidFill>
                  <a:schemeClr val="tx1"/>
                </a:solidFill>
                <a:latin typeface="Franklin Gothic Book" pitchFamily="34" charset="0"/>
              </a:rPr>
              <a:t>Survey</a:t>
            </a:r>
          </a:p>
          <a:p>
            <a:pPr marL="285750" indent="-285750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Problem </a:t>
            </a:r>
            <a:r>
              <a:rPr lang="en-US" sz="2000" dirty="0">
                <a:solidFill>
                  <a:schemeClr val="tx1"/>
                </a:solidFill>
                <a:latin typeface="Franklin Gothic Book" pitchFamily="34" charset="0"/>
              </a:rPr>
              <a:t>Statement</a:t>
            </a:r>
          </a:p>
          <a:p>
            <a:pPr marL="285750" indent="-285750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Proposed </a:t>
            </a:r>
            <a:r>
              <a:rPr lang="en-US" sz="2000" dirty="0">
                <a:solidFill>
                  <a:schemeClr val="tx1"/>
                </a:solidFill>
                <a:latin typeface="Franklin Gothic Book" pitchFamily="34" charset="0"/>
              </a:rPr>
              <a:t>Method</a:t>
            </a:r>
          </a:p>
          <a:p>
            <a:pPr marL="285750" indent="-285750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References</a:t>
            </a:r>
            <a:endParaRPr lang="en-US" sz="2000" dirty="0">
              <a:solidFill>
                <a:schemeClr val="tx1"/>
              </a:solidFill>
              <a:latin typeface="Franklin Gothic Book" pitchFamily="34" charset="0"/>
            </a:endParaRPr>
          </a:p>
          <a:p>
            <a:pPr>
              <a:lnSpc>
                <a:spcPct val="160000"/>
              </a:lnSpc>
              <a:buClr>
                <a:schemeClr val="tx1"/>
              </a:buClr>
            </a:pPr>
            <a:endParaRPr lang="en-US" sz="2000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u="sng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INTRODUCTION</a:t>
            </a:r>
            <a:endParaRPr lang="en-US" b="1" u="sng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Franklin Gothic Book" pitchFamily="34" charset="0"/>
              </a:rPr>
              <a:t>Face </a:t>
            </a: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recognition is the process of identifying one or more people in images  or videos by analyzing and comparing patterns.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Franklin Gothic Book" pitchFamily="34" charset="0"/>
              </a:rPr>
              <a:t>Facial </a:t>
            </a: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features like eyes, nose</a:t>
            </a:r>
            <a:r>
              <a:rPr lang="en-IN" sz="2000" dirty="0" smtClean="0">
                <a:solidFill>
                  <a:schemeClr val="tx1"/>
                </a:solidFill>
                <a:latin typeface="Franklin Gothic Book" pitchFamily="34" charset="0"/>
              </a:rPr>
              <a:t>, etc. </a:t>
            </a: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play a major role in designing algorithms for face </a:t>
            </a:r>
            <a:r>
              <a:rPr lang="en-IN" sz="2000" dirty="0" smtClean="0">
                <a:solidFill>
                  <a:schemeClr val="tx1"/>
                </a:solidFill>
                <a:latin typeface="Franklin Gothic Book" pitchFamily="34" charset="0"/>
              </a:rPr>
              <a:t>recognition.</a:t>
            </a:r>
            <a:endParaRPr lang="en-IN" sz="2000" dirty="0">
              <a:solidFill>
                <a:schemeClr val="tx1"/>
              </a:solidFill>
              <a:latin typeface="Franklin Gothic Book" pitchFamily="34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P</a:t>
            </a:r>
            <a:r>
              <a:rPr lang="en-IN" sz="2000" dirty="0" smtClean="0">
                <a:solidFill>
                  <a:schemeClr val="tx1"/>
                </a:solidFill>
                <a:latin typeface="Franklin Gothic Book" pitchFamily="34" charset="0"/>
              </a:rPr>
              <a:t>ose</a:t>
            </a: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, illumination, expression, aging effect </a:t>
            </a:r>
            <a:r>
              <a:rPr lang="en-IN" sz="2000" dirty="0" smtClean="0">
                <a:solidFill>
                  <a:schemeClr val="tx1"/>
                </a:solidFill>
                <a:latin typeface="Franklin Gothic Book" pitchFamily="34" charset="0"/>
              </a:rPr>
              <a:t>etc. are major challenges </a:t>
            </a: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faced in face </a:t>
            </a:r>
            <a:r>
              <a:rPr lang="en-IN" sz="2000" dirty="0" smtClean="0">
                <a:solidFill>
                  <a:schemeClr val="tx1"/>
                </a:solidFill>
                <a:latin typeface="Franklin Gothic Book" pitchFamily="34" charset="0"/>
              </a:rPr>
              <a:t>recognition </a:t>
            </a: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technique. 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Pose Invariant Face Recognition(PIFR) is the process of transforming original pose-invariant face recognition problem into a partial frontal face recognition problem</a:t>
            </a:r>
            <a:r>
              <a:rPr lang="en-IN" sz="2000" dirty="0" smtClean="0">
                <a:solidFill>
                  <a:schemeClr val="tx1"/>
                </a:solidFill>
                <a:latin typeface="Franklin Gothic Book" pitchFamily="34" charset="0"/>
              </a:rPr>
              <a:t>.</a:t>
            </a:r>
            <a:endParaRPr lang="en-IN" sz="2000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2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Existing PIFR methods can be grouped into four categories, i.e., pose-robust feature extraction approaches, multi-view subspace learning approaches, face synthesis </a:t>
            </a:r>
            <a:r>
              <a:rPr lang="en-IN" sz="2000" dirty="0" smtClean="0">
                <a:solidFill>
                  <a:schemeClr val="tx1"/>
                </a:solidFill>
                <a:latin typeface="Franklin Gothic Book" pitchFamily="34" charset="0"/>
              </a:rPr>
              <a:t>approaches and </a:t>
            </a: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hybrid approaches.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IN" sz="2000" dirty="0">
              <a:solidFill>
                <a:schemeClr val="tx1"/>
              </a:solidFill>
              <a:latin typeface="Franklin Gothic Book" pitchFamily="34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Franklin Gothic Book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05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u="sng" dirty="0" smtClean="0">
                <a:solidFill>
                  <a:schemeClr val="tx1"/>
                </a:solidFill>
                <a:latin typeface="Franklin Gothic Book" pitchFamily="34" charset="0"/>
              </a:rPr>
              <a:t>TERMINOLOGIES</a:t>
            </a:r>
            <a:endParaRPr lang="en-US" b="1" u="sng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Patch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- A patch is a small area of pixels which are powerful primitives in the area of Image Processing.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Feature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- Individual measurable property of a phenomenon being observed.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Occlusion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- Blocking in an image</a:t>
            </a:r>
            <a:r>
              <a:rPr lang="en-IN" sz="2000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Contour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-  An outline representing or bounding the shape or form of image.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Normalization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- Process of organizing the data in database to avoid data redundancy, insertion anomaly, update anomaly &amp; deletion anomaly.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Pose invariant face recognition (PIFR) </a:t>
            </a:r>
            <a:r>
              <a:rPr lang="en-IN" sz="2000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– Approach of a face identification framework capable of handling the full range of pose variations within ±90° of yaw.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Feature transformation learning </a:t>
            </a:r>
            <a:r>
              <a:rPr lang="en-IN" sz="2000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– Group of learning methods of feature of an image.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Transformation learning dictionary </a:t>
            </a:r>
            <a:r>
              <a:rPr lang="en-IN" sz="2000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– 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t enable the patch features of a frontal face and a non frontal face to be transformed into a common discriminative space to enhance recognition ability.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>
              <a:buClr>
                <a:schemeClr val="tx1"/>
              </a:buClr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Patch </a:t>
            </a:r>
            <a:r>
              <a:rPr lang="en-IN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Based Partial Representation (PBPR) </a:t>
            </a:r>
            <a:r>
              <a:rPr lang="en-IN" sz="2000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– Method 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which illustrates that length of face representation is related to the pose of the face.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Multi-task learning (MTL) 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- </a:t>
            </a:r>
            <a:r>
              <a:rPr lang="en-IN" sz="2000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Approach 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in machine learning that learns a problem together with other related problems at the same time, using a shared representation.</a:t>
            </a: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None/>
            </a:pPr>
            <a:endParaRPr lang="en-IN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buClr>
                <a:schemeClr val="tx1"/>
              </a:buClr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Face recognition has been one of the most intensively studied topics in computer vision for many  decades.</a:t>
            </a:r>
          </a:p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Facial </a:t>
            </a:r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recognition is highly useful in the field of Security Surveillance. Major challenge in this field is the large variation of poses exhibited by the subjects.  </a:t>
            </a:r>
          </a:p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PIFR is indispensable in recognizing the full potential of Facial Recognition. </a:t>
            </a:r>
            <a:b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</a:br>
            <a:endParaRPr lang="en-US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u="sng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LITERATURE SURVERY</a:t>
            </a:r>
            <a:endParaRPr lang="en-US" b="1" u="sng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8458"/>
              </p:ext>
            </p:extLst>
          </p:nvPr>
        </p:nvGraphicFramePr>
        <p:xfrm>
          <a:off x="775854" y="1291772"/>
          <a:ext cx="8409710" cy="4862285"/>
        </p:xfrm>
        <a:graphic>
          <a:graphicData uri="http://schemas.openxmlformats.org/drawingml/2006/table">
            <a:tbl>
              <a:tblPr firstRow="1" bandRow="1"/>
              <a:tblGrid>
                <a:gridCol w="775855"/>
                <a:gridCol w="991039"/>
                <a:gridCol w="1931256"/>
                <a:gridCol w="4711560"/>
              </a:tblGrid>
              <a:tr h="37737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1" u="sng" dirty="0" err="1" smtClean="0">
                          <a:latin typeface="Franklin Gothic Book" pitchFamily="34" charset="0"/>
                        </a:rPr>
                        <a:t>S.No</a:t>
                      </a:r>
                      <a:r>
                        <a:rPr lang="en-US" b="1" u="sng" dirty="0" smtClean="0">
                          <a:latin typeface="Franklin Gothic Book" pitchFamily="34" charset="0"/>
                        </a:rPr>
                        <a:t>.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Year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Authors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Contribution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451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0" dirty="0" smtClean="0">
                          <a:latin typeface="Franklin Gothic Book" pitchFamily="34" charset="0"/>
                        </a:rPr>
                        <a:t>1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IN" b="0" dirty="0" smtClean="0">
                          <a:latin typeface="Franklin Gothic Book" pitchFamily="34" charset="0"/>
                        </a:rPr>
                        <a:t>1989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err="1" smtClean="0">
                          <a:latin typeface="Franklin Gothic Book" pitchFamily="34" charset="0"/>
                        </a:rPr>
                        <a:t>T.Kohonen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IN" b="0" dirty="0" smtClean="0">
                          <a:latin typeface="Franklin Gothic Book" pitchFamily="34" charset="0"/>
                        </a:rPr>
                        <a:t>Demonstrated </a:t>
                      </a:r>
                      <a:r>
                        <a:rPr lang="en-IN" b="0" dirty="0" smtClean="0">
                          <a:latin typeface="Franklin Gothic Book" pitchFamily="34" charset="0"/>
                        </a:rPr>
                        <a:t>that a simple neural net could perform face recognition for aligned and normalized face images.</a:t>
                      </a:r>
                      <a:endParaRPr lang="en-IN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57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0" dirty="0" smtClean="0">
                          <a:latin typeface="Franklin Gothic Book" pitchFamily="34" charset="0"/>
                        </a:rPr>
                        <a:t>2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0" dirty="0" smtClean="0">
                          <a:latin typeface="Franklin Gothic Book" pitchFamily="34" charset="0"/>
                        </a:rPr>
                        <a:t>1991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latin typeface="Franklin Gothic Book" pitchFamily="34" charset="0"/>
                        </a:rPr>
                        <a:t>Turk and </a:t>
                      </a:r>
                      <a:r>
                        <a:rPr lang="en-IN" b="0" dirty="0" err="1" smtClean="0">
                          <a:latin typeface="Franklin Gothic Book" pitchFamily="34" charset="0"/>
                        </a:rPr>
                        <a:t>Pentland</a:t>
                      </a:r>
                      <a:r>
                        <a:rPr lang="en-IN" b="0" dirty="0" smtClean="0">
                          <a:latin typeface="Franklin Gothic Book" pitchFamily="34" charset="0"/>
                        </a:rPr>
                        <a:t> 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IN" b="0" dirty="0" err="1" smtClean="0">
                          <a:latin typeface="Franklin Gothic Book" pitchFamily="34" charset="0"/>
                        </a:rPr>
                        <a:t>Eigenfaces</a:t>
                      </a:r>
                      <a:r>
                        <a:rPr lang="en-IN" b="0" dirty="0" smtClean="0">
                          <a:latin typeface="Franklin Gothic Book" pitchFamily="34" charset="0"/>
                        </a:rPr>
                        <a:t> algorithm for face recognition.</a:t>
                      </a:r>
                      <a:endParaRPr lang="en-IN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863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0" dirty="0" smtClean="0">
                          <a:latin typeface="Franklin Gothic Book" pitchFamily="34" charset="0"/>
                        </a:rPr>
                        <a:t>3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0" dirty="0" smtClean="0">
                          <a:latin typeface="Franklin Gothic Book" pitchFamily="34" charset="0"/>
                        </a:rPr>
                        <a:t>1993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latin typeface="Franklin Gothic Book" pitchFamily="34" charset="0"/>
                        </a:rPr>
                        <a:t>Roberto </a:t>
                      </a:r>
                      <a:r>
                        <a:rPr lang="en-IN" b="0" dirty="0" err="1" smtClean="0">
                          <a:latin typeface="Franklin Gothic Book" pitchFamily="34" charset="0"/>
                        </a:rPr>
                        <a:t>Brunelli</a:t>
                      </a:r>
                      <a:r>
                        <a:rPr lang="en-IN" b="0" dirty="0" smtClean="0">
                          <a:latin typeface="Franklin Gothic Book" pitchFamily="34" charset="0"/>
                        </a:rPr>
                        <a:t> and </a:t>
                      </a:r>
                      <a:r>
                        <a:rPr lang="en-IN" b="0" dirty="0" err="1" smtClean="0">
                          <a:latin typeface="Franklin Gothic Book" pitchFamily="34" charset="0"/>
                        </a:rPr>
                        <a:t>Tomaso</a:t>
                      </a:r>
                      <a:r>
                        <a:rPr lang="en-IN" b="0" dirty="0" smtClean="0">
                          <a:latin typeface="Franklin Gothic Book" pitchFamily="34" charset="0"/>
                        </a:rPr>
                        <a:t> </a:t>
                      </a:r>
                      <a:r>
                        <a:rPr lang="en-IN" b="0" dirty="0" err="1" smtClean="0">
                          <a:latin typeface="Franklin Gothic Book" pitchFamily="34" charset="0"/>
                        </a:rPr>
                        <a:t>Poggio</a:t>
                      </a:r>
                      <a:endParaRPr lang="en-IN" b="0" dirty="0" smtClean="0">
                        <a:latin typeface="Franklin Gothic Book" pitchFamily="34" charset="0"/>
                      </a:endParaRPr>
                    </a:p>
                    <a:p>
                      <a:pPr algn="just"/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IN" b="0" dirty="0" smtClean="0">
                          <a:latin typeface="Franklin Gothic Book" pitchFamily="34" charset="0"/>
                        </a:rPr>
                        <a:t>First explanation for PIFR including facial feature versus templates recognition.</a:t>
                      </a:r>
                      <a:endParaRPr lang="en-IN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451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0" dirty="0" smtClean="0">
                          <a:latin typeface="Franklin Gothic Book" pitchFamily="34" charset="0"/>
                        </a:rPr>
                        <a:t>4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IN" b="0" dirty="0" smtClean="0">
                          <a:latin typeface="Franklin Gothic Book" pitchFamily="34" charset="0"/>
                        </a:rPr>
                        <a:t>1997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IN" b="0" dirty="0" smtClean="0">
                          <a:latin typeface="Franklin Gothic Book" pitchFamily="34" charset="0"/>
                        </a:rPr>
                        <a:t>Christoph von der malsburg 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latin typeface="Franklin Gothic Book" pitchFamily="34" charset="0"/>
                        </a:rPr>
                        <a:t>Developed a software that is robust enough to make identifications from less-than-perfect face views.</a:t>
                      </a:r>
                      <a:endParaRPr lang="en" b="0" dirty="0" smtClean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449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0" dirty="0" smtClean="0">
                          <a:latin typeface="Franklin Gothic Book" pitchFamily="34" charset="0"/>
                        </a:rPr>
                        <a:t>5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0" dirty="0" smtClean="0">
                          <a:latin typeface="Franklin Gothic Book" pitchFamily="34" charset="0"/>
                        </a:rPr>
                        <a:t>2000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IN" b="0" dirty="0" err="1" smtClean="0">
                          <a:latin typeface="Franklin Gothic Book" pitchFamily="34" charset="0"/>
                        </a:rPr>
                        <a:t>Tenenbaum</a:t>
                      </a:r>
                      <a:r>
                        <a:rPr lang="en-IN" b="0" dirty="0" smtClean="0">
                          <a:latin typeface="Franklin Gothic Book" pitchFamily="34" charset="0"/>
                        </a:rPr>
                        <a:t> et al. 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0" dirty="0" smtClean="0">
                          <a:latin typeface="Franklin Gothic Book" pitchFamily="34" charset="0"/>
                        </a:rPr>
                        <a:t>Worked on </a:t>
                      </a:r>
                      <a:r>
                        <a:rPr lang="en-IN" b="0" dirty="0" smtClean="0">
                          <a:latin typeface="Franklin Gothic Book" pitchFamily="34" charset="0"/>
                        </a:rPr>
                        <a:t>global geometric framework for nonlinear dimensionality</a:t>
                      </a:r>
                      <a:endParaRPr lang="en" b="0" dirty="0" smtClean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9277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1523</Words>
  <Application>Microsoft Office PowerPoint</Application>
  <PresentationFormat>Custom</PresentationFormat>
  <Paragraphs>166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PowerPoint Presentation</vt:lpstr>
      <vt:lpstr>CONTENTS</vt:lpstr>
      <vt:lpstr>INTRODUCTION</vt:lpstr>
      <vt:lpstr>PowerPoint Presentation</vt:lpstr>
      <vt:lpstr>TERMINOLOGIES</vt:lpstr>
      <vt:lpstr>PowerPoint Presentation</vt:lpstr>
      <vt:lpstr>PowerPoint Presentation</vt:lpstr>
      <vt:lpstr>MOTIVATION </vt:lpstr>
      <vt:lpstr>LITERATURE SURVERY</vt:lpstr>
      <vt:lpstr>LITERATURE SURVERY</vt:lpstr>
      <vt:lpstr>LITERATURE SURVERY </vt:lpstr>
      <vt:lpstr>PROBLEM STATEMENT</vt:lpstr>
      <vt:lpstr>PowerPoint Presentation</vt:lpstr>
      <vt:lpstr>PowerPoint Presentation</vt:lpstr>
      <vt:lpstr>MtFTL</vt:lpstr>
      <vt:lpstr>REFERENCES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Hariharan</dc:creator>
  <cp:lastModifiedBy>honeycomb</cp:lastModifiedBy>
  <cp:revision>50</cp:revision>
  <dcterms:created xsi:type="dcterms:W3CDTF">2016-10-24T10:04:30Z</dcterms:created>
  <dcterms:modified xsi:type="dcterms:W3CDTF">2016-10-24T17:19:23Z</dcterms:modified>
</cp:coreProperties>
</file>