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68" r:id="rId17"/>
    <p:sldId id="269" r:id="rId18"/>
    <p:sldId id="270" r:id="rId19"/>
    <p:sldId id="271"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D07ED2-521D-4537-8A93-007EEAD59A07}"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1143479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07ED2-521D-4537-8A93-007EEAD59A07}"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231585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07ED2-521D-4537-8A93-007EEAD59A07}"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3666985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07ED2-521D-4537-8A93-007EEAD59A07}"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303AB-2760-4346-B7DF-8A1810FC5A2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6175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07ED2-521D-4537-8A93-007EEAD59A07}"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317179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D07ED2-521D-4537-8A93-007EEAD59A07}" type="datetimeFigureOut">
              <a:rPr lang="en-US" smtClean="0"/>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892727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D07ED2-521D-4537-8A93-007EEAD59A07}" type="datetimeFigureOut">
              <a:rPr lang="en-US" smtClean="0"/>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1789044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07ED2-521D-4537-8A93-007EEAD59A07}"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2250855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07ED2-521D-4537-8A93-007EEAD59A07}"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302803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07ED2-521D-4537-8A93-007EEAD59A07}"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164874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D07ED2-521D-4537-8A93-007EEAD59A07}"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166816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D07ED2-521D-4537-8A93-007EEAD59A07}"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327786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D07ED2-521D-4537-8A93-007EEAD59A07}" type="datetimeFigureOut">
              <a:rPr lang="en-US" smtClean="0"/>
              <a:t>4/26/2025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105247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D07ED2-521D-4537-8A93-007EEAD59A07}" type="datetimeFigureOut">
              <a:rPr lang="en-US" smtClean="0"/>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112878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07ED2-521D-4537-8A93-007EEAD59A07}" type="datetimeFigureOut">
              <a:rPr lang="en-US" smtClean="0"/>
              <a:t>4/26/2025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2986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D07ED2-521D-4537-8A93-007EEAD59A07}"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44959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D07ED2-521D-4537-8A93-007EEAD59A07}"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429055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BD07ED2-521D-4537-8A93-007EEAD59A07}" type="datetimeFigureOut">
              <a:rPr lang="en-US" smtClean="0"/>
              <a:t>4/26/2025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9B303AB-2760-4346-B7DF-8A1810FC5A24}" type="slidenum">
              <a:rPr lang="en-US" smtClean="0"/>
              <a:t>‹#›</a:t>
            </a:fld>
            <a:endParaRPr lang="en-US"/>
          </a:p>
        </p:txBody>
      </p:sp>
    </p:spTree>
    <p:extLst>
      <p:ext uri="{BB962C8B-B14F-4D97-AF65-F5344CB8AC3E}">
        <p14:creationId xmlns:p14="http://schemas.microsoft.com/office/powerpoint/2010/main" val="1177311282"/>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9CD88-6F8A-F7AA-6EF4-07F177BAA00C}"/>
              </a:ext>
            </a:extLst>
          </p:cNvPr>
          <p:cNvSpPr>
            <a:spLocks noGrp="1"/>
          </p:cNvSpPr>
          <p:nvPr>
            <p:ph type="ctrTitle"/>
          </p:nvPr>
        </p:nvSpPr>
        <p:spPr>
          <a:xfrm>
            <a:off x="1375983" y="3429000"/>
            <a:ext cx="9440034" cy="564995"/>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WELCOME TO ZEEL CODE LABS</a:t>
            </a:r>
          </a:p>
        </p:txBody>
      </p:sp>
      <p:pic>
        <p:nvPicPr>
          <p:cNvPr id="5" name="Picture 4">
            <a:extLst>
              <a:ext uri="{FF2B5EF4-FFF2-40B4-BE49-F238E27FC236}">
                <a16:creationId xmlns:a16="http://schemas.microsoft.com/office/drawing/2014/main" id="{A81BF396-DCA2-326F-1F22-87BC421A72FE}"/>
              </a:ext>
            </a:extLst>
          </p:cNvPr>
          <p:cNvPicPr>
            <a:picLocks noChangeAspect="1"/>
          </p:cNvPicPr>
          <p:nvPr/>
        </p:nvPicPr>
        <p:blipFill>
          <a:blip r:embed="rId2"/>
          <a:stretch>
            <a:fillRect/>
          </a:stretch>
        </p:blipFill>
        <p:spPr>
          <a:xfrm>
            <a:off x="1715344" y="912894"/>
            <a:ext cx="4322274" cy="1830307"/>
          </a:xfrm>
          <a:prstGeom prst="rect">
            <a:avLst/>
          </a:prstGeom>
          <a:ln>
            <a:noFill/>
          </a:ln>
          <a:effectLst>
            <a:outerShdw blurRad="279400" dist="203200" dir="3300000" sx="98000" sy="98000" algn="tl" rotWithShape="0">
              <a:srgbClr val="333333">
                <a:alpha val="82000"/>
              </a:srgbClr>
            </a:outerShdw>
            <a:softEdge rad="0"/>
          </a:effectLst>
        </p:spPr>
      </p:pic>
      <p:sp>
        <p:nvSpPr>
          <p:cNvPr id="6" name="TextBox 5">
            <a:extLst>
              <a:ext uri="{FF2B5EF4-FFF2-40B4-BE49-F238E27FC236}">
                <a16:creationId xmlns:a16="http://schemas.microsoft.com/office/drawing/2014/main" id="{0CF0F646-9E88-9769-987E-1B09261B6D15}"/>
              </a:ext>
            </a:extLst>
          </p:cNvPr>
          <p:cNvSpPr txBox="1"/>
          <p:nvPr/>
        </p:nvSpPr>
        <p:spPr>
          <a:xfrm>
            <a:off x="212069" y="5621940"/>
            <a:ext cx="3275256" cy="646331"/>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Guidance by :- Bhushan </a:t>
            </a:r>
            <a:r>
              <a:rPr lang="en-US" sz="1800" dirty="0" err="1">
                <a:latin typeface="Times New Roman" panose="02020603050405020304" pitchFamily="18" charset="0"/>
                <a:cs typeface="Times New Roman" panose="02020603050405020304" pitchFamily="18" charset="0"/>
              </a:rPr>
              <a:t>Dongare</a:t>
            </a:r>
            <a:endParaRPr lang="en-US" sz="1800" dirty="0">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F8C146E5-0A10-308A-3A23-3956597FAE12}"/>
              </a:ext>
            </a:extLst>
          </p:cNvPr>
          <p:cNvSpPr txBox="1"/>
          <p:nvPr/>
        </p:nvSpPr>
        <p:spPr>
          <a:xfrm>
            <a:off x="8704676" y="4726042"/>
            <a:ext cx="3018775" cy="2031325"/>
          </a:xfrm>
          <a:prstGeom prst="rect">
            <a:avLst/>
          </a:prstGeom>
          <a:noFill/>
        </p:spPr>
        <p:txBody>
          <a:bodyPr wrap="none" rtlCol="0">
            <a:spAutoFit/>
          </a:bodyPr>
          <a:lstStyle/>
          <a:p>
            <a:pPr>
              <a:lnSpc>
                <a:spcPct val="150000"/>
              </a:lnSpc>
            </a:pPr>
            <a:r>
              <a:rPr lang="en-US" sz="1800" b="1" dirty="0">
                <a:latin typeface="Times New Roman" panose="02020603050405020304" pitchFamily="18" charset="0"/>
                <a:cs typeface="Times New Roman" panose="02020603050405020304" pitchFamily="18" charset="0"/>
              </a:rPr>
              <a:t>Presenting by :-</a:t>
            </a:r>
          </a:p>
          <a:p>
            <a:pPr>
              <a:lnSpc>
                <a:spcPct val="150000"/>
              </a:lnSpc>
            </a:pPr>
            <a:r>
              <a:rPr lang="en-US" sz="1800" dirty="0">
                <a:latin typeface="Times New Roman" panose="02020603050405020304" pitchFamily="18" charset="0"/>
                <a:cs typeface="Times New Roman" panose="02020603050405020304" pitchFamily="18" charset="0"/>
              </a:rPr>
              <a:t>         Akash Talikoti</a:t>
            </a:r>
          </a:p>
          <a:p>
            <a:r>
              <a:rPr lang="en-IN" sz="1800" dirty="0">
                <a:latin typeface="Times New Roman" panose="02020603050405020304" pitchFamily="18" charset="0"/>
                <a:cs typeface="Times New Roman" panose="02020603050405020304" pitchFamily="18" charset="0"/>
              </a:rPr>
              <a:t>         Chinmay Vastrad</a:t>
            </a:r>
          </a:p>
          <a:p>
            <a:r>
              <a:rPr lang="en-IN" dirty="0">
                <a:latin typeface="Times New Roman" panose="02020603050405020304" pitchFamily="18" charset="0"/>
                <a:cs typeface="Times New Roman" panose="02020603050405020304" pitchFamily="18" charset="0"/>
              </a:rPr>
              <a:t>         Yuvaraj Kadam</a:t>
            </a:r>
          </a:p>
          <a:p>
            <a:r>
              <a:rPr lang="en-IN" sz="1800" dirty="0">
                <a:latin typeface="Times New Roman" panose="02020603050405020304" pitchFamily="18" charset="0"/>
                <a:cs typeface="Times New Roman" panose="02020603050405020304" pitchFamily="18" charset="0"/>
              </a:rPr>
              <a:t>         Naveenkumar </a:t>
            </a:r>
            <a:r>
              <a:rPr lang="en-IN" sz="1800" dirty="0" err="1">
                <a:latin typeface="Times New Roman" panose="02020603050405020304" pitchFamily="18" charset="0"/>
                <a:cs typeface="Times New Roman" panose="02020603050405020304" pitchFamily="18" charset="0"/>
              </a:rPr>
              <a:t>Gundkalle</a:t>
            </a:r>
            <a:endParaRPr lang="en-IN"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21469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97A1-063B-6427-0111-DD860826158F}"/>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Placement Management System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AD568F-CD29-ADC4-5773-9D071F584546}"/>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Placement Management System</a:t>
            </a:r>
            <a:r>
              <a:rPr lang="en-US" dirty="0">
                <a:latin typeface="Times New Roman" panose="02020603050405020304" pitchFamily="18" charset="0"/>
                <a:cs typeface="Times New Roman" panose="02020603050405020304" pitchFamily="18" charset="0"/>
              </a:rPr>
              <a:t> is a web-based application designed to streamline the campus recruitment process. It provides a centralized platform for students, placement officers, and recruiters to manage and coordinate job placements efficiently.</a:t>
            </a:r>
          </a:p>
          <a:p>
            <a:pPr marL="3690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platform is built using modern web technologies like HTML, CSS, JavaScript, Bootstrap. It combines elegant design with user-friendly features to create a trustworthy and attractive online store for gold jewelry lovers.</a:t>
            </a:r>
          </a:p>
        </p:txBody>
      </p:sp>
    </p:spTree>
    <p:extLst>
      <p:ext uri="{BB962C8B-B14F-4D97-AF65-F5344CB8AC3E}">
        <p14:creationId xmlns:p14="http://schemas.microsoft.com/office/powerpoint/2010/main" val="120887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34D6-7DE2-6D20-B44F-7B12DB9770EA}"/>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46747F4A-1642-D322-3CC3-5DFA59055061}"/>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Manual Placement Process</a:t>
            </a:r>
            <a:r>
              <a:rPr lang="en-US" dirty="0">
                <a:latin typeface="Times New Roman" panose="02020603050405020304" pitchFamily="18" charset="0"/>
                <a:cs typeface="Times New Roman" panose="02020603050405020304" pitchFamily="18" charset="0"/>
              </a:rPr>
              <a:t> – Traditional placement processes involve a lot of paperwork and manual effort, leading to inefficiency and errors.</a:t>
            </a:r>
          </a:p>
          <a:p>
            <a:pPr algn="just"/>
            <a:r>
              <a:rPr lang="en-US" b="1" dirty="0">
                <a:latin typeface="Times New Roman" panose="02020603050405020304" pitchFamily="18" charset="0"/>
                <a:cs typeface="Times New Roman" panose="02020603050405020304" pitchFamily="18" charset="0"/>
              </a:rPr>
              <a:t>Data Management Issues</a:t>
            </a:r>
            <a:r>
              <a:rPr lang="en-US" dirty="0">
                <a:latin typeface="Times New Roman" panose="02020603050405020304" pitchFamily="18" charset="0"/>
                <a:cs typeface="Times New Roman" panose="02020603050405020304" pitchFamily="18" charset="0"/>
              </a:rPr>
              <a:t> – Maintaining student records, recruiter details, and job applications manually can result in data loss or inconsistency.</a:t>
            </a:r>
          </a:p>
          <a:p>
            <a:pPr algn="just"/>
            <a:r>
              <a:rPr lang="en-US" b="1" dirty="0">
                <a:latin typeface="Times New Roman" panose="02020603050405020304" pitchFamily="18" charset="0"/>
                <a:cs typeface="Times New Roman" panose="02020603050405020304" pitchFamily="18" charset="0"/>
              </a:rPr>
              <a:t>Lack of Application Tracking</a:t>
            </a:r>
            <a:r>
              <a:rPr lang="en-US" dirty="0">
                <a:latin typeface="Times New Roman" panose="02020603050405020304" pitchFamily="18" charset="0"/>
                <a:cs typeface="Times New Roman" panose="02020603050405020304" pitchFamily="18" charset="0"/>
              </a:rPr>
              <a:t> – Students face difficulty in tracking the status of their job applications and interview schedules.</a:t>
            </a:r>
          </a:p>
          <a:p>
            <a:pPr marL="36900" indent="0">
              <a:buNone/>
            </a:pPr>
            <a:endParaRPr lang="en-US" dirty="0"/>
          </a:p>
        </p:txBody>
      </p:sp>
    </p:spTree>
    <p:extLst>
      <p:ext uri="{BB962C8B-B14F-4D97-AF65-F5344CB8AC3E}">
        <p14:creationId xmlns:p14="http://schemas.microsoft.com/office/powerpoint/2010/main" val="217894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A300-CEC0-BF62-D636-F01AD8811EC4}"/>
              </a:ext>
            </a:extLst>
          </p:cNvPr>
          <p:cNvSpPr>
            <a:spLocks noGrp="1"/>
          </p:cNvSpPr>
          <p:nvPr>
            <p:ph type="title"/>
          </p:nvPr>
        </p:nvSpPr>
        <p:spPr/>
        <p:txBody>
          <a:bodyPr/>
          <a:lstStyle/>
          <a:p>
            <a:pPr algn="l"/>
            <a:r>
              <a:rPr lang="en-US" sz="4000" b="1" dirty="0">
                <a:latin typeface="Times New Roman" panose="02020603050405020304" pitchFamily="18" charset="0"/>
                <a:cs typeface="Times New Roman" panose="02020603050405020304" pitchFamily="18" charset="0"/>
              </a:rPr>
              <a:t>Future Scope</a:t>
            </a:r>
            <a:endParaRPr lang="en-US" dirty="0"/>
          </a:p>
        </p:txBody>
      </p:sp>
      <p:sp>
        <p:nvSpPr>
          <p:cNvPr id="3" name="Content Placeholder 2">
            <a:extLst>
              <a:ext uri="{FF2B5EF4-FFF2-40B4-BE49-F238E27FC236}">
                <a16:creationId xmlns:a16="http://schemas.microsoft.com/office/drawing/2014/main" id="{61556BE6-C10C-EABC-6E0B-6C97B1A0AE6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AI-Powered Job Matching</a:t>
            </a:r>
          </a:p>
          <a:p>
            <a:r>
              <a:rPr lang="en-US" dirty="0">
                <a:latin typeface="Times New Roman" panose="02020603050405020304" pitchFamily="18" charset="0"/>
                <a:cs typeface="Times New Roman" panose="02020603050405020304" pitchFamily="18" charset="0"/>
              </a:rPr>
              <a:t>Interview Scheduling Integration</a:t>
            </a:r>
          </a:p>
          <a:p>
            <a:r>
              <a:rPr lang="en-US" dirty="0">
                <a:latin typeface="Times New Roman" panose="02020603050405020304" pitchFamily="18" charset="0"/>
                <a:cs typeface="Times New Roman" panose="02020603050405020304" pitchFamily="18" charset="0"/>
              </a:rPr>
              <a:t> Mobile Application</a:t>
            </a:r>
          </a:p>
          <a:p>
            <a:r>
              <a:rPr lang="en-US" dirty="0">
                <a:latin typeface="Times New Roman" panose="02020603050405020304" pitchFamily="18" charset="0"/>
                <a:cs typeface="Times New Roman" panose="02020603050405020304" pitchFamily="18" charset="0"/>
              </a:rPr>
              <a:t>Internship Opportunities and Campus Events </a:t>
            </a:r>
          </a:p>
          <a:p>
            <a:pPr marL="36900" indent="0">
              <a:buNone/>
            </a:pPr>
            <a:endParaRPr lang="en-US" dirty="0"/>
          </a:p>
        </p:txBody>
      </p:sp>
    </p:spTree>
    <p:extLst>
      <p:ext uri="{BB962C8B-B14F-4D97-AF65-F5344CB8AC3E}">
        <p14:creationId xmlns:p14="http://schemas.microsoft.com/office/powerpoint/2010/main" val="4274003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7CFC-209C-60A7-2B25-51DD16039813}"/>
              </a:ext>
            </a:extLst>
          </p:cNvPr>
          <p:cNvSpPr>
            <a:spLocks noGrp="1"/>
          </p:cNvSpPr>
          <p:nvPr>
            <p:ph type="title"/>
          </p:nvPr>
        </p:nvSpPr>
        <p:spPr>
          <a:xfrm>
            <a:off x="919119" y="2943775"/>
            <a:ext cx="10353762" cy="970450"/>
          </a:xfrm>
        </p:spPr>
        <p:txBody>
          <a:bodyPr/>
          <a:lstStyle/>
          <a:p>
            <a:r>
              <a:rPr lang="en-US" dirty="0">
                <a:latin typeface="Times New Roman" panose="02020603050405020304" pitchFamily="18" charset="0"/>
                <a:cs typeface="Times New Roman" panose="02020603050405020304" pitchFamily="18" charset="0"/>
              </a:rPr>
              <a:t>USE CASE-1</a:t>
            </a:r>
          </a:p>
        </p:txBody>
      </p:sp>
    </p:spTree>
    <p:extLst>
      <p:ext uri="{BB962C8B-B14F-4D97-AF65-F5344CB8AC3E}">
        <p14:creationId xmlns:p14="http://schemas.microsoft.com/office/powerpoint/2010/main" val="4074621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A406-06EC-848F-AFE9-D552A3AF84AC}"/>
              </a:ext>
            </a:extLst>
          </p:cNvPr>
          <p:cNvSpPr>
            <a:spLocks noGrp="1"/>
          </p:cNvSpPr>
          <p:nvPr>
            <p:ph type="title"/>
          </p:nvPr>
        </p:nvSpPr>
        <p:spPr/>
        <p:txBody>
          <a:bodyPr>
            <a:normAutofit/>
          </a:bodyPr>
          <a:lstStyle/>
          <a:p>
            <a:pPr algn="l"/>
            <a:r>
              <a:rPr lang="en-US" b="1" dirty="0">
                <a:latin typeface="Times New Roman" panose="02020603050405020304" pitchFamily="18" charset="0"/>
                <a:cs typeface="Times New Roman" panose="02020603050405020304" pitchFamily="18" charset="0"/>
              </a:rPr>
              <a:t>Student Register (Sign Up)</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99D54B-10D2-EBA5-8A1B-741808244A39}"/>
              </a:ext>
            </a:extLst>
          </p:cNvPr>
          <p:cNvSpPr>
            <a:spLocks noGrp="1"/>
          </p:cNvSpPr>
          <p:nvPr>
            <p:ph idx="1"/>
          </p:nvPr>
        </p:nvSpPr>
        <p:spPr>
          <a:xfrm>
            <a:off x="913795" y="1732449"/>
            <a:ext cx="10353762" cy="4515951"/>
          </a:xfrm>
        </p:spPr>
        <p:txBody>
          <a:bodyPr numCol="2"/>
          <a:lstStyle/>
          <a:p>
            <a:pPr>
              <a:buNone/>
            </a:pPr>
            <a:r>
              <a:rPr lang="en-US" dirty="0">
                <a:latin typeface="Times New Roman" panose="02020603050405020304" pitchFamily="18" charset="0"/>
                <a:cs typeface="Times New Roman" panose="02020603050405020304" pitchFamily="18" charset="0"/>
              </a:rPr>
              <a:t>Student (Sign Up)</a:t>
            </a:r>
          </a:p>
          <a:p>
            <a:pPr>
              <a:buFont typeface="+mj-lt"/>
              <a:buAutoNum type="arabicPeriod"/>
            </a:pPr>
            <a:r>
              <a:rPr lang="en-US" dirty="0">
                <a:latin typeface="Times New Roman" panose="02020603050405020304" pitchFamily="18" charset="0"/>
                <a:cs typeface="Times New Roman" panose="02020603050405020304" pitchFamily="18" charset="0"/>
              </a:rPr>
              <a:t>Student enters personal details (Name, Email, Phone, Roll No.).</a:t>
            </a:r>
          </a:p>
          <a:p>
            <a:pPr>
              <a:buFont typeface="+mj-lt"/>
              <a:buAutoNum type="arabicPeriod"/>
            </a:pPr>
            <a:r>
              <a:rPr lang="en-US" dirty="0">
                <a:latin typeface="Times New Roman" panose="02020603050405020304" pitchFamily="18" charset="0"/>
                <a:cs typeface="Times New Roman" panose="02020603050405020304" pitchFamily="18" charset="0"/>
              </a:rPr>
              <a:t>Sets up login credentials (Username, Password).</a:t>
            </a:r>
          </a:p>
          <a:p>
            <a:pPr>
              <a:buFont typeface="+mj-lt"/>
              <a:buAutoNum type="arabicPeriod"/>
            </a:pPr>
            <a:r>
              <a:rPr lang="en-US" dirty="0">
                <a:latin typeface="Times New Roman" panose="02020603050405020304" pitchFamily="18" charset="0"/>
                <a:cs typeface="Times New Roman" panose="02020603050405020304" pitchFamily="18" charset="0"/>
              </a:rPr>
              <a:t>Verifies email/phone (confirmation link).</a:t>
            </a:r>
          </a:p>
          <a:p>
            <a:pPr>
              <a:buFont typeface="+mj-lt"/>
              <a:buAutoNum type="arabicPeriod"/>
            </a:pPr>
            <a:r>
              <a:rPr lang="en-US" dirty="0">
                <a:latin typeface="Times New Roman" panose="02020603050405020304" pitchFamily="18" charset="0"/>
                <a:cs typeface="Times New Roman" panose="02020603050405020304" pitchFamily="18" charset="0"/>
              </a:rPr>
              <a:t>Completes profile setup (Educational details, Skills, Resume upload).</a:t>
            </a:r>
          </a:p>
          <a:p>
            <a:pPr>
              <a:buFont typeface="+mj-lt"/>
              <a:buAutoNum type="arabicPeriod"/>
            </a:pPr>
            <a:r>
              <a:rPr lang="en-US" dirty="0">
                <a:latin typeface="Times New Roman" panose="02020603050405020304" pitchFamily="18" charset="0"/>
                <a:cs typeface="Times New Roman" panose="02020603050405020304" pitchFamily="18" charset="0"/>
              </a:rPr>
              <a:t>Registration is completed and stored in the database.</a:t>
            </a:r>
          </a:p>
          <a:p>
            <a:pPr>
              <a:buFont typeface="+mj-lt"/>
              <a:buAutoNum type="arabicPeriod"/>
            </a:pPr>
            <a:endParaRPr lang="en-US" dirty="0">
              <a:latin typeface="Times New Roman" panose="02020603050405020304" pitchFamily="18" charset="0"/>
              <a:cs typeface="Times New Roman" panose="02020603050405020304" pitchFamily="18" charset="0"/>
            </a:endParaRPr>
          </a:p>
          <a:p>
            <a:pPr>
              <a:buNone/>
            </a:pPr>
            <a:r>
              <a:rPr lang="en-US" dirty="0"/>
              <a:t> Student (Login)</a:t>
            </a:r>
            <a:endParaRPr lang="en-US" b="1" dirty="0"/>
          </a:p>
          <a:p>
            <a:pPr marL="494100" indent="-457200">
              <a:buFont typeface="+mj-lt"/>
              <a:buAutoNum type="arabicPeriod"/>
            </a:pPr>
            <a:r>
              <a:rPr lang="en-US" dirty="0"/>
              <a:t>Student enters Username &amp; Password.</a:t>
            </a:r>
          </a:p>
          <a:p>
            <a:pPr marL="494100" indent="-457200">
              <a:buFont typeface="+mj-lt"/>
              <a:buAutoNum type="arabicPeriod"/>
            </a:pPr>
            <a:r>
              <a:rPr lang="en-US" dirty="0"/>
              <a:t>System verifies credentials from the database.</a:t>
            </a:r>
          </a:p>
          <a:p>
            <a:pPr marL="494100" indent="-457200">
              <a:buFont typeface="+mj-lt"/>
              <a:buAutoNum type="arabicPeriod"/>
            </a:pPr>
            <a:r>
              <a:rPr lang="en-US" dirty="0"/>
              <a:t>If correct, student dashboard is displayed.</a:t>
            </a:r>
          </a:p>
          <a:p>
            <a:pPr marL="494100" indent="-457200">
              <a:buFont typeface="+mj-lt"/>
              <a:buAutoNum type="arabicPeriod"/>
            </a:pPr>
            <a:r>
              <a:rPr lang="en-US" dirty="0"/>
              <a:t>If incorrect, an error message appears.</a:t>
            </a:r>
          </a:p>
          <a:p>
            <a:endParaRPr lang="en-US" dirty="0"/>
          </a:p>
        </p:txBody>
      </p:sp>
    </p:spTree>
    <p:extLst>
      <p:ext uri="{BB962C8B-B14F-4D97-AF65-F5344CB8AC3E}">
        <p14:creationId xmlns:p14="http://schemas.microsoft.com/office/powerpoint/2010/main" val="3072541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F02B-FA87-9B0A-219F-0AD27785038E}"/>
              </a:ext>
            </a:extLst>
          </p:cNvPr>
          <p:cNvSpPr>
            <a:spLocks noGrp="1"/>
          </p:cNvSpPr>
          <p:nvPr>
            <p:ph type="title"/>
          </p:nvPr>
        </p:nvSpPr>
        <p:spPr/>
        <p:txBody>
          <a:bodyPr/>
          <a:lstStyle/>
          <a:p>
            <a:pPr algn="l"/>
            <a:r>
              <a:rPr lang="en-US" dirty="0"/>
              <a:t>Login Pages</a:t>
            </a:r>
          </a:p>
        </p:txBody>
      </p:sp>
      <p:sp>
        <p:nvSpPr>
          <p:cNvPr id="3" name="Content Placeholder 2">
            <a:extLst>
              <a:ext uri="{FF2B5EF4-FFF2-40B4-BE49-F238E27FC236}">
                <a16:creationId xmlns:a16="http://schemas.microsoft.com/office/drawing/2014/main" id="{119D5353-7DDA-50BE-CF60-5FA0E59AECEA}"/>
              </a:ext>
            </a:extLst>
          </p:cNvPr>
          <p:cNvSpPr>
            <a:spLocks noGrp="1"/>
          </p:cNvSpPr>
          <p:nvPr>
            <p:ph idx="1"/>
          </p:nvPr>
        </p:nvSpPr>
        <p:spPr>
          <a:xfrm>
            <a:off x="913795" y="1732450"/>
            <a:ext cx="10353762" cy="4167188"/>
          </a:xfrm>
        </p:spPr>
        <p:txBody>
          <a:bodyPr numCol="3">
            <a:normAutofit fontScale="92500" lnSpcReduction="10000"/>
          </a:bodyPr>
          <a:lstStyle/>
          <a:p>
            <a:pPr>
              <a:buNone/>
            </a:pPr>
            <a:r>
              <a:rPr lang="en-US" b="1" dirty="0">
                <a:latin typeface="Times New Roman" panose="02020603050405020304" pitchFamily="18" charset="0"/>
                <a:cs typeface="Times New Roman" panose="02020603050405020304" pitchFamily="18" charset="0"/>
              </a:rPr>
              <a:t>HOD (Login)</a:t>
            </a:r>
          </a:p>
          <a:p>
            <a:pPr marL="494100" indent="-457200">
              <a:buFont typeface="+mj-lt"/>
              <a:buAutoNum type="arabicPeriod"/>
            </a:pPr>
            <a:r>
              <a:rPr lang="en-US" dirty="0">
                <a:latin typeface="Times New Roman" panose="02020603050405020304" pitchFamily="18" charset="0"/>
                <a:cs typeface="Times New Roman" panose="02020603050405020304" pitchFamily="18" charset="0"/>
              </a:rPr>
              <a:t>HOD enters login credentials.</a:t>
            </a:r>
          </a:p>
          <a:p>
            <a:pPr>
              <a:buFont typeface="+mj-lt"/>
              <a:buAutoNum type="arabicPeriod"/>
            </a:pPr>
            <a:r>
              <a:rPr lang="en-US" dirty="0">
                <a:latin typeface="Times New Roman" panose="02020603050405020304" pitchFamily="18" charset="0"/>
                <a:cs typeface="Times New Roman" panose="02020603050405020304" pitchFamily="18" charset="0"/>
              </a:rPr>
              <a:t>System authenticates from the database.</a:t>
            </a:r>
          </a:p>
          <a:p>
            <a:pPr>
              <a:buFont typeface="+mj-lt"/>
              <a:buAutoNum type="arabicPeriod"/>
            </a:pPr>
            <a:r>
              <a:rPr lang="en-US" dirty="0">
                <a:latin typeface="Times New Roman" panose="02020603050405020304" pitchFamily="18" charset="0"/>
                <a:cs typeface="Times New Roman" panose="02020603050405020304" pitchFamily="18" charset="0"/>
              </a:rPr>
              <a:t>If verified, access to student lists, placement stats, and reports.</a:t>
            </a:r>
          </a:p>
          <a:p>
            <a:pPr>
              <a:buFont typeface="+mj-lt"/>
              <a:buAutoNum type="arabicPeriod"/>
            </a:pPr>
            <a:r>
              <a:rPr lang="en-US" dirty="0">
                <a:latin typeface="Times New Roman" panose="02020603050405020304" pitchFamily="18" charset="0"/>
                <a:cs typeface="Times New Roman" panose="02020603050405020304" pitchFamily="18" charset="0"/>
              </a:rPr>
              <a:t>Can approve/reject student applications for placements.</a:t>
            </a:r>
          </a:p>
          <a:p>
            <a:pPr>
              <a:buNone/>
            </a:pP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Placement Officer(Login)</a:t>
            </a:r>
          </a:p>
          <a:p>
            <a:pPr>
              <a:buFont typeface="+mj-lt"/>
              <a:buAutoNum type="arabicPeriod"/>
            </a:pPr>
            <a:r>
              <a:rPr lang="en-US" dirty="0">
                <a:latin typeface="Times New Roman" panose="02020603050405020304" pitchFamily="18" charset="0"/>
                <a:cs typeface="Times New Roman" panose="02020603050405020304" pitchFamily="18" charset="0"/>
              </a:rPr>
              <a:t>Placement officer logs in with valid credentials.</a:t>
            </a:r>
          </a:p>
          <a:p>
            <a:pPr>
              <a:buFont typeface="+mj-lt"/>
              <a:buAutoNum type="arabicPeriod"/>
            </a:pPr>
            <a:r>
              <a:rPr lang="en-US" dirty="0">
                <a:latin typeface="Times New Roman" panose="02020603050405020304" pitchFamily="18" charset="0"/>
                <a:cs typeface="Times New Roman" panose="02020603050405020304" pitchFamily="18" charset="0"/>
              </a:rPr>
              <a:t>Can manage job postings, recruiter details, and placement records.</a:t>
            </a:r>
          </a:p>
          <a:p>
            <a:pPr>
              <a:buFont typeface="+mj-lt"/>
              <a:buAutoNum type="arabicPeriod"/>
            </a:pPr>
            <a:r>
              <a:rPr lang="en-US" dirty="0">
                <a:latin typeface="Times New Roman" panose="02020603050405020304" pitchFamily="18" charset="0"/>
                <a:cs typeface="Times New Roman" panose="02020603050405020304" pitchFamily="18" charset="0"/>
              </a:rPr>
              <a:t>Approves student applications and schedules interviews.</a:t>
            </a:r>
          </a:p>
          <a:p>
            <a:pPr>
              <a:buFont typeface="+mj-lt"/>
              <a:buAutoNum type="arabicPeriod"/>
            </a:pPr>
            <a:r>
              <a:rPr lang="en-US" dirty="0">
                <a:latin typeface="Times New Roman" panose="02020603050405020304" pitchFamily="18" charset="0"/>
                <a:cs typeface="Times New Roman" panose="02020603050405020304" pitchFamily="18" charset="0"/>
              </a:rPr>
              <a:t>Tracks overall placement progress and generates reports.</a:t>
            </a:r>
          </a:p>
          <a:p>
            <a:pPr>
              <a:buNone/>
            </a:pPr>
            <a:endParaRPr lang="en-US" b="1" dirty="0"/>
          </a:p>
          <a:p>
            <a:pPr>
              <a:buNone/>
            </a:pPr>
            <a:endParaRPr lang="en-US" b="1" dirty="0"/>
          </a:p>
          <a:p>
            <a:pPr>
              <a:buNone/>
            </a:pPr>
            <a:r>
              <a:rPr lang="en-US" b="1" dirty="0"/>
              <a:t>Principal (Login)</a:t>
            </a:r>
            <a:endParaRPr lang="en-US" dirty="0"/>
          </a:p>
          <a:p>
            <a:pPr>
              <a:buFont typeface="+mj-lt"/>
              <a:buAutoNum type="arabicPeriod"/>
            </a:pPr>
            <a:r>
              <a:rPr lang="en-US" dirty="0"/>
              <a:t>Principal logs in using admin credentials.</a:t>
            </a:r>
          </a:p>
          <a:p>
            <a:pPr>
              <a:buFont typeface="+mj-lt"/>
              <a:buAutoNum type="arabicPeriod"/>
            </a:pPr>
            <a:r>
              <a:rPr lang="en-US" dirty="0"/>
              <a:t>Can view placement reports and overall statistics.</a:t>
            </a:r>
          </a:p>
          <a:p>
            <a:pPr>
              <a:buFont typeface="+mj-lt"/>
              <a:buAutoNum type="arabicPeriod"/>
            </a:pPr>
            <a:r>
              <a:rPr lang="en-US" dirty="0"/>
              <a:t>Approves major decisions related to placement policies.</a:t>
            </a:r>
          </a:p>
          <a:p>
            <a:pPr>
              <a:buFont typeface="+mj-lt"/>
              <a:buAutoNum type="arabicPeriod"/>
            </a:pPr>
            <a:r>
              <a:rPr lang="en-US" dirty="0"/>
              <a:t>Can send notifications or messages to students and staff.</a:t>
            </a:r>
          </a:p>
          <a:p>
            <a:endParaRPr lang="en-US" dirty="0"/>
          </a:p>
        </p:txBody>
      </p:sp>
    </p:spTree>
    <p:extLst>
      <p:ext uri="{BB962C8B-B14F-4D97-AF65-F5344CB8AC3E}">
        <p14:creationId xmlns:p14="http://schemas.microsoft.com/office/powerpoint/2010/main" val="424306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94ED-9AFA-2121-6CD1-7394E30E64DF}"/>
              </a:ext>
            </a:extLst>
          </p:cNvPr>
          <p:cNvSpPr>
            <a:spLocks noGrp="1"/>
          </p:cNvSpPr>
          <p:nvPr>
            <p:ph type="title"/>
          </p:nvPr>
        </p:nvSpPr>
        <p:spPr>
          <a:xfrm>
            <a:off x="919119" y="2943775"/>
            <a:ext cx="10353762" cy="970450"/>
          </a:xfrm>
        </p:spPr>
        <p:txBody>
          <a:bodyPr/>
          <a:lstStyle/>
          <a:p>
            <a:r>
              <a:rPr lang="en-US" dirty="0">
                <a:latin typeface="Times New Roman" panose="02020603050405020304" pitchFamily="18" charset="0"/>
                <a:cs typeface="Times New Roman" panose="02020603050405020304" pitchFamily="18" charset="0"/>
              </a:rPr>
              <a:t>ON JOB TRAINING (OJT-2)</a:t>
            </a:r>
          </a:p>
        </p:txBody>
      </p:sp>
    </p:spTree>
    <p:extLst>
      <p:ext uri="{BB962C8B-B14F-4D97-AF65-F5344CB8AC3E}">
        <p14:creationId xmlns:p14="http://schemas.microsoft.com/office/powerpoint/2010/main" val="2491215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6A10-26F1-F218-617E-A75F15C2D1AC}"/>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School Management System</a:t>
            </a:r>
          </a:p>
        </p:txBody>
      </p:sp>
      <p:sp>
        <p:nvSpPr>
          <p:cNvPr id="3" name="Content Placeholder 2">
            <a:extLst>
              <a:ext uri="{FF2B5EF4-FFF2-40B4-BE49-F238E27FC236}">
                <a16:creationId xmlns:a16="http://schemas.microsoft.com/office/drawing/2014/main" id="{65A57FE9-45C8-6134-1CFB-45513BA42992}"/>
              </a:ext>
            </a:extLst>
          </p:cNvPr>
          <p:cNvSpPr>
            <a:spLocks noGrp="1"/>
          </p:cNvSpPr>
          <p:nvPr>
            <p:ph idx="1"/>
          </p:nvPr>
        </p:nvSpPr>
        <p:spPr/>
        <p:txBody>
          <a:bodyPr/>
          <a:lstStyle/>
          <a:p>
            <a:pPr algn="just"/>
            <a:r>
              <a:rPr lang="en-US" dirty="0"/>
              <a:t>A </a:t>
            </a:r>
            <a:r>
              <a:rPr lang="en-US" b="1" dirty="0"/>
              <a:t>School Management System (SMS)</a:t>
            </a:r>
            <a:r>
              <a:rPr lang="en-US" dirty="0"/>
              <a:t> is a web-based application designed to streamline and automate various administrative and academic processes in educational institutions. It serves as a centralized platform for </a:t>
            </a:r>
            <a:r>
              <a:rPr lang="en-US" b="1" dirty="0"/>
              <a:t>students, teachers, administrators</a:t>
            </a:r>
            <a:r>
              <a:rPr lang="en-US" dirty="0"/>
              <a:t> to efficiently manage school operations, track student performance, and facilitate communication.</a:t>
            </a:r>
          </a:p>
          <a:p>
            <a:pPr marL="36900" indent="0" algn="just">
              <a:buNone/>
            </a:pPr>
            <a:endParaRPr lang="en-US" dirty="0"/>
          </a:p>
          <a:p>
            <a:pPr algn="just"/>
            <a:r>
              <a:rPr lang="en-US" dirty="0">
                <a:latin typeface="Times New Roman" panose="02020603050405020304" pitchFamily="18" charset="0"/>
                <a:cs typeface="Times New Roman" panose="02020603050405020304" pitchFamily="18" charset="0"/>
              </a:rPr>
              <a:t>The platform is built using modern web technologies like </a:t>
            </a:r>
            <a:r>
              <a:rPr lang="en-US" b="1" dirty="0">
                <a:latin typeface="Times New Roman" panose="02020603050405020304" pitchFamily="18" charset="0"/>
                <a:cs typeface="Times New Roman" panose="02020603050405020304" pitchFamily="18" charset="0"/>
              </a:rPr>
              <a:t>React, Tailwind CSS, JavaScript, Node.js and Mongo DB</a:t>
            </a:r>
            <a:r>
              <a:rPr lang="en-US" dirty="0">
                <a:latin typeface="Times New Roman" panose="02020603050405020304" pitchFamily="18" charset="0"/>
                <a:cs typeface="Times New Roman" panose="02020603050405020304" pitchFamily="18" charset="0"/>
              </a:rPr>
              <a:t>. It combines elegant design with user-friendly features to create a trustworthy and attractive online store for gold jewelry lovers.</a:t>
            </a:r>
          </a:p>
          <a:p>
            <a:pPr algn="just"/>
            <a:endParaRPr lang="en-US" dirty="0"/>
          </a:p>
          <a:p>
            <a:endParaRPr lang="en-US" dirty="0"/>
          </a:p>
        </p:txBody>
      </p:sp>
    </p:spTree>
    <p:extLst>
      <p:ext uri="{BB962C8B-B14F-4D97-AF65-F5344CB8AC3E}">
        <p14:creationId xmlns:p14="http://schemas.microsoft.com/office/powerpoint/2010/main" val="928658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1391-D5FE-028C-5885-406364514947}"/>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580F058-877A-BF89-9943-A58A72475976}"/>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Manual Record Management</a:t>
            </a:r>
            <a:r>
              <a:rPr lang="en-US" dirty="0">
                <a:latin typeface="Times New Roman" panose="02020603050405020304" pitchFamily="18" charset="0"/>
                <a:cs typeface="Times New Roman" panose="02020603050405020304" pitchFamily="18" charset="0"/>
              </a:rPr>
              <a:t> – Difficulty in maintaining and retrieving student and staff records efficiently.</a:t>
            </a:r>
          </a:p>
          <a:p>
            <a:pPr algn="just"/>
            <a:r>
              <a:rPr lang="en-US" b="1" dirty="0">
                <a:latin typeface="Times New Roman" panose="02020603050405020304" pitchFamily="18" charset="0"/>
                <a:cs typeface="Times New Roman" panose="02020603050405020304" pitchFamily="18" charset="0"/>
              </a:rPr>
              <a:t>Lack of Centralized Data</a:t>
            </a:r>
            <a:r>
              <a:rPr lang="en-US" dirty="0">
                <a:latin typeface="Times New Roman" panose="02020603050405020304" pitchFamily="18" charset="0"/>
                <a:cs typeface="Times New Roman" panose="02020603050405020304" pitchFamily="18" charset="0"/>
              </a:rPr>
              <a:t> – No unified system for student records, academic progress, and financial transactions.</a:t>
            </a:r>
          </a:p>
          <a:p>
            <a:pPr algn="just"/>
            <a:r>
              <a:rPr lang="en-US" b="1" dirty="0">
                <a:latin typeface="Times New Roman" panose="02020603050405020304" pitchFamily="18" charset="0"/>
                <a:cs typeface="Times New Roman" panose="02020603050405020304" pitchFamily="18" charset="0"/>
              </a:rPr>
              <a:t>Inefficient Communication</a:t>
            </a:r>
            <a:r>
              <a:rPr lang="en-US" dirty="0">
                <a:latin typeface="Times New Roman" panose="02020603050405020304" pitchFamily="18" charset="0"/>
                <a:cs typeface="Times New Roman" panose="02020603050405020304" pitchFamily="18" charset="0"/>
              </a:rPr>
              <a:t> – Teachers, students lack a structured platform for communication.</a:t>
            </a:r>
          </a:p>
          <a:p>
            <a:endParaRPr lang="en-US" dirty="0"/>
          </a:p>
        </p:txBody>
      </p:sp>
    </p:spTree>
    <p:extLst>
      <p:ext uri="{BB962C8B-B14F-4D97-AF65-F5344CB8AC3E}">
        <p14:creationId xmlns:p14="http://schemas.microsoft.com/office/powerpoint/2010/main" val="2516165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F2A1-E625-6EF0-571C-467B8E8A6182}"/>
              </a:ext>
            </a:extLst>
          </p:cNvPr>
          <p:cNvSpPr>
            <a:spLocks noGrp="1"/>
          </p:cNvSpPr>
          <p:nvPr>
            <p:ph type="title"/>
          </p:nvPr>
        </p:nvSpPr>
        <p:spPr/>
        <p:txBody>
          <a:bodyPr/>
          <a:lstStyle/>
          <a:p>
            <a:pPr algn="l"/>
            <a:r>
              <a:rPr lang="en-US" sz="4000" b="1" dirty="0">
                <a:latin typeface="Times New Roman" panose="02020603050405020304" pitchFamily="18" charset="0"/>
                <a:cs typeface="Times New Roman" panose="02020603050405020304" pitchFamily="18" charset="0"/>
              </a:rPr>
              <a:t>Future Scope</a:t>
            </a:r>
            <a:endParaRPr lang="en-US" dirty="0"/>
          </a:p>
        </p:txBody>
      </p:sp>
      <p:sp>
        <p:nvSpPr>
          <p:cNvPr id="3" name="Content Placeholder 2">
            <a:extLst>
              <a:ext uri="{FF2B5EF4-FFF2-40B4-BE49-F238E27FC236}">
                <a16:creationId xmlns:a16="http://schemas.microsoft.com/office/drawing/2014/main" id="{CB238DCA-3C00-F50C-30F8-830045C4324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AI-Powered Student Performance Analysis</a:t>
            </a:r>
          </a:p>
          <a:p>
            <a:r>
              <a:rPr lang="en-US" dirty="0">
                <a:latin typeface="Times New Roman" panose="02020603050405020304" pitchFamily="18" charset="0"/>
                <a:cs typeface="Times New Roman" panose="02020603050405020304" pitchFamily="18" charset="0"/>
              </a:rPr>
              <a:t>Mobile Application Development</a:t>
            </a:r>
          </a:p>
          <a:p>
            <a:r>
              <a:rPr lang="en-US" dirty="0">
                <a:latin typeface="Times New Roman" panose="02020603050405020304" pitchFamily="18" charset="0"/>
                <a:cs typeface="Times New Roman" panose="02020603050405020304" pitchFamily="18" charset="0"/>
              </a:rPr>
              <a:t>Automated Fee Payment &amp; Scholarship Management</a:t>
            </a:r>
          </a:p>
          <a:p>
            <a:r>
              <a:rPr lang="en-US" dirty="0">
                <a:latin typeface="Times New Roman" panose="02020603050405020304" pitchFamily="18" charset="0"/>
                <a:cs typeface="Times New Roman" panose="02020603050405020304" pitchFamily="18" charset="0"/>
              </a:rPr>
              <a:t>Parent-Teacher Communication Portal</a:t>
            </a:r>
          </a:p>
        </p:txBody>
      </p:sp>
    </p:spTree>
    <p:extLst>
      <p:ext uri="{BB962C8B-B14F-4D97-AF65-F5344CB8AC3E}">
        <p14:creationId xmlns:p14="http://schemas.microsoft.com/office/powerpoint/2010/main" val="406920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13F8-110A-A274-D7C2-75C538CCCA99}"/>
              </a:ext>
            </a:extLst>
          </p:cNvPr>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Contents </a:t>
            </a:r>
            <a:endParaRPr lang="en-US" dirty="0"/>
          </a:p>
        </p:txBody>
      </p:sp>
      <p:sp>
        <p:nvSpPr>
          <p:cNvPr id="3" name="Content Placeholder 2">
            <a:extLst>
              <a:ext uri="{FF2B5EF4-FFF2-40B4-BE49-F238E27FC236}">
                <a16:creationId xmlns:a16="http://schemas.microsoft.com/office/drawing/2014/main" id="{4F130235-43F9-1807-F7EF-C37DC52F99FC}"/>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Overview of the organization</a:t>
            </a:r>
          </a:p>
          <a:p>
            <a:r>
              <a:rPr lang="en-US" sz="2000" dirty="0">
                <a:latin typeface="Times New Roman" panose="02020603050405020304" pitchFamily="18" charset="0"/>
                <a:cs typeface="Times New Roman" panose="02020603050405020304" pitchFamily="18" charset="0"/>
              </a:rPr>
              <a:t>Vision and mission of the organization.</a:t>
            </a:r>
          </a:p>
          <a:p>
            <a:r>
              <a:rPr lang="en-US" sz="2000" dirty="0">
                <a:latin typeface="Times New Roman" panose="02020603050405020304" pitchFamily="18" charset="0"/>
                <a:cs typeface="Times New Roman" panose="02020603050405020304" pitchFamily="18" charset="0"/>
              </a:rPr>
              <a:t>Organization Structure.</a:t>
            </a:r>
          </a:p>
          <a:p>
            <a:r>
              <a:rPr lang="en-US" sz="2000" dirty="0">
                <a:latin typeface="Times New Roman" panose="02020603050405020304" pitchFamily="18" charset="0"/>
                <a:cs typeface="Times New Roman" panose="02020603050405020304" pitchFamily="18" charset="0"/>
              </a:rPr>
              <a:t>Roles and Responsibility of personnel in the organization.</a:t>
            </a:r>
          </a:p>
          <a:p>
            <a:r>
              <a:rPr lang="en-US" sz="2000" dirty="0">
                <a:latin typeface="Times New Roman" panose="02020603050405020304" pitchFamily="18" charset="0"/>
                <a:cs typeface="Times New Roman" panose="02020603050405020304" pitchFamily="18" charset="0"/>
              </a:rPr>
              <a:t>Products and market performance.</a:t>
            </a:r>
            <a:endParaRPr lang="en-IN"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43972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57BD-F482-E258-EC3E-23B19FFD1F75}"/>
              </a:ext>
            </a:extLst>
          </p:cNvPr>
          <p:cNvSpPr>
            <a:spLocks noGrp="1"/>
          </p:cNvSpPr>
          <p:nvPr>
            <p:ph type="title"/>
          </p:nvPr>
        </p:nvSpPr>
        <p:spPr>
          <a:xfrm>
            <a:off x="919119" y="2943775"/>
            <a:ext cx="10353762" cy="970450"/>
          </a:xfrm>
        </p:spPr>
        <p:txBody>
          <a:bodyPr/>
          <a:lstStyle/>
          <a:p>
            <a:r>
              <a:rPr lang="en-US" dirty="0">
                <a:latin typeface="Times New Roman" panose="02020603050405020304" pitchFamily="18" charset="0"/>
                <a:cs typeface="Times New Roman" panose="02020603050405020304" pitchFamily="18" charset="0"/>
              </a:rPr>
              <a:t>USE CASE-2</a:t>
            </a:r>
          </a:p>
        </p:txBody>
      </p:sp>
    </p:spTree>
    <p:extLst>
      <p:ext uri="{BB962C8B-B14F-4D97-AF65-F5344CB8AC3E}">
        <p14:creationId xmlns:p14="http://schemas.microsoft.com/office/powerpoint/2010/main" val="200972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3889-FFF3-24CC-D89E-AED39EBCD28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4C4D209-336C-DB50-5596-6C58AB3B0CDC}"/>
              </a:ext>
            </a:extLst>
          </p:cNvPr>
          <p:cNvSpPr>
            <a:spLocks noGrp="1"/>
          </p:cNvSpPr>
          <p:nvPr>
            <p:ph idx="1"/>
          </p:nvPr>
        </p:nvSpPr>
        <p:spPr>
          <a:xfrm>
            <a:off x="913795" y="1732449"/>
            <a:ext cx="10353762" cy="3806705"/>
          </a:xfrm>
        </p:spPr>
        <p:txBody>
          <a:bodyPr numCol="2">
            <a:normAutofit/>
          </a:bodyPr>
          <a:lstStyle/>
          <a:p>
            <a:pPr>
              <a:buNone/>
            </a:pPr>
            <a:r>
              <a:rPr lang="en-US" b="1" dirty="0">
                <a:latin typeface="Times New Roman" panose="02020603050405020304" pitchFamily="18" charset="0"/>
                <a:cs typeface="Times New Roman" panose="02020603050405020304" pitchFamily="18" charset="0"/>
              </a:rPr>
              <a:t>Student Registration </a:t>
            </a:r>
          </a:p>
          <a:p>
            <a:pPr>
              <a:buNone/>
            </a:pPr>
            <a:r>
              <a:rPr lang="en-US" b="1" dirty="0">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Admin, Student</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Allows the admin to register a new student by filling in details like name, class, guardian info, etc.</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Preconditions</a:t>
            </a:r>
            <a:r>
              <a:rPr lang="en-US" dirty="0">
                <a:latin typeface="Times New Roman" panose="02020603050405020304" pitchFamily="18" charset="0"/>
                <a:cs typeface="Times New Roman" panose="02020603050405020304" pitchFamily="18" charset="0"/>
              </a:rPr>
              <a:t>: Admin is logged in.</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Postconditions</a:t>
            </a:r>
            <a:r>
              <a:rPr lang="en-US" dirty="0">
                <a:latin typeface="Times New Roman" panose="02020603050405020304" pitchFamily="18" charset="0"/>
                <a:cs typeface="Times New Roman" panose="02020603050405020304" pitchFamily="18" charset="0"/>
              </a:rPr>
              <a:t>: Student profile is created and stored in the database.</a:t>
            </a:r>
          </a:p>
          <a:p>
            <a:pPr marL="36900" indent="0">
              <a:buNone/>
            </a:pPr>
            <a:endParaRPr lang="en-US" dirty="0"/>
          </a:p>
          <a:p>
            <a:pPr>
              <a:buNone/>
            </a:pPr>
            <a:r>
              <a:rPr lang="en-US" b="1" dirty="0">
                <a:latin typeface="Times New Roman" panose="02020603050405020304" pitchFamily="18" charset="0"/>
                <a:cs typeface="Times New Roman" panose="02020603050405020304" pitchFamily="18" charset="0"/>
              </a:rPr>
              <a:t>Teacher Management</a:t>
            </a:r>
          </a:p>
          <a:p>
            <a:pPr marL="36900" indent="0">
              <a:buNone/>
            </a:pPr>
            <a:r>
              <a:rPr lang="en-US" b="1" dirty="0">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Admin</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Admin adds, edits, or removes teacher records.</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Preconditions</a:t>
            </a:r>
            <a:r>
              <a:rPr lang="en-US" dirty="0">
                <a:latin typeface="Times New Roman" panose="02020603050405020304" pitchFamily="18" charset="0"/>
                <a:cs typeface="Times New Roman" panose="02020603050405020304" pitchFamily="18" charset="0"/>
              </a:rPr>
              <a:t>: Admin must be authenticated.</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Postconditions</a:t>
            </a:r>
            <a:r>
              <a:rPr lang="en-US" dirty="0">
                <a:latin typeface="Times New Roman" panose="02020603050405020304" pitchFamily="18" charset="0"/>
                <a:cs typeface="Times New Roman" panose="02020603050405020304" pitchFamily="18" charset="0"/>
              </a:rPr>
              <a:t>: Updated list of teachers is saved.</a:t>
            </a:r>
          </a:p>
          <a:p>
            <a:endParaRPr lang="en-US" dirty="0"/>
          </a:p>
        </p:txBody>
      </p:sp>
    </p:spTree>
    <p:extLst>
      <p:ext uri="{BB962C8B-B14F-4D97-AF65-F5344CB8AC3E}">
        <p14:creationId xmlns:p14="http://schemas.microsoft.com/office/powerpoint/2010/main" val="4152147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2F99-8F27-861D-C040-76146C60D6E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57F9474-A890-D9A5-CFE0-4F6F979877CC}"/>
              </a:ext>
            </a:extLst>
          </p:cNvPr>
          <p:cNvSpPr>
            <a:spLocks noGrp="1"/>
          </p:cNvSpPr>
          <p:nvPr>
            <p:ph idx="1"/>
          </p:nvPr>
        </p:nvSpPr>
        <p:spPr>
          <a:xfrm>
            <a:off x="457200" y="1732449"/>
            <a:ext cx="11544300" cy="4756274"/>
          </a:xfrm>
        </p:spPr>
        <p:txBody>
          <a:bodyPr numCol="3">
            <a:normAutofit fontScale="92500" lnSpcReduction="10000"/>
          </a:bodyPr>
          <a:lstStyle/>
          <a:p>
            <a:pPr>
              <a:buNone/>
            </a:pPr>
            <a:r>
              <a:rPr lang="en-US" b="1" dirty="0">
                <a:latin typeface="Times New Roman" panose="02020603050405020304" pitchFamily="18" charset="0"/>
                <a:cs typeface="Times New Roman" panose="02020603050405020304" pitchFamily="18" charset="0"/>
              </a:rPr>
              <a:t>Class Scheduling</a:t>
            </a:r>
          </a:p>
          <a:p>
            <a:pPr marL="36900" indent="0">
              <a:buNone/>
            </a:pPr>
            <a:r>
              <a:rPr lang="en-US" b="1" dirty="0">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Admin, Teachers</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Admin creates a timetable by assigning subjects and teachers to classes.</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Preconditions</a:t>
            </a:r>
            <a:r>
              <a:rPr lang="en-US" dirty="0">
                <a:latin typeface="Times New Roman" panose="02020603050405020304" pitchFamily="18" charset="0"/>
                <a:cs typeface="Times New Roman" panose="02020603050405020304" pitchFamily="18" charset="0"/>
              </a:rPr>
              <a:t>: Class and teacher records exist.</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Postconditions</a:t>
            </a:r>
            <a:r>
              <a:rPr lang="en-US" dirty="0">
                <a:latin typeface="Times New Roman" panose="02020603050405020304" pitchFamily="18" charset="0"/>
                <a:cs typeface="Times New Roman" panose="02020603050405020304" pitchFamily="18" charset="0"/>
              </a:rPr>
              <a:t>: Timetable becomes available to students and teachers.</a:t>
            </a:r>
            <a:endParaRPr lang="en-US" dirty="0"/>
          </a:p>
          <a:p>
            <a:pPr>
              <a:buNone/>
            </a:pPr>
            <a:endParaRPr lang="en-US" b="1" dirty="0">
              <a:latin typeface="Times New Roman" panose="02020603050405020304" pitchFamily="18" charset="0"/>
              <a:cs typeface="Times New Roman" panose="02020603050405020304" pitchFamily="18" charset="0"/>
            </a:endParaRPr>
          </a:p>
          <a:p>
            <a:pPr>
              <a:buNone/>
            </a:pPr>
            <a:endParaRPr lang="en-US" b="1" dirty="0">
              <a:latin typeface="Times New Roman" panose="02020603050405020304" pitchFamily="18" charset="0"/>
              <a:cs typeface="Times New Roman" panose="02020603050405020304" pitchFamily="18" charset="0"/>
            </a:endParaRPr>
          </a:p>
          <a:p>
            <a:pPr>
              <a:buNone/>
            </a:pP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Attendance Tracking</a:t>
            </a:r>
          </a:p>
          <a:p>
            <a:pPr marL="36900" indent="0">
              <a:buNone/>
            </a:pPr>
            <a:r>
              <a:rPr lang="en-US" b="1" dirty="0">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Teachers</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Teachers mark daily attendance for their assigned classes.</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Preconditions</a:t>
            </a:r>
            <a:r>
              <a:rPr lang="en-US" dirty="0">
                <a:latin typeface="Times New Roman" panose="02020603050405020304" pitchFamily="18" charset="0"/>
                <a:cs typeface="Times New Roman" panose="02020603050405020304" pitchFamily="18" charset="0"/>
              </a:rPr>
              <a:t>: Class and student lists are available.</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Postconditions</a:t>
            </a:r>
            <a:r>
              <a:rPr lang="en-US" dirty="0">
                <a:latin typeface="Times New Roman" panose="02020603050405020304" pitchFamily="18" charset="0"/>
                <a:cs typeface="Times New Roman" panose="02020603050405020304" pitchFamily="18" charset="0"/>
              </a:rPr>
              <a:t>: Attendance records are saved.</a:t>
            </a:r>
          </a:p>
          <a:p>
            <a:endParaRPr lang="en-US" dirty="0"/>
          </a:p>
          <a:p>
            <a:endParaRPr lang="en-US" dirty="0"/>
          </a:p>
          <a:p>
            <a:endParaRPr lang="en-US" dirty="0"/>
          </a:p>
          <a:p>
            <a:pPr marL="36900" indent="0">
              <a:buNone/>
            </a:pPr>
            <a:endParaRPr lang="en-US" dirty="0"/>
          </a:p>
          <a:p>
            <a:pPr>
              <a:buNone/>
            </a:pPr>
            <a:r>
              <a:rPr lang="en-US" b="1" dirty="0">
                <a:latin typeface="Times New Roman" panose="02020603050405020304" pitchFamily="18" charset="0"/>
                <a:cs typeface="Times New Roman" panose="02020603050405020304" pitchFamily="18" charset="0"/>
              </a:rPr>
              <a:t>Exam Management</a:t>
            </a:r>
          </a:p>
          <a:p>
            <a:pPr marL="36900" indent="0">
              <a:buNone/>
            </a:pPr>
            <a:r>
              <a:rPr lang="en-US" b="1" dirty="0">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Admin, Teachers</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Schedule exams, enter marks, and generate result cards.</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Preconditions</a:t>
            </a:r>
            <a:r>
              <a:rPr lang="en-US" dirty="0">
                <a:latin typeface="Times New Roman" panose="02020603050405020304" pitchFamily="18" charset="0"/>
                <a:cs typeface="Times New Roman" panose="02020603050405020304" pitchFamily="18" charset="0"/>
              </a:rPr>
              <a:t>: Student and subject data are available.</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Postconditions</a:t>
            </a:r>
            <a:r>
              <a:rPr lang="en-US" dirty="0">
                <a:latin typeface="Times New Roman" panose="02020603050405020304" pitchFamily="18" charset="0"/>
                <a:cs typeface="Times New Roman" panose="02020603050405020304" pitchFamily="18" charset="0"/>
              </a:rPr>
              <a:t>: Results are stored and accessible to parents/students.</a:t>
            </a:r>
          </a:p>
          <a:p>
            <a:endParaRPr lang="en-US" dirty="0"/>
          </a:p>
        </p:txBody>
      </p:sp>
    </p:spTree>
    <p:extLst>
      <p:ext uri="{BB962C8B-B14F-4D97-AF65-F5344CB8AC3E}">
        <p14:creationId xmlns:p14="http://schemas.microsoft.com/office/powerpoint/2010/main" val="1830348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6158-C125-E6A2-24B3-0A0B9A28D121}"/>
              </a:ext>
            </a:extLst>
          </p:cNvPr>
          <p:cNvSpPr>
            <a:spLocks noGrp="1"/>
          </p:cNvSpPr>
          <p:nvPr>
            <p:ph type="title"/>
          </p:nvPr>
        </p:nvSpPr>
        <p:spPr>
          <a:xfrm>
            <a:off x="919119" y="2943775"/>
            <a:ext cx="10353762" cy="970450"/>
          </a:xfrm>
        </p:spPr>
        <p:txBody>
          <a:bodyPr>
            <a:normAutofit/>
          </a:bodyPr>
          <a:lstStyle/>
          <a:p>
            <a:r>
              <a:rPr lang="en-US" sz="5000" dirty="0">
                <a:latin typeface="Times New Roman" panose="02020603050405020304" pitchFamily="18" charset="0"/>
                <a:cs typeface="Times New Roman" panose="02020603050405020304" pitchFamily="18" charset="0"/>
              </a:rPr>
              <a:t>THE END</a:t>
            </a:r>
          </a:p>
        </p:txBody>
      </p:sp>
    </p:spTree>
    <p:extLst>
      <p:ext uri="{BB962C8B-B14F-4D97-AF65-F5344CB8AC3E}">
        <p14:creationId xmlns:p14="http://schemas.microsoft.com/office/powerpoint/2010/main" val="389215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1BDE-BABD-F5FB-DBB2-0544B5B41DA0}"/>
              </a:ext>
            </a:extLst>
          </p:cNvPr>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Overview of the organization </a:t>
            </a:r>
            <a:endParaRPr lang="en-US" dirty="0"/>
          </a:p>
        </p:txBody>
      </p:sp>
      <p:sp>
        <p:nvSpPr>
          <p:cNvPr id="3" name="Content Placeholder 2">
            <a:extLst>
              <a:ext uri="{FF2B5EF4-FFF2-40B4-BE49-F238E27FC236}">
                <a16:creationId xmlns:a16="http://schemas.microsoft.com/office/drawing/2014/main" id="{02C3319E-D726-82A2-08B9-72F8978276DE}"/>
              </a:ext>
            </a:extLst>
          </p:cNvPr>
          <p:cNvSpPr>
            <a:spLocks noGrp="1"/>
          </p:cNvSpPr>
          <p:nvPr>
            <p:ph idx="1"/>
          </p:nvPr>
        </p:nvSpPr>
        <p:spPr/>
        <p:txBody>
          <a:bodyPr/>
          <a:lstStyle/>
          <a:p>
            <a:pPr algn="just"/>
            <a:r>
              <a:rPr lang="en-US" dirty="0"/>
              <a:t>At Zeel Code Labs, we grow by finding new clients and creating the right solutions for them. </a:t>
            </a:r>
          </a:p>
          <a:p>
            <a:pPr algn="just"/>
            <a:r>
              <a:rPr lang="en-US" dirty="0"/>
              <a:t>This has helped us become one of the top and most successful development companies. Our development experience helps us keep growing—we know how to find leads and turn them to revenue streams.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71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CABE-81C1-2F42-B30D-C25F5B3F8D58}"/>
              </a:ext>
            </a:extLst>
          </p:cNvPr>
          <p:cNvSpPr>
            <a:spLocks noGrp="1"/>
          </p:cNvSpPr>
          <p:nvPr>
            <p:ph type="title"/>
          </p:nvPr>
        </p:nvSpPr>
        <p:spPr/>
        <p:txBody>
          <a:bodyPr/>
          <a:lstStyle/>
          <a:p>
            <a:pPr algn="l"/>
            <a:r>
              <a:rPr lang="en-US" sz="4000" b="1" dirty="0">
                <a:solidFill>
                  <a:schemeClr val="tx1"/>
                </a:solidFill>
                <a:latin typeface="Times New Roman" panose="02020603050405020304" pitchFamily="18" charset="0"/>
                <a:cs typeface="Times New Roman" panose="02020603050405020304" pitchFamily="18" charset="0"/>
              </a:rPr>
              <a:t>Vision and Mission</a:t>
            </a:r>
            <a:endParaRPr lang="en-US" dirty="0">
              <a:solidFill>
                <a:schemeClr val="tx1"/>
              </a:solidFill>
            </a:endParaRPr>
          </a:p>
        </p:txBody>
      </p:sp>
      <p:sp>
        <p:nvSpPr>
          <p:cNvPr id="3" name="Content Placeholder 2">
            <a:extLst>
              <a:ext uri="{FF2B5EF4-FFF2-40B4-BE49-F238E27FC236}">
                <a16:creationId xmlns:a16="http://schemas.microsoft.com/office/drawing/2014/main" id="{62074417-46A8-254D-AB65-C16B3940B811}"/>
              </a:ext>
            </a:extLst>
          </p:cNvPr>
          <p:cNvSpPr>
            <a:spLocks noGrp="1"/>
          </p:cNvSpPr>
          <p:nvPr>
            <p:ph idx="1"/>
          </p:nvPr>
        </p:nvSpPr>
        <p:spPr/>
        <p:txBody>
          <a:bodyPr numCol="1">
            <a:normAutofit/>
          </a:bodyPr>
          <a:lstStyle/>
          <a:p>
            <a:pPr marL="36900" indent="0">
              <a:buNone/>
            </a:pPr>
            <a:r>
              <a:rPr lang="en-US" sz="25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Vision:</a:t>
            </a:r>
          </a:p>
          <a:p>
            <a:pPr algn="just"/>
            <a:r>
              <a:rPr lang="en-US" dirty="0"/>
              <a:t>Our goal is to grow as one of the most innovative IT solution and service providers. We focus on working efficiently using a strong and well-organized approach, gradually shifting from hard work to smart work — not just in our team, but also for our clients.</a:t>
            </a:r>
          </a:p>
          <a:p>
            <a:pPr marL="36900" indent="0" algn="just">
              <a:buNone/>
            </a:pPr>
            <a:endParaRPr lang="en-US" dirty="0"/>
          </a:p>
          <a:p>
            <a:pPr marL="36900" indent="0" algn="just">
              <a:buNone/>
            </a:pPr>
            <a:r>
              <a:rPr lang="en-US" sz="3000" dirty="0">
                <a:latin typeface="Times New Roman" panose="02020603050405020304" pitchFamily="18" charset="0"/>
                <a:cs typeface="Times New Roman" panose="02020603050405020304" pitchFamily="18" charset="0"/>
              </a:rPr>
              <a:t> Mission:</a:t>
            </a:r>
          </a:p>
          <a:p>
            <a:pPr algn="just"/>
            <a:r>
              <a:rPr lang="en-US" dirty="0">
                <a:latin typeface="Times New Roman" panose="02020603050405020304" pitchFamily="18" charset="0"/>
                <a:cs typeface="Times New Roman" panose="02020603050405020304" pitchFamily="18" charset="0"/>
              </a:rPr>
              <a:t>To produce excellent services in the field of IT Services and Consultancy with maximum        efforts driven towards customer satisfaction.</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847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7784-B95A-7E69-EE45-71E67A5227E5}"/>
              </a:ext>
            </a:extLst>
          </p:cNvPr>
          <p:cNvSpPr>
            <a:spLocks noGrp="1"/>
          </p:cNvSpPr>
          <p:nvPr>
            <p:ph type="title"/>
          </p:nvPr>
        </p:nvSpPr>
        <p:spPr/>
        <p:txBody>
          <a:bodyPr>
            <a:normAutofit/>
          </a:bodyPr>
          <a:lstStyle/>
          <a:p>
            <a:pPr algn="l"/>
            <a:r>
              <a:rPr lang="en-US" sz="4000" b="1" dirty="0">
                <a:solidFill>
                  <a:schemeClr val="tx1"/>
                </a:solidFill>
                <a:latin typeface="Times New Roman" panose="02020603050405020304" pitchFamily="18" charset="0"/>
                <a:cs typeface="Times New Roman" panose="02020603050405020304" pitchFamily="18" charset="0"/>
              </a:rPr>
              <a:t>Organization Structure</a:t>
            </a:r>
            <a:endParaRPr lang="en-US" dirty="0">
              <a:solidFill>
                <a:schemeClr val="tx1"/>
              </a:solidFill>
            </a:endParaRPr>
          </a:p>
        </p:txBody>
      </p:sp>
      <p:pic>
        <p:nvPicPr>
          <p:cNvPr id="5" name="Content Placeholder 4">
            <a:extLst>
              <a:ext uri="{FF2B5EF4-FFF2-40B4-BE49-F238E27FC236}">
                <a16:creationId xmlns:a16="http://schemas.microsoft.com/office/drawing/2014/main" id="{B314D7A0-846E-C056-4447-EB816DFCA125}"/>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tretch>
            <a:fillRect/>
          </a:stretch>
        </p:blipFill>
        <p:spPr>
          <a:xfrm>
            <a:off x="3471862" y="1918494"/>
            <a:ext cx="5238750" cy="3686175"/>
          </a:xfrm>
        </p:spPr>
      </p:pic>
    </p:spTree>
    <p:extLst>
      <p:ext uri="{BB962C8B-B14F-4D97-AF65-F5344CB8AC3E}">
        <p14:creationId xmlns:p14="http://schemas.microsoft.com/office/powerpoint/2010/main" val="412809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4137-0BE0-534F-1AB7-1C706049ED5E}"/>
              </a:ext>
            </a:extLst>
          </p:cNvPr>
          <p:cNvSpPr>
            <a:spLocks noGrp="1"/>
          </p:cNvSpPr>
          <p:nvPr>
            <p:ph type="title"/>
          </p:nvPr>
        </p:nvSpPr>
        <p:spPr/>
        <p:txBody>
          <a:bodyPr>
            <a:normAutofit/>
          </a:bodyPr>
          <a:lstStyle/>
          <a:p>
            <a:pPr algn="l"/>
            <a:r>
              <a:rPr lang="en-US" sz="4000" b="1" dirty="0">
                <a:solidFill>
                  <a:schemeClr val="tx1"/>
                </a:solidFill>
                <a:latin typeface="Times New Roman" panose="02020603050405020304" pitchFamily="18" charset="0"/>
                <a:cs typeface="Times New Roman" panose="02020603050405020304" pitchFamily="18" charset="0"/>
              </a:rPr>
              <a:t>Roles and Responsibilities</a:t>
            </a:r>
            <a:endParaRPr lang="en-US" dirty="0">
              <a:solidFill>
                <a:schemeClr val="tx1"/>
              </a:solidFill>
            </a:endParaRPr>
          </a:p>
        </p:txBody>
      </p:sp>
      <p:sp>
        <p:nvSpPr>
          <p:cNvPr id="3" name="Content Placeholder 2">
            <a:extLst>
              <a:ext uri="{FF2B5EF4-FFF2-40B4-BE49-F238E27FC236}">
                <a16:creationId xmlns:a16="http://schemas.microsoft.com/office/drawing/2014/main" id="{A3DB594C-0EE3-7728-A483-6FD47F3F2D68}"/>
              </a:ext>
            </a:extLst>
          </p:cNvPr>
          <p:cNvSpPr>
            <a:spLocks noGrp="1"/>
          </p:cNvSpPr>
          <p:nvPr>
            <p:ph idx="1"/>
          </p:nvPr>
        </p:nvSpPr>
        <p:spPr/>
        <p:txBody>
          <a:bodyPr/>
          <a:lstStyle/>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Problem solving by collaborating with team</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Maintain documentation of assigned task</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Provide Meaningful Work</a:t>
            </a:r>
          </a:p>
          <a:p>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Assign tasks that help interns learn and develop real-world skills</a:t>
            </a:r>
          </a:p>
          <a:p>
            <a:r>
              <a:rPr lang="en-US" dirty="0">
                <a:latin typeface="Times New Roman" panose="02020603050405020304" pitchFamily="18" charset="0"/>
                <a:cs typeface="Times New Roman" panose="02020603050405020304" pitchFamily="18" charset="0"/>
              </a:rPr>
              <a:t>Ensure all work given follows ethical and legal standards</a:t>
            </a:r>
          </a:p>
        </p:txBody>
      </p:sp>
      <p:sp>
        <p:nvSpPr>
          <p:cNvPr id="5" name="Rectangle 2">
            <a:extLst>
              <a:ext uri="{FF2B5EF4-FFF2-40B4-BE49-F238E27FC236}">
                <a16:creationId xmlns:a16="http://schemas.microsoft.com/office/drawing/2014/main" id="{7A448263-486D-A4E9-FBFC-549D57C8C81F}"/>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213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7E379-0FCA-BC2C-4C3C-9409203A08C7}"/>
              </a:ext>
            </a:extLst>
          </p:cNvPr>
          <p:cNvSpPr>
            <a:spLocks noGrp="1"/>
          </p:cNvSpPr>
          <p:nvPr>
            <p:ph type="title"/>
          </p:nvPr>
        </p:nvSpPr>
        <p:spPr/>
        <p:txBody>
          <a:bodyPr>
            <a:normAutofit/>
          </a:bodyPr>
          <a:lstStyle/>
          <a:p>
            <a:pPr algn="l"/>
            <a:r>
              <a:rPr lang="en-US" sz="4000" b="1" dirty="0">
                <a:solidFill>
                  <a:schemeClr val="tx1"/>
                </a:solidFill>
                <a:latin typeface="Times New Roman" panose="02020603050405020304" pitchFamily="18" charset="0"/>
                <a:cs typeface="Times New Roman" panose="02020603050405020304" pitchFamily="18" charset="0"/>
              </a:rPr>
              <a:t>Products and market performance</a:t>
            </a:r>
            <a:endParaRPr lang="en-US" dirty="0">
              <a:solidFill>
                <a:schemeClr val="tx1"/>
              </a:solidFill>
            </a:endParaRPr>
          </a:p>
        </p:txBody>
      </p:sp>
      <p:sp>
        <p:nvSpPr>
          <p:cNvPr id="3" name="Content Placeholder 2">
            <a:extLst>
              <a:ext uri="{FF2B5EF4-FFF2-40B4-BE49-F238E27FC236}">
                <a16:creationId xmlns:a16="http://schemas.microsoft.com/office/drawing/2014/main" id="{ACDC8139-6F4D-177C-4D9F-20C8776D2837}"/>
              </a:ext>
            </a:extLst>
          </p:cNvPr>
          <p:cNvSpPr>
            <a:spLocks noGrp="1"/>
          </p:cNvSpPr>
          <p:nvPr>
            <p:ph idx="1"/>
          </p:nvPr>
        </p:nvSpPr>
        <p:spPr/>
        <p:txBody>
          <a:bodyPr/>
          <a:lstStyle/>
          <a:p>
            <a:pPr algn="just"/>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 Software Development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Tailored software solutions to meet specific business needs.​</a:t>
            </a:r>
          </a:p>
          <a:p>
            <a:pPr algn="just"/>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&amp; Web Development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 and development of responsive websites and mobile applications.​</a:t>
            </a:r>
          </a:p>
          <a:p>
            <a:pPr algn="just"/>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Science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Analyzing structured and unstructured data to uncover patterns and insights.</a:t>
            </a:r>
          </a:p>
          <a:p>
            <a:pPr algn="just"/>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Computing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Providing scalable cloud solutions to enhance business agility.</a:t>
            </a:r>
          </a:p>
          <a:p>
            <a:pPr algn="just"/>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security measures to protect digital assets.</a:t>
            </a:r>
          </a:p>
          <a:p>
            <a:pPr algn="just"/>
            <a:r>
              <a:rPr lang="en-US" b="1" dirty="0">
                <a:latin typeface="Times New Roman" panose="02020603050405020304" pitchFamily="18" charset="0"/>
                <a:cs typeface="Times New Roman" panose="02020603050405020304" pitchFamily="18" charset="0"/>
              </a:rPr>
              <a:t>Overall Rating</a:t>
            </a:r>
            <a:r>
              <a:rPr lang="en-US" dirty="0">
                <a:latin typeface="Times New Roman" panose="02020603050405020304" pitchFamily="18" charset="0"/>
                <a:cs typeface="Times New Roman" panose="02020603050405020304" pitchFamily="18" charset="0"/>
              </a:rPr>
              <a:t>: 4.7 out of 5 stars based on employee reviews.​</a:t>
            </a:r>
          </a:p>
        </p:txBody>
      </p:sp>
      <p:sp>
        <p:nvSpPr>
          <p:cNvPr id="4" name="Rectangle 1">
            <a:extLst>
              <a:ext uri="{FF2B5EF4-FFF2-40B4-BE49-F238E27FC236}">
                <a16:creationId xmlns:a16="http://schemas.microsoft.com/office/drawing/2014/main" id="{CC3AFC7D-7FEC-6507-546D-F34333393E6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29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7079-97E9-A165-0624-1DCB399BE4C6}"/>
              </a:ext>
            </a:extLst>
          </p:cNvPr>
          <p:cNvSpPr>
            <a:spLocks noGrp="1"/>
          </p:cNvSpPr>
          <p:nvPr>
            <p:ph type="title"/>
          </p:nvPr>
        </p:nvSpPr>
        <p:spPr/>
        <p:txBody>
          <a:bodyPr/>
          <a:lstStyle/>
          <a:p>
            <a:pPr algn="l"/>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Services</a:t>
            </a:r>
            <a:endParaRPr lang="en-US" dirty="0"/>
          </a:p>
        </p:txBody>
      </p:sp>
      <p:sp>
        <p:nvSpPr>
          <p:cNvPr id="3" name="Content Placeholder 2">
            <a:extLst>
              <a:ext uri="{FF2B5EF4-FFF2-40B4-BE49-F238E27FC236}">
                <a16:creationId xmlns:a16="http://schemas.microsoft.com/office/drawing/2014/main" id="{8CD08871-A216-2C1C-625A-8DCFC96E9F17}"/>
              </a:ext>
            </a:extLst>
          </p:cNvPr>
          <p:cNvSpPr>
            <a:spLocks noGrp="1"/>
          </p:cNvSpPr>
          <p:nvPr>
            <p:ph idx="1"/>
          </p:nvPr>
        </p:nvSpPr>
        <p:spPr/>
        <p:txBody>
          <a:bodyPr/>
          <a:lstStyle/>
          <a:p>
            <a:r>
              <a:rPr lang="en-US" dirty="0"/>
              <a:t>Software Solutions </a:t>
            </a:r>
          </a:p>
          <a:p>
            <a:r>
              <a:rPr lang="en-US" dirty="0"/>
              <a:t>Web Solutions </a:t>
            </a:r>
          </a:p>
          <a:p>
            <a:r>
              <a:rPr lang="en-US" dirty="0"/>
              <a:t>Networking Solutions </a:t>
            </a:r>
          </a:p>
          <a:p>
            <a:r>
              <a:rPr lang="en-US" dirty="0"/>
              <a:t>Quality Assurance &amp; Testing </a:t>
            </a:r>
          </a:p>
          <a:p>
            <a:r>
              <a:rPr lang="en-US" dirty="0"/>
              <a:t>Application Maintenance &amp; Support</a:t>
            </a:r>
          </a:p>
        </p:txBody>
      </p:sp>
    </p:spTree>
    <p:extLst>
      <p:ext uri="{BB962C8B-B14F-4D97-AF65-F5344CB8AC3E}">
        <p14:creationId xmlns:p14="http://schemas.microsoft.com/office/powerpoint/2010/main" val="3508631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F67D-16C2-850E-A3B7-2C195376DE59}"/>
              </a:ext>
            </a:extLst>
          </p:cNvPr>
          <p:cNvSpPr>
            <a:spLocks noGrp="1"/>
          </p:cNvSpPr>
          <p:nvPr>
            <p:ph type="title"/>
          </p:nvPr>
        </p:nvSpPr>
        <p:spPr>
          <a:xfrm>
            <a:off x="919119" y="2943775"/>
            <a:ext cx="10353762" cy="970450"/>
          </a:xfrm>
        </p:spPr>
        <p:txBody>
          <a:bodyPr/>
          <a:lstStyle/>
          <a:p>
            <a:r>
              <a:rPr lang="en-US" dirty="0">
                <a:latin typeface="Times New Roman" panose="02020603050405020304" pitchFamily="18" charset="0"/>
                <a:cs typeface="Times New Roman" panose="02020603050405020304" pitchFamily="18" charset="0"/>
              </a:rPr>
              <a:t>ON JOB TRAINING (OJT-1)</a:t>
            </a:r>
          </a:p>
        </p:txBody>
      </p:sp>
    </p:spTree>
    <p:extLst>
      <p:ext uri="{BB962C8B-B14F-4D97-AF65-F5344CB8AC3E}">
        <p14:creationId xmlns:p14="http://schemas.microsoft.com/office/powerpoint/2010/main" val="3667629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756</TotalTime>
  <Words>1080</Words>
  <Application>Microsoft Office PowerPoint</Application>
  <PresentationFormat>Widescreen</PresentationFormat>
  <Paragraphs>140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Calisto MT</vt:lpstr>
      <vt:lpstr>Times New Roman</vt:lpstr>
      <vt:lpstr>Wingdings 2</vt:lpstr>
      <vt:lpstr>Slate</vt:lpstr>
      <vt:lpstr>WELCOME TO ZEEL CODE LABS</vt:lpstr>
      <vt:lpstr>Contents </vt:lpstr>
      <vt:lpstr>Overview of the organization </vt:lpstr>
      <vt:lpstr>Vision and Mission</vt:lpstr>
      <vt:lpstr>Organization Structure</vt:lpstr>
      <vt:lpstr>Roles and Responsibilities</vt:lpstr>
      <vt:lpstr>Products and market performance</vt:lpstr>
      <vt:lpstr>Services</vt:lpstr>
      <vt:lpstr>ON JOB TRAINING (OJT-1)</vt:lpstr>
      <vt:lpstr>Placement Management System</vt:lpstr>
      <vt:lpstr>Problem Statement</vt:lpstr>
      <vt:lpstr>Future Scope</vt:lpstr>
      <vt:lpstr>USE CASE-1</vt:lpstr>
      <vt:lpstr>Student Register (Sign Up)</vt:lpstr>
      <vt:lpstr>Login Pages</vt:lpstr>
      <vt:lpstr>ON JOB TRAINING (OJT-2)</vt:lpstr>
      <vt:lpstr>School Management System</vt:lpstr>
      <vt:lpstr>Problem Statement</vt:lpstr>
      <vt:lpstr>Future Scope</vt:lpstr>
      <vt:lpstr>USE CASE-2</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akash talikoti</dc:creator>
  <cp:lastModifiedBy>akash talikoti</cp:lastModifiedBy>
  <cp:revision>9</cp:revision>
  <dcterms:created xsi:type="dcterms:W3CDTF">2025-04-25T15:13:57Z</dcterms:created>
  <dcterms:modified xsi:type="dcterms:W3CDTF">2025-04-26T15:13:26Z</dcterms:modified>
</cp:coreProperties>
</file>