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2" r:id="rId14"/>
    <p:sldId id="273" r:id="rId15"/>
    <p:sldId id="274" r:id="rId16"/>
    <p:sldId id="268" r:id="rId17"/>
    <p:sldId id="269" r:id="rId18"/>
    <p:sldId id="270" r:id="rId19"/>
    <p:sldId id="271"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7" d="100"/>
          <a:sy n="87" d="100"/>
        </p:scale>
        <p:origin x="48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D07ED2-521D-4537-8A93-007EEAD59A07}" type="datetimeFigureOut">
              <a:rPr lang="en-US" smtClean="0"/>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303AB-2760-4346-B7DF-8A1810FC5A24}" type="slidenum">
              <a:rPr lang="en-US" smtClean="0"/>
              <a:t>‹#›</a:t>
            </a:fld>
            <a:endParaRPr lang="en-US"/>
          </a:p>
        </p:txBody>
      </p:sp>
    </p:spTree>
    <p:extLst>
      <p:ext uri="{BB962C8B-B14F-4D97-AF65-F5344CB8AC3E}">
        <p14:creationId xmlns:p14="http://schemas.microsoft.com/office/powerpoint/2010/main" val="1143479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D07ED2-521D-4537-8A93-007EEAD59A07}" type="datetimeFigureOut">
              <a:rPr lang="en-US" smtClean="0"/>
              <a:t>4/26/2025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B303AB-2760-4346-B7DF-8A1810FC5A24}" type="slidenum">
              <a:rPr lang="en-US" smtClean="0"/>
              <a:t>‹#›</a:t>
            </a:fld>
            <a:endParaRPr lang="en-US"/>
          </a:p>
        </p:txBody>
      </p:sp>
    </p:spTree>
    <p:extLst>
      <p:ext uri="{BB962C8B-B14F-4D97-AF65-F5344CB8AC3E}">
        <p14:creationId xmlns:p14="http://schemas.microsoft.com/office/powerpoint/2010/main" val="2315856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D07ED2-521D-4537-8A93-007EEAD59A07}" type="datetimeFigureOut">
              <a:rPr lang="en-US" smtClean="0"/>
              <a:t>4/26/2025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B303AB-2760-4346-B7DF-8A1810FC5A24}" type="slidenum">
              <a:rPr lang="en-US" smtClean="0"/>
              <a:t>‹#›</a:t>
            </a:fld>
            <a:endParaRPr lang="en-US"/>
          </a:p>
        </p:txBody>
      </p:sp>
    </p:spTree>
    <p:extLst>
      <p:ext uri="{BB962C8B-B14F-4D97-AF65-F5344CB8AC3E}">
        <p14:creationId xmlns:p14="http://schemas.microsoft.com/office/powerpoint/2010/main" val="3666985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D07ED2-521D-4537-8A93-007EEAD59A07}" type="datetimeFigureOut">
              <a:rPr lang="en-US" smtClean="0"/>
              <a:t>4/26/2025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B303AB-2760-4346-B7DF-8A1810FC5A24}"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6175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D07ED2-521D-4537-8A93-007EEAD59A07}" type="datetimeFigureOut">
              <a:rPr lang="en-US" smtClean="0"/>
              <a:t>4/26/2025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B303AB-2760-4346-B7DF-8A1810FC5A24}" type="slidenum">
              <a:rPr lang="en-US" smtClean="0"/>
              <a:t>‹#›</a:t>
            </a:fld>
            <a:endParaRPr lang="en-US"/>
          </a:p>
        </p:txBody>
      </p:sp>
    </p:spTree>
    <p:extLst>
      <p:ext uri="{BB962C8B-B14F-4D97-AF65-F5344CB8AC3E}">
        <p14:creationId xmlns:p14="http://schemas.microsoft.com/office/powerpoint/2010/main" val="3171794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BD07ED2-521D-4537-8A93-007EEAD59A07}" type="datetimeFigureOut">
              <a:rPr lang="en-US" smtClean="0"/>
              <a:t>4/26/2025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B303AB-2760-4346-B7DF-8A1810FC5A24}" type="slidenum">
              <a:rPr lang="en-US" smtClean="0"/>
              <a:t>‹#›</a:t>
            </a:fld>
            <a:endParaRPr lang="en-US"/>
          </a:p>
        </p:txBody>
      </p:sp>
    </p:spTree>
    <p:extLst>
      <p:ext uri="{BB962C8B-B14F-4D97-AF65-F5344CB8AC3E}">
        <p14:creationId xmlns:p14="http://schemas.microsoft.com/office/powerpoint/2010/main" val="8927272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BD07ED2-521D-4537-8A93-007EEAD59A07}" type="datetimeFigureOut">
              <a:rPr lang="en-US" smtClean="0"/>
              <a:t>4/26/2025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B303AB-2760-4346-B7DF-8A1810FC5A24}" type="slidenum">
              <a:rPr lang="en-US" smtClean="0"/>
              <a:t>‹#›</a:t>
            </a:fld>
            <a:endParaRPr lang="en-US"/>
          </a:p>
        </p:txBody>
      </p:sp>
    </p:spTree>
    <p:extLst>
      <p:ext uri="{BB962C8B-B14F-4D97-AF65-F5344CB8AC3E}">
        <p14:creationId xmlns:p14="http://schemas.microsoft.com/office/powerpoint/2010/main" val="17890442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D07ED2-521D-4537-8A93-007EEAD59A07}" type="datetimeFigureOut">
              <a:rPr lang="en-US" smtClean="0"/>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303AB-2760-4346-B7DF-8A1810FC5A24}" type="slidenum">
              <a:rPr lang="en-US" smtClean="0"/>
              <a:t>‹#›</a:t>
            </a:fld>
            <a:endParaRPr lang="en-US"/>
          </a:p>
        </p:txBody>
      </p:sp>
    </p:spTree>
    <p:extLst>
      <p:ext uri="{BB962C8B-B14F-4D97-AF65-F5344CB8AC3E}">
        <p14:creationId xmlns:p14="http://schemas.microsoft.com/office/powerpoint/2010/main" val="22508559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D07ED2-521D-4537-8A93-007EEAD59A07}" type="datetimeFigureOut">
              <a:rPr lang="en-US" smtClean="0"/>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303AB-2760-4346-B7DF-8A1810FC5A24}" type="slidenum">
              <a:rPr lang="en-US" smtClean="0"/>
              <a:t>‹#›</a:t>
            </a:fld>
            <a:endParaRPr lang="en-US"/>
          </a:p>
        </p:txBody>
      </p:sp>
    </p:spTree>
    <p:extLst>
      <p:ext uri="{BB962C8B-B14F-4D97-AF65-F5344CB8AC3E}">
        <p14:creationId xmlns:p14="http://schemas.microsoft.com/office/powerpoint/2010/main" val="302803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D07ED2-521D-4537-8A93-007EEAD59A07}" type="datetimeFigureOut">
              <a:rPr lang="en-US" smtClean="0"/>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303AB-2760-4346-B7DF-8A1810FC5A24}" type="slidenum">
              <a:rPr lang="en-US" smtClean="0"/>
              <a:t>‹#›</a:t>
            </a:fld>
            <a:endParaRPr lang="en-US"/>
          </a:p>
        </p:txBody>
      </p:sp>
    </p:spTree>
    <p:extLst>
      <p:ext uri="{BB962C8B-B14F-4D97-AF65-F5344CB8AC3E}">
        <p14:creationId xmlns:p14="http://schemas.microsoft.com/office/powerpoint/2010/main" val="1648745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D07ED2-521D-4537-8A93-007EEAD59A07}" type="datetimeFigureOut">
              <a:rPr lang="en-US" smtClean="0"/>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B303AB-2760-4346-B7DF-8A1810FC5A24}" type="slidenum">
              <a:rPr lang="en-US" smtClean="0"/>
              <a:t>‹#›</a:t>
            </a:fld>
            <a:endParaRPr lang="en-US"/>
          </a:p>
        </p:txBody>
      </p:sp>
    </p:spTree>
    <p:extLst>
      <p:ext uri="{BB962C8B-B14F-4D97-AF65-F5344CB8AC3E}">
        <p14:creationId xmlns:p14="http://schemas.microsoft.com/office/powerpoint/2010/main" val="1668163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D07ED2-521D-4537-8A93-007EEAD59A07}" type="datetimeFigureOut">
              <a:rPr lang="en-US" smtClean="0"/>
              <a:t>4/26/2025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B303AB-2760-4346-B7DF-8A1810FC5A24}" type="slidenum">
              <a:rPr lang="en-US" smtClean="0"/>
              <a:t>‹#›</a:t>
            </a:fld>
            <a:endParaRPr lang="en-US"/>
          </a:p>
        </p:txBody>
      </p:sp>
    </p:spTree>
    <p:extLst>
      <p:ext uri="{BB962C8B-B14F-4D97-AF65-F5344CB8AC3E}">
        <p14:creationId xmlns:p14="http://schemas.microsoft.com/office/powerpoint/2010/main" val="3277863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D07ED2-521D-4537-8A93-007EEAD59A07}" type="datetimeFigureOut">
              <a:rPr lang="en-US" smtClean="0"/>
              <a:t>4/26/2025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B303AB-2760-4346-B7DF-8A1810FC5A24}" type="slidenum">
              <a:rPr lang="en-US" smtClean="0"/>
              <a:t>‹#›</a:t>
            </a:fld>
            <a:endParaRPr lang="en-US"/>
          </a:p>
        </p:txBody>
      </p:sp>
    </p:spTree>
    <p:extLst>
      <p:ext uri="{BB962C8B-B14F-4D97-AF65-F5344CB8AC3E}">
        <p14:creationId xmlns:p14="http://schemas.microsoft.com/office/powerpoint/2010/main" val="1052475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D07ED2-521D-4537-8A93-007EEAD59A07}" type="datetimeFigureOut">
              <a:rPr lang="en-US" smtClean="0"/>
              <a:t>4/26/2025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B303AB-2760-4346-B7DF-8A1810FC5A24}" type="slidenum">
              <a:rPr lang="en-US" smtClean="0"/>
              <a:t>‹#›</a:t>
            </a:fld>
            <a:endParaRPr lang="en-US"/>
          </a:p>
        </p:txBody>
      </p:sp>
    </p:spTree>
    <p:extLst>
      <p:ext uri="{BB962C8B-B14F-4D97-AF65-F5344CB8AC3E}">
        <p14:creationId xmlns:p14="http://schemas.microsoft.com/office/powerpoint/2010/main" val="11287802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D07ED2-521D-4537-8A93-007EEAD59A07}" type="datetimeFigureOut">
              <a:rPr lang="en-US" smtClean="0"/>
              <a:t>4/26/2025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B303AB-2760-4346-B7DF-8A1810FC5A24}" type="slidenum">
              <a:rPr lang="en-US" smtClean="0"/>
              <a:t>‹#›</a:t>
            </a:fld>
            <a:endParaRPr lang="en-US"/>
          </a:p>
        </p:txBody>
      </p:sp>
    </p:spTree>
    <p:extLst>
      <p:ext uri="{BB962C8B-B14F-4D97-AF65-F5344CB8AC3E}">
        <p14:creationId xmlns:p14="http://schemas.microsoft.com/office/powerpoint/2010/main" val="29863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D07ED2-521D-4537-8A93-007EEAD59A07}" type="datetimeFigureOut">
              <a:rPr lang="en-US" smtClean="0"/>
              <a:t>4/26/2025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B303AB-2760-4346-B7DF-8A1810FC5A24}" type="slidenum">
              <a:rPr lang="en-US" smtClean="0"/>
              <a:t>‹#›</a:t>
            </a:fld>
            <a:endParaRPr lang="en-US"/>
          </a:p>
        </p:txBody>
      </p:sp>
    </p:spTree>
    <p:extLst>
      <p:ext uri="{BB962C8B-B14F-4D97-AF65-F5344CB8AC3E}">
        <p14:creationId xmlns:p14="http://schemas.microsoft.com/office/powerpoint/2010/main" val="449598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D07ED2-521D-4537-8A93-007EEAD59A07}" type="datetimeFigureOut">
              <a:rPr lang="en-US" smtClean="0"/>
              <a:t>4/26/2025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B303AB-2760-4346-B7DF-8A1810FC5A24}" type="slidenum">
              <a:rPr lang="en-US" smtClean="0"/>
              <a:t>‹#›</a:t>
            </a:fld>
            <a:endParaRPr lang="en-US"/>
          </a:p>
        </p:txBody>
      </p:sp>
    </p:spTree>
    <p:extLst>
      <p:ext uri="{BB962C8B-B14F-4D97-AF65-F5344CB8AC3E}">
        <p14:creationId xmlns:p14="http://schemas.microsoft.com/office/powerpoint/2010/main" val="4290559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BD07ED2-521D-4537-8A93-007EEAD59A07}" type="datetimeFigureOut">
              <a:rPr lang="en-US" smtClean="0"/>
              <a:t>4/26/2025</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9B303AB-2760-4346-B7DF-8A1810FC5A24}" type="slidenum">
              <a:rPr lang="en-US" smtClean="0"/>
              <a:t>‹#›</a:t>
            </a:fld>
            <a:endParaRPr lang="en-US"/>
          </a:p>
        </p:txBody>
      </p:sp>
    </p:spTree>
    <p:extLst>
      <p:ext uri="{BB962C8B-B14F-4D97-AF65-F5344CB8AC3E}">
        <p14:creationId xmlns:p14="http://schemas.microsoft.com/office/powerpoint/2010/main" val="1177311282"/>
      </p:ext>
    </p:extLst>
  </p:cSld>
  <p:clrMap bg1="dk1" tx1="lt1" bg2="dk2" tx2="lt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 id="2147483918" r:id="rId12"/>
    <p:sldLayoutId id="2147483919" r:id="rId13"/>
    <p:sldLayoutId id="2147483920" r:id="rId14"/>
    <p:sldLayoutId id="2147483921" r:id="rId15"/>
    <p:sldLayoutId id="2147483922" r:id="rId16"/>
    <p:sldLayoutId id="214748392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9CD88-6F8A-F7AA-6EF4-07F177BAA00C}"/>
              </a:ext>
            </a:extLst>
          </p:cNvPr>
          <p:cNvSpPr>
            <a:spLocks noGrp="1"/>
          </p:cNvSpPr>
          <p:nvPr>
            <p:ph type="ctrTitle"/>
          </p:nvPr>
        </p:nvSpPr>
        <p:spPr>
          <a:xfrm>
            <a:off x="1375983" y="3429000"/>
            <a:ext cx="9440034" cy="564995"/>
          </a:xfrm>
        </p:spPr>
        <p:txBody>
          <a:bodyPr>
            <a:normAutofit fontScale="90000"/>
          </a:bodyPr>
          <a:lstStyle/>
          <a:p>
            <a:pPr algn="ctr"/>
            <a:r>
              <a:rPr lang="en-US" sz="3600" dirty="0">
                <a:latin typeface="Times New Roman" panose="02020603050405020304" pitchFamily="18" charset="0"/>
                <a:cs typeface="Times New Roman" panose="02020603050405020304" pitchFamily="18" charset="0"/>
              </a:rPr>
              <a:t>WELCOME TO ZEEL CODE LABS</a:t>
            </a:r>
          </a:p>
        </p:txBody>
      </p:sp>
      <p:pic>
        <p:nvPicPr>
          <p:cNvPr id="5" name="Picture 4">
            <a:extLst>
              <a:ext uri="{FF2B5EF4-FFF2-40B4-BE49-F238E27FC236}">
                <a16:creationId xmlns:a16="http://schemas.microsoft.com/office/drawing/2014/main" id="{A81BF396-DCA2-326F-1F22-87BC421A72FE}"/>
              </a:ext>
            </a:extLst>
          </p:cNvPr>
          <p:cNvPicPr>
            <a:picLocks noChangeAspect="1"/>
          </p:cNvPicPr>
          <p:nvPr/>
        </p:nvPicPr>
        <p:blipFill>
          <a:blip r:embed="rId2"/>
          <a:stretch>
            <a:fillRect/>
          </a:stretch>
        </p:blipFill>
        <p:spPr>
          <a:xfrm>
            <a:off x="1715344" y="912894"/>
            <a:ext cx="4322274" cy="1830307"/>
          </a:xfrm>
          <a:prstGeom prst="rect">
            <a:avLst/>
          </a:prstGeom>
          <a:ln>
            <a:noFill/>
          </a:ln>
          <a:effectLst>
            <a:outerShdw blurRad="279400" dist="203200" dir="3300000" sx="98000" sy="98000" algn="tl" rotWithShape="0">
              <a:srgbClr val="333333">
                <a:alpha val="82000"/>
              </a:srgbClr>
            </a:outerShdw>
            <a:softEdge rad="0"/>
          </a:effectLst>
        </p:spPr>
      </p:pic>
      <p:sp>
        <p:nvSpPr>
          <p:cNvPr id="6" name="TextBox 5">
            <a:extLst>
              <a:ext uri="{FF2B5EF4-FFF2-40B4-BE49-F238E27FC236}">
                <a16:creationId xmlns:a16="http://schemas.microsoft.com/office/drawing/2014/main" id="{0CF0F646-9E88-9769-987E-1B09261B6D15}"/>
              </a:ext>
            </a:extLst>
          </p:cNvPr>
          <p:cNvSpPr txBox="1"/>
          <p:nvPr/>
        </p:nvSpPr>
        <p:spPr>
          <a:xfrm>
            <a:off x="212069" y="5621940"/>
            <a:ext cx="3275256" cy="646331"/>
          </a:xfrm>
          <a:prstGeom prst="rect">
            <a:avLst/>
          </a:prstGeom>
          <a:noFill/>
        </p:spPr>
        <p:txBody>
          <a:bodyPr wrap="none" rtlCol="0">
            <a:spAutoFit/>
          </a:bodyPr>
          <a:lstStyle/>
          <a:p>
            <a:r>
              <a:rPr lang="en-US" sz="1800" dirty="0">
                <a:latin typeface="Times New Roman" panose="02020603050405020304" pitchFamily="18" charset="0"/>
                <a:cs typeface="Times New Roman" panose="02020603050405020304" pitchFamily="18" charset="0"/>
              </a:rPr>
              <a:t>Guidance by :- Bhushan </a:t>
            </a:r>
            <a:r>
              <a:rPr lang="en-US" sz="1800" dirty="0" err="1">
                <a:latin typeface="Times New Roman" panose="02020603050405020304" pitchFamily="18" charset="0"/>
                <a:cs typeface="Times New Roman" panose="02020603050405020304" pitchFamily="18" charset="0"/>
              </a:rPr>
              <a:t>Dongare</a:t>
            </a:r>
            <a:endParaRPr lang="en-US" sz="1800" dirty="0">
              <a:latin typeface="Times New Roman" panose="02020603050405020304" pitchFamily="18" charset="0"/>
              <a:cs typeface="Times New Roman" panose="02020603050405020304" pitchFamily="18" charset="0"/>
            </a:endParaRPr>
          </a:p>
          <a:p>
            <a:endParaRPr lang="en-US" dirty="0"/>
          </a:p>
        </p:txBody>
      </p:sp>
      <p:sp>
        <p:nvSpPr>
          <p:cNvPr id="7" name="TextBox 6">
            <a:extLst>
              <a:ext uri="{FF2B5EF4-FFF2-40B4-BE49-F238E27FC236}">
                <a16:creationId xmlns:a16="http://schemas.microsoft.com/office/drawing/2014/main" id="{F8C146E5-0A10-308A-3A23-3956597FAE12}"/>
              </a:ext>
            </a:extLst>
          </p:cNvPr>
          <p:cNvSpPr txBox="1"/>
          <p:nvPr/>
        </p:nvSpPr>
        <p:spPr>
          <a:xfrm>
            <a:off x="8704676" y="4726042"/>
            <a:ext cx="2403222" cy="2031325"/>
          </a:xfrm>
          <a:prstGeom prst="rect">
            <a:avLst/>
          </a:prstGeom>
          <a:noFill/>
        </p:spPr>
        <p:txBody>
          <a:bodyPr wrap="none" rtlCol="0">
            <a:spAutoFit/>
          </a:bodyPr>
          <a:lstStyle/>
          <a:p>
            <a:pPr>
              <a:lnSpc>
                <a:spcPct val="150000"/>
              </a:lnSpc>
            </a:pPr>
            <a:r>
              <a:rPr lang="en-US" sz="1800" b="1" dirty="0">
                <a:latin typeface="Times New Roman" panose="02020603050405020304" pitchFamily="18" charset="0"/>
                <a:cs typeface="Times New Roman" panose="02020603050405020304" pitchFamily="18" charset="0"/>
              </a:rPr>
              <a:t>Presenting by :-</a:t>
            </a:r>
          </a:p>
          <a:p>
            <a:pPr>
              <a:lnSpc>
                <a:spcPct val="150000"/>
              </a:lnSpc>
            </a:pPr>
            <a:r>
              <a:rPr lang="en-US" sz="1800" dirty="0">
                <a:latin typeface="Times New Roman" panose="02020603050405020304" pitchFamily="18" charset="0"/>
                <a:cs typeface="Times New Roman" panose="02020603050405020304" pitchFamily="18" charset="0"/>
              </a:rPr>
              <a:t>         Siddarth Mali</a:t>
            </a:r>
          </a:p>
          <a:p>
            <a:r>
              <a:rPr lang="en-IN" sz="1800" dirty="0">
                <a:latin typeface="Times New Roman" panose="02020603050405020304" pitchFamily="18" charset="0"/>
                <a:cs typeface="Times New Roman" panose="02020603050405020304" pitchFamily="18" charset="0"/>
              </a:rPr>
              <a:t>         Omkar Khot</a:t>
            </a:r>
          </a:p>
          <a:p>
            <a:r>
              <a:rPr lang="en-IN" dirty="0">
                <a:latin typeface="Times New Roman" panose="02020603050405020304" pitchFamily="18" charset="0"/>
                <a:cs typeface="Times New Roman" panose="02020603050405020304" pitchFamily="18" charset="0"/>
              </a:rPr>
              <a:t>         Adarsh Bhojepatil</a:t>
            </a:r>
          </a:p>
          <a:p>
            <a:r>
              <a:rPr lang="en-IN" sz="1800" dirty="0">
                <a:latin typeface="Times New Roman" panose="02020603050405020304" pitchFamily="18" charset="0"/>
                <a:cs typeface="Times New Roman" panose="02020603050405020304" pitchFamily="18" charset="0"/>
              </a:rPr>
              <a:t>         Shashank Kumbar</a:t>
            </a:r>
          </a:p>
          <a:p>
            <a:endParaRPr lang="en-US" dirty="0"/>
          </a:p>
        </p:txBody>
      </p:sp>
    </p:spTree>
    <p:extLst>
      <p:ext uri="{BB962C8B-B14F-4D97-AF65-F5344CB8AC3E}">
        <p14:creationId xmlns:p14="http://schemas.microsoft.com/office/powerpoint/2010/main" val="12214696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097A1-063B-6427-0111-DD860826158F}"/>
              </a:ext>
            </a:extLst>
          </p:cNvPr>
          <p:cNvSpPr>
            <a:spLocks noGrp="1"/>
          </p:cNvSpPr>
          <p:nvPr>
            <p:ph type="title"/>
          </p:nvPr>
        </p:nvSpPr>
        <p:spPr/>
        <p:txBody>
          <a:bodyPr/>
          <a:lstStyle/>
          <a:p>
            <a:pPr algn="l"/>
            <a:r>
              <a:rPr lang="en-GB" b="1" dirty="0">
                <a:latin typeface="Times New Roman" panose="02020603050405020304" pitchFamily="18" charset="0"/>
                <a:cs typeface="Times New Roman" panose="02020603050405020304" pitchFamily="18" charset="0"/>
              </a:rPr>
              <a:t>Hospital Management System</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4AD568F-CD29-ADC4-5773-9D071F584546}"/>
              </a:ext>
            </a:extLst>
          </p:cNvPr>
          <p:cNvSpPr>
            <a:spLocks noGrp="1"/>
          </p:cNvSpPr>
          <p:nvPr>
            <p:ph idx="1"/>
          </p:nvPr>
        </p:nvSpPr>
        <p:spPr/>
        <p:txBody>
          <a:bodyPr/>
          <a:lstStyle/>
          <a:p>
            <a:pPr algn="just"/>
            <a:r>
              <a:rPr lang="en-GB" dirty="0">
                <a:latin typeface="Times New Roman" panose="02020603050405020304" pitchFamily="18" charset="0"/>
                <a:cs typeface="Times New Roman" panose="02020603050405020304" pitchFamily="18" charset="0"/>
              </a:rPr>
              <a:t>The </a:t>
            </a:r>
            <a:r>
              <a:rPr lang="en-GB" b="1" dirty="0">
                <a:latin typeface="Times New Roman" panose="02020603050405020304" pitchFamily="18" charset="0"/>
                <a:cs typeface="Times New Roman" panose="02020603050405020304" pitchFamily="18" charset="0"/>
              </a:rPr>
              <a:t>Hospital Management System (HMS)</a:t>
            </a:r>
            <a:r>
              <a:rPr lang="en-GB" dirty="0">
                <a:latin typeface="Times New Roman" panose="02020603050405020304" pitchFamily="18" charset="0"/>
                <a:cs typeface="Times New Roman" panose="02020603050405020304" pitchFamily="18" charset="0"/>
              </a:rPr>
              <a:t> is a software solution that automates and streamlines hospital operations, including patient registration, appointment scheduling, medical record management. It enhances efficiency, reduces human errors, and ensures secure data management. By integrating various hospital departments, HMS improves communication and decision-making.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8871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134D6-7DE2-6D20-B44F-7B12DB9770EA}"/>
              </a:ext>
            </a:extLst>
          </p:cNvPr>
          <p:cNvSpPr>
            <a:spLocks noGrp="1"/>
          </p:cNvSpPr>
          <p:nvPr>
            <p:ph type="title"/>
          </p:nvPr>
        </p:nvSpPr>
        <p:spPr/>
        <p:txBody>
          <a:bodyPr/>
          <a:lstStyle/>
          <a:p>
            <a:pPr algn="l"/>
            <a:r>
              <a:rPr lang="en-US"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46747F4A-1642-D322-3CC3-5DFA59055061}"/>
              </a:ext>
            </a:extLst>
          </p:cNvPr>
          <p:cNvSpPr>
            <a:spLocks noGrp="1"/>
          </p:cNvSpPr>
          <p:nvPr>
            <p:ph idx="1"/>
          </p:nvPr>
        </p:nvSpPr>
        <p:spPr/>
        <p:txBody>
          <a:bodyPr/>
          <a:lstStyle/>
          <a:p>
            <a:r>
              <a:rPr lang="en-GB" b="1" dirty="0">
                <a:latin typeface="Times New Roman" panose="02020603050405020304" pitchFamily="18" charset="0"/>
                <a:cs typeface="Times New Roman" panose="02020603050405020304" pitchFamily="18" charset="0"/>
              </a:rPr>
              <a:t>Time-Consuming Processes</a:t>
            </a:r>
            <a:r>
              <a:rPr lang="en-GB" dirty="0">
                <a:latin typeface="Times New Roman" panose="02020603050405020304" pitchFamily="18" charset="0"/>
                <a:cs typeface="Times New Roman" panose="02020603050405020304" pitchFamily="18" charset="0"/>
              </a:rPr>
              <a:t> – Patient registration, appointment scheduling, and billing take longer when done manually.</a:t>
            </a:r>
            <a:r>
              <a:rPr lang="en-US" dirty="0">
                <a:latin typeface="Times New Roman" panose="02020603050405020304" pitchFamily="18" charset="0"/>
                <a:cs typeface="Times New Roman" panose="02020603050405020304" pitchFamily="18" charset="0"/>
              </a:rPr>
              <a:t>.</a:t>
            </a:r>
          </a:p>
          <a:p>
            <a:r>
              <a:rPr lang="en-GB" b="1" dirty="0">
                <a:latin typeface="Times New Roman" panose="02020603050405020304" pitchFamily="18" charset="0"/>
                <a:cs typeface="Times New Roman" panose="02020603050405020304" pitchFamily="18" charset="0"/>
              </a:rPr>
              <a:t>Difficulty in Managing Appointments</a:t>
            </a:r>
            <a:r>
              <a:rPr lang="en-GB" dirty="0">
                <a:latin typeface="Times New Roman" panose="02020603050405020304" pitchFamily="18" charset="0"/>
                <a:cs typeface="Times New Roman" panose="02020603050405020304" pitchFamily="18" charset="0"/>
              </a:rPr>
              <a:t> – Manual scheduling often leads to overbooking, long patient wait times, and mismanagement.</a:t>
            </a:r>
            <a:r>
              <a:rPr lang="en-US" dirty="0">
                <a:latin typeface="Times New Roman" panose="02020603050405020304" pitchFamily="18" charset="0"/>
                <a:cs typeface="Times New Roman" panose="02020603050405020304" pitchFamily="18" charset="0"/>
              </a:rPr>
              <a:t>.</a:t>
            </a:r>
          </a:p>
          <a:p>
            <a:r>
              <a:rPr lang="en-GB" b="1" dirty="0">
                <a:latin typeface="Times New Roman" panose="02020603050405020304" pitchFamily="18" charset="0"/>
                <a:cs typeface="Times New Roman" panose="02020603050405020304" pitchFamily="18" charset="0"/>
              </a:rPr>
              <a:t>Resource Management Challenges</a:t>
            </a:r>
            <a:r>
              <a:rPr lang="en-GB" dirty="0">
                <a:latin typeface="Times New Roman" panose="02020603050405020304" pitchFamily="18" charset="0"/>
                <a:cs typeface="Times New Roman" panose="02020603050405020304" pitchFamily="18" charset="0"/>
              </a:rPr>
              <a:t> – Hospitals struggle to efficiently track bed availability, staff schedules, and equipment usage.</a:t>
            </a:r>
            <a:r>
              <a:rPr lang="en-US" dirty="0">
                <a:latin typeface="Times New Roman" panose="02020603050405020304" pitchFamily="18" charset="0"/>
                <a:cs typeface="Times New Roman" panose="02020603050405020304" pitchFamily="18" charset="0"/>
              </a:rPr>
              <a:t>.</a:t>
            </a:r>
          </a:p>
          <a:p>
            <a:pPr marL="36900" indent="0">
              <a:buNone/>
            </a:pPr>
            <a:endParaRPr lang="en-US" dirty="0"/>
          </a:p>
        </p:txBody>
      </p:sp>
    </p:spTree>
    <p:extLst>
      <p:ext uri="{BB962C8B-B14F-4D97-AF65-F5344CB8AC3E}">
        <p14:creationId xmlns:p14="http://schemas.microsoft.com/office/powerpoint/2010/main" val="2178940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7A300-CEC0-BF62-D636-F01AD8811EC4}"/>
              </a:ext>
            </a:extLst>
          </p:cNvPr>
          <p:cNvSpPr>
            <a:spLocks noGrp="1"/>
          </p:cNvSpPr>
          <p:nvPr>
            <p:ph type="title"/>
          </p:nvPr>
        </p:nvSpPr>
        <p:spPr/>
        <p:txBody>
          <a:bodyPr/>
          <a:lstStyle/>
          <a:p>
            <a:pPr algn="l"/>
            <a:r>
              <a:rPr lang="en-US" sz="4000" b="1" dirty="0">
                <a:latin typeface="Times New Roman" panose="02020603050405020304" pitchFamily="18" charset="0"/>
                <a:cs typeface="Times New Roman" panose="02020603050405020304" pitchFamily="18" charset="0"/>
              </a:rPr>
              <a:t>Future Scope</a:t>
            </a:r>
            <a:endParaRPr lang="en-US" dirty="0"/>
          </a:p>
        </p:txBody>
      </p:sp>
      <p:sp>
        <p:nvSpPr>
          <p:cNvPr id="3" name="Content Placeholder 2">
            <a:extLst>
              <a:ext uri="{FF2B5EF4-FFF2-40B4-BE49-F238E27FC236}">
                <a16:creationId xmlns:a16="http://schemas.microsoft.com/office/drawing/2014/main" id="{61556BE6-C10C-EABC-6E0B-6C97B1A0AE6B}"/>
              </a:ext>
            </a:extLst>
          </p:cNvPr>
          <p:cNvSpPr>
            <a:spLocks noGrp="1"/>
          </p:cNvSpPr>
          <p:nvPr>
            <p:ph idx="1"/>
          </p:nvPr>
        </p:nvSpPr>
        <p:spPr/>
        <p:txBody>
          <a:bodyPr/>
          <a:lstStyle/>
          <a:p>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Integration of AI for predictive analysis in patient treatment.</a:t>
            </a:r>
          </a:p>
          <a:p>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Cloud-based access for remote patient monitoring.</a:t>
            </a:r>
          </a:p>
          <a:p>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Mobile application for easier patient-doctor communication.</a:t>
            </a:r>
          </a:p>
          <a:p>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Blockchain for secure medical data storage. </a:t>
            </a:r>
          </a:p>
          <a:p>
            <a:pPr marL="36900" indent="0">
              <a:buNone/>
            </a:pPr>
            <a:endParaRPr lang="en-US" dirty="0"/>
          </a:p>
        </p:txBody>
      </p:sp>
    </p:spTree>
    <p:extLst>
      <p:ext uri="{BB962C8B-B14F-4D97-AF65-F5344CB8AC3E}">
        <p14:creationId xmlns:p14="http://schemas.microsoft.com/office/powerpoint/2010/main" val="4274003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77CFC-209C-60A7-2B25-51DD16039813}"/>
              </a:ext>
            </a:extLst>
          </p:cNvPr>
          <p:cNvSpPr>
            <a:spLocks noGrp="1"/>
          </p:cNvSpPr>
          <p:nvPr>
            <p:ph type="title"/>
          </p:nvPr>
        </p:nvSpPr>
        <p:spPr>
          <a:xfrm>
            <a:off x="919119" y="2943775"/>
            <a:ext cx="10353762" cy="970450"/>
          </a:xfrm>
        </p:spPr>
        <p:txBody>
          <a:bodyPr/>
          <a:lstStyle/>
          <a:p>
            <a:r>
              <a:rPr lang="en-US" dirty="0">
                <a:latin typeface="Times New Roman" panose="02020603050405020304" pitchFamily="18" charset="0"/>
                <a:cs typeface="Times New Roman" panose="02020603050405020304" pitchFamily="18" charset="0"/>
              </a:rPr>
              <a:t>USE CASE-1</a:t>
            </a:r>
          </a:p>
        </p:txBody>
      </p:sp>
    </p:spTree>
    <p:extLst>
      <p:ext uri="{BB962C8B-B14F-4D97-AF65-F5344CB8AC3E}">
        <p14:creationId xmlns:p14="http://schemas.microsoft.com/office/powerpoint/2010/main" val="4074621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99D54B-10D2-EBA5-8A1B-741808244A39}"/>
              </a:ext>
            </a:extLst>
          </p:cNvPr>
          <p:cNvSpPr>
            <a:spLocks noGrp="1"/>
          </p:cNvSpPr>
          <p:nvPr>
            <p:ph idx="1"/>
          </p:nvPr>
        </p:nvSpPr>
        <p:spPr>
          <a:xfrm>
            <a:off x="913795" y="1732449"/>
            <a:ext cx="10353762" cy="4515951"/>
          </a:xfrm>
        </p:spPr>
        <p:txBody>
          <a:bodyPr numCol="2"/>
          <a:lstStyle/>
          <a:p>
            <a:pPr>
              <a:buNone/>
            </a:pPr>
            <a:r>
              <a:rPr lang="en-US" b="1" dirty="0">
                <a:latin typeface="Times New Roman" panose="02020603050405020304" pitchFamily="18" charset="0"/>
                <a:cs typeface="Times New Roman" panose="02020603050405020304" pitchFamily="18" charset="0"/>
              </a:rPr>
              <a:t>Patient Registration</a:t>
            </a:r>
          </a:p>
          <a:p>
            <a:pPr marL="36900" indent="0">
              <a:buNone/>
            </a:pPr>
            <a:r>
              <a:rPr lang="en-US" b="1" dirty="0">
                <a:latin typeface="Times New Roman" panose="02020603050405020304" pitchFamily="18" charset="0"/>
                <a:cs typeface="Times New Roman" panose="02020603050405020304" pitchFamily="18" charset="0"/>
              </a:rPr>
              <a:t>Actors</a:t>
            </a:r>
            <a:r>
              <a:rPr lang="en-US" dirty="0">
                <a:latin typeface="Times New Roman" panose="02020603050405020304" pitchFamily="18" charset="0"/>
                <a:cs typeface="Times New Roman" panose="02020603050405020304" pitchFamily="18" charset="0"/>
              </a:rPr>
              <a:t>: Receptionist, Patient</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 Register a new patient by entering personal and contact details.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Preconditions</a:t>
            </a:r>
            <a:r>
              <a:rPr lang="en-US" dirty="0">
                <a:latin typeface="Times New Roman" panose="02020603050405020304" pitchFamily="18" charset="0"/>
                <a:cs typeface="Times New Roman" panose="02020603050405020304" pitchFamily="18" charset="0"/>
              </a:rPr>
              <a:t>: Receptionist is logged in.</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Postconditions</a:t>
            </a:r>
            <a:r>
              <a:rPr lang="en-US" dirty="0">
                <a:latin typeface="Times New Roman" panose="02020603050405020304" pitchFamily="18" charset="0"/>
                <a:cs typeface="Times New Roman" panose="02020603050405020304" pitchFamily="18" charset="0"/>
              </a:rPr>
              <a:t>: Patient profile is created and stored.</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buNone/>
            </a:pPr>
            <a:r>
              <a:rPr lang="en-US" b="1" dirty="0">
                <a:latin typeface="Times New Roman" panose="02020603050405020304" pitchFamily="18" charset="0"/>
                <a:cs typeface="Times New Roman" panose="02020603050405020304" pitchFamily="18" charset="0"/>
              </a:rPr>
              <a:t>Doctor Management</a:t>
            </a:r>
          </a:p>
          <a:p>
            <a:pPr marL="36900" indent="0">
              <a:buNone/>
            </a:pPr>
            <a:r>
              <a:rPr lang="en-US" b="1" dirty="0">
                <a:latin typeface="Times New Roman" panose="02020603050405020304" pitchFamily="18" charset="0"/>
                <a:cs typeface="Times New Roman" panose="02020603050405020304" pitchFamily="18" charset="0"/>
              </a:rPr>
              <a:t>Actors</a:t>
            </a:r>
            <a:r>
              <a:rPr lang="en-US" dirty="0">
                <a:latin typeface="Times New Roman" panose="02020603050405020304" pitchFamily="18" charset="0"/>
                <a:cs typeface="Times New Roman" panose="02020603050405020304" pitchFamily="18" charset="0"/>
              </a:rPr>
              <a:t>: Admin</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 Add, update, or remove doctor profiles with specialization and availability.</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Preconditions</a:t>
            </a:r>
            <a:r>
              <a:rPr lang="en-US" dirty="0">
                <a:latin typeface="Times New Roman" panose="02020603050405020304" pitchFamily="18" charset="0"/>
                <a:cs typeface="Times New Roman" panose="02020603050405020304" pitchFamily="18" charset="0"/>
              </a:rPr>
              <a:t>: Admin is authenticated.</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Postconditions</a:t>
            </a:r>
            <a:r>
              <a:rPr lang="en-US" dirty="0">
                <a:latin typeface="Times New Roman" panose="02020603050405020304" pitchFamily="18" charset="0"/>
                <a:cs typeface="Times New Roman" panose="02020603050405020304" pitchFamily="18" charset="0"/>
              </a:rPr>
              <a:t>: Doctor list is updated.</a:t>
            </a:r>
          </a:p>
          <a:p>
            <a:endParaRPr lang="en-US" dirty="0"/>
          </a:p>
        </p:txBody>
      </p:sp>
    </p:spTree>
    <p:extLst>
      <p:ext uri="{BB962C8B-B14F-4D97-AF65-F5344CB8AC3E}">
        <p14:creationId xmlns:p14="http://schemas.microsoft.com/office/powerpoint/2010/main" val="3072541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9D5353-7DDA-50BE-CF60-5FA0E59AECEA}"/>
              </a:ext>
            </a:extLst>
          </p:cNvPr>
          <p:cNvSpPr>
            <a:spLocks noGrp="1"/>
          </p:cNvSpPr>
          <p:nvPr>
            <p:ph idx="1"/>
          </p:nvPr>
        </p:nvSpPr>
        <p:spPr>
          <a:xfrm>
            <a:off x="325120" y="1732450"/>
            <a:ext cx="11338560" cy="4302590"/>
          </a:xfrm>
        </p:spPr>
        <p:txBody>
          <a:bodyPr numCol="3">
            <a:normAutofit/>
          </a:bodyPr>
          <a:lstStyle/>
          <a:p>
            <a:pPr>
              <a:buNone/>
            </a:pPr>
            <a:r>
              <a:rPr lang="en-US" b="1" dirty="0">
                <a:latin typeface="Times New Roman" panose="02020603050405020304" pitchFamily="18" charset="0"/>
                <a:cs typeface="Times New Roman" panose="02020603050405020304" pitchFamily="18" charset="0"/>
              </a:rPr>
              <a:t>Appointment Scheduling</a:t>
            </a:r>
          </a:p>
          <a:p>
            <a:pPr marL="36900" indent="0">
              <a:buNone/>
            </a:pPr>
            <a:r>
              <a:rPr lang="en-US" b="1" dirty="0">
                <a:latin typeface="Times New Roman" panose="02020603050405020304" pitchFamily="18" charset="0"/>
                <a:cs typeface="Times New Roman" panose="02020603050405020304" pitchFamily="18" charset="0"/>
              </a:rPr>
              <a:t>Actors</a:t>
            </a:r>
            <a:r>
              <a:rPr lang="en-US" dirty="0">
                <a:latin typeface="Times New Roman" panose="02020603050405020304" pitchFamily="18" charset="0"/>
                <a:cs typeface="Times New Roman" panose="02020603050405020304" pitchFamily="18" charset="0"/>
              </a:rPr>
              <a:t>: Receptionist, Patient</a:t>
            </a:r>
          </a:p>
          <a:p>
            <a:pPr marL="494100" indent="-457200">
              <a:buFont typeface="+mj-lt"/>
              <a:buAutoNum type="arabicPeriod"/>
            </a:pPr>
            <a:r>
              <a:rPr lang="en-US" b="1" dirty="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 Book, view, or cancel appointments with available doctors.</a:t>
            </a:r>
          </a:p>
          <a:p>
            <a:pPr marL="494100" indent="-457200">
              <a:buFont typeface="+mj-lt"/>
              <a:buAutoNum type="arabicPeriod"/>
            </a:pPr>
            <a:r>
              <a:rPr lang="en-US" b="1" dirty="0">
                <a:latin typeface="Times New Roman" panose="02020603050405020304" pitchFamily="18" charset="0"/>
                <a:cs typeface="Times New Roman" panose="02020603050405020304" pitchFamily="18" charset="0"/>
              </a:rPr>
              <a:t>Preconditions</a:t>
            </a:r>
            <a:r>
              <a:rPr lang="en-US" dirty="0">
                <a:latin typeface="Times New Roman" panose="02020603050405020304" pitchFamily="18" charset="0"/>
                <a:cs typeface="Times New Roman" panose="02020603050405020304" pitchFamily="18" charset="0"/>
              </a:rPr>
              <a:t>: Patient is registered, doctor is available.</a:t>
            </a:r>
          </a:p>
          <a:p>
            <a:pPr marL="494100" indent="-457200">
              <a:buFont typeface="+mj-lt"/>
              <a:buAutoNum type="arabicPeriod"/>
            </a:pPr>
            <a:r>
              <a:rPr lang="en-US" b="1" dirty="0">
                <a:latin typeface="Times New Roman" panose="02020603050405020304" pitchFamily="18" charset="0"/>
                <a:cs typeface="Times New Roman" panose="02020603050405020304" pitchFamily="18" charset="0"/>
              </a:rPr>
              <a:t>Postconditions</a:t>
            </a:r>
            <a:r>
              <a:rPr lang="en-US" dirty="0">
                <a:latin typeface="Times New Roman" panose="02020603050405020304" pitchFamily="18" charset="0"/>
                <a:cs typeface="Times New Roman" panose="02020603050405020304" pitchFamily="18" charset="0"/>
              </a:rPr>
              <a:t>: Appointment is saved in the system.</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buNone/>
            </a:pPr>
            <a:r>
              <a:rPr lang="en-US" b="1" dirty="0">
                <a:latin typeface="Times New Roman" panose="02020603050405020304" pitchFamily="18" charset="0"/>
                <a:cs typeface="Times New Roman" panose="02020603050405020304" pitchFamily="18" charset="0"/>
              </a:rPr>
              <a:t>Medical Record Management</a:t>
            </a:r>
          </a:p>
          <a:p>
            <a:pPr marL="36900" indent="0">
              <a:buNone/>
            </a:pPr>
            <a:r>
              <a:rPr lang="en-US" b="1" dirty="0">
                <a:latin typeface="Times New Roman" panose="02020603050405020304" pitchFamily="18" charset="0"/>
                <a:cs typeface="Times New Roman" panose="02020603050405020304" pitchFamily="18" charset="0"/>
              </a:rPr>
              <a:t>Actors</a:t>
            </a:r>
            <a:r>
              <a:rPr lang="en-US" dirty="0">
                <a:latin typeface="Times New Roman" panose="02020603050405020304" pitchFamily="18" charset="0"/>
                <a:cs typeface="Times New Roman" panose="02020603050405020304" pitchFamily="18" charset="0"/>
              </a:rPr>
              <a:t>: Doctor, Nurse</a:t>
            </a:r>
          </a:p>
          <a:p>
            <a:pPr marL="494100" indent="-457200">
              <a:buFont typeface="+mj-lt"/>
              <a:buAutoNum type="arabicPeriod"/>
            </a:pPr>
            <a:r>
              <a:rPr lang="en-US" b="1" dirty="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 Maintain records of patient history, diagnosis, prescriptions, and reports.</a:t>
            </a:r>
          </a:p>
          <a:p>
            <a:pPr marL="494100" indent="-457200">
              <a:buFont typeface="+mj-lt"/>
              <a:buAutoNum type="arabicPeriod"/>
            </a:pPr>
            <a:r>
              <a:rPr lang="en-US" b="1" dirty="0">
                <a:latin typeface="Times New Roman" panose="02020603050405020304" pitchFamily="18" charset="0"/>
                <a:cs typeface="Times New Roman" panose="02020603050405020304" pitchFamily="18" charset="0"/>
              </a:rPr>
              <a:t>Preconditions</a:t>
            </a:r>
            <a:r>
              <a:rPr lang="en-US" dirty="0">
                <a:latin typeface="Times New Roman" panose="02020603050405020304" pitchFamily="18" charset="0"/>
                <a:cs typeface="Times New Roman" panose="02020603050405020304" pitchFamily="18" charset="0"/>
              </a:rPr>
              <a:t>: Patient is admitted or has visited.</a:t>
            </a:r>
          </a:p>
          <a:p>
            <a:pPr marL="494100" indent="-457200">
              <a:buFont typeface="+mj-lt"/>
              <a:buAutoNum type="arabicPeriod"/>
            </a:pPr>
            <a:r>
              <a:rPr lang="en-US" b="1" dirty="0">
                <a:latin typeface="Times New Roman" panose="02020603050405020304" pitchFamily="18" charset="0"/>
                <a:cs typeface="Times New Roman" panose="02020603050405020304" pitchFamily="18" charset="0"/>
              </a:rPr>
              <a:t>Postconditions</a:t>
            </a:r>
            <a:r>
              <a:rPr lang="en-US" dirty="0">
                <a:latin typeface="Times New Roman" panose="02020603050405020304" pitchFamily="18" charset="0"/>
                <a:cs typeface="Times New Roman" panose="02020603050405020304" pitchFamily="18" charset="0"/>
              </a:rPr>
              <a:t>: Records are stored and linked to the patient.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a:buNone/>
            </a:pPr>
            <a:r>
              <a:rPr lang="en-US" b="1" dirty="0">
                <a:latin typeface="Times New Roman" panose="02020603050405020304" pitchFamily="18" charset="0"/>
                <a:cs typeface="Times New Roman" panose="02020603050405020304" pitchFamily="18" charset="0"/>
              </a:rPr>
              <a:t>Staff Management</a:t>
            </a:r>
          </a:p>
          <a:p>
            <a:pPr marL="36900" indent="0">
              <a:buNone/>
            </a:pPr>
            <a:r>
              <a:rPr lang="en-US" b="1" dirty="0">
                <a:latin typeface="Times New Roman" panose="02020603050405020304" pitchFamily="18" charset="0"/>
                <a:cs typeface="Times New Roman" panose="02020603050405020304" pitchFamily="18" charset="0"/>
              </a:rPr>
              <a:t>Actors</a:t>
            </a:r>
            <a:r>
              <a:rPr lang="en-US" dirty="0">
                <a:latin typeface="Times New Roman" panose="02020603050405020304" pitchFamily="18" charset="0"/>
                <a:cs typeface="Times New Roman" panose="02020603050405020304" pitchFamily="18" charset="0"/>
              </a:rPr>
              <a:t>: Admin</a:t>
            </a:r>
          </a:p>
          <a:p>
            <a:pPr marL="494100" indent="-457200">
              <a:buFont typeface="+mj-lt"/>
              <a:buAutoNum type="arabicPeriod"/>
            </a:pPr>
            <a:r>
              <a:rPr lang="en-US" b="1" dirty="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 Manage hospital staff (nurses, technicians, clerks).</a:t>
            </a:r>
          </a:p>
          <a:p>
            <a:pPr marL="494100" indent="-457200">
              <a:buFont typeface="+mj-lt"/>
              <a:buAutoNum type="arabicPeriod"/>
            </a:pPr>
            <a:r>
              <a:rPr lang="en-US" b="1" dirty="0">
                <a:latin typeface="Times New Roman" panose="02020603050405020304" pitchFamily="18" charset="0"/>
                <a:cs typeface="Times New Roman" panose="02020603050405020304" pitchFamily="18" charset="0"/>
              </a:rPr>
              <a:t>Preconditions</a:t>
            </a:r>
            <a:r>
              <a:rPr lang="en-US" dirty="0">
                <a:latin typeface="Times New Roman" panose="02020603050405020304" pitchFamily="18" charset="0"/>
                <a:cs typeface="Times New Roman" panose="02020603050405020304" pitchFamily="18" charset="0"/>
              </a:rPr>
              <a:t>: Admin is authenticated.</a:t>
            </a:r>
          </a:p>
          <a:p>
            <a:pPr marL="494100" indent="-457200">
              <a:buFont typeface="+mj-lt"/>
              <a:buAutoNum type="arabicPeriod"/>
            </a:pPr>
            <a:r>
              <a:rPr lang="en-US" b="1" dirty="0">
                <a:latin typeface="Times New Roman" panose="02020603050405020304" pitchFamily="18" charset="0"/>
                <a:cs typeface="Times New Roman" panose="02020603050405020304" pitchFamily="18" charset="0"/>
              </a:rPr>
              <a:t>Postconditions</a:t>
            </a:r>
            <a:r>
              <a:rPr lang="en-US" dirty="0">
                <a:latin typeface="Times New Roman" panose="02020603050405020304" pitchFamily="18" charset="0"/>
                <a:cs typeface="Times New Roman" panose="02020603050405020304" pitchFamily="18" charset="0"/>
              </a:rPr>
              <a:t>: Staff records are updated.</a:t>
            </a:r>
          </a:p>
          <a:p>
            <a:endParaRPr lang="en-US" dirty="0"/>
          </a:p>
        </p:txBody>
      </p:sp>
    </p:spTree>
    <p:extLst>
      <p:ext uri="{BB962C8B-B14F-4D97-AF65-F5344CB8AC3E}">
        <p14:creationId xmlns:p14="http://schemas.microsoft.com/office/powerpoint/2010/main" val="42430627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B94ED-9AFA-2121-6CD1-7394E30E64DF}"/>
              </a:ext>
            </a:extLst>
          </p:cNvPr>
          <p:cNvSpPr>
            <a:spLocks noGrp="1"/>
          </p:cNvSpPr>
          <p:nvPr>
            <p:ph type="title"/>
          </p:nvPr>
        </p:nvSpPr>
        <p:spPr>
          <a:xfrm>
            <a:off x="919119" y="2943775"/>
            <a:ext cx="10353762" cy="970450"/>
          </a:xfrm>
        </p:spPr>
        <p:txBody>
          <a:bodyPr/>
          <a:lstStyle/>
          <a:p>
            <a:r>
              <a:rPr lang="en-US" dirty="0">
                <a:latin typeface="Times New Roman" panose="02020603050405020304" pitchFamily="18" charset="0"/>
                <a:cs typeface="Times New Roman" panose="02020603050405020304" pitchFamily="18" charset="0"/>
              </a:rPr>
              <a:t>ON JOB TRAINING (OJT-2)</a:t>
            </a:r>
          </a:p>
        </p:txBody>
      </p:sp>
    </p:spTree>
    <p:extLst>
      <p:ext uri="{BB962C8B-B14F-4D97-AF65-F5344CB8AC3E}">
        <p14:creationId xmlns:p14="http://schemas.microsoft.com/office/powerpoint/2010/main" val="2491215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C6A10-26F1-F218-617E-A75F15C2D1AC}"/>
              </a:ext>
            </a:extLst>
          </p:cNvPr>
          <p:cNvSpPr>
            <a:spLocks noGrp="1"/>
          </p:cNvSpPr>
          <p:nvPr>
            <p:ph type="title"/>
          </p:nvPr>
        </p:nvSpPr>
        <p:spPr/>
        <p:txBody>
          <a:bodyPr/>
          <a:lstStyle/>
          <a:p>
            <a:pPr algn="l"/>
            <a:r>
              <a:rPr lang="en-US" b="1" dirty="0">
                <a:latin typeface="Times New Roman" panose="02020603050405020304" pitchFamily="18" charset="0"/>
                <a:cs typeface="Times New Roman" panose="02020603050405020304" pitchFamily="18" charset="0"/>
              </a:rPr>
              <a:t>Expense Tracker</a:t>
            </a:r>
          </a:p>
        </p:txBody>
      </p:sp>
      <p:sp>
        <p:nvSpPr>
          <p:cNvPr id="3" name="Content Placeholder 2">
            <a:extLst>
              <a:ext uri="{FF2B5EF4-FFF2-40B4-BE49-F238E27FC236}">
                <a16:creationId xmlns:a16="http://schemas.microsoft.com/office/drawing/2014/main" id="{65A57FE9-45C8-6134-1CFB-45513BA42992}"/>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In today's fast-paced world, managing personal and business finances efficiently has become crucial. </a:t>
            </a:r>
          </a:p>
          <a:p>
            <a:r>
              <a:rPr lang="en-US" dirty="0">
                <a:latin typeface="Times New Roman" panose="02020603050405020304" pitchFamily="18" charset="0"/>
                <a:cs typeface="Times New Roman" panose="02020603050405020304" pitchFamily="18" charset="0"/>
              </a:rPr>
              <a:t>An </a:t>
            </a:r>
            <a:r>
              <a:rPr lang="en-US" b="1" dirty="0">
                <a:latin typeface="Times New Roman" panose="02020603050405020304" pitchFamily="18" charset="0"/>
                <a:cs typeface="Times New Roman" panose="02020603050405020304" pitchFamily="18" charset="0"/>
              </a:rPr>
              <a:t>Expense Tracker</a:t>
            </a:r>
            <a:r>
              <a:rPr lang="en-US" dirty="0">
                <a:latin typeface="Times New Roman" panose="02020603050405020304" pitchFamily="18" charset="0"/>
                <a:cs typeface="Times New Roman" panose="02020603050405020304" pitchFamily="18" charset="0"/>
              </a:rPr>
              <a:t> is a digital or manual tool designed to help individuals and organizations monitor their income, expenses, and savings systematically. By tracking financial transactions, users can make informed decisions, reduce unnecessary expenditures, and achieve their financial goals effectively.</a:t>
            </a:r>
          </a:p>
          <a:p>
            <a:pPr algn="just"/>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928658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31391-D5FE-028C-5885-406364514947}"/>
              </a:ext>
            </a:extLst>
          </p:cNvPr>
          <p:cNvSpPr>
            <a:spLocks noGrp="1"/>
          </p:cNvSpPr>
          <p:nvPr>
            <p:ph type="title"/>
          </p:nvPr>
        </p:nvSpPr>
        <p:spPr/>
        <p:txBody>
          <a:bodyPr/>
          <a:lstStyle/>
          <a:p>
            <a:pPr algn="l"/>
            <a:r>
              <a:rPr lang="en-US" b="1"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0580F058-877A-BF89-9943-A58A72475976}"/>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Difficulty in tracking daily income and expenses. </a:t>
            </a:r>
          </a:p>
          <a:p>
            <a:r>
              <a:rPr lang="en-US" dirty="0">
                <a:latin typeface="Times New Roman" panose="02020603050405020304" pitchFamily="18" charset="0"/>
                <a:cs typeface="Times New Roman" panose="02020603050405020304" pitchFamily="18" charset="0"/>
              </a:rPr>
              <a:t>Forgetting bill payments and due dates. </a:t>
            </a:r>
          </a:p>
          <a:p>
            <a:r>
              <a:rPr lang="en-US" dirty="0">
                <a:latin typeface="Times New Roman" panose="02020603050405020304" pitchFamily="18" charset="0"/>
                <a:cs typeface="Times New Roman" panose="02020603050405020304" pitchFamily="18" charset="0"/>
              </a:rPr>
              <a:t>No proper categorization of expenses.</a:t>
            </a:r>
          </a:p>
          <a:p>
            <a:r>
              <a:rPr lang="en-US" dirty="0">
                <a:latin typeface="Times New Roman" panose="02020603050405020304" pitchFamily="18" charset="0"/>
                <a:cs typeface="Times New Roman" panose="02020603050405020304" pitchFamily="18" charset="0"/>
              </a:rPr>
              <a:t>Challenges in saving money efficiently.</a:t>
            </a:r>
          </a:p>
          <a:p>
            <a:endParaRPr lang="en-US" dirty="0"/>
          </a:p>
        </p:txBody>
      </p:sp>
    </p:spTree>
    <p:extLst>
      <p:ext uri="{BB962C8B-B14F-4D97-AF65-F5344CB8AC3E}">
        <p14:creationId xmlns:p14="http://schemas.microsoft.com/office/powerpoint/2010/main" val="25161655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AF2A1-E625-6EF0-571C-467B8E8A6182}"/>
              </a:ext>
            </a:extLst>
          </p:cNvPr>
          <p:cNvSpPr>
            <a:spLocks noGrp="1"/>
          </p:cNvSpPr>
          <p:nvPr>
            <p:ph type="title"/>
          </p:nvPr>
        </p:nvSpPr>
        <p:spPr/>
        <p:txBody>
          <a:bodyPr/>
          <a:lstStyle/>
          <a:p>
            <a:pPr algn="l"/>
            <a:r>
              <a:rPr lang="en-US" sz="4000" b="1" dirty="0">
                <a:latin typeface="Times New Roman" panose="02020603050405020304" pitchFamily="18" charset="0"/>
                <a:cs typeface="Times New Roman" panose="02020603050405020304" pitchFamily="18" charset="0"/>
              </a:rPr>
              <a:t>Future Scope</a:t>
            </a:r>
            <a:endParaRPr lang="en-US" dirty="0"/>
          </a:p>
        </p:txBody>
      </p:sp>
      <p:sp>
        <p:nvSpPr>
          <p:cNvPr id="3" name="Content Placeholder 2">
            <a:extLst>
              <a:ext uri="{FF2B5EF4-FFF2-40B4-BE49-F238E27FC236}">
                <a16:creationId xmlns:a16="http://schemas.microsoft.com/office/drawing/2014/main" id="{CB238DCA-3C00-F50C-30F8-830045C4324C}"/>
              </a:ext>
            </a:extLst>
          </p:cNvPr>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AI-Based Expense Analysis</a:t>
            </a:r>
            <a:r>
              <a:rPr lang="en-US" dirty="0">
                <a:latin typeface="Times New Roman" panose="02020603050405020304" pitchFamily="18" charset="0"/>
                <a:cs typeface="Times New Roman" panose="02020603050405020304" pitchFamily="18" charset="0"/>
              </a:rPr>
              <a:t> – Implementing artificial intelligence to provide smart spending suggestions and detect unnecessary expenses. </a:t>
            </a:r>
          </a:p>
          <a:p>
            <a:r>
              <a:rPr lang="en-US" b="1" dirty="0">
                <a:latin typeface="Times New Roman" panose="02020603050405020304" pitchFamily="18" charset="0"/>
                <a:cs typeface="Times New Roman" panose="02020603050405020304" pitchFamily="18" charset="0"/>
              </a:rPr>
              <a:t>Automated Expense Tracking</a:t>
            </a:r>
            <a:r>
              <a:rPr lang="en-US" dirty="0">
                <a:latin typeface="Times New Roman" panose="02020603050405020304" pitchFamily="18" charset="0"/>
                <a:cs typeface="Times New Roman" panose="02020603050405020304" pitchFamily="18" charset="0"/>
              </a:rPr>
              <a:t> – Integrating with bank accounts and digital wallets to automatically track transactions.</a:t>
            </a:r>
          </a:p>
          <a:p>
            <a:r>
              <a:rPr lang="en-US" b="1" dirty="0">
                <a:latin typeface="Times New Roman" panose="02020603050405020304" pitchFamily="18" charset="0"/>
                <a:cs typeface="Times New Roman" panose="02020603050405020304" pitchFamily="18" charset="0"/>
              </a:rPr>
              <a:t>Multi-User Collaboration</a:t>
            </a:r>
            <a:r>
              <a:rPr lang="en-US" dirty="0">
                <a:latin typeface="Times New Roman" panose="02020603050405020304" pitchFamily="18" charset="0"/>
                <a:cs typeface="Times New Roman" panose="02020603050405020304" pitchFamily="18" charset="0"/>
              </a:rPr>
              <a:t> – Allowing family members or teams to manage shared expenses together. </a:t>
            </a:r>
          </a:p>
          <a:p>
            <a:r>
              <a:rPr lang="en-US" b="1" dirty="0">
                <a:latin typeface="Times New Roman" panose="02020603050405020304" pitchFamily="18" charset="0"/>
                <a:cs typeface="Times New Roman" panose="02020603050405020304" pitchFamily="18" charset="0"/>
              </a:rPr>
              <a:t>Voice Command Integration</a:t>
            </a:r>
            <a:r>
              <a:rPr lang="en-US" dirty="0">
                <a:latin typeface="Times New Roman" panose="02020603050405020304" pitchFamily="18" charset="0"/>
                <a:cs typeface="Times New Roman" panose="02020603050405020304" pitchFamily="18" charset="0"/>
              </a:rPr>
              <a:t> – Enabling users to record expenses through voice assistants like Google Assistant and Alexa.</a:t>
            </a:r>
          </a:p>
        </p:txBody>
      </p:sp>
    </p:spTree>
    <p:extLst>
      <p:ext uri="{BB962C8B-B14F-4D97-AF65-F5344CB8AC3E}">
        <p14:creationId xmlns:p14="http://schemas.microsoft.com/office/powerpoint/2010/main" val="4069201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813F8-110A-A274-D7C2-75C538CCCA99}"/>
              </a:ext>
            </a:extLst>
          </p:cNvPr>
          <p:cNvSpPr>
            <a:spLocks noGrp="1"/>
          </p:cNvSpPr>
          <p:nvPr>
            <p:ph type="title"/>
          </p:nvPr>
        </p:nvSpPr>
        <p:spPr/>
        <p:txBody>
          <a:bodyPr>
            <a:normAutofit/>
          </a:bodyPr>
          <a:lstStyle/>
          <a:p>
            <a:pPr algn="l"/>
            <a:r>
              <a:rPr lang="en-US" sz="4000" b="1" dirty="0">
                <a:latin typeface="Times New Roman" panose="02020603050405020304" pitchFamily="18" charset="0"/>
                <a:cs typeface="Times New Roman" panose="02020603050405020304" pitchFamily="18" charset="0"/>
              </a:rPr>
              <a:t>Contents </a:t>
            </a:r>
            <a:endParaRPr lang="en-US" dirty="0"/>
          </a:p>
        </p:txBody>
      </p:sp>
      <p:sp>
        <p:nvSpPr>
          <p:cNvPr id="3" name="Content Placeholder 2">
            <a:extLst>
              <a:ext uri="{FF2B5EF4-FFF2-40B4-BE49-F238E27FC236}">
                <a16:creationId xmlns:a16="http://schemas.microsoft.com/office/drawing/2014/main" id="{4F130235-43F9-1807-F7EF-C37DC52F99FC}"/>
              </a:ext>
            </a:extLst>
          </p:cNvPr>
          <p:cNvSpPr>
            <a:spLocks noGrp="1"/>
          </p:cNvSpPr>
          <p:nvPr>
            <p:ph idx="1"/>
          </p:nvPr>
        </p:nvSpPr>
        <p:spPr/>
        <p:txBody>
          <a:bodyPr/>
          <a:lstStyle/>
          <a:p>
            <a:r>
              <a:rPr lang="en-US" sz="2000" dirty="0">
                <a:latin typeface="Times New Roman" panose="02020603050405020304" pitchFamily="18" charset="0"/>
                <a:cs typeface="Times New Roman" panose="02020603050405020304" pitchFamily="18" charset="0"/>
              </a:rPr>
              <a:t>Overview of the organization</a:t>
            </a:r>
          </a:p>
          <a:p>
            <a:r>
              <a:rPr lang="en-US" sz="2000" dirty="0">
                <a:latin typeface="Times New Roman" panose="02020603050405020304" pitchFamily="18" charset="0"/>
                <a:cs typeface="Times New Roman" panose="02020603050405020304" pitchFamily="18" charset="0"/>
              </a:rPr>
              <a:t>Vision and mission of the organization.</a:t>
            </a:r>
          </a:p>
          <a:p>
            <a:r>
              <a:rPr lang="en-US" sz="2000" dirty="0">
                <a:latin typeface="Times New Roman" panose="02020603050405020304" pitchFamily="18" charset="0"/>
                <a:cs typeface="Times New Roman" panose="02020603050405020304" pitchFamily="18" charset="0"/>
              </a:rPr>
              <a:t>Organization Structure.</a:t>
            </a:r>
          </a:p>
          <a:p>
            <a:r>
              <a:rPr lang="en-US" sz="2000" dirty="0">
                <a:latin typeface="Times New Roman" panose="02020603050405020304" pitchFamily="18" charset="0"/>
                <a:cs typeface="Times New Roman" panose="02020603050405020304" pitchFamily="18" charset="0"/>
              </a:rPr>
              <a:t>Roles and Responsibility of personnel in the organization.</a:t>
            </a:r>
          </a:p>
          <a:p>
            <a:r>
              <a:rPr lang="en-US" sz="2000" dirty="0">
                <a:latin typeface="Times New Roman" panose="02020603050405020304" pitchFamily="18" charset="0"/>
                <a:cs typeface="Times New Roman" panose="02020603050405020304" pitchFamily="18" charset="0"/>
              </a:rPr>
              <a:t>Products and market performance.</a:t>
            </a:r>
            <a:endParaRPr lang="en-IN" sz="200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439724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C57BD-F482-E258-EC3E-23B19FFD1F75}"/>
              </a:ext>
            </a:extLst>
          </p:cNvPr>
          <p:cNvSpPr>
            <a:spLocks noGrp="1"/>
          </p:cNvSpPr>
          <p:nvPr>
            <p:ph type="title"/>
          </p:nvPr>
        </p:nvSpPr>
        <p:spPr>
          <a:xfrm>
            <a:off x="919119" y="2943775"/>
            <a:ext cx="10353762" cy="970450"/>
          </a:xfrm>
        </p:spPr>
        <p:txBody>
          <a:bodyPr/>
          <a:lstStyle/>
          <a:p>
            <a:r>
              <a:rPr lang="en-US" dirty="0">
                <a:latin typeface="Times New Roman" panose="02020603050405020304" pitchFamily="18" charset="0"/>
                <a:cs typeface="Times New Roman" panose="02020603050405020304" pitchFamily="18" charset="0"/>
              </a:rPr>
              <a:t>USE CASE-2</a:t>
            </a:r>
          </a:p>
        </p:txBody>
      </p:sp>
    </p:spTree>
    <p:extLst>
      <p:ext uri="{BB962C8B-B14F-4D97-AF65-F5344CB8AC3E}">
        <p14:creationId xmlns:p14="http://schemas.microsoft.com/office/powerpoint/2010/main" val="200972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63889-FFF3-24CC-D89E-AED39EBCD282}"/>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E4C4D209-336C-DB50-5596-6C58AB3B0CDC}"/>
              </a:ext>
            </a:extLst>
          </p:cNvPr>
          <p:cNvSpPr>
            <a:spLocks noGrp="1"/>
          </p:cNvSpPr>
          <p:nvPr>
            <p:ph idx="1"/>
          </p:nvPr>
        </p:nvSpPr>
        <p:spPr>
          <a:xfrm>
            <a:off x="913795" y="1732449"/>
            <a:ext cx="10353762" cy="3806705"/>
          </a:xfrm>
        </p:spPr>
        <p:txBody>
          <a:bodyPr numCol="2">
            <a:normAutofit lnSpcReduction="10000"/>
          </a:bodyPr>
          <a:lstStyle/>
          <a:p>
            <a:pPr>
              <a:buNone/>
            </a:pPr>
            <a:r>
              <a:rPr lang="en-US" b="1" dirty="0">
                <a:latin typeface="Times New Roman" panose="02020603050405020304" pitchFamily="18" charset="0"/>
                <a:cs typeface="Times New Roman" panose="02020603050405020304" pitchFamily="18" charset="0"/>
              </a:rPr>
              <a:t>User Registration and Login</a:t>
            </a:r>
          </a:p>
          <a:p>
            <a:pPr marL="36900" indent="0">
              <a:buNone/>
            </a:pPr>
            <a:r>
              <a:rPr lang="en-US" b="1" dirty="0">
                <a:latin typeface="Times New Roman" panose="02020603050405020304" pitchFamily="18" charset="0"/>
                <a:cs typeface="Times New Roman" panose="02020603050405020304" pitchFamily="18" charset="0"/>
              </a:rPr>
              <a:t>Actors</a:t>
            </a:r>
            <a:r>
              <a:rPr lang="en-US" dirty="0">
                <a:latin typeface="Times New Roman" panose="02020603050405020304" pitchFamily="18" charset="0"/>
                <a:cs typeface="Times New Roman" panose="02020603050405020304" pitchFamily="18" charset="0"/>
              </a:rPr>
              <a:t>: User</a:t>
            </a:r>
          </a:p>
          <a:p>
            <a:pPr marL="494100" indent="-457200">
              <a:buFont typeface="+mj-lt"/>
              <a:buAutoNum type="arabicPeriod"/>
            </a:pPr>
            <a:r>
              <a:rPr lang="en-US" b="1" dirty="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 Users can sign up and log in securely to access their personal expense data.</a:t>
            </a:r>
          </a:p>
          <a:p>
            <a:pPr marL="494100" indent="-457200">
              <a:buFont typeface="+mj-lt"/>
              <a:buAutoNum type="arabicPeriod"/>
            </a:pPr>
            <a:r>
              <a:rPr lang="en-US" b="1" dirty="0">
                <a:latin typeface="Times New Roman" panose="02020603050405020304" pitchFamily="18" charset="0"/>
                <a:cs typeface="Times New Roman" panose="02020603050405020304" pitchFamily="18" charset="0"/>
              </a:rPr>
              <a:t>Preconditions</a:t>
            </a:r>
            <a:r>
              <a:rPr lang="en-US" dirty="0">
                <a:latin typeface="Times New Roman" panose="02020603050405020304" pitchFamily="18" charset="0"/>
                <a:cs typeface="Times New Roman" panose="02020603050405020304" pitchFamily="18" charset="0"/>
              </a:rPr>
              <a:t>: User is not registered/logged in.</a:t>
            </a:r>
          </a:p>
          <a:p>
            <a:pPr marL="494100" indent="-457200">
              <a:buFont typeface="+mj-lt"/>
              <a:buAutoNum type="arabicPeriod"/>
            </a:pPr>
            <a:r>
              <a:rPr lang="en-US" b="1" dirty="0">
                <a:latin typeface="Times New Roman" panose="02020603050405020304" pitchFamily="18" charset="0"/>
                <a:cs typeface="Times New Roman" panose="02020603050405020304" pitchFamily="18" charset="0"/>
              </a:rPr>
              <a:t>Postconditions</a:t>
            </a:r>
            <a:r>
              <a:rPr lang="en-US" dirty="0">
                <a:latin typeface="Times New Roman" panose="02020603050405020304" pitchFamily="18" charset="0"/>
                <a:cs typeface="Times New Roman" panose="02020603050405020304" pitchFamily="18" charset="0"/>
              </a:rPr>
              <a:t>: User account is created or session is started.</a:t>
            </a:r>
          </a:p>
          <a:p>
            <a:pPr marL="36900" indent="0">
              <a:buNone/>
            </a:pPr>
            <a:endParaRPr lang="en-US" dirty="0">
              <a:latin typeface="Times New Roman" panose="02020603050405020304" pitchFamily="18" charset="0"/>
              <a:cs typeface="Times New Roman" panose="02020603050405020304" pitchFamily="18" charset="0"/>
            </a:endParaRPr>
          </a:p>
          <a:p>
            <a:pPr>
              <a:buNone/>
            </a:pPr>
            <a:r>
              <a:rPr lang="en-US" b="1" dirty="0">
                <a:latin typeface="Times New Roman" panose="02020603050405020304" pitchFamily="18" charset="0"/>
                <a:cs typeface="Times New Roman" panose="02020603050405020304" pitchFamily="18" charset="0"/>
              </a:rPr>
              <a:t>Add Expense</a:t>
            </a:r>
          </a:p>
          <a:p>
            <a:pPr marL="36900" indent="0">
              <a:buNone/>
            </a:pPr>
            <a:r>
              <a:rPr lang="en-US" b="1" dirty="0">
                <a:latin typeface="Times New Roman" panose="02020603050405020304" pitchFamily="18" charset="0"/>
                <a:cs typeface="Times New Roman" panose="02020603050405020304" pitchFamily="18" charset="0"/>
              </a:rPr>
              <a:t>Actors</a:t>
            </a:r>
            <a:r>
              <a:rPr lang="en-US" dirty="0">
                <a:latin typeface="Times New Roman" panose="02020603050405020304" pitchFamily="18" charset="0"/>
                <a:cs typeface="Times New Roman" panose="02020603050405020304" pitchFamily="18" charset="0"/>
              </a:rPr>
              <a:t>: User</a:t>
            </a:r>
          </a:p>
          <a:p>
            <a:pPr marL="494100" indent="-457200">
              <a:buFont typeface="+mj-lt"/>
              <a:buAutoNum type="arabicPeriod"/>
            </a:pPr>
            <a:r>
              <a:rPr lang="en-US" b="1" dirty="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 Users can record an expense by entering details like category, amount, date, and description.</a:t>
            </a:r>
          </a:p>
          <a:p>
            <a:pPr marL="494100" indent="-457200">
              <a:buFont typeface="+mj-lt"/>
              <a:buAutoNum type="arabicPeriod"/>
            </a:pPr>
            <a:r>
              <a:rPr lang="en-US" b="1" dirty="0">
                <a:latin typeface="Times New Roman" panose="02020603050405020304" pitchFamily="18" charset="0"/>
                <a:cs typeface="Times New Roman" panose="02020603050405020304" pitchFamily="18" charset="0"/>
              </a:rPr>
              <a:t>Preconditions</a:t>
            </a:r>
            <a:r>
              <a:rPr lang="en-US" dirty="0">
                <a:latin typeface="Times New Roman" panose="02020603050405020304" pitchFamily="18" charset="0"/>
                <a:cs typeface="Times New Roman" panose="02020603050405020304" pitchFamily="18" charset="0"/>
              </a:rPr>
              <a:t>: User is logged in.</a:t>
            </a:r>
          </a:p>
          <a:p>
            <a:pPr marL="494100" indent="-457200">
              <a:buFont typeface="+mj-lt"/>
              <a:buAutoNum type="arabicPeriod"/>
            </a:pPr>
            <a:r>
              <a:rPr lang="en-US" b="1" dirty="0">
                <a:latin typeface="Times New Roman" panose="02020603050405020304" pitchFamily="18" charset="0"/>
                <a:cs typeface="Times New Roman" panose="02020603050405020304" pitchFamily="18" charset="0"/>
              </a:rPr>
              <a:t>Postconditions</a:t>
            </a:r>
            <a:r>
              <a:rPr lang="en-US" dirty="0">
                <a:latin typeface="Times New Roman" panose="02020603050405020304" pitchFamily="18" charset="0"/>
                <a:cs typeface="Times New Roman" panose="02020603050405020304" pitchFamily="18" charset="0"/>
              </a:rPr>
              <a:t>: Expense is stored in the database.</a:t>
            </a:r>
          </a:p>
          <a:p>
            <a:endParaRPr lang="en-US" dirty="0"/>
          </a:p>
        </p:txBody>
      </p:sp>
    </p:spTree>
    <p:extLst>
      <p:ext uri="{BB962C8B-B14F-4D97-AF65-F5344CB8AC3E}">
        <p14:creationId xmlns:p14="http://schemas.microsoft.com/office/powerpoint/2010/main" val="4152147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22F99-8F27-861D-C040-76146C60D6E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57F9474-A890-D9A5-CFE0-4F6F979877CC}"/>
              </a:ext>
            </a:extLst>
          </p:cNvPr>
          <p:cNvSpPr>
            <a:spLocks noGrp="1"/>
          </p:cNvSpPr>
          <p:nvPr>
            <p:ph idx="1"/>
          </p:nvPr>
        </p:nvSpPr>
        <p:spPr>
          <a:xfrm>
            <a:off x="457200" y="1732449"/>
            <a:ext cx="11544300" cy="4756274"/>
          </a:xfrm>
        </p:spPr>
        <p:txBody>
          <a:bodyPr numCol="3">
            <a:normAutofit fontScale="92500"/>
          </a:bodyPr>
          <a:lstStyle/>
          <a:p>
            <a:pPr>
              <a:buNone/>
            </a:pPr>
            <a:r>
              <a:rPr lang="en-US" b="1" dirty="0">
                <a:latin typeface="Times New Roman" panose="02020603050405020304" pitchFamily="18" charset="0"/>
                <a:cs typeface="Times New Roman" panose="02020603050405020304" pitchFamily="18" charset="0"/>
              </a:rPr>
              <a:t>Edit or Delete Expense</a:t>
            </a:r>
          </a:p>
          <a:p>
            <a:pPr marL="36900" indent="0">
              <a:buNone/>
            </a:pPr>
            <a:r>
              <a:rPr lang="en-US" b="1" dirty="0">
                <a:latin typeface="Times New Roman" panose="02020603050405020304" pitchFamily="18" charset="0"/>
                <a:cs typeface="Times New Roman" panose="02020603050405020304" pitchFamily="18" charset="0"/>
              </a:rPr>
              <a:t>Actors</a:t>
            </a:r>
            <a:r>
              <a:rPr lang="en-US" dirty="0">
                <a:latin typeface="Times New Roman" panose="02020603050405020304" pitchFamily="18" charset="0"/>
                <a:cs typeface="Times New Roman" panose="02020603050405020304" pitchFamily="18" charset="0"/>
              </a:rPr>
              <a:t>: User</a:t>
            </a:r>
          </a:p>
          <a:p>
            <a:pPr marL="494100" indent="-457200">
              <a:buFont typeface="+mj-lt"/>
              <a:buAutoNum type="arabicPeriod"/>
            </a:pPr>
            <a:r>
              <a:rPr lang="en-US" b="1" dirty="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 Users can modify or remove previously recorded expenses.</a:t>
            </a:r>
          </a:p>
          <a:p>
            <a:pPr marL="494100" indent="-457200">
              <a:buFont typeface="+mj-lt"/>
              <a:buAutoNum type="arabicPeriod"/>
            </a:pPr>
            <a:r>
              <a:rPr lang="en-US" b="1" dirty="0">
                <a:latin typeface="Times New Roman" panose="02020603050405020304" pitchFamily="18" charset="0"/>
                <a:cs typeface="Times New Roman" panose="02020603050405020304" pitchFamily="18" charset="0"/>
              </a:rPr>
              <a:t>Preconditions</a:t>
            </a:r>
            <a:r>
              <a:rPr lang="en-US" dirty="0">
                <a:latin typeface="Times New Roman" panose="02020603050405020304" pitchFamily="18" charset="0"/>
                <a:cs typeface="Times New Roman" panose="02020603050405020304" pitchFamily="18" charset="0"/>
              </a:rPr>
              <a:t>: Expense exists and user is logged in.</a:t>
            </a:r>
          </a:p>
          <a:p>
            <a:pPr marL="494100" indent="-457200">
              <a:buFont typeface="+mj-lt"/>
              <a:buAutoNum type="arabicPeriod"/>
            </a:pPr>
            <a:r>
              <a:rPr lang="en-US" b="1" dirty="0">
                <a:latin typeface="Times New Roman" panose="02020603050405020304" pitchFamily="18" charset="0"/>
                <a:cs typeface="Times New Roman" panose="02020603050405020304" pitchFamily="18" charset="0"/>
              </a:rPr>
              <a:t>Postconditions</a:t>
            </a:r>
            <a:r>
              <a:rPr lang="en-US" dirty="0">
                <a:latin typeface="Times New Roman" panose="02020603050405020304" pitchFamily="18" charset="0"/>
                <a:cs typeface="Times New Roman" panose="02020603050405020304" pitchFamily="18" charset="0"/>
              </a:rPr>
              <a:t>: Expense record is updated or deleted.</a:t>
            </a:r>
          </a:p>
          <a:p>
            <a:pPr>
              <a:buNone/>
            </a:pPr>
            <a:endParaRPr lang="en-US" b="1" dirty="0">
              <a:latin typeface="Times New Roman" panose="02020603050405020304" pitchFamily="18" charset="0"/>
              <a:cs typeface="Times New Roman" panose="02020603050405020304" pitchFamily="18" charset="0"/>
            </a:endParaRPr>
          </a:p>
          <a:p>
            <a:pPr>
              <a:buNone/>
            </a:pPr>
            <a:endParaRPr lang="en-US" b="1" dirty="0">
              <a:latin typeface="Times New Roman" panose="02020603050405020304" pitchFamily="18" charset="0"/>
              <a:cs typeface="Times New Roman" panose="02020603050405020304" pitchFamily="18" charset="0"/>
            </a:endParaRPr>
          </a:p>
          <a:p>
            <a:pPr>
              <a:buNone/>
            </a:pPr>
            <a:endParaRPr lang="en-US" b="1" dirty="0">
              <a:latin typeface="Times New Roman" panose="02020603050405020304" pitchFamily="18" charset="0"/>
              <a:cs typeface="Times New Roman" panose="02020603050405020304" pitchFamily="18" charset="0"/>
            </a:endParaRPr>
          </a:p>
          <a:p>
            <a:pPr>
              <a:buNone/>
            </a:pPr>
            <a:r>
              <a:rPr lang="en-US" b="1" dirty="0">
                <a:latin typeface="Times New Roman" panose="02020603050405020304" pitchFamily="18" charset="0"/>
                <a:cs typeface="Times New Roman" panose="02020603050405020304" pitchFamily="18" charset="0"/>
              </a:rPr>
              <a:t>Generate Reports</a:t>
            </a:r>
          </a:p>
          <a:p>
            <a:pPr marL="36900" indent="0">
              <a:buNone/>
            </a:pPr>
            <a:r>
              <a:rPr lang="en-US" b="1" dirty="0">
                <a:latin typeface="Times New Roman" panose="02020603050405020304" pitchFamily="18" charset="0"/>
                <a:cs typeface="Times New Roman" panose="02020603050405020304" pitchFamily="18" charset="0"/>
              </a:rPr>
              <a:t>Actors</a:t>
            </a:r>
            <a:r>
              <a:rPr lang="en-US" dirty="0">
                <a:latin typeface="Times New Roman" panose="02020603050405020304" pitchFamily="18" charset="0"/>
                <a:cs typeface="Times New Roman" panose="02020603050405020304" pitchFamily="18" charset="0"/>
              </a:rPr>
              <a:t>: User</a:t>
            </a:r>
          </a:p>
          <a:p>
            <a:pPr marL="494100" indent="-457200">
              <a:buFont typeface="+mj-lt"/>
              <a:buAutoNum type="arabicPeriod"/>
            </a:pPr>
            <a:r>
              <a:rPr lang="en-US" b="1" dirty="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 Users can view reports based on time, category, or overall spending.</a:t>
            </a:r>
          </a:p>
          <a:p>
            <a:pPr marL="494100" indent="-457200">
              <a:buFont typeface="+mj-lt"/>
              <a:buAutoNum type="arabicPeriod"/>
            </a:pPr>
            <a:r>
              <a:rPr lang="en-US" b="1" dirty="0">
                <a:latin typeface="Times New Roman" panose="02020603050405020304" pitchFamily="18" charset="0"/>
                <a:cs typeface="Times New Roman" panose="02020603050405020304" pitchFamily="18" charset="0"/>
              </a:rPr>
              <a:t>Preconditions</a:t>
            </a:r>
            <a:r>
              <a:rPr lang="en-US" dirty="0">
                <a:latin typeface="Times New Roman" panose="02020603050405020304" pitchFamily="18" charset="0"/>
                <a:cs typeface="Times New Roman" panose="02020603050405020304" pitchFamily="18" charset="0"/>
              </a:rPr>
              <a:t>: Expense data is available.</a:t>
            </a:r>
          </a:p>
          <a:p>
            <a:pPr marL="494100" indent="-457200">
              <a:buFont typeface="+mj-lt"/>
              <a:buAutoNum type="arabicPeriod"/>
            </a:pPr>
            <a:r>
              <a:rPr lang="en-US" b="1" dirty="0">
                <a:latin typeface="Times New Roman" panose="02020603050405020304" pitchFamily="18" charset="0"/>
                <a:cs typeface="Times New Roman" panose="02020603050405020304" pitchFamily="18" charset="0"/>
              </a:rPr>
              <a:t>Postconditions</a:t>
            </a:r>
            <a:r>
              <a:rPr lang="en-US" dirty="0">
                <a:latin typeface="Times New Roman" panose="02020603050405020304" pitchFamily="18" charset="0"/>
                <a:cs typeface="Times New Roman" panose="02020603050405020304" pitchFamily="18" charset="0"/>
              </a:rPr>
              <a:t>: Report is displayed or downloaded.</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36900" indent="0">
              <a:buNone/>
            </a:pPr>
            <a:endParaRPr lang="en-US" dirty="0">
              <a:latin typeface="Times New Roman" panose="02020603050405020304" pitchFamily="18" charset="0"/>
              <a:cs typeface="Times New Roman" panose="02020603050405020304" pitchFamily="18" charset="0"/>
            </a:endParaRPr>
          </a:p>
          <a:p>
            <a:pPr>
              <a:buNone/>
            </a:pPr>
            <a:r>
              <a:rPr lang="en-US" b="1" dirty="0">
                <a:latin typeface="Times New Roman" panose="02020603050405020304" pitchFamily="18" charset="0"/>
                <a:cs typeface="Times New Roman" panose="02020603050405020304" pitchFamily="18" charset="0"/>
              </a:rPr>
              <a:t>Visual Charts and Graphs</a:t>
            </a:r>
          </a:p>
          <a:p>
            <a:pPr marL="36900" indent="0">
              <a:buNone/>
            </a:pPr>
            <a:r>
              <a:rPr lang="en-US" b="1" dirty="0">
                <a:latin typeface="Times New Roman" panose="02020603050405020304" pitchFamily="18" charset="0"/>
                <a:cs typeface="Times New Roman" panose="02020603050405020304" pitchFamily="18" charset="0"/>
              </a:rPr>
              <a:t>Actors</a:t>
            </a:r>
            <a:r>
              <a:rPr lang="en-US" dirty="0">
                <a:latin typeface="Times New Roman" panose="02020603050405020304" pitchFamily="18" charset="0"/>
                <a:cs typeface="Times New Roman" panose="02020603050405020304" pitchFamily="18" charset="0"/>
              </a:rPr>
              <a:t>: User</a:t>
            </a:r>
          </a:p>
          <a:p>
            <a:pPr marL="494100" indent="-457200">
              <a:buFont typeface="+mj-lt"/>
              <a:buAutoNum type="arabicPeriod"/>
            </a:pPr>
            <a:r>
              <a:rPr lang="en-US" b="1" dirty="0">
                <a:latin typeface="Times New Roman" panose="02020603050405020304" pitchFamily="18" charset="0"/>
                <a:cs typeface="Times New Roman" panose="02020603050405020304" pitchFamily="18" charset="0"/>
              </a:rPr>
              <a:t>Description</a:t>
            </a:r>
            <a:r>
              <a:rPr lang="en-US" dirty="0">
                <a:latin typeface="Times New Roman" panose="02020603050405020304" pitchFamily="18" charset="0"/>
                <a:cs typeface="Times New Roman" panose="02020603050405020304" pitchFamily="18" charset="0"/>
              </a:rPr>
              <a:t>: Graphical representation of expenses for easier understanding.</a:t>
            </a:r>
          </a:p>
          <a:p>
            <a:pPr marL="494100" indent="-457200">
              <a:buFont typeface="+mj-lt"/>
              <a:buAutoNum type="arabicPeriod"/>
            </a:pPr>
            <a:r>
              <a:rPr lang="en-US" b="1" dirty="0">
                <a:latin typeface="Times New Roman" panose="02020603050405020304" pitchFamily="18" charset="0"/>
                <a:cs typeface="Times New Roman" panose="02020603050405020304" pitchFamily="18" charset="0"/>
              </a:rPr>
              <a:t>Preconditions</a:t>
            </a:r>
            <a:r>
              <a:rPr lang="en-US" dirty="0">
                <a:latin typeface="Times New Roman" panose="02020603050405020304" pitchFamily="18" charset="0"/>
                <a:cs typeface="Times New Roman" panose="02020603050405020304" pitchFamily="18" charset="0"/>
              </a:rPr>
              <a:t>: Expenses are recorded.</a:t>
            </a:r>
          </a:p>
          <a:p>
            <a:pPr marL="494100" indent="-457200">
              <a:buFont typeface="+mj-lt"/>
              <a:buAutoNum type="arabicPeriod"/>
            </a:pPr>
            <a:r>
              <a:rPr lang="en-US" b="1" dirty="0">
                <a:latin typeface="Times New Roman" panose="02020603050405020304" pitchFamily="18" charset="0"/>
                <a:cs typeface="Times New Roman" panose="02020603050405020304" pitchFamily="18" charset="0"/>
              </a:rPr>
              <a:t>Postconditions</a:t>
            </a:r>
            <a:r>
              <a:rPr lang="en-US" dirty="0">
                <a:latin typeface="Times New Roman" panose="02020603050405020304" pitchFamily="18" charset="0"/>
                <a:cs typeface="Times New Roman" panose="02020603050405020304" pitchFamily="18" charset="0"/>
              </a:rPr>
              <a:t>: Charts are generated and shown.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0348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C6158-C125-E6A2-24B3-0A0B9A28D121}"/>
              </a:ext>
            </a:extLst>
          </p:cNvPr>
          <p:cNvSpPr>
            <a:spLocks noGrp="1"/>
          </p:cNvSpPr>
          <p:nvPr>
            <p:ph type="title"/>
          </p:nvPr>
        </p:nvSpPr>
        <p:spPr>
          <a:xfrm>
            <a:off x="919119" y="2943775"/>
            <a:ext cx="10353762" cy="970450"/>
          </a:xfrm>
        </p:spPr>
        <p:txBody>
          <a:bodyPr>
            <a:normAutofit/>
          </a:bodyPr>
          <a:lstStyle/>
          <a:p>
            <a:r>
              <a:rPr lang="en-US" sz="5000" dirty="0">
                <a:latin typeface="Times New Roman" panose="02020603050405020304" pitchFamily="18" charset="0"/>
                <a:cs typeface="Times New Roman" panose="02020603050405020304" pitchFamily="18" charset="0"/>
              </a:rPr>
              <a:t>THE END</a:t>
            </a:r>
          </a:p>
        </p:txBody>
      </p:sp>
    </p:spTree>
    <p:extLst>
      <p:ext uri="{BB962C8B-B14F-4D97-AF65-F5344CB8AC3E}">
        <p14:creationId xmlns:p14="http://schemas.microsoft.com/office/powerpoint/2010/main" val="389215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71BDE-BABD-F5FB-DBB2-0544B5B41DA0}"/>
              </a:ext>
            </a:extLst>
          </p:cNvPr>
          <p:cNvSpPr>
            <a:spLocks noGrp="1"/>
          </p:cNvSpPr>
          <p:nvPr>
            <p:ph type="title"/>
          </p:nvPr>
        </p:nvSpPr>
        <p:spPr/>
        <p:txBody>
          <a:bodyPr>
            <a:normAutofit/>
          </a:bodyPr>
          <a:lstStyle/>
          <a:p>
            <a:pPr algn="l"/>
            <a:r>
              <a:rPr lang="en-US" sz="4000" b="1" dirty="0">
                <a:latin typeface="Times New Roman" panose="02020603050405020304" pitchFamily="18" charset="0"/>
                <a:cs typeface="Times New Roman" panose="02020603050405020304" pitchFamily="18" charset="0"/>
              </a:rPr>
              <a:t>Overview of the organization </a:t>
            </a:r>
            <a:endParaRPr lang="en-US" dirty="0"/>
          </a:p>
        </p:txBody>
      </p:sp>
      <p:sp>
        <p:nvSpPr>
          <p:cNvPr id="3" name="Content Placeholder 2">
            <a:extLst>
              <a:ext uri="{FF2B5EF4-FFF2-40B4-BE49-F238E27FC236}">
                <a16:creationId xmlns:a16="http://schemas.microsoft.com/office/drawing/2014/main" id="{02C3319E-D726-82A2-08B9-72F8978276DE}"/>
              </a:ext>
            </a:extLst>
          </p:cNvPr>
          <p:cNvSpPr>
            <a:spLocks noGrp="1"/>
          </p:cNvSpPr>
          <p:nvPr>
            <p:ph idx="1"/>
          </p:nvPr>
        </p:nvSpPr>
        <p:spPr/>
        <p:txBody>
          <a:bodyPr/>
          <a:lstStyle/>
          <a:p>
            <a:pPr algn="just"/>
            <a:r>
              <a:rPr lang="en-US" dirty="0"/>
              <a:t>At Zeel Code Labs, we grow by finding new clients and creating the right solutions for them. </a:t>
            </a:r>
          </a:p>
          <a:p>
            <a:pPr algn="just"/>
            <a:r>
              <a:rPr lang="en-US" dirty="0"/>
              <a:t>This has helped us become one of the top and most successful development companies. Our development experience helps us keep growing—we know how to find leads and turn them to revenue streams.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1713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4CABE-81C1-2F42-B30D-C25F5B3F8D58}"/>
              </a:ext>
            </a:extLst>
          </p:cNvPr>
          <p:cNvSpPr>
            <a:spLocks noGrp="1"/>
          </p:cNvSpPr>
          <p:nvPr>
            <p:ph type="title"/>
          </p:nvPr>
        </p:nvSpPr>
        <p:spPr/>
        <p:txBody>
          <a:bodyPr/>
          <a:lstStyle/>
          <a:p>
            <a:pPr algn="l"/>
            <a:r>
              <a:rPr lang="en-US" sz="4000" b="1" dirty="0">
                <a:solidFill>
                  <a:schemeClr val="tx1"/>
                </a:solidFill>
                <a:latin typeface="Times New Roman" panose="02020603050405020304" pitchFamily="18" charset="0"/>
                <a:cs typeface="Times New Roman" panose="02020603050405020304" pitchFamily="18" charset="0"/>
              </a:rPr>
              <a:t>Vision and Mission</a:t>
            </a:r>
            <a:endParaRPr lang="en-US" dirty="0">
              <a:solidFill>
                <a:schemeClr val="tx1"/>
              </a:solidFill>
            </a:endParaRPr>
          </a:p>
        </p:txBody>
      </p:sp>
      <p:sp>
        <p:nvSpPr>
          <p:cNvPr id="3" name="Content Placeholder 2">
            <a:extLst>
              <a:ext uri="{FF2B5EF4-FFF2-40B4-BE49-F238E27FC236}">
                <a16:creationId xmlns:a16="http://schemas.microsoft.com/office/drawing/2014/main" id="{62074417-46A8-254D-AB65-C16B3940B811}"/>
              </a:ext>
            </a:extLst>
          </p:cNvPr>
          <p:cNvSpPr>
            <a:spLocks noGrp="1"/>
          </p:cNvSpPr>
          <p:nvPr>
            <p:ph idx="1"/>
          </p:nvPr>
        </p:nvSpPr>
        <p:spPr/>
        <p:txBody>
          <a:bodyPr numCol="1">
            <a:normAutofit/>
          </a:bodyPr>
          <a:lstStyle/>
          <a:p>
            <a:pPr marL="36900" indent="0">
              <a:buNone/>
            </a:pPr>
            <a:r>
              <a:rPr lang="en-US" sz="2500" dirty="0">
                <a:latin typeface="Times New Roman" panose="02020603050405020304" pitchFamily="18" charset="0"/>
                <a:cs typeface="Times New Roman" panose="02020603050405020304" pitchFamily="18" charset="0"/>
              </a:rPr>
              <a:t> </a:t>
            </a:r>
            <a:r>
              <a:rPr lang="en-US" sz="3000" dirty="0">
                <a:latin typeface="Times New Roman" panose="02020603050405020304" pitchFamily="18" charset="0"/>
                <a:cs typeface="Times New Roman" panose="02020603050405020304" pitchFamily="18" charset="0"/>
              </a:rPr>
              <a:t>Vision:</a:t>
            </a:r>
          </a:p>
          <a:p>
            <a:pPr algn="just"/>
            <a:r>
              <a:rPr lang="en-US" dirty="0"/>
              <a:t>Our goal is to grow as one of the most innovative IT solution and service providers. We focus on working efficiently using a strong and well-organized approach, gradually shifting from hard work to smart work — not just in our team, but also for our clients.</a:t>
            </a:r>
          </a:p>
          <a:p>
            <a:pPr marL="36900" indent="0" algn="just">
              <a:buNone/>
            </a:pPr>
            <a:endParaRPr lang="en-US" dirty="0"/>
          </a:p>
          <a:p>
            <a:pPr marL="36900" indent="0" algn="just">
              <a:buNone/>
            </a:pPr>
            <a:r>
              <a:rPr lang="en-US" sz="3000" dirty="0">
                <a:latin typeface="Times New Roman" panose="02020603050405020304" pitchFamily="18" charset="0"/>
                <a:cs typeface="Times New Roman" panose="02020603050405020304" pitchFamily="18" charset="0"/>
              </a:rPr>
              <a:t> Mission:</a:t>
            </a:r>
          </a:p>
          <a:p>
            <a:pPr algn="just"/>
            <a:r>
              <a:rPr lang="en-US" dirty="0">
                <a:latin typeface="Times New Roman" panose="02020603050405020304" pitchFamily="18" charset="0"/>
                <a:cs typeface="Times New Roman" panose="02020603050405020304" pitchFamily="18" charset="0"/>
              </a:rPr>
              <a:t>To produce excellent services in the field of IT Services and Consultancy with maximum        efforts driven towards customer satisfaction.</a:t>
            </a:r>
          </a:p>
          <a:p>
            <a:endParaRPr lang="en-US" sz="3000" dirty="0">
              <a:latin typeface="Times New Roman" panose="02020603050405020304" pitchFamily="18" charset="0"/>
              <a:cs typeface="Times New Roman" panose="02020603050405020304" pitchFamily="18" charset="0"/>
            </a:endParaRPr>
          </a:p>
          <a:p>
            <a:endParaRPr lang="en-U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4847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47784-B95A-7E69-EE45-71E67A5227E5}"/>
              </a:ext>
            </a:extLst>
          </p:cNvPr>
          <p:cNvSpPr>
            <a:spLocks noGrp="1"/>
          </p:cNvSpPr>
          <p:nvPr>
            <p:ph type="title"/>
          </p:nvPr>
        </p:nvSpPr>
        <p:spPr/>
        <p:txBody>
          <a:bodyPr>
            <a:normAutofit/>
          </a:bodyPr>
          <a:lstStyle/>
          <a:p>
            <a:pPr algn="l"/>
            <a:r>
              <a:rPr lang="en-US" sz="4000" b="1" dirty="0">
                <a:solidFill>
                  <a:schemeClr val="tx1"/>
                </a:solidFill>
                <a:latin typeface="Times New Roman" panose="02020603050405020304" pitchFamily="18" charset="0"/>
                <a:cs typeface="Times New Roman" panose="02020603050405020304" pitchFamily="18" charset="0"/>
              </a:rPr>
              <a:t>Organization Structure</a:t>
            </a:r>
            <a:endParaRPr lang="en-US" dirty="0">
              <a:solidFill>
                <a:schemeClr val="tx1"/>
              </a:solidFill>
            </a:endParaRPr>
          </a:p>
        </p:txBody>
      </p:sp>
      <p:pic>
        <p:nvPicPr>
          <p:cNvPr id="5" name="Content Placeholder 4">
            <a:extLst>
              <a:ext uri="{FF2B5EF4-FFF2-40B4-BE49-F238E27FC236}">
                <a16:creationId xmlns:a16="http://schemas.microsoft.com/office/drawing/2014/main" id="{B314D7A0-846E-C056-4447-EB816DFCA125}"/>
              </a:ext>
            </a:extLst>
          </p:cNvPr>
          <p:cNvPicPr>
            <a:picLocks noGrp="1" noChangeAspect="1"/>
          </p:cNvPicPr>
          <p:nvPr>
            <p:ph idx="1"/>
          </p:nvPr>
        </p:nvPicPr>
        <p:blipFill>
          <a:blip r:embed="rId2">
            <a:extLst>
              <a:ext uri="{BEBA8EAE-BF5A-486C-A8C5-ECC9F3942E4B}">
                <a14:imgProps xmlns:a14="http://schemas.microsoft.com/office/drawing/2010/main">
                  <a14:imgLayer r:embed="rId3">
                    <a14:imgEffect>
                      <a14:colorTemperature colorTemp="5900"/>
                    </a14:imgEffect>
                  </a14:imgLayer>
                </a14:imgProps>
              </a:ext>
              <a:ext uri="{28A0092B-C50C-407E-A947-70E740481C1C}">
                <a14:useLocalDpi xmlns:a14="http://schemas.microsoft.com/office/drawing/2010/main" val="0"/>
              </a:ext>
            </a:extLst>
          </a:blip>
          <a:stretch>
            <a:fillRect/>
          </a:stretch>
        </p:blipFill>
        <p:spPr>
          <a:xfrm>
            <a:off x="3471862" y="1918494"/>
            <a:ext cx="5238750" cy="3686175"/>
          </a:xfrm>
        </p:spPr>
      </p:pic>
    </p:spTree>
    <p:extLst>
      <p:ext uri="{BB962C8B-B14F-4D97-AF65-F5344CB8AC3E}">
        <p14:creationId xmlns:p14="http://schemas.microsoft.com/office/powerpoint/2010/main" val="4128099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34137-0BE0-534F-1AB7-1C706049ED5E}"/>
              </a:ext>
            </a:extLst>
          </p:cNvPr>
          <p:cNvSpPr>
            <a:spLocks noGrp="1"/>
          </p:cNvSpPr>
          <p:nvPr>
            <p:ph type="title"/>
          </p:nvPr>
        </p:nvSpPr>
        <p:spPr/>
        <p:txBody>
          <a:bodyPr>
            <a:normAutofit/>
          </a:bodyPr>
          <a:lstStyle/>
          <a:p>
            <a:pPr algn="l"/>
            <a:r>
              <a:rPr lang="en-US" sz="4000" b="1" dirty="0">
                <a:solidFill>
                  <a:schemeClr val="tx1"/>
                </a:solidFill>
                <a:latin typeface="Times New Roman" panose="02020603050405020304" pitchFamily="18" charset="0"/>
                <a:cs typeface="Times New Roman" panose="02020603050405020304" pitchFamily="18" charset="0"/>
              </a:rPr>
              <a:t>Roles and Responsibilities</a:t>
            </a:r>
            <a:endParaRPr lang="en-US" dirty="0">
              <a:solidFill>
                <a:schemeClr val="tx1"/>
              </a:solidFill>
            </a:endParaRPr>
          </a:p>
        </p:txBody>
      </p:sp>
      <p:sp>
        <p:nvSpPr>
          <p:cNvPr id="3" name="Content Placeholder 2">
            <a:extLst>
              <a:ext uri="{FF2B5EF4-FFF2-40B4-BE49-F238E27FC236}">
                <a16:creationId xmlns:a16="http://schemas.microsoft.com/office/drawing/2014/main" id="{A3DB594C-0EE3-7728-A483-6FD47F3F2D68}"/>
              </a:ext>
            </a:extLst>
          </p:cNvPr>
          <p:cNvSpPr>
            <a:spLocks noGrp="1"/>
          </p:cNvSpPr>
          <p:nvPr>
            <p:ph idx="1"/>
          </p:nvPr>
        </p:nvSpPr>
        <p:spPr/>
        <p:txBody>
          <a:bodyPr/>
          <a:lstStyle/>
          <a:p>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Problem solving by collaborating with team</a:t>
            </a:r>
          </a:p>
          <a:p>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Maintain documentation of assigned task</a:t>
            </a:r>
            <a:endParaRPr lang="en-IN" kern="1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Provide Meaningful Work</a:t>
            </a:r>
          </a:p>
          <a:p>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Assign tasks that help interns learn and develop real-world skills</a:t>
            </a:r>
          </a:p>
          <a:p>
            <a:r>
              <a:rPr lang="en-US" dirty="0">
                <a:latin typeface="Times New Roman" panose="02020603050405020304" pitchFamily="18" charset="0"/>
                <a:cs typeface="Times New Roman" panose="02020603050405020304" pitchFamily="18" charset="0"/>
              </a:rPr>
              <a:t>Ensure all work given follows ethical and legal standards</a:t>
            </a:r>
          </a:p>
        </p:txBody>
      </p:sp>
      <p:sp>
        <p:nvSpPr>
          <p:cNvPr id="5" name="Rectangle 2">
            <a:extLst>
              <a:ext uri="{FF2B5EF4-FFF2-40B4-BE49-F238E27FC236}">
                <a16:creationId xmlns:a16="http://schemas.microsoft.com/office/drawing/2014/main" id="{7A448263-486D-A4E9-FBFC-549D57C8C81F}"/>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52136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7E379-0FCA-BC2C-4C3C-9409203A08C7}"/>
              </a:ext>
            </a:extLst>
          </p:cNvPr>
          <p:cNvSpPr>
            <a:spLocks noGrp="1"/>
          </p:cNvSpPr>
          <p:nvPr>
            <p:ph type="title"/>
          </p:nvPr>
        </p:nvSpPr>
        <p:spPr/>
        <p:txBody>
          <a:bodyPr>
            <a:normAutofit/>
          </a:bodyPr>
          <a:lstStyle/>
          <a:p>
            <a:pPr algn="l"/>
            <a:r>
              <a:rPr lang="en-US" sz="4000" b="1" dirty="0">
                <a:solidFill>
                  <a:schemeClr val="tx1"/>
                </a:solidFill>
                <a:latin typeface="Times New Roman" panose="02020603050405020304" pitchFamily="18" charset="0"/>
                <a:cs typeface="Times New Roman" panose="02020603050405020304" pitchFamily="18" charset="0"/>
              </a:rPr>
              <a:t>Products and market performance</a:t>
            </a:r>
            <a:endParaRPr lang="en-US" dirty="0">
              <a:solidFill>
                <a:schemeClr val="tx1"/>
              </a:solidFill>
            </a:endParaRPr>
          </a:p>
        </p:txBody>
      </p:sp>
      <p:sp>
        <p:nvSpPr>
          <p:cNvPr id="3" name="Content Placeholder 2">
            <a:extLst>
              <a:ext uri="{FF2B5EF4-FFF2-40B4-BE49-F238E27FC236}">
                <a16:creationId xmlns:a16="http://schemas.microsoft.com/office/drawing/2014/main" id="{ACDC8139-6F4D-177C-4D9F-20C8776D2837}"/>
              </a:ext>
            </a:extLst>
          </p:cNvPr>
          <p:cNvSpPr>
            <a:spLocks noGrp="1"/>
          </p:cNvSpPr>
          <p:nvPr>
            <p:ph idx="1"/>
          </p:nvPr>
        </p:nvSpPr>
        <p:spPr/>
        <p:txBody>
          <a:bodyPr/>
          <a:lstStyle/>
          <a:p>
            <a:pPr algn="just"/>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 Software Development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Tailored software solutions to meet specific business needs.​</a:t>
            </a:r>
          </a:p>
          <a:p>
            <a:pPr algn="just"/>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Mobile &amp; Web Development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Design and development of responsive websites and mobile applications.​</a:t>
            </a:r>
          </a:p>
          <a:p>
            <a:pPr algn="just"/>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Science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Analyzing structured and unstructured data to uncover patterns and insights.</a:t>
            </a:r>
          </a:p>
          <a:p>
            <a:pPr algn="just"/>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Cloud Computing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Providing scalable cloud solutions to enhance business agility.</a:t>
            </a:r>
          </a:p>
          <a:p>
            <a:pPr algn="just"/>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Cybersecurity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Implementing security measures to protect digital assets.</a:t>
            </a:r>
          </a:p>
          <a:p>
            <a:pPr algn="just"/>
            <a:r>
              <a:rPr lang="en-US" b="1" dirty="0">
                <a:latin typeface="Times New Roman" panose="02020603050405020304" pitchFamily="18" charset="0"/>
                <a:cs typeface="Times New Roman" panose="02020603050405020304" pitchFamily="18" charset="0"/>
              </a:rPr>
              <a:t>Overall Rating</a:t>
            </a:r>
            <a:r>
              <a:rPr lang="en-US" dirty="0">
                <a:latin typeface="Times New Roman" panose="02020603050405020304" pitchFamily="18" charset="0"/>
                <a:cs typeface="Times New Roman" panose="02020603050405020304" pitchFamily="18" charset="0"/>
              </a:rPr>
              <a:t>: 4.7 out of 5 stars based on employee reviews.​</a:t>
            </a:r>
          </a:p>
        </p:txBody>
      </p:sp>
      <p:sp>
        <p:nvSpPr>
          <p:cNvPr id="4" name="Rectangle 1">
            <a:extLst>
              <a:ext uri="{FF2B5EF4-FFF2-40B4-BE49-F238E27FC236}">
                <a16:creationId xmlns:a16="http://schemas.microsoft.com/office/drawing/2014/main" id="{CC3AFC7D-7FEC-6507-546D-F34333393E6C}"/>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8299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17079-97E9-A165-0624-1DCB399BE4C6}"/>
              </a:ext>
            </a:extLst>
          </p:cNvPr>
          <p:cNvSpPr>
            <a:spLocks noGrp="1"/>
          </p:cNvSpPr>
          <p:nvPr>
            <p:ph type="title"/>
          </p:nvPr>
        </p:nvSpPr>
        <p:spPr/>
        <p:txBody>
          <a:bodyPr/>
          <a:lstStyle/>
          <a:p>
            <a:pPr algn="l"/>
            <a:r>
              <a:rPr lang="en-US" sz="4000" b="1" dirty="0">
                <a:solidFill>
                  <a:schemeClr val="tx1">
                    <a:lumMod val="95000"/>
                    <a:lumOff val="5000"/>
                  </a:schemeClr>
                </a:solidFill>
                <a:latin typeface="Times New Roman" panose="02020603050405020304" pitchFamily="18" charset="0"/>
                <a:cs typeface="Times New Roman" panose="02020603050405020304" pitchFamily="18" charset="0"/>
              </a:rPr>
              <a:t>Services</a:t>
            </a:r>
            <a:endParaRPr lang="en-US" dirty="0"/>
          </a:p>
        </p:txBody>
      </p:sp>
      <p:sp>
        <p:nvSpPr>
          <p:cNvPr id="3" name="Content Placeholder 2">
            <a:extLst>
              <a:ext uri="{FF2B5EF4-FFF2-40B4-BE49-F238E27FC236}">
                <a16:creationId xmlns:a16="http://schemas.microsoft.com/office/drawing/2014/main" id="{8CD08871-A216-2C1C-625A-8DCFC96E9F17}"/>
              </a:ext>
            </a:extLst>
          </p:cNvPr>
          <p:cNvSpPr>
            <a:spLocks noGrp="1"/>
          </p:cNvSpPr>
          <p:nvPr>
            <p:ph idx="1"/>
          </p:nvPr>
        </p:nvSpPr>
        <p:spPr/>
        <p:txBody>
          <a:bodyPr/>
          <a:lstStyle/>
          <a:p>
            <a:r>
              <a:rPr lang="en-US" dirty="0"/>
              <a:t>Software Solutions </a:t>
            </a:r>
          </a:p>
          <a:p>
            <a:r>
              <a:rPr lang="en-US" dirty="0"/>
              <a:t>Web Solutions </a:t>
            </a:r>
          </a:p>
          <a:p>
            <a:r>
              <a:rPr lang="en-US" dirty="0"/>
              <a:t>Networking Solutions </a:t>
            </a:r>
          </a:p>
          <a:p>
            <a:r>
              <a:rPr lang="en-US" dirty="0"/>
              <a:t>Quality Assurance &amp; Testing </a:t>
            </a:r>
          </a:p>
          <a:p>
            <a:r>
              <a:rPr lang="en-US" dirty="0"/>
              <a:t>Application Maintenance &amp; Support</a:t>
            </a:r>
          </a:p>
        </p:txBody>
      </p:sp>
    </p:spTree>
    <p:extLst>
      <p:ext uri="{BB962C8B-B14F-4D97-AF65-F5344CB8AC3E}">
        <p14:creationId xmlns:p14="http://schemas.microsoft.com/office/powerpoint/2010/main" val="3508631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0F67D-16C2-850E-A3B7-2C195376DE59}"/>
              </a:ext>
            </a:extLst>
          </p:cNvPr>
          <p:cNvSpPr>
            <a:spLocks noGrp="1"/>
          </p:cNvSpPr>
          <p:nvPr>
            <p:ph type="title"/>
          </p:nvPr>
        </p:nvSpPr>
        <p:spPr>
          <a:xfrm>
            <a:off x="919119" y="2943775"/>
            <a:ext cx="10353762" cy="970450"/>
          </a:xfrm>
        </p:spPr>
        <p:txBody>
          <a:bodyPr/>
          <a:lstStyle/>
          <a:p>
            <a:r>
              <a:rPr lang="en-US" dirty="0">
                <a:latin typeface="Times New Roman" panose="02020603050405020304" pitchFamily="18" charset="0"/>
                <a:cs typeface="Times New Roman" panose="02020603050405020304" pitchFamily="18" charset="0"/>
              </a:rPr>
              <a:t>ON JOB TRAINING (OJT-1)</a:t>
            </a:r>
          </a:p>
        </p:txBody>
      </p:sp>
    </p:spTree>
    <p:extLst>
      <p:ext uri="{BB962C8B-B14F-4D97-AF65-F5344CB8AC3E}">
        <p14:creationId xmlns:p14="http://schemas.microsoft.com/office/powerpoint/2010/main" val="36676296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TM04033929[[fn=Slate]]</Template>
  <TotalTime>765</TotalTime>
  <Words>1030</Words>
  <Application>Microsoft Office PowerPoint</Application>
  <PresentationFormat>Widescreen</PresentationFormat>
  <Paragraphs>135</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Calisto MT</vt:lpstr>
      <vt:lpstr>Times New Roman</vt:lpstr>
      <vt:lpstr>Wingdings 2</vt:lpstr>
      <vt:lpstr>Slate</vt:lpstr>
      <vt:lpstr>WELCOME TO ZEEL CODE LABS</vt:lpstr>
      <vt:lpstr>Contents </vt:lpstr>
      <vt:lpstr>Overview of the organization </vt:lpstr>
      <vt:lpstr>Vision and Mission</vt:lpstr>
      <vt:lpstr>Organization Structure</vt:lpstr>
      <vt:lpstr>Roles and Responsibilities</vt:lpstr>
      <vt:lpstr>Products and market performance</vt:lpstr>
      <vt:lpstr>Services</vt:lpstr>
      <vt:lpstr>ON JOB TRAINING (OJT-1)</vt:lpstr>
      <vt:lpstr>Hospital Management System</vt:lpstr>
      <vt:lpstr>Problem Statement</vt:lpstr>
      <vt:lpstr>Future Scope</vt:lpstr>
      <vt:lpstr>USE CASE-1</vt:lpstr>
      <vt:lpstr>PowerPoint Presentation</vt:lpstr>
      <vt:lpstr>PowerPoint Presentation</vt:lpstr>
      <vt:lpstr>ON JOB TRAINING (OJT-2)</vt:lpstr>
      <vt:lpstr>Expense Tracker</vt:lpstr>
      <vt:lpstr>Problem Statement</vt:lpstr>
      <vt:lpstr>Future Scope</vt:lpstr>
      <vt:lpstr>USE CASE-2</vt:lpstr>
      <vt:lpstr>PowerPoint Presentation</vt:lpstr>
      <vt:lpstr>PowerPoint Presentation</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akash talikoti</dc:creator>
  <cp:lastModifiedBy>akash talikoti</cp:lastModifiedBy>
  <cp:revision>9</cp:revision>
  <dcterms:created xsi:type="dcterms:W3CDTF">2025-04-25T15:13:57Z</dcterms:created>
  <dcterms:modified xsi:type="dcterms:W3CDTF">2025-04-26T15:13:31Z</dcterms:modified>
</cp:coreProperties>
</file>