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Quattrocento" panose="02020502030000000404" pitchFamily="18"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3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18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83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68693" y="1333024"/>
            <a:ext cx="12692896" cy="4008120"/>
          </a:xfrm>
          <a:prstGeom prst="rect">
            <a:avLst/>
          </a:prstGeom>
          <a:noFill/>
          <a:ln/>
        </p:spPr>
        <p:txBody>
          <a:bodyPr wrap="square" lIns="0" tIns="0" rIns="0" bIns="0" rtlCol="0" anchor="t"/>
          <a:lstStyle/>
          <a:p>
            <a:pPr marL="0" indent="0" algn="ctr">
              <a:lnSpc>
                <a:spcPts val="7850"/>
              </a:lnSpc>
              <a:buNone/>
            </a:pPr>
            <a:r>
              <a:rPr lang="en-US" sz="2800" dirty="0">
                <a:solidFill>
                  <a:srgbClr val="FFD9BE"/>
                </a:solidFill>
                <a:latin typeface="Quattrocento" pitchFamily="34" charset="0"/>
                <a:ea typeface="Quattrocento" pitchFamily="34" charset="-122"/>
                <a:cs typeface="Quattrocento" pitchFamily="34" charset="-120"/>
              </a:rPr>
              <a:t>IDENTIFICATION OF CRITICAL AND PSEUDO-CRITICAL EDGES IN A MINIMUM SPANNING TREE: A KRUSKAL-BASED APPROACH</a:t>
            </a:r>
            <a:endParaRPr lang="en-US" sz="2800" dirty="0"/>
          </a:p>
        </p:txBody>
      </p:sp>
      <p:sp>
        <p:nvSpPr>
          <p:cNvPr id="3" name="Text 1"/>
          <p:cNvSpPr/>
          <p:nvPr/>
        </p:nvSpPr>
        <p:spPr>
          <a:xfrm>
            <a:off x="968693" y="5711428"/>
            <a:ext cx="12692896" cy="1185148"/>
          </a:xfrm>
          <a:prstGeom prst="rect">
            <a:avLst/>
          </a:prstGeom>
          <a:noFill/>
          <a:ln/>
        </p:spPr>
        <p:txBody>
          <a:bodyPr wrap="square" lIns="0" tIns="0" rIns="0" bIns="0" rtlCol="0" anchor="t"/>
          <a:lstStyle/>
          <a:p>
            <a:pPr marL="0" indent="0">
              <a:lnSpc>
                <a:spcPts val="3100"/>
              </a:lnSpc>
              <a:buNone/>
            </a:pPr>
            <a:endParaRPr lang="en-US" sz="1900" dirty="0"/>
          </a:p>
        </p:txBody>
      </p:sp>
      <p:sp>
        <p:nvSpPr>
          <p:cNvPr id="5" name="TextBox 4">
            <a:extLst>
              <a:ext uri="{FF2B5EF4-FFF2-40B4-BE49-F238E27FC236}">
                <a16:creationId xmlns:a16="http://schemas.microsoft.com/office/drawing/2014/main" id="{3FE3AF85-B145-11C8-5DD3-2EE2918F9DB9}"/>
              </a:ext>
            </a:extLst>
          </p:cNvPr>
          <p:cNvSpPr txBox="1"/>
          <p:nvPr/>
        </p:nvSpPr>
        <p:spPr>
          <a:xfrm>
            <a:off x="2884867" y="4601251"/>
            <a:ext cx="8377707" cy="1754326"/>
          </a:xfrm>
          <a:prstGeom prst="rect">
            <a:avLst/>
          </a:prstGeom>
          <a:noFill/>
        </p:spPr>
        <p:txBody>
          <a:bodyPr wrap="square">
            <a:spAutoFit/>
          </a:bodyPr>
          <a:lstStyle/>
          <a:p>
            <a:pPr algn="ctr" rtl="0">
              <a:spcBef>
                <a:spcPts val="0"/>
              </a:spcBef>
              <a:spcAft>
                <a:spcPts val="0"/>
              </a:spcAft>
            </a:pPr>
            <a:r>
              <a:rPr lang="en-US" sz="1800" b="0" i="0" u="none" strike="noStrike" dirty="0">
                <a:solidFill>
                  <a:schemeClr val="bg1"/>
                </a:solidFill>
                <a:effectLst/>
                <a:latin typeface="Times New Roman" panose="02020603050405020304" pitchFamily="18" charset="0"/>
              </a:rPr>
              <a:t>CSA0695- DESIGN ANALYSIS AND ALGORITHMS FOR OPEN-ADDRESSING TECHNIQUES</a:t>
            </a:r>
          </a:p>
          <a:p>
            <a:pPr algn="ctr" rtl="0">
              <a:spcBef>
                <a:spcPts val="0"/>
              </a:spcBef>
              <a:spcAft>
                <a:spcPts val="0"/>
              </a:spcAft>
            </a:pPr>
            <a:endParaRPr lang="en-US" dirty="0">
              <a:solidFill>
                <a:schemeClr val="bg1"/>
              </a:solidFill>
              <a:latin typeface="Times New Roman" panose="02020603050405020304" pitchFamily="18" charset="0"/>
            </a:endParaRPr>
          </a:p>
          <a:p>
            <a:pPr algn="ctr" rtl="0">
              <a:spcBef>
                <a:spcPts val="0"/>
              </a:spcBef>
              <a:spcAft>
                <a:spcPts val="0"/>
              </a:spcAft>
            </a:pPr>
            <a:endParaRPr lang="en-US" sz="1800" b="0" i="0" u="none" strike="noStrike" dirty="0">
              <a:solidFill>
                <a:schemeClr val="bg1"/>
              </a:solidFill>
              <a:effectLst/>
              <a:latin typeface="Times New Roman" panose="02020603050405020304" pitchFamily="18" charset="0"/>
            </a:endParaRPr>
          </a:p>
          <a:p>
            <a:pPr algn="ctr" rtl="0">
              <a:spcBef>
                <a:spcPts val="0"/>
              </a:spcBef>
              <a:spcAft>
                <a:spcPts val="0"/>
              </a:spcAft>
            </a:pPr>
            <a:r>
              <a:rPr lang="en-IN" sz="1800" b="1" i="0" u="none" strike="noStrike" dirty="0">
                <a:solidFill>
                  <a:schemeClr val="bg1"/>
                </a:solidFill>
                <a:effectLst/>
                <a:latin typeface="Times New Roman" panose="02020603050405020304" pitchFamily="18" charset="0"/>
              </a:rPr>
              <a:t>Supervisor </a:t>
            </a:r>
            <a:r>
              <a:rPr lang="en-IN" sz="1800" b="1" i="0" u="none" strike="noStrike" dirty="0" err="1">
                <a:solidFill>
                  <a:schemeClr val="bg1"/>
                </a:solidFill>
                <a:effectLst/>
                <a:latin typeface="Times New Roman" panose="02020603050405020304" pitchFamily="18" charset="0"/>
              </a:rPr>
              <a:t>Dr.</a:t>
            </a:r>
            <a:r>
              <a:rPr lang="en-IN" sz="1800" b="1" i="0" u="none" strike="noStrike" dirty="0">
                <a:solidFill>
                  <a:schemeClr val="bg1"/>
                </a:solidFill>
                <a:effectLst/>
                <a:latin typeface="Times New Roman" panose="02020603050405020304" pitchFamily="18" charset="0"/>
              </a:rPr>
              <a:t> R. Dhanalakshmi</a:t>
            </a:r>
            <a:endParaRPr lang="en-IN" b="0" dirty="0">
              <a:solidFill>
                <a:schemeClr val="bg1"/>
              </a:solidFill>
              <a:effectLst/>
            </a:endParaRPr>
          </a:p>
          <a:p>
            <a:endParaRPr lang="en-IN" dirty="0"/>
          </a:p>
        </p:txBody>
      </p:sp>
      <p:sp>
        <p:nvSpPr>
          <p:cNvPr id="6" name="TextBox 5">
            <a:extLst>
              <a:ext uri="{FF2B5EF4-FFF2-40B4-BE49-F238E27FC236}">
                <a16:creationId xmlns:a16="http://schemas.microsoft.com/office/drawing/2014/main" id="{F2A895BB-0D73-9B0D-0A26-D4C283386BD1}"/>
              </a:ext>
            </a:extLst>
          </p:cNvPr>
          <p:cNvSpPr txBox="1"/>
          <p:nvPr/>
        </p:nvSpPr>
        <p:spPr>
          <a:xfrm>
            <a:off x="1590541" y="6149455"/>
            <a:ext cx="1237839" cy="923330"/>
          </a:xfrm>
          <a:prstGeom prst="rect">
            <a:avLst/>
          </a:prstGeom>
          <a:noFill/>
        </p:spPr>
        <p:txBody>
          <a:bodyPr wrap="none" rtlCol="0">
            <a:spAutoFit/>
          </a:bodyPr>
          <a:lstStyle/>
          <a:p>
            <a:r>
              <a:rPr lang="en-IN" dirty="0">
                <a:solidFill>
                  <a:schemeClr val="accent2">
                    <a:lumMod val="40000"/>
                    <a:lumOff val="60000"/>
                  </a:schemeClr>
                </a:solidFill>
              </a:rPr>
              <a:t>Created By</a:t>
            </a:r>
          </a:p>
          <a:p>
            <a:r>
              <a:rPr lang="en-IN" dirty="0">
                <a:solidFill>
                  <a:schemeClr val="accent2">
                    <a:lumMod val="40000"/>
                    <a:lumOff val="60000"/>
                  </a:schemeClr>
                </a:solidFill>
              </a:rPr>
              <a:t>Akash T</a:t>
            </a:r>
          </a:p>
          <a:p>
            <a:r>
              <a:rPr lang="en-IN" dirty="0">
                <a:solidFill>
                  <a:schemeClr val="accent2">
                    <a:lumMod val="40000"/>
                    <a:lumOff val="60000"/>
                  </a:schemeClr>
                </a:solidFill>
              </a:rPr>
              <a:t>192210307</a:t>
            </a:r>
          </a:p>
        </p:txBody>
      </p:sp>
      <p:sp>
        <p:nvSpPr>
          <p:cNvPr id="7" name="Rectangle 6">
            <a:extLst>
              <a:ext uri="{FF2B5EF4-FFF2-40B4-BE49-F238E27FC236}">
                <a16:creationId xmlns:a16="http://schemas.microsoft.com/office/drawing/2014/main" id="{F2F34974-8C0E-4E5E-B381-FE6A78ADC4DE}"/>
              </a:ext>
            </a:extLst>
          </p:cNvPr>
          <p:cNvSpPr/>
          <p:nvPr/>
        </p:nvSpPr>
        <p:spPr>
          <a:xfrm>
            <a:off x="12505386" y="7443989"/>
            <a:ext cx="2125014" cy="785611"/>
          </a:xfrm>
          <a:prstGeom prst="rect">
            <a:avLst/>
          </a:prstGeom>
          <a:solidFill>
            <a:srgbClr val="123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68693" y="1740218"/>
            <a:ext cx="5809059" cy="726043"/>
          </a:xfrm>
          <a:prstGeom prst="rect">
            <a:avLst/>
          </a:prstGeom>
          <a:noFill/>
          <a:ln/>
        </p:spPr>
        <p:txBody>
          <a:bodyPr wrap="none" lIns="0" tIns="0" rIns="0" bIns="0" rtlCol="0" anchor="t"/>
          <a:lstStyle/>
          <a:p>
            <a:pPr marL="0" indent="0">
              <a:lnSpc>
                <a:spcPts val="5700"/>
              </a:lnSpc>
              <a:buNone/>
            </a:pPr>
            <a:r>
              <a:rPr lang="en-US" sz="4550" dirty="0">
                <a:solidFill>
                  <a:srgbClr val="FFD9BE"/>
                </a:solidFill>
                <a:latin typeface="Quattrocento" pitchFamily="34" charset="0"/>
                <a:ea typeface="Quattrocento" pitchFamily="34" charset="-122"/>
                <a:cs typeface="Quattrocento" pitchFamily="34" charset="-120"/>
              </a:rPr>
              <a:t>Problem Statement</a:t>
            </a:r>
            <a:endParaRPr lang="en-US" sz="4550" dirty="0"/>
          </a:p>
        </p:txBody>
      </p:sp>
      <p:sp>
        <p:nvSpPr>
          <p:cNvPr id="3" name="Text 1"/>
          <p:cNvSpPr/>
          <p:nvPr/>
        </p:nvSpPr>
        <p:spPr>
          <a:xfrm>
            <a:off x="968693" y="2836545"/>
            <a:ext cx="12692896" cy="1580198"/>
          </a:xfrm>
          <a:prstGeom prst="rect">
            <a:avLst/>
          </a:prstGeom>
          <a:noFill/>
          <a:ln/>
        </p:spPr>
        <p:txBody>
          <a:bodyPr wrap="square" lIns="0" tIns="0" rIns="0" bIns="0" rtlCol="0" anchor="t"/>
          <a:lstStyle/>
          <a:p>
            <a:pPr marL="0" indent="0">
              <a:lnSpc>
                <a:spcPts val="3100"/>
              </a:lnSpc>
              <a:buNone/>
            </a:pPr>
            <a:r>
              <a:rPr lang="en-US" sz="1900" dirty="0">
                <a:solidFill>
                  <a:srgbClr val="F9EEE7"/>
                </a:solidFill>
                <a:latin typeface="Quattrocento" pitchFamily="34" charset="0"/>
                <a:ea typeface="Quattrocento" pitchFamily="34" charset="-122"/>
                <a:cs typeface="Quattrocento" pitchFamily="34" charset="-120"/>
              </a:rPr>
              <a:t>Given a weighted undirected connected graph with n vertices and an array of edges where each edge is represented as \[ai, bi, weighti\], find all the critical and pseudo-critical edges in the Minimum Spanning Tree (MST). An MST edge is critical if its removal would increase the MST weight, and pseudo-critical if it can appear in some MSTs but not in all. Return the indices of critical and pseudo-critical edges.</a:t>
            </a:r>
            <a:endParaRPr lang="en-US" sz="1900" dirty="0"/>
          </a:p>
        </p:txBody>
      </p:sp>
      <p:sp>
        <p:nvSpPr>
          <p:cNvPr id="4" name="Shape 2"/>
          <p:cNvSpPr/>
          <p:nvPr/>
        </p:nvSpPr>
        <p:spPr>
          <a:xfrm>
            <a:off x="968693" y="4694396"/>
            <a:ext cx="6223040" cy="1794986"/>
          </a:xfrm>
          <a:prstGeom prst="roundRect">
            <a:avLst>
              <a:gd name="adj" fmla="val 2063"/>
            </a:avLst>
          </a:prstGeom>
          <a:solidFill>
            <a:srgbClr val="315251"/>
          </a:solidFill>
          <a:ln/>
        </p:spPr>
      </p:sp>
      <p:sp>
        <p:nvSpPr>
          <p:cNvPr id="5" name="Text 3"/>
          <p:cNvSpPr/>
          <p:nvPr/>
        </p:nvSpPr>
        <p:spPr>
          <a:xfrm>
            <a:off x="1215509" y="4941213"/>
            <a:ext cx="2904530" cy="363141"/>
          </a:xfrm>
          <a:prstGeom prst="rect">
            <a:avLst/>
          </a:prstGeom>
          <a:noFill/>
          <a:ln/>
        </p:spPr>
        <p:txBody>
          <a:bodyPr wrap="none" lIns="0" tIns="0" rIns="0" bIns="0" rtlCol="0" anchor="t"/>
          <a:lstStyle/>
          <a:p>
            <a:pPr marL="0" indent="0">
              <a:lnSpc>
                <a:spcPts val="2850"/>
              </a:lnSpc>
              <a:buNone/>
            </a:pPr>
            <a:r>
              <a:rPr lang="en-US" sz="2250" dirty="0">
                <a:solidFill>
                  <a:srgbClr val="F9EEE7"/>
                </a:solidFill>
                <a:latin typeface="Quattrocento" pitchFamily="34" charset="0"/>
                <a:ea typeface="Quattrocento" pitchFamily="34" charset="-122"/>
                <a:cs typeface="Quattrocento" pitchFamily="34" charset="-120"/>
              </a:rPr>
              <a:t>Critical Edges</a:t>
            </a:r>
            <a:endParaRPr lang="en-US" sz="2250" dirty="0"/>
          </a:p>
        </p:txBody>
      </p:sp>
      <p:sp>
        <p:nvSpPr>
          <p:cNvPr id="6" name="Text 4"/>
          <p:cNvSpPr/>
          <p:nvPr/>
        </p:nvSpPr>
        <p:spPr>
          <a:xfrm>
            <a:off x="1215509" y="5452467"/>
            <a:ext cx="5729407" cy="395049"/>
          </a:xfrm>
          <a:prstGeom prst="rect">
            <a:avLst/>
          </a:prstGeom>
          <a:noFill/>
          <a:ln/>
        </p:spPr>
        <p:txBody>
          <a:bodyPr wrap="none" lIns="0" tIns="0" rIns="0" bIns="0" rtlCol="0" anchor="t"/>
          <a:lstStyle/>
          <a:p>
            <a:pPr marL="0" indent="0">
              <a:lnSpc>
                <a:spcPts val="3100"/>
              </a:lnSpc>
              <a:buNone/>
            </a:pPr>
            <a:r>
              <a:rPr lang="en-US" sz="1900" dirty="0">
                <a:solidFill>
                  <a:srgbClr val="F9EEE7"/>
                </a:solidFill>
                <a:latin typeface="Quattrocento" pitchFamily="34" charset="0"/>
                <a:ea typeface="Quattrocento" pitchFamily="34" charset="-122"/>
                <a:cs typeface="Quattrocento" pitchFamily="34" charset="-120"/>
              </a:rPr>
              <a:t>Edges whose removal increases the MST weight.</a:t>
            </a:r>
            <a:endParaRPr lang="en-US" sz="1900" dirty="0"/>
          </a:p>
        </p:txBody>
      </p:sp>
      <p:sp>
        <p:nvSpPr>
          <p:cNvPr id="7" name="Shape 5"/>
          <p:cNvSpPr/>
          <p:nvPr/>
        </p:nvSpPr>
        <p:spPr>
          <a:xfrm>
            <a:off x="7438549" y="4694396"/>
            <a:ext cx="6223040" cy="1794986"/>
          </a:xfrm>
          <a:prstGeom prst="roundRect">
            <a:avLst>
              <a:gd name="adj" fmla="val 2063"/>
            </a:avLst>
          </a:prstGeom>
          <a:solidFill>
            <a:srgbClr val="315251"/>
          </a:solidFill>
          <a:ln/>
        </p:spPr>
      </p:sp>
      <p:sp>
        <p:nvSpPr>
          <p:cNvPr id="8" name="Text 6"/>
          <p:cNvSpPr/>
          <p:nvPr/>
        </p:nvSpPr>
        <p:spPr>
          <a:xfrm>
            <a:off x="7685365" y="4941213"/>
            <a:ext cx="2904530" cy="363141"/>
          </a:xfrm>
          <a:prstGeom prst="rect">
            <a:avLst/>
          </a:prstGeom>
          <a:noFill/>
          <a:ln/>
        </p:spPr>
        <p:txBody>
          <a:bodyPr wrap="none" lIns="0" tIns="0" rIns="0" bIns="0" rtlCol="0" anchor="t"/>
          <a:lstStyle/>
          <a:p>
            <a:pPr marL="0" indent="0">
              <a:lnSpc>
                <a:spcPts val="2850"/>
              </a:lnSpc>
              <a:buNone/>
            </a:pPr>
            <a:r>
              <a:rPr lang="en-US" sz="2250" dirty="0">
                <a:solidFill>
                  <a:srgbClr val="F9EEE7"/>
                </a:solidFill>
                <a:latin typeface="Quattrocento" pitchFamily="34" charset="0"/>
                <a:ea typeface="Quattrocento" pitchFamily="34" charset="-122"/>
                <a:cs typeface="Quattrocento" pitchFamily="34" charset="-120"/>
              </a:rPr>
              <a:t>Pseudo-Critical Edges</a:t>
            </a:r>
            <a:endParaRPr lang="en-US" sz="2250" dirty="0"/>
          </a:p>
        </p:txBody>
      </p:sp>
      <p:sp>
        <p:nvSpPr>
          <p:cNvPr id="9" name="Text 7"/>
          <p:cNvSpPr/>
          <p:nvPr/>
        </p:nvSpPr>
        <p:spPr>
          <a:xfrm>
            <a:off x="7685365" y="5452467"/>
            <a:ext cx="5729407" cy="790099"/>
          </a:xfrm>
          <a:prstGeom prst="rect">
            <a:avLst/>
          </a:prstGeom>
          <a:noFill/>
          <a:ln/>
        </p:spPr>
        <p:txBody>
          <a:bodyPr wrap="square" lIns="0" tIns="0" rIns="0" bIns="0" rtlCol="0" anchor="t"/>
          <a:lstStyle/>
          <a:p>
            <a:pPr marL="0" indent="0">
              <a:lnSpc>
                <a:spcPts val="3100"/>
              </a:lnSpc>
              <a:buNone/>
            </a:pPr>
            <a:r>
              <a:rPr lang="en-US" sz="1900" dirty="0">
                <a:solidFill>
                  <a:srgbClr val="F9EEE7"/>
                </a:solidFill>
                <a:latin typeface="Quattrocento" pitchFamily="34" charset="0"/>
                <a:ea typeface="Quattrocento" pitchFamily="34" charset="-122"/>
                <a:cs typeface="Quattrocento" pitchFamily="34" charset="-120"/>
              </a:rPr>
              <a:t>Edges that can be part of some MSTs but are not necessary for all MSTs.</a:t>
            </a:r>
            <a:endParaRPr lang="en-US" sz="1900" dirty="0"/>
          </a:p>
        </p:txBody>
      </p:sp>
      <p:sp>
        <p:nvSpPr>
          <p:cNvPr id="10" name="Rectangle 9">
            <a:extLst>
              <a:ext uri="{FF2B5EF4-FFF2-40B4-BE49-F238E27FC236}">
                <a16:creationId xmlns:a16="http://schemas.microsoft.com/office/drawing/2014/main" id="{CA3328DC-2257-B361-5B7E-6FFB0C7C0107}"/>
              </a:ext>
            </a:extLst>
          </p:cNvPr>
          <p:cNvSpPr/>
          <p:nvPr/>
        </p:nvSpPr>
        <p:spPr>
          <a:xfrm>
            <a:off x="12434552" y="7746642"/>
            <a:ext cx="2125014" cy="418564"/>
          </a:xfrm>
          <a:prstGeom prst="rect">
            <a:avLst/>
          </a:prstGeom>
          <a:solidFill>
            <a:srgbClr val="123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68693" y="2579013"/>
            <a:ext cx="5809059" cy="726043"/>
          </a:xfrm>
          <a:prstGeom prst="rect">
            <a:avLst/>
          </a:prstGeom>
          <a:noFill/>
          <a:ln/>
        </p:spPr>
        <p:txBody>
          <a:bodyPr wrap="none" lIns="0" tIns="0" rIns="0" bIns="0" rtlCol="0" anchor="t"/>
          <a:lstStyle/>
          <a:p>
            <a:pPr marL="0" indent="0">
              <a:lnSpc>
                <a:spcPts val="5700"/>
              </a:lnSpc>
              <a:buNone/>
            </a:pPr>
            <a:r>
              <a:rPr lang="en-US" sz="4550" dirty="0">
                <a:solidFill>
                  <a:srgbClr val="FFD9BE"/>
                </a:solidFill>
                <a:latin typeface="Quattrocento" pitchFamily="34" charset="0"/>
                <a:ea typeface="Quattrocento" pitchFamily="34" charset="-122"/>
                <a:cs typeface="Quattrocento" pitchFamily="34" charset="-120"/>
              </a:rPr>
              <a:t>Abstract</a:t>
            </a:r>
            <a:endParaRPr lang="en-US" sz="4550" dirty="0"/>
          </a:p>
        </p:txBody>
      </p:sp>
      <p:sp>
        <p:nvSpPr>
          <p:cNvPr id="3" name="Text 1"/>
          <p:cNvSpPr/>
          <p:nvPr/>
        </p:nvSpPr>
        <p:spPr>
          <a:xfrm>
            <a:off x="968693" y="3675340"/>
            <a:ext cx="12692896" cy="1975247"/>
          </a:xfrm>
          <a:prstGeom prst="rect">
            <a:avLst/>
          </a:prstGeom>
          <a:noFill/>
          <a:ln/>
        </p:spPr>
        <p:txBody>
          <a:bodyPr wrap="square" lIns="0" tIns="0" rIns="0" bIns="0" rtlCol="0" anchor="t"/>
          <a:lstStyle/>
          <a:p>
            <a:pPr marL="0" indent="0">
              <a:lnSpc>
                <a:spcPts val="3100"/>
              </a:lnSpc>
              <a:buNone/>
            </a:pPr>
            <a:r>
              <a:rPr lang="en-US" sz="1900" dirty="0">
                <a:solidFill>
                  <a:srgbClr val="F9EEE7"/>
                </a:solidFill>
                <a:latin typeface="Quattrocento" pitchFamily="34" charset="0"/>
                <a:ea typeface="Quattrocento" pitchFamily="34" charset="-122"/>
                <a:cs typeface="Quattrocento" pitchFamily="34" charset="-120"/>
              </a:rPr>
              <a:t>Finding critical and pseudo-critical edges in an MST is a significant problem in graph theory, particularly for optimizing network design and reliability. The problem can be efficiently solved using Kruskal's or Prim's algorithms to construct MSTs and identify edge significance based on their inclusion or exclusion. By simulating the process of adding and removing edges, we can categorize the edges into critical and pseudo-critical groups, providing insights into the structure of MSTs and their sensitivity to edge modifications.</a:t>
            </a:r>
            <a:endParaRPr lang="en-US" sz="1900" dirty="0"/>
          </a:p>
        </p:txBody>
      </p:sp>
      <p:sp>
        <p:nvSpPr>
          <p:cNvPr id="4" name="Rectangle 3">
            <a:extLst>
              <a:ext uri="{FF2B5EF4-FFF2-40B4-BE49-F238E27FC236}">
                <a16:creationId xmlns:a16="http://schemas.microsoft.com/office/drawing/2014/main" id="{F9C5D96A-027B-61A8-1BEC-2F083FC9CD21}"/>
              </a:ext>
            </a:extLst>
          </p:cNvPr>
          <p:cNvSpPr/>
          <p:nvPr/>
        </p:nvSpPr>
        <p:spPr>
          <a:xfrm>
            <a:off x="12486068" y="7643611"/>
            <a:ext cx="2099256" cy="540913"/>
          </a:xfrm>
          <a:prstGeom prst="rect">
            <a:avLst/>
          </a:prstGeom>
          <a:solidFill>
            <a:srgbClr val="123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68693" y="2045732"/>
            <a:ext cx="5809059" cy="726043"/>
          </a:xfrm>
          <a:prstGeom prst="rect">
            <a:avLst/>
          </a:prstGeom>
          <a:noFill/>
          <a:ln/>
        </p:spPr>
        <p:txBody>
          <a:bodyPr wrap="none" lIns="0" tIns="0" rIns="0" bIns="0" rtlCol="0" anchor="t"/>
          <a:lstStyle/>
          <a:p>
            <a:pPr marL="0" indent="0">
              <a:lnSpc>
                <a:spcPts val="5700"/>
              </a:lnSpc>
              <a:buNone/>
            </a:pPr>
            <a:r>
              <a:rPr lang="en-US" sz="4550" dirty="0">
                <a:solidFill>
                  <a:srgbClr val="FFD9BE"/>
                </a:solidFill>
                <a:latin typeface="Quattrocento" pitchFamily="34" charset="0"/>
                <a:ea typeface="Quattrocento" pitchFamily="34" charset="-122"/>
                <a:cs typeface="Quattrocento" pitchFamily="34" charset="-120"/>
              </a:rPr>
              <a:t>Introduction</a:t>
            </a:r>
            <a:endParaRPr lang="en-US" sz="4550" dirty="0"/>
          </a:p>
        </p:txBody>
      </p:sp>
      <p:sp>
        <p:nvSpPr>
          <p:cNvPr id="3" name="Text 1"/>
          <p:cNvSpPr/>
          <p:nvPr/>
        </p:nvSpPr>
        <p:spPr>
          <a:xfrm>
            <a:off x="968693" y="3142059"/>
            <a:ext cx="12692896" cy="1185148"/>
          </a:xfrm>
          <a:prstGeom prst="rect">
            <a:avLst/>
          </a:prstGeom>
          <a:noFill/>
          <a:ln/>
        </p:spPr>
        <p:txBody>
          <a:bodyPr wrap="square" lIns="0" tIns="0" rIns="0" bIns="0" rtlCol="0" anchor="t"/>
          <a:lstStyle/>
          <a:p>
            <a:pPr marL="0" indent="0">
              <a:lnSpc>
                <a:spcPts val="3100"/>
              </a:lnSpc>
              <a:buNone/>
            </a:pPr>
            <a:r>
              <a:rPr lang="en-US" sz="1900" dirty="0">
                <a:solidFill>
                  <a:srgbClr val="F9EEE7"/>
                </a:solidFill>
                <a:latin typeface="Quattrocento" pitchFamily="34" charset="0"/>
                <a:ea typeface="Quattrocento" pitchFamily="34" charset="-122"/>
                <a:cs typeface="Quattrocento" pitchFamily="34" charset="-120"/>
              </a:rPr>
              <a:t>Minimum Spanning Trees (MSTs) are fundamental in graph theory and computer science. An MST of a graph connects all its vertices with the least total edge weight, without forming any cycles. This makes MSTs valuable for various applications, including network design, optimization, and clustering.</a:t>
            </a:r>
            <a:endParaRPr lang="en-US" sz="1900" dirty="0"/>
          </a:p>
        </p:txBody>
      </p:sp>
      <p:sp>
        <p:nvSpPr>
          <p:cNvPr id="4" name="Shape 2"/>
          <p:cNvSpPr/>
          <p:nvPr/>
        </p:nvSpPr>
        <p:spPr>
          <a:xfrm>
            <a:off x="968693" y="4882515"/>
            <a:ext cx="555427" cy="555427"/>
          </a:xfrm>
          <a:prstGeom prst="roundRect">
            <a:avLst>
              <a:gd name="adj" fmla="val 6668"/>
            </a:avLst>
          </a:prstGeom>
          <a:solidFill>
            <a:srgbClr val="315251"/>
          </a:solidFill>
          <a:ln/>
        </p:spPr>
      </p:sp>
      <p:sp>
        <p:nvSpPr>
          <p:cNvPr id="5" name="Text 3"/>
          <p:cNvSpPr/>
          <p:nvPr/>
        </p:nvSpPr>
        <p:spPr>
          <a:xfrm>
            <a:off x="1184672" y="4985980"/>
            <a:ext cx="123468" cy="348496"/>
          </a:xfrm>
          <a:prstGeom prst="rect">
            <a:avLst/>
          </a:prstGeom>
          <a:noFill/>
          <a:ln/>
        </p:spPr>
        <p:txBody>
          <a:bodyPr wrap="none" lIns="0" tIns="0" rIns="0" bIns="0" rtlCol="0" anchor="t"/>
          <a:lstStyle/>
          <a:p>
            <a:pPr marL="0" indent="0" algn="ctr">
              <a:lnSpc>
                <a:spcPts val="2700"/>
              </a:lnSpc>
              <a:buNone/>
            </a:pPr>
            <a:r>
              <a:rPr lang="en-US" sz="2700" dirty="0">
                <a:solidFill>
                  <a:srgbClr val="F9EEE7"/>
                </a:solidFill>
                <a:latin typeface="Quattrocento" pitchFamily="34" charset="0"/>
                <a:ea typeface="Quattrocento" pitchFamily="34" charset="-122"/>
                <a:cs typeface="Quattrocento" pitchFamily="34" charset="-120"/>
              </a:rPr>
              <a:t>1</a:t>
            </a:r>
            <a:endParaRPr lang="en-US" sz="2700" dirty="0"/>
          </a:p>
        </p:txBody>
      </p:sp>
      <p:sp>
        <p:nvSpPr>
          <p:cNvPr id="6" name="Text 4"/>
          <p:cNvSpPr/>
          <p:nvPr/>
        </p:nvSpPr>
        <p:spPr>
          <a:xfrm>
            <a:off x="1770936" y="4882515"/>
            <a:ext cx="2904530" cy="363141"/>
          </a:xfrm>
          <a:prstGeom prst="rect">
            <a:avLst/>
          </a:prstGeom>
          <a:noFill/>
          <a:ln/>
        </p:spPr>
        <p:txBody>
          <a:bodyPr wrap="none" lIns="0" tIns="0" rIns="0" bIns="0" rtlCol="0" anchor="t"/>
          <a:lstStyle/>
          <a:p>
            <a:pPr marL="0" indent="0">
              <a:lnSpc>
                <a:spcPts val="2850"/>
              </a:lnSpc>
              <a:buNone/>
            </a:pPr>
            <a:r>
              <a:rPr lang="en-US" sz="2250" dirty="0">
                <a:solidFill>
                  <a:srgbClr val="F9EEE7"/>
                </a:solidFill>
                <a:latin typeface="Quattrocento" pitchFamily="34" charset="0"/>
                <a:ea typeface="Quattrocento" pitchFamily="34" charset="-122"/>
                <a:cs typeface="Quattrocento" pitchFamily="34" charset="-120"/>
              </a:rPr>
              <a:t>Critical Edges</a:t>
            </a:r>
            <a:endParaRPr lang="en-US" sz="2250" dirty="0"/>
          </a:p>
        </p:txBody>
      </p:sp>
      <p:sp>
        <p:nvSpPr>
          <p:cNvPr id="7" name="Text 5"/>
          <p:cNvSpPr/>
          <p:nvPr/>
        </p:nvSpPr>
        <p:spPr>
          <a:xfrm>
            <a:off x="1770936" y="5393769"/>
            <a:ext cx="5420797" cy="790099"/>
          </a:xfrm>
          <a:prstGeom prst="rect">
            <a:avLst/>
          </a:prstGeom>
          <a:noFill/>
          <a:ln/>
        </p:spPr>
        <p:txBody>
          <a:bodyPr wrap="square" lIns="0" tIns="0" rIns="0" bIns="0" rtlCol="0" anchor="t"/>
          <a:lstStyle/>
          <a:p>
            <a:pPr marL="0" indent="0">
              <a:lnSpc>
                <a:spcPts val="3100"/>
              </a:lnSpc>
              <a:buNone/>
            </a:pPr>
            <a:r>
              <a:rPr lang="en-US" sz="1900" dirty="0">
                <a:solidFill>
                  <a:srgbClr val="F9EEE7"/>
                </a:solidFill>
                <a:latin typeface="Quattrocento" pitchFamily="34" charset="0"/>
                <a:ea typeface="Quattrocento" pitchFamily="34" charset="-122"/>
                <a:cs typeface="Quattrocento" pitchFamily="34" charset="-120"/>
              </a:rPr>
              <a:t>If removed, these edges cause the MST weight to increase.</a:t>
            </a:r>
            <a:endParaRPr lang="en-US" sz="1900" dirty="0"/>
          </a:p>
        </p:txBody>
      </p:sp>
      <p:sp>
        <p:nvSpPr>
          <p:cNvPr id="8" name="Shape 6"/>
          <p:cNvSpPr/>
          <p:nvPr/>
        </p:nvSpPr>
        <p:spPr>
          <a:xfrm>
            <a:off x="7438549" y="4882515"/>
            <a:ext cx="555427" cy="555427"/>
          </a:xfrm>
          <a:prstGeom prst="roundRect">
            <a:avLst>
              <a:gd name="adj" fmla="val 6668"/>
            </a:avLst>
          </a:prstGeom>
          <a:solidFill>
            <a:srgbClr val="315251"/>
          </a:solidFill>
          <a:ln/>
        </p:spPr>
      </p:sp>
      <p:sp>
        <p:nvSpPr>
          <p:cNvPr id="9" name="Text 7"/>
          <p:cNvSpPr/>
          <p:nvPr/>
        </p:nvSpPr>
        <p:spPr>
          <a:xfrm>
            <a:off x="7622858" y="4985980"/>
            <a:ext cx="186809" cy="348496"/>
          </a:xfrm>
          <a:prstGeom prst="rect">
            <a:avLst/>
          </a:prstGeom>
          <a:noFill/>
          <a:ln/>
        </p:spPr>
        <p:txBody>
          <a:bodyPr wrap="none" lIns="0" tIns="0" rIns="0" bIns="0" rtlCol="0" anchor="t"/>
          <a:lstStyle/>
          <a:p>
            <a:pPr marL="0" indent="0" algn="ctr">
              <a:lnSpc>
                <a:spcPts val="2700"/>
              </a:lnSpc>
              <a:buNone/>
            </a:pPr>
            <a:r>
              <a:rPr lang="en-US" sz="2700" dirty="0">
                <a:solidFill>
                  <a:srgbClr val="F9EEE7"/>
                </a:solidFill>
                <a:latin typeface="Quattrocento" pitchFamily="34" charset="0"/>
                <a:ea typeface="Quattrocento" pitchFamily="34" charset="-122"/>
                <a:cs typeface="Quattrocento" pitchFamily="34" charset="-120"/>
              </a:rPr>
              <a:t>2</a:t>
            </a:r>
            <a:endParaRPr lang="en-US" sz="2700" dirty="0"/>
          </a:p>
        </p:txBody>
      </p:sp>
      <p:sp>
        <p:nvSpPr>
          <p:cNvPr id="10" name="Text 8"/>
          <p:cNvSpPr/>
          <p:nvPr/>
        </p:nvSpPr>
        <p:spPr>
          <a:xfrm>
            <a:off x="8240792" y="4882515"/>
            <a:ext cx="2904530" cy="363141"/>
          </a:xfrm>
          <a:prstGeom prst="rect">
            <a:avLst/>
          </a:prstGeom>
          <a:noFill/>
          <a:ln/>
        </p:spPr>
        <p:txBody>
          <a:bodyPr wrap="none" lIns="0" tIns="0" rIns="0" bIns="0" rtlCol="0" anchor="t"/>
          <a:lstStyle/>
          <a:p>
            <a:pPr marL="0" indent="0">
              <a:lnSpc>
                <a:spcPts val="2850"/>
              </a:lnSpc>
              <a:buNone/>
            </a:pPr>
            <a:r>
              <a:rPr lang="en-US" sz="2250" dirty="0">
                <a:solidFill>
                  <a:srgbClr val="F9EEE7"/>
                </a:solidFill>
                <a:latin typeface="Quattrocento" pitchFamily="34" charset="0"/>
                <a:ea typeface="Quattrocento" pitchFamily="34" charset="-122"/>
                <a:cs typeface="Quattrocento" pitchFamily="34" charset="-120"/>
              </a:rPr>
              <a:t>Pseudo-Critical Edges</a:t>
            </a:r>
            <a:endParaRPr lang="en-US" sz="2250" dirty="0"/>
          </a:p>
        </p:txBody>
      </p:sp>
      <p:sp>
        <p:nvSpPr>
          <p:cNvPr id="11" name="Text 9"/>
          <p:cNvSpPr/>
          <p:nvPr/>
        </p:nvSpPr>
        <p:spPr>
          <a:xfrm>
            <a:off x="8240792" y="5393769"/>
            <a:ext cx="5420797" cy="790099"/>
          </a:xfrm>
          <a:prstGeom prst="rect">
            <a:avLst/>
          </a:prstGeom>
          <a:noFill/>
          <a:ln/>
        </p:spPr>
        <p:txBody>
          <a:bodyPr wrap="square" lIns="0" tIns="0" rIns="0" bIns="0" rtlCol="0" anchor="t"/>
          <a:lstStyle/>
          <a:p>
            <a:pPr marL="0" indent="0">
              <a:lnSpc>
                <a:spcPts val="3100"/>
              </a:lnSpc>
              <a:buNone/>
            </a:pPr>
            <a:r>
              <a:rPr lang="en-US" sz="1900" dirty="0">
                <a:solidFill>
                  <a:srgbClr val="F9EEE7"/>
                </a:solidFill>
                <a:latin typeface="Quattrocento" pitchFamily="34" charset="0"/>
                <a:ea typeface="Quattrocento" pitchFamily="34" charset="-122"/>
                <a:cs typeface="Quattrocento" pitchFamily="34" charset="-120"/>
              </a:rPr>
              <a:t>These edges can be part of some MSTs but are not necessary for all MSTs.</a:t>
            </a:r>
            <a:endParaRPr lang="en-US" sz="1900" dirty="0"/>
          </a:p>
        </p:txBody>
      </p:sp>
      <p:sp>
        <p:nvSpPr>
          <p:cNvPr id="12" name="Rectangle 11">
            <a:extLst>
              <a:ext uri="{FF2B5EF4-FFF2-40B4-BE49-F238E27FC236}">
                <a16:creationId xmlns:a16="http://schemas.microsoft.com/office/drawing/2014/main" id="{CB3A7F1F-AF63-0FF8-BFE6-F945B23529CD}"/>
              </a:ext>
            </a:extLst>
          </p:cNvPr>
          <p:cNvSpPr/>
          <p:nvPr/>
        </p:nvSpPr>
        <p:spPr>
          <a:xfrm>
            <a:off x="12576220" y="7656490"/>
            <a:ext cx="1957588" cy="528034"/>
          </a:xfrm>
          <a:prstGeom prst="rect">
            <a:avLst/>
          </a:prstGeom>
          <a:solidFill>
            <a:srgbClr val="123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68693" y="1608296"/>
            <a:ext cx="5809059" cy="726043"/>
          </a:xfrm>
          <a:prstGeom prst="rect">
            <a:avLst/>
          </a:prstGeom>
          <a:noFill/>
          <a:ln/>
        </p:spPr>
        <p:txBody>
          <a:bodyPr wrap="none" lIns="0" tIns="0" rIns="0" bIns="0" rtlCol="0" anchor="t"/>
          <a:lstStyle/>
          <a:p>
            <a:pPr marL="0" indent="0">
              <a:lnSpc>
                <a:spcPts val="5700"/>
              </a:lnSpc>
              <a:buNone/>
            </a:pPr>
            <a:r>
              <a:rPr lang="en-US" sz="4550" dirty="0">
                <a:solidFill>
                  <a:srgbClr val="FFD9BE"/>
                </a:solidFill>
                <a:latin typeface="Quattrocento" pitchFamily="34" charset="0"/>
                <a:ea typeface="Quattrocento" pitchFamily="34" charset="-122"/>
                <a:cs typeface="Quattrocento" pitchFamily="34" charset="-120"/>
              </a:rPr>
              <a:t>MST</a:t>
            </a:r>
            <a:endParaRPr lang="en-US" sz="4550" dirty="0"/>
          </a:p>
        </p:txBody>
      </p:sp>
      <p:sp>
        <p:nvSpPr>
          <p:cNvPr id="3" name="Text 1"/>
          <p:cNvSpPr/>
          <p:nvPr/>
        </p:nvSpPr>
        <p:spPr>
          <a:xfrm>
            <a:off x="968693" y="2951440"/>
            <a:ext cx="5099209" cy="435531"/>
          </a:xfrm>
          <a:prstGeom prst="rect">
            <a:avLst/>
          </a:prstGeom>
          <a:noFill/>
          <a:ln/>
        </p:spPr>
        <p:txBody>
          <a:bodyPr wrap="none" lIns="0" tIns="0" rIns="0" bIns="0" rtlCol="0" anchor="t"/>
          <a:lstStyle/>
          <a:p>
            <a:pPr marL="0" indent="0">
              <a:lnSpc>
                <a:spcPts val="3400"/>
              </a:lnSpc>
              <a:buNone/>
            </a:pPr>
            <a:r>
              <a:rPr lang="en-US" sz="2700" dirty="0">
                <a:solidFill>
                  <a:srgbClr val="FFD9BE"/>
                </a:solidFill>
                <a:latin typeface="Quattrocento" pitchFamily="34" charset="0"/>
                <a:ea typeface="Quattrocento" pitchFamily="34" charset="-122"/>
                <a:cs typeface="Quattrocento" pitchFamily="34" charset="-120"/>
              </a:rPr>
              <a:t>A minimum spanning tree (MST)</a:t>
            </a:r>
            <a:endParaRPr lang="en-US" sz="2700" dirty="0"/>
          </a:p>
        </p:txBody>
      </p:sp>
      <p:sp>
        <p:nvSpPr>
          <p:cNvPr id="4" name="Text 2"/>
          <p:cNvSpPr/>
          <p:nvPr/>
        </p:nvSpPr>
        <p:spPr>
          <a:xfrm>
            <a:off x="968693" y="3633788"/>
            <a:ext cx="6045279" cy="2765346"/>
          </a:xfrm>
          <a:prstGeom prst="rect">
            <a:avLst/>
          </a:prstGeom>
          <a:noFill/>
          <a:ln/>
        </p:spPr>
        <p:txBody>
          <a:bodyPr wrap="square" lIns="0" tIns="0" rIns="0" bIns="0" rtlCol="0" anchor="t"/>
          <a:lstStyle/>
          <a:p>
            <a:pPr marL="0" indent="0">
              <a:lnSpc>
                <a:spcPts val="3100"/>
              </a:lnSpc>
              <a:buNone/>
            </a:pPr>
            <a:r>
              <a:rPr lang="en-US" sz="1900" dirty="0">
                <a:solidFill>
                  <a:srgbClr val="F9EEE7"/>
                </a:solidFill>
                <a:latin typeface="Quattrocento" pitchFamily="34" charset="0"/>
                <a:ea typeface="Quattrocento" pitchFamily="34" charset="-122"/>
                <a:cs typeface="Quattrocento" pitchFamily="34" charset="-120"/>
              </a:rPr>
              <a:t>In graph theory, a minimum spanning tree (MST) is a subgraph of a connected, weighted, undirected graph that connects all the vertices together with the minimum possible total edge weight, without forming any cycles. MSTs are fundamental concepts in graph theory and computer science, finding applications in network design, optimization, and clustering.</a:t>
            </a:r>
            <a:endParaRPr lang="en-US" sz="1900" dirty="0"/>
          </a:p>
        </p:txBody>
      </p:sp>
      <p:sp>
        <p:nvSpPr>
          <p:cNvPr id="5" name="Text 3"/>
          <p:cNvSpPr/>
          <p:nvPr/>
        </p:nvSpPr>
        <p:spPr>
          <a:xfrm>
            <a:off x="7623810" y="2951440"/>
            <a:ext cx="3485436" cy="435531"/>
          </a:xfrm>
          <a:prstGeom prst="rect">
            <a:avLst/>
          </a:prstGeom>
          <a:noFill/>
          <a:ln/>
        </p:spPr>
        <p:txBody>
          <a:bodyPr wrap="none" lIns="0" tIns="0" rIns="0" bIns="0" rtlCol="0" anchor="t"/>
          <a:lstStyle/>
          <a:p>
            <a:pPr marL="0" indent="0">
              <a:lnSpc>
                <a:spcPts val="3400"/>
              </a:lnSpc>
              <a:buNone/>
            </a:pPr>
            <a:r>
              <a:rPr lang="en-US" sz="2700" dirty="0">
                <a:solidFill>
                  <a:srgbClr val="FFD9BE"/>
                </a:solidFill>
                <a:latin typeface="Quattrocento" pitchFamily="34" charset="0"/>
                <a:ea typeface="Quattrocento" pitchFamily="34" charset="-122"/>
                <a:cs typeface="Quattrocento" pitchFamily="34" charset="-120"/>
              </a:rPr>
              <a:t>Kruskal's Algorithm</a:t>
            </a:r>
            <a:endParaRPr lang="en-US" sz="2700" dirty="0"/>
          </a:p>
        </p:txBody>
      </p:sp>
      <p:sp>
        <p:nvSpPr>
          <p:cNvPr id="6" name="Text 4"/>
          <p:cNvSpPr/>
          <p:nvPr/>
        </p:nvSpPr>
        <p:spPr>
          <a:xfrm>
            <a:off x="7623810" y="3633788"/>
            <a:ext cx="6045279" cy="2765346"/>
          </a:xfrm>
          <a:prstGeom prst="rect">
            <a:avLst/>
          </a:prstGeom>
          <a:noFill/>
          <a:ln/>
        </p:spPr>
        <p:txBody>
          <a:bodyPr wrap="square" lIns="0" tIns="0" rIns="0" bIns="0" rtlCol="0" anchor="t"/>
          <a:lstStyle/>
          <a:p>
            <a:pPr marL="0" indent="0">
              <a:lnSpc>
                <a:spcPts val="3100"/>
              </a:lnSpc>
              <a:buNone/>
            </a:pPr>
            <a:r>
              <a:rPr lang="en-US" sz="1900" dirty="0">
                <a:solidFill>
                  <a:srgbClr val="F9EEE7"/>
                </a:solidFill>
                <a:latin typeface="Quattrocento" pitchFamily="34" charset="0"/>
                <a:ea typeface="Quattrocento" pitchFamily="34" charset="-122"/>
                <a:cs typeface="Quattrocento" pitchFamily="34" charset="-120"/>
              </a:rPr>
              <a:t>Kruskal's algorithm is a greedy algorithm that finds the MST of a graph. It starts by sorting all the edges in ascending order of their weights. Then, it iteratively adds the next edge with the smallest weight to the MST, as long as adding the edge does not create a cycle. The algorithm stops when all the vertices are connected.</a:t>
            </a:r>
            <a:endParaRPr lang="en-US" sz="1900" dirty="0"/>
          </a:p>
        </p:txBody>
      </p:sp>
      <p:sp>
        <p:nvSpPr>
          <p:cNvPr id="7" name="Rectangle 6">
            <a:extLst>
              <a:ext uri="{FF2B5EF4-FFF2-40B4-BE49-F238E27FC236}">
                <a16:creationId xmlns:a16="http://schemas.microsoft.com/office/drawing/2014/main" id="{23EFB0ED-795E-4C95-2C3B-ACC5BD9777E7}"/>
              </a:ext>
            </a:extLst>
          </p:cNvPr>
          <p:cNvSpPr/>
          <p:nvPr/>
        </p:nvSpPr>
        <p:spPr>
          <a:xfrm>
            <a:off x="12421673" y="7611414"/>
            <a:ext cx="2105696" cy="618186"/>
          </a:xfrm>
          <a:prstGeom prst="rect">
            <a:avLst/>
          </a:prstGeom>
          <a:solidFill>
            <a:srgbClr val="123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68693" y="1422797"/>
            <a:ext cx="12692896" cy="1452086"/>
          </a:xfrm>
          <a:prstGeom prst="rect">
            <a:avLst/>
          </a:prstGeom>
          <a:noFill/>
          <a:ln/>
        </p:spPr>
        <p:txBody>
          <a:bodyPr wrap="square" lIns="0" tIns="0" rIns="0" bIns="0" rtlCol="0" anchor="t"/>
          <a:lstStyle/>
          <a:p>
            <a:pPr marL="0" indent="0">
              <a:lnSpc>
                <a:spcPts val="5700"/>
              </a:lnSpc>
              <a:buNone/>
            </a:pPr>
            <a:r>
              <a:rPr lang="en-US" sz="4550" dirty="0">
                <a:solidFill>
                  <a:srgbClr val="FFD9BE"/>
                </a:solidFill>
                <a:latin typeface="Quattrocento" pitchFamily="34" charset="0"/>
                <a:ea typeface="Quattrocento" pitchFamily="34" charset="-122"/>
                <a:cs typeface="Quattrocento" pitchFamily="34" charset="-120"/>
              </a:rPr>
              <a:t>Kruskal-Based Approach to Identify Critical Edges and Pseudo-Critical Edges</a:t>
            </a:r>
            <a:endParaRPr lang="en-US" sz="4550" dirty="0"/>
          </a:p>
        </p:txBody>
      </p:sp>
      <p:sp>
        <p:nvSpPr>
          <p:cNvPr id="3" name="Text 1"/>
          <p:cNvSpPr/>
          <p:nvPr/>
        </p:nvSpPr>
        <p:spPr>
          <a:xfrm>
            <a:off x="968693" y="3368635"/>
            <a:ext cx="12692896" cy="1580198"/>
          </a:xfrm>
          <a:prstGeom prst="rect">
            <a:avLst/>
          </a:prstGeom>
          <a:noFill/>
          <a:ln/>
        </p:spPr>
        <p:txBody>
          <a:bodyPr wrap="square" lIns="0" tIns="0" rIns="0" bIns="0" rtlCol="0" anchor="t"/>
          <a:lstStyle/>
          <a:p>
            <a:pPr marL="0" indent="0">
              <a:lnSpc>
                <a:spcPts val="3100"/>
              </a:lnSpc>
              <a:buNone/>
            </a:pPr>
            <a:r>
              <a:rPr lang="en-US" sz="1900" dirty="0">
                <a:solidFill>
                  <a:srgbClr val="F9EEE7"/>
                </a:solidFill>
                <a:latin typeface="Quattrocento" pitchFamily="34" charset="0"/>
                <a:ea typeface="Quattrocento" pitchFamily="34" charset="-122"/>
                <a:cs typeface="Quattrocento" pitchFamily="34" charset="-120"/>
              </a:rPr>
              <a:t>This presentation explores a Kruskal-based approach for identifying critical and pseudo-critical edges within a Minimum Spanning Tree (MST). By leveraging Kruskal's algorithm, we can efficiently analyze the significance of edges in relation to the overall MST weight. This analysis is crucial for understanding the structural properties of MSTs and their sensitivity to edge modifications.</a:t>
            </a:r>
            <a:endParaRPr lang="en-US" sz="1900" dirty="0"/>
          </a:p>
        </p:txBody>
      </p:sp>
      <p:sp>
        <p:nvSpPr>
          <p:cNvPr id="4" name="Text 2"/>
          <p:cNvSpPr/>
          <p:nvPr/>
        </p:nvSpPr>
        <p:spPr>
          <a:xfrm>
            <a:off x="968693" y="5226487"/>
            <a:ext cx="12692896" cy="1580198"/>
          </a:xfrm>
          <a:prstGeom prst="rect">
            <a:avLst/>
          </a:prstGeom>
          <a:noFill/>
          <a:ln/>
        </p:spPr>
        <p:txBody>
          <a:bodyPr wrap="square" lIns="0" tIns="0" rIns="0" bIns="0" rtlCol="0" anchor="t"/>
          <a:lstStyle/>
          <a:p>
            <a:pPr marL="0" indent="0">
              <a:lnSpc>
                <a:spcPts val="3100"/>
              </a:lnSpc>
              <a:buNone/>
            </a:pPr>
            <a:r>
              <a:rPr lang="en-US" sz="1900" dirty="0">
                <a:solidFill>
                  <a:srgbClr val="F9EEE7"/>
                </a:solidFill>
                <a:latin typeface="Quattrocento" pitchFamily="34" charset="0"/>
                <a:ea typeface="Quattrocento" pitchFamily="34" charset="-122"/>
                <a:cs typeface="Quattrocento" pitchFamily="34" charset="-120"/>
              </a:rPr>
              <a:t>Kruskal's algorithm is a greedy algorithm that iteratively builds an MST by selecting the minimum-weight edge that does not create a cycle. This approach allows us to systematically examine the role of each edge in forming the MST. By analyzing the impact of removing or adding edges, we can effectively distinguish between critical and pseudo-critical edges.</a:t>
            </a:r>
            <a:endParaRPr lang="en-US" sz="1900" dirty="0"/>
          </a:p>
        </p:txBody>
      </p:sp>
      <p:sp>
        <p:nvSpPr>
          <p:cNvPr id="5" name="Rectangle 4">
            <a:extLst>
              <a:ext uri="{FF2B5EF4-FFF2-40B4-BE49-F238E27FC236}">
                <a16:creationId xmlns:a16="http://schemas.microsoft.com/office/drawing/2014/main" id="{E70C328C-58B3-098F-EF2E-DDDBB64586F1}"/>
              </a:ext>
            </a:extLst>
          </p:cNvPr>
          <p:cNvSpPr/>
          <p:nvPr/>
        </p:nvSpPr>
        <p:spPr>
          <a:xfrm>
            <a:off x="12840237" y="7669369"/>
            <a:ext cx="1790163" cy="560231"/>
          </a:xfrm>
          <a:prstGeom prst="rect">
            <a:avLst/>
          </a:prstGeom>
          <a:solidFill>
            <a:srgbClr val="123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11116" y="564257"/>
            <a:ext cx="5809059" cy="726043"/>
          </a:xfrm>
          <a:prstGeom prst="rect">
            <a:avLst/>
          </a:prstGeom>
          <a:noFill/>
          <a:ln/>
        </p:spPr>
        <p:txBody>
          <a:bodyPr wrap="none" lIns="0" tIns="0" rIns="0" bIns="0" rtlCol="0" anchor="t"/>
          <a:lstStyle/>
          <a:p>
            <a:pPr marL="0" indent="0">
              <a:lnSpc>
                <a:spcPts val="5700"/>
              </a:lnSpc>
              <a:buNone/>
            </a:pPr>
            <a:r>
              <a:rPr lang="en-US" sz="4550" dirty="0">
                <a:solidFill>
                  <a:srgbClr val="FFD9BE"/>
                </a:solidFill>
                <a:latin typeface="Quattrocento" pitchFamily="34" charset="0"/>
                <a:ea typeface="Quattrocento" pitchFamily="34" charset="-122"/>
                <a:cs typeface="Quattrocento" pitchFamily="34" charset="-120"/>
              </a:rPr>
              <a:t>OUTPUT</a:t>
            </a:r>
            <a:endParaRPr lang="en-US" sz="4550" dirty="0"/>
          </a:p>
        </p:txBody>
      </p:sp>
      <p:pic>
        <p:nvPicPr>
          <p:cNvPr id="1026" name="Picture 2">
            <a:extLst>
              <a:ext uri="{FF2B5EF4-FFF2-40B4-BE49-F238E27FC236}">
                <a16:creationId xmlns:a16="http://schemas.microsoft.com/office/drawing/2014/main" id="{BD772526-A5D3-0673-8BFB-116119BDC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90" y="1618444"/>
            <a:ext cx="9589287" cy="49175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30F0364-DC3E-A651-C74C-B89C6C2A0828}"/>
              </a:ext>
            </a:extLst>
          </p:cNvPr>
          <p:cNvSpPr/>
          <p:nvPr/>
        </p:nvSpPr>
        <p:spPr>
          <a:xfrm>
            <a:off x="12814479" y="7559899"/>
            <a:ext cx="1815921" cy="618186"/>
          </a:xfrm>
          <a:prstGeom prst="rect">
            <a:avLst/>
          </a:prstGeom>
          <a:solidFill>
            <a:srgbClr val="123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968693" y="927973"/>
            <a:ext cx="5809059" cy="726043"/>
          </a:xfrm>
          <a:prstGeom prst="rect">
            <a:avLst/>
          </a:prstGeom>
          <a:noFill/>
          <a:ln/>
        </p:spPr>
        <p:txBody>
          <a:bodyPr wrap="none" lIns="0" tIns="0" rIns="0" bIns="0" rtlCol="0" anchor="t"/>
          <a:lstStyle/>
          <a:p>
            <a:pPr marL="0" indent="0">
              <a:lnSpc>
                <a:spcPts val="5700"/>
              </a:lnSpc>
              <a:buNone/>
            </a:pPr>
            <a:r>
              <a:rPr lang="en-US" sz="4550" dirty="0">
                <a:solidFill>
                  <a:srgbClr val="FFD9BE"/>
                </a:solidFill>
                <a:latin typeface="Quattrocento" pitchFamily="34" charset="0"/>
                <a:ea typeface="Quattrocento" pitchFamily="34" charset="-122"/>
                <a:cs typeface="Quattrocento" pitchFamily="34" charset="-120"/>
              </a:rPr>
              <a:t>Complexity Analysis</a:t>
            </a:r>
            <a:endParaRPr lang="en-US" sz="4550" dirty="0"/>
          </a:p>
        </p:txBody>
      </p:sp>
      <p:sp>
        <p:nvSpPr>
          <p:cNvPr id="3" name="Text 1"/>
          <p:cNvSpPr/>
          <p:nvPr/>
        </p:nvSpPr>
        <p:spPr>
          <a:xfrm>
            <a:off x="1363623" y="2024301"/>
            <a:ext cx="12297966" cy="1185148"/>
          </a:xfrm>
          <a:prstGeom prst="rect">
            <a:avLst/>
          </a:prstGeom>
          <a:noFill/>
          <a:ln/>
        </p:spPr>
        <p:txBody>
          <a:bodyPr wrap="square" lIns="0" tIns="0" rIns="0" bIns="0" rtlCol="0" anchor="t"/>
          <a:lstStyle/>
          <a:p>
            <a:pPr marL="342900" indent="-342900" algn="l">
              <a:lnSpc>
                <a:spcPts val="3100"/>
              </a:lnSpc>
              <a:buSzPct val="100000"/>
              <a:buFont typeface="+mj-lt"/>
              <a:buAutoNum type="arabicPeriod"/>
            </a:pPr>
            <a:r>
              <a:rPr lang="en-US" sz="1900" dirty="0">
                <a:solidFill>
                  <a:srgbClr val="F9EEE7"/>
                </a:solidFill>
                <a:latin typeface="Quattrocento" pitchFamily="34" charset="0"/>
                <a:ea typeface="Quattrocento" pitchFamily="34" charset="-122"/>
                <a:cs typeface="Quattrocento" pitchFamily="34" charset="-120"/>
              </a:rPr>
              <a:t>Initial MST Construction (Using Kruskal’s Algorithm) Sorting Edges: Time Complexity: O(E log E), where E is the number of edges. Union-Find Operations: Nearly constant time: O(α(V)), where V is the number of vertices, and α is the inverse Ackermann function. Total for Initial MST: O(E log E).</a:t>
            </a:r>
            <a:endParaRPr lang="en-US" sz="1900" dirty="0"/>
          </a:p>
        </p:txBody>
      </p:sp>
      <p:sp>
        <p:nvSpPr>
          <p:cNvPr id="4" name="Text 2"/>
          <p:cNvSpPr/>
          <p:nvPr/>
        </p:nvSpPr>
        <p:spPr>
          <a:xfrm>
            <a:off x="1363623" y="3295769"/>
            <a:ext cx="12297966" cy="1185148"/>
          </a:xfrm>
          <a:prstGeom prst="rect">
            <a:avLst/>
          </a:prstGeom>
          <a:noFill/>
          <a:ln/>
        </p:spPr>
        <p:txBody>
          <a:bodyPr wrap="square" lIns="0" tIns="0" rIns="0" bIns="0" rtlCol="0" anchor="t"/>
          <a:lstStyle/>
          <a:p>
            <a:pPr marL="342900" indent="-342900" algn="l">
              <a:lnSpc>
                <a:spcPts val="3100"/>
              </a:lnSpc>
              <a:buSzPct val="100000"/>
              <a:buFont typeface="+mj-lt"/>
              <a:buAutoNum type="arabicPeriod" startAt="2"/>
            </a:pPr>
            <a:r>
              <a:rPr lang="en-US" sz="1900" dirty="0">
                <a:solidFill>
                  <a:srgbClr val="F9EEE7"/>
                </a:solidFill>
                <a:latin typeface="Quattrocento" pitchFamily="34" charset="0"/>
                <a:ea typeface="Quattrocento" pitchFamily="34" charset="-122"/>
                <a:cs typeface="Quattrocento" pitchFamily="34" charset="-120"/>
              </a:rPr>
              <a:t>Identifying Critical Edges Process: For each edge, temporarily remove it and re-run Kruskal’s algorithm. Recomputing MST: Each time we remove an edge, the MST is recalculated in O(E log E) time. Total Complexity for Critical Edges: Since we need to check all edges, the total time complexity is O(E^2 log E).</a:t>
            </a:r>
            <a:endParaRPr lang="en-US" sz="1900" dirty="0"/>
          </a:p>
        </p:txBody>
      </p:sp>
      <p:sp>
        <p:nvSpPr>
          <p:cNvPr id="5" name="Text 3"/>
          <p:cNvSpPr/>
          <p:nvPr/>
        </p:nvSpPr>
        <p:spPr>
          <a:xfrm>
            <a:off x="1363623" y="4567238"/>
            <a:ext cx="12297966" cy="1185148"/>
          </a:xfrm>
          <a:prstGeom prst="rect">
            <a:avLst/>
          </a:prstGeom>
          <a:noFill/>
          <a:ln/>
        </p:spPr>
        <p:txBody>
          <a:bodyPr wrap="square" lIns="0" tIns="0" rIns="0" bIns="0" rtlCol="0" anchor="t"/>
          <a:lstStyle/>
          <a:p>
            <a:pPr marL="342900" indent="-342900" algn="l">
              <a:lnSpc>
                <a:spcPts val="3100"/>
              </a:lnSpc>
              <a:buSzPct val="100000"/>
              <a:buFont typeface="+mj-lt"/>
              <a:buAutoNum type="arabicPeriod" startAt="3"/>
            </a:pPr>
            <a:r>
              <a:rPr lang="en-US" sz="1900" dirty="0">
                <a:solidFill>
                  <a:srgbClr val="F9EEE7"/>
                </a:solidFill>
                <a:latin typeface="Quattrocento" pitchFamily="34" charset="0"/>
                <a:ea typeface="Quattrocento" pitchFamily="34" charset="-122"/>
                <a:cs typeface="Quattrocento" pitchFamily="34" charset="-120"/>
              </a:rPr>
              <a:t>Identifying Pseudo-Critical Edges Process: Force-include an edge in the MST and re-run Kruskal’s algorithm. Recomputing MST: Again, each run of Kruskal’s algorithm takes O(E log E) time. Total Complexity for Pseudo-Critical Edges: This also involves re-running Kruskal for each edge, leading to O(E^2 log E).</a:t>
            </a:r>
            <a:endParaRPr lang="en-US" sz="1900" dirty="0"/>
          </a:p>
        </p:txBody>
      </p:sp>
      <p:sp>
        <p:nvSpPr>
          <p:cNvPr id="6" name="Text 4"/>
          <p:cNvSpPr/>
          <p:nvPr/>
        </p:nvSpPr>
        <p:spPr>
          <a:xfrm>
            <a:off x="1363623" y="5838706"/>
            <a:ext cx="12297966" cy="790099"/>
          </a:xfrm>
          <a:prstGeom prst="rect">
            <a:avLst/>
          </a:prstGeom>
          <a:noFill/>
          <a:ln/>
        </p:spPr>
        <p:txBody>
          <a:bodyPr wrap="square" lIns="0" tIns="0" rIns="0" bIns="0" rtlCol="0" anchor="t"/>
          <a:lstStyle/>
          <a:p>
            <a:pPr marL="342900" indent="-342900" algn="l">
              <a:lnSpc>
                <a:spcPts val="3100"/>
              </a:lnSpc>
              <a:buSzPct val="100000"/>
              <a:buFont typeface="+mj-lt"/>
              <a:buAutoNum type="arabicPeriod" startAt="4"/>
            </a:pPr>
            <a:r>
              <a:rPr lang="en-US" sz="1900" dirty="0">
                <a:solidFill>
                  <a:srgbClr val="F9EEE7"/>
                </a:solidFill>
                <a:latin typeface="Quattrocento" pitchFamily="34" charset="0"/>
                <a:ea typeface="Quattrocento" pitchFamily="34" charset="-122"/>
                <a:cs typeface="Quattrocento" pitchFamily="34" charset="-120"/>
              </a:rPr>
              <a:t>Overall Time Complexity For identifying both critical and pseudo-critical edges, the total time complexity is: O(E^2 log E).</a:t>
            </a:r>
            <a:endParaRPr lang="en-US" sz="1900" dirty="0"/>
          </a:p>
        </p:txBody>
      </p:sp>
      <p:sp>
        <p:nvSpPr>
          <p:cNvPr id="7" name="Text 5"/>
          <p:cNvSpPr/>
          <p:nvPr/>
        </p:nvSpPr>
        <p:spPr>
          <a:xfrm>
            <a:off x="968693" y="6906458"/>
            <a:ext cx="12692896"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8" name="Rectangle 7">
            <a:extLst>
              <a:ext uri="{FF2B5EF4-FFF2-40B4-BE49-F238E27FC236}">
                <a16:creationId xmlns:a16="http://schemas.microsoft.com/office/drawing/2014/main" id="{39548729-448E-8D26-B79B-AFD00016C3E8}"/>
              </a:ext>
            </a:extLst>
          </p:cNvPr>
          <p:cNvSpPr/>
          <p:nvPr/>
        </p:nvSpPr>
        <p:spPr>
          <a:xfrm>
            <a:off x="12666372" y="7675808"/>
            <a:ext cx="1854558" cy="553792"/>
          </a:xfrm>
          <a:prstGeom prst="rect">
            <a:avLst/>
          </a:prstGeom>
          <a:solidFill>
            <a:srgbClr val="123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968693" y="2180868"/>
            <a:ext cx="5809059" cy="726043"/>
          </a:xfrm>
          <a:prstGeom prst="rect">
            <a:avLst/>
          </a:prstGeom>
          <a:noFill/>
          <a:ln/>
        </p:spPr>
        <p:txBody>
          <a:bodyPr wrap="none" lIns="0" tIns="0" rIns="0" bIns="0" rtlCol="0" anchor="t"/>
          <a:lstStyle/>
          <a:p>
            <a:pPr marL="0" indent="0">
              <a:lnSpc>
                <a:spcPts val="5700"/>
              </a:lnSpc>
              <a:buNone/>
            </a:pPr>
            <a:r>
              <a:rPr lang="en-US" sz="4550" dirty="0">
                <a:solidFill>
                  <a:srgbClr val="FFD9BE"/>
                </a:solidFill>
                <a:latin typeface="Quattrocento" pitchFamily="34" charset="0"/>
                <a:ea typeface="Quattrocento" pitchFamily="34" charset="-122"/>
                <a:cs typeface="Quattrocento" pitchFamily="34" charset="-120"/>
              </a:rPr>
              <a:t>Conclusion</a:t>
            </a:r>
            <a:endParaRPr lang="en-US" sz="4550" dirty="0"/>
          </a:p>
        </p:txBody>
      </p:sp>
      <p:sp>
        <p:nvSpPr>
          <p:cNvPr id="3" name="Text 1"/>
          <p:cNvSpPr/>
          <p:nvPr/>
        </p:nvSpPr>
        <p:spPr>
          <a:xfrm>
            <a:off x="968693" y="3400663"/>
            <a:ext cx="12692896" cy="1185148"/>
          </a:xfrm>
          <a:prstGeom prst="rect">
            <a:avLst/>
          </a:prstGeom>
          <a:noFill/>
          <a:ln/>
        </p:spPr>
        <p:txBody>
          <a:bodyPr wrap="square" lIns="0" tIns="0" rIns="0" bIns="0" rtlCol="0" anchor="t"/>
          <a:lstStyle/>
          <a:p>
            <a:pPr marL="0" indent="0">
              <a:lnSpc>
                <a:spcPts val="3100"/>
              </a:lnSpc>
              <a:buNone/>
            </a:pPr>
            <a:r>
              <a:rPr lang="en-US" sz="1900" dirty="0">
                <a:solidFill>
                  <a:srgbClr val="F9EEE7"/>
                </a:solidFill>
                <a:latin typeface="Quattrocento" pitchFamily="34" charset="0"/>
                <a:ea typeface="Quattrocento" pitchFamily="34" charset="-122"/>
                <a:cs typeface="Quattrocento" pitchFamily="34" charset="-120"/>
              </a:rPr>
              <a:t>In conclusion, this presentation highlighted a comprehensive approach for identifying critical and pseudo-critical edges within Minimum Spanning Trees (MSTs). This method, rooted in Kruskal's algorithm, enables us to analyze the structural significance of edges in relation to the overall MST weight.</a:t>
            </a:r>
            <a:endParaRPr lang="en-US" sz="1900" dirty="0"/>
          </a:p>
        </p:txBody>
      </p:sp>
      <p:sp>
        <p:nvSpPr>
          <p:cNvPr id="4" name="Text 2"/>
          <p:cNvSpPr/>
          <p:nvPr/>
        </p:nvSpPr>
        <p:spPr>
          <a:xfrm>
            <a:off x="968693" y="4863465"/>
            <a:ext cx="12692896" cy="1185148"/>
          </a:xfrm>
          <a:prstGeom prst="rect">
            <a:avLst/>
          </a:prstGeom>
          <a:noFill/>
          <a:ln/>
        </p:spPr>
        <p:txBody>
          <a:bodyPr wrap="square" lIns="0" tIns="0" rIns="0" bIns="0" rtlCol="0" anchor="t"/>
          <a:lstStyle/>
          <a:p>
            <a:pPr marL="0" indent="0">
              <a:lnSpc>
                <a:spcPts val="3100"/>
              </a:lnSpc>
              <a:buNone/>
            </a:pPr>
            <a:r>
              <a:rPr lang="en-US" sz="1900" dirty="0">
                <a:solidFill>
                  <a:srgbClr val="F9EEE7"/>
                </a:solidFill>
                <a:latin typeface="Quattrocento" pitchFamily="34" charset="0"/>
                <a:ea typeface="Quattrocento" pitchFamily="34" charset="-122"/>
                <a:cs typeface="Quattrocento" pitchFamily="34" charset="-120"/>
              </a:rPr>
              <a:t>The presented approach provides valuable insights into the sensitivity of MSTs to edge modifications, offering a practical tool for understanding and optimizing network structures. By leveraging this method, we can make informed decisions regarding edge selection and modification, leading to more resilient and efficient networks.</a:t>
            </a:r>
            <a:endParaRPr lang="en-US" sz="1900" dirty="0"/>
          </a:p>
        </p:txBody>
      </p:sp>
      <p:sp>
        <p:nvSpPr>
          <p:cNvPr id="5" name="Rectangle 4">
            <a:extLst>
              <a:ext uri="{FF2B5EF4-FFF2-40B4-BE49-F238E27FC236}">
                <a16:creationId xmlns:a16="http://schemas.microsoft.com/office/drawing/2014/main" id="{951974D6-FF1F-4D99-8543-D1E35FA7E2C7}"/>
              </a:ext>
            </a:extLst>
          </p:cNvPr>
          <p:cNvSpPr/>
          <p:nvPr/>
        </p:nvSpPr>
        <p:spPr>
          <a:xfrm>
            <a:off x="12891752" y="7579217"/>
            <a:ext cx="1738648" cy="592428"/>
          </a:xfrm>
          <a:prstGeom prst="rect">
            <a:avLst/>
          </a:prstGeom>
          <a:solidFill>
            <a:srgbClr val="123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913</Words>
  <Application>Microsoft Office PowerPoint</Application>
  <PresentationFormat>Custom</PresentationFormat>
  <Paragraphs>50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Times New Roman</vt:lpstr>
      <vt:lpstr>Quattrocento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kesavulu1100@gmail.com</cp:lastModifiedBy>
  <cp:revision>2</cp:revision>
  <dcterms:created xsi:type="dcterms:W3CDTF">2024-09-11T03:58:08Z</dcterms:created>
  <dcterms:modified xsi:type="dcterms:W3CDTF">2024-09-11T04:05:10Z</dcterms:modified>
</cp:coreProperties>
</file>